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1076" r:id="rId2"/>
    <p:sldId id="1075" r:id="rId3"/>
    <p:sldId id="1077" r:id="rId4"/>
    <p:sldId id="945" r:id="rId5"/>
    <p:sldId id="984" r:id="rId6"/>
    <p:sldId id="980" r:id="rId7"/>
    <p:sldId id="981" r:id="rId8"/>
    <p:sldId id="983" r:id="rId9"/>
    <p:sldId id="987" r:id="rId10"/>
    <p:sldId id="881" r:id="rId11"/>
    <p:sldId id="1074" r:id="rId12"/>
    <p:sldId id="920" r:id="rId13"/>
    <p:sldId id="949" r:id="rId14"/>
    <p:sldId id="963" r:id="rId15"/>
    <p:sldId id="950" r:id="rId16"/>
    <p:sldId id="986" r:id="rId17"/>
    <p:sldId id="1047" r:id="rId18"/>
    <p:sldId id="1052" r:id="rId19"/>
    <p:sldId id="1066" r:id="rId20"/>
    <p:sldId id="1073" r:id="rId21"/>
    <p:sldId id="1070" r:id="rId22"/>
    <p:sldId id="1071" r:id="rId23"/>
    <p:sldId id="840" r:id="rId24"/>
    <p:sldId id="1067" r:id="rId25"/>
    <p:sldId id="1078" r:id="rId26"/>
    <p:sldId id="1079" r:id="rId27"/>
    <p:sldId id="1080" r:id="rId28"/>
  </p:sldIdLst>
  <p:sldSz cx="9610725" cy="6410325"/>
  <p:notesSz cx="6784975" cy="9918700"/>
  <p:defaultTextStyle>
    <a:defPPr>
      <a:defRPr lang="en-US"/>
    </a:defPPr>
    <a:lvl1pPr algn="l" rtl="0" eaLnBrk="0" fontAlgn="base" hangingPunct="0">
      <a:spcBef>
        <a:spcPct val="0"/>
      </a:spcBef>
      <a:spcAft>
        <a:spcPct val="0"/>
      </a:spcAft>
      <a:defRPr b="1" kern="1200">
        <a:solidFill>
          <a:schemeClr val="accent2"/>
        </a:solidFill>
        <a:latin typeface="Helvetica" pitchFamily="34" charset="0"/>
        <a:ea typeface="+mn-ea"/>
        <a:cs typeface="+mn-cs"/>
      </a:defRPr>
    </a:lvl1pPr>
    <a:lvl2pPr marL="457200" algn="l" rtl="0" eaLnBrk="0" fontAlgn="base" hangingPunct="0">
      <a:spcBef>
        <a:spcPct val="0"/>
      </a:spcBef>
      <a:spcAft>
        <a:spcPct val="0"/>
      </a:spcAft>
      <a:defRPr b="1" kern="1200">
        <a:solidFill>
          <a:schemeClr val="accent2"/>
        </a:solidFill>
        <a:latin typeface="Helvetica" pitchFamily="34" charset="0"/>
        <a:ea typeface="+mn-ea"/>
        <a:cs typeface="+mn-cs"/>
      </a:defRPr>
    </a:lvl2pPr>
    <a:lvl3pPr marL="914400" algn="l" rtl="0" eaLnBrk="0" fontAlgn="base" hangingPunct="0">
      <a:spcBef>
        <a:spcPct val="0"/>
      </a:spcBef>
      <a:spcAft>
        <a:spcPct val="0"/>
      </a:spcAft>
      <a:defRPr b="1" kern="1200">
        <a:solidFill>
          <a:schemeClr val="accent2"/>
        </a:solidFill>
        <a:latin typeface="Helvetica" pitchFamily="34" charset="0"/>
        <a:ea typeface="+mn-ea"/>
        <a:cs typeface="+mn-cs"/>
      </a:defRPr>
    </a:lvl3pPr>
    <a:lvl4pPr marL="1371600" algn="l" rtl="0" eaLnBrk="0" fontAlgn="base" hangingPunct="0">
      <a:spcBef>
        <a:spcPct val="0"/>
      </a:spcBef>
      <a:spcAft>
        <a:spcPct val="0"/>
      </a:spcAft>
      <a:defRPr b="1" kern="1200">
        <a:solidFill>
          <a:schemeClr val="accent2"/>
        </a:solidFill>
        <a:latin typeface="Helvetica" pitchFamily="34" charset="0"/>
        <a:ea typeface="+mn-ea"/>
        <a:cs typeface="+mn-cs"/>
      </a:defRPr>
    </a:lvl4pPr>
    <a:lvl5pPr marL="1828800" algn="l" rtl="0" eaLnBrk="0" fontAlgn="base" hangingPunct="0">
      <a:spcBef>
        <a:spcPct val="0"/>
      </a:spcBef>
      <a:spcAft>
        <a:spcPct val="0"/>
      </a:spcAft>
      <a:defRPr b="1" kern="1200">
        <a:solidFill>
          <a:schemeClr val="accent2"/>
        </a:solidFill>
        <a:latin typeface="Helvetica" pitchFamily="34" charset="0"/>
        <a:ea typeface="+mn-ea"/>
        <a:cs typeface="+mn-cs"/>
      </a:defRPr>
    </a:lvl5pPr>
    <a:lvl6pPr marL="2286000" algn="l" defTabSz="914400" rtl="0" eaLnBrk="1" latinLnBrk="0" hangingPunct="1">
      <a:defRPr b="1" kern="1200">
        <a:solidFill>
          <a:schemeClr val="accent2"/>
        </a:solidFill>
        <a:latin typeface="Helvetica" pitchFamily="34" charset="0"/>
        <a:ea typeface="+mn-ea"/>
        <a:cs typeface="+mn-cs"/>
      </a:defRPr>
    </a:lvl6pPr>
    <a:lvl7pPr marL="2743200" algn="l" defTabSz="914400" rtl="0" eaLnBrk="1" latinLnBrk="0" hangingPunct="1">
      <a:defRPr b="1" kern="1200">
        <a:solidFill>
          <a:schemeClr val="accent2"/>
        </a:solidFill>
        <a:latin typeface="Helvetica" pitchFamily="34" charset="0"/>
        <a:ea typeface="+mn-ea"/>
        <a:cs typeface="+mn-cs"/>
      </a:defRPr>
    </a:lvl7pPr>
    <a:lvl8pPr marL="3200400" algn="l" defTabSz="914400" rtl="0" eaLnBrk="1" latinLnBrk="0" hangingPunct="1">
      <a:defRPr b="1" kern="1200">
        <a:solidFill>
          <a:schemeClr val="accent2"/>
        </a:solidFill>
        <a:latin typeface="Helvetica" pitchFamily="34" charset="0"/>
        <a:ea typeface="+mn-ea"/>
        <a:cs typeface="+mn-cs"/>
      </a:defRPr>
    </a:lvl8pPr>
    <a:lvl9pPr marL="3657600" algn="l" defTabSz="914400" rtl="0" eaLnBrk="1" latinLnBrk="0" hangingPunct="1">
      <a:defRPr b="1" kern="1200">
        <a:solidFill>
          <a:schemeClr val="accent2"/>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715"/>
    <a:srgbClr val="FFFF00"/>
    <a:srgbClr val="CC0000"/>
    <a:srgbClr val="FF33CC"/>
    <a:srgbClr val="C0C0C0"/>
    <a:srgbClr val="990000"/>
    <a:srgbClr val="EAEAE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89102" autoAdjust="0"/>
  </p:normalViewPr>
  <p:slideViewPr>
    <p:cSldViewPr snapToGrid="0">
      <p:cViewPr>
        <p:scale>
          <a:sx n="75" d="100"/>
          <a:sy n="75" d="100"/>
        </p:scale>
        <p:origin x="-864" y="-72"/>
      </p:cViewPr>
      <p:guideLst>
        <p:guide orient="horz" pos="2016"/>
        <p:guide pos="302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4" d="100"/>
          <a:sy n="74" d="100"/>
        </p:scale>
        <p:origin x="-1440" y="-102"/>
      </p:cViewPr>
      <p:guideLst>
        <p:guide orient="horz" pos="3123"/>
        <p:guide pos="2137"/>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83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2700" y="-9525"/>
            <a:ext cx="2960688" cy="488950"/>
          </a:xfrm>
          <a:prstGeom prst="rect">
            <a:avLst/>
          </a:prstGeom>
          <a:noFill/>
          <a:ln w="9525">
            <a:noFill/>
            <a:miter lim="800000"/>
            <a:headEnd/>
            <a:tailEnd/>
          </a:ln>
          <a:effectLst/>
        </p:spPr>
        <p:txBody>
          <a:bodyPr vert="horz" wrap="square" lIns="19296" tIns="0" rIns="19296" bIns="0" numCol="1" anchor="t" anchorCtr="0" compatLnSpc="1">
            <a:prstTxWarp prst="textNoShape">
              <a:avLst/>
            </a:prstTxWarp>
          </a:bodyPr>
          <a:lstStyle>
            <a:lvl1pPr defTabSz="893763">
              <a:defRPr sz="1000" b="0" i="1" smtClean="0">
                <a:solidFill>
                  <a:schemeClr val="tx1"/>
                </a:solidFill>
                <a:latin typeface="Times New Roman" pitchFamily="18" charset="0"/>
              </a:defRPr>
            </a:lvl1pPr>
          </a:lstStyle>
          <a:p>
            <a:pPr>
              <a:defRPr/>
            </a:pPr>
            <a:endParaRPr lang="zh-CN" altLang="en-US"/>
          </a:p>
        </p:txBody>
      </p:sp>
      <p:sp>
        <p:nvSpPr>
          <p:cNvPr id="2051" name="Rectangle 3"/>
          <p:cNvSpPr>
            <a:spLocks noGrp="1" noChangeArrowheads="1"/>
          </p:cNvSpPr>
          <p:nvPr>
            <p:ph type="dt" idx="1"/>
          </p:nvPr>
        </p:nvSpPr>
        <p:spPr bwMode="auto">
          <a:xfrm>
            <a:off x="3836988" y="-9525"/>
            <a:ext cx="2960687" cy="488950"/>
          </a:xfrm>
          <a:prstGeom prst="rect">
            <a:avLst/>
          </a:prstGeom>
          <a:noFill/>
          <a:ln w="9525">
            <a:noFill/>
            <a:miter lim="800000"/>
            <a:headEnd/>
            <a:tailEnd/>
          </a:ln>
          <a:effectLst/>
        </p:spPr>
        <p:txBody>
          <a:bodyPr vert="horz" wrap="square" lIns="19296" tIns="0" rIns="19296" bIns="0" numCol="1" anchor="t" anchorCtr="0" compatLnSpc="1">
            <a:prstTxWarp prst="textNoShape">
              <a:avLst/>
            </a:prstTxWarp>
          </a:bodyPr>
          <a:lstStyle>
            <a:lvl1pPr algn="r" defTabSz="893763">
              <a:defRPr sz="1000" b="0" i="1" smtClean="0">
                <a:solidFill>
                  <a:schemeClr val="tx1"/>
                </a:solidFill>
                <a:latin typeface="Times New Roman" pitchFamily="18" charset="0"/>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596900" y="733425"/>
            <a:ext cx="5592763" cy="37306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76300" y="4713288"/>
            <a:ext cx="5032375" cy="4478337"/>
          </a:xfrm>
          <a:prstGeom prst="rect">
            <a:avLst/>
          </a:prstGeom>
          <a:noFill/>
          <a:ln w="9525">
            <a:noFill/>
            <a:miter lim="800000"/>
            <a:headEnd/>
            <a:tailEnd/>
          </a:ln>
          <a:effectLst/>
        </p:spPr>
        <p:txBody>
          <a:bodyPr vert="horz" wrap="square" lIns="91655" tIns="45023" rIns="91655" bIns="45023"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054" name="Rectangle 6"/>
          <p:cNvSpPr>
            <a:spLocks noGrp="1" noChangeArrowheads="1"/>
          </p:cNvSpPr>
          <p:nvPr>
            <p:ph type="ftr" sz="quarter" idx="4"/>
          </p:nvPr>
        </p:nvSpPr>
        <p:spPr bwMode="auto">
          <a:xfrm>
            <a:off x="-12700" y="9437688"/>
            <a:ext cx="2960688" cy="488950"/>
          </a:xfrm>
          <a:prstGeom prst="rect">
            <a:avLst/>
          </a:prstGeom>
          <a:noFill/>
          <a:ln w="9525">
            <a:noFill/>
            <a:miter lim="800000"/>
            <a:headEnd/>
            <a:tailEnd/>
          </a:ln>
          <a:effectLst/>
        </p:spPr>
        <p:txBody>
          <a:bodyPr vert="horz" wrap="square" lIns="19296" tIns="0" rIns="19296" bIns="0" numCol="1" anchor="b" anchorCtr="0" compatLnSpc="1">
            <a:prstTxWarp prst="textNoShape">
              <a:avLst/>
            </a:prstTxWarp>
          </a:bodyPr>
          <a:lstStyle>
            <a:lvl1pPr defTabSz="893763">
              <a:defRPr sz="1000" b="0" i="1" smtClean="0">
                <a:solidFill>
                  <a:schemeClr val="tx1"/>
                </a:solidFill>
                <a:latin typeface="Times New Roman" pitchFamily="18" charset="0"/>
              </a:defRPr>
            </a:lvl1pPr>
          </a:lstStyle>
          <a:p>
            <a:pPr>
              <a:defRPr/>
            </a:pPr>
            <a:endParaRPr lang="en-US" altLang="zh-CN"/>
          </a:p>
        </p:txBody>
      </p:sp>
      <p:sp>
        <p:nvSpPr>
          <p:cNvPr id="2055" name="Rectangle 7"/>
          <p:cNvSpPr>
            <a:spLocks noGrp="1" noChangeArrowheads="1"/>
          </p:cNvSpPr>
          <p:nvPr>
            <p:ph type="sldNum" sz="quarter" idx="5"/>
          </p:nvPr>
        </p:nvSpPr>
        <p:spPr bwMode="auto">
          <a:xfrm>
            <a:off x="3836988" y="9437688"/>
            <a:ext cx="2960687" cy="488950"/>
          </a:xfrm>
          <a:prstGeom prst="rect">
            <a:avLst/>
          </a:prstGeom>
          <a:noFill/>
          <a:ln w="9525">
            <a:noFill/>
            <a:miter lim="800000"/>
            <a:headEnd/>
            <a:tailEnd/>
          </a:ln>
          <a:effectLst/>
        </p:spPr>
        <p:txBody>
          <a:bodyPr vert="horz" wrap="square" lIns="19296" tIns="0" rIns="19296" bIns="0" numCol="1" anchor="b" anchorCtr="0" compatLnSpc="1">
            <a:prstTxWarp prst="textNoShape">
              <a:avLst/>
            </a:prstTxWarp>
          </a:bodyPr>
          <a:lstStyle>
            <a:lvl1pPr algn="r" defTabSz="893763">
              <a:defRPr sz="1000" b="0" i="1" smtClean="0">
                <a:solidFill>
                  <a:schemeClr val="tx1"/>
                </a:solidFill>
                <a:latin typeface="Times New Roman" pitchFamily="18" charset="0"/>
              </a:defRPr>
            </a:lvl1pPr>
          </a:lstStyle>
          <a:p>
            <a:pPr>
              <a:defRPr/>
            </a:pPr>
            <a:fld id="{C9EAEEEF-6341-4B7E-965E-EEDAC1EEA70C}" type="slidenum">
              <a:rPr lang="zh-CN" altLang="en-US"/>
              <a:pPr>
                <a:defRPr/>
              </a:pPr>
              <a:t>‹#›</a:t>
            </a:fld>
            <a:endParaRPr lang="en-US" altLang="zh-CN"/>
          </a:p>
        </p:txBody>
      </p:sp>
    </p:spTree>
    <p:extLst>
      <p:ext uri="{BB962C8B-B14F-4D97-AF65-F5344CB8AC3E}">
        <p14:creationId xmlns:p14="http://schemas.microsoft.com/office/powerpoint/2010/main" val="910200568"/>
      </p:ext>
    </p:extLst>
  </p:cSld>
  <p:clrMap bg1="lt1" tx1="dk1" bg2="lt2" tx2="dk2" accent1="accent1" accent2="accent2" accent3="accent3" accent4="accent4" accent5="accent5" accent6="accent6" hlink="hlink" folHlink="folHlink"/>
  <p:notesStyle>
    <a:lvl1pPr algn="l" defTabSz="8826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49263" algn="l" defTabSz="8826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898525" algn="l" defTabSz="8826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46200" algn="l" defTabSz="8826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795463" algn="l" defTabSz="8826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59EA5DF-24C7-400F-A75B-502B7761A7EC}" type="slidenum">
              <a:rPr lang="zh-CN" altLang="en-US"/>
              <a:pPr/>
              <a:t>3</a:t>
            </a:fld>
            <a:endParaRPr lang="en-US" altLang="zh-CN"/>
          </a:p>
        </p:txBody>
      </p:sp>
      <p:sp>
        <p:nvSpPr>
          <p:cNvPr id="32771" name="Rectangle 2"/>
          <p:cNvSpPr>
            <a:spLocks noGrp="1" noRot="1" noChangeAspect="1" noChangeArrowheads="1" noTextEdit="1"/>
          </p:cNvSpPr>
          <p:nvPr>
            <p:ph type="sldImg"/>
          </p:nvPr>
        </p:nvSpPr>
        <p:spPr>
          <a:xfrm>
            <a:off x="604838" y="744538"/>
            <a:ext cx="5576887" cy="3719512"/>
          </a:xfrm>
          <a:ln/>
        </p:spPr>
      </p:sp>
      <p:sp>
        <p:nvSpPr>
          <p:cNvPr id="32772" name="Rectangle 3"/>
          <p:cNvSpPr>
            <a:spLocks noGrp="1" noChangeArrowheads="1"/>
          </p:cNvSpPr>
          <p:nvPr>
            <p:ph type="body" idx="1"/>
          </p:nvPr>
        </p:nvSpPr>
        <p:spPr>
          <a:xfrm>
            <a:off x="677863" y="4711700"/>
            <a:ext cx="5429250" cy="4462463"/>
          </a:xfrm>
          <a:noFill/>
          <a:ln/>
        </p:spPr>
        <p:txBody>
          <a:bodyPr/>
          <a:lstStyle/>
          <a:p>
            <a:endParaRPr lang="en-US" altLang="zh-CN" smtClean="0">
              <a:ea typeface="PMingLiU" pitchFamily="18" charset="-120"/>
            </a:endParaRPr>
          </a:p>
          <a:p>
            <a:r>
              <a:rPr lang="en-US" altLang="zh-CN" smtClean="0">
                <a:ea typeface="PMingLiU" pitchFamily="18" charset="-120"/>
              </a:rPr>
              <a:t>Mr. Chairman, ladies and gentlemen. Thank you very much, Prof. A, for your very kind introduction.</a:t>
            </a:r>
          </a:p>
          <a:p>
            <a:r>
              <a:rPr lang="en-US" altLang="zh-CN" smtClean="0">
                <a:ea typeface="PMingLiU" pitchFamily="18" charset="-120"/>
              </a:rPr>
              <a:t>I am delighted to be here.</a:t>
            </a:r>
          </a:p>
          <a:p>
            <a:r>
              <a:rPr lang="en-US" altLang="zh-TW" smtClean="0"/>
              <a:t>First of all, I would like to thank </a:t>
            </a:r>
            <a:r>
              <a:rPr lang="en-US" altLang="zh-CN" smtClean="0"/>
              <a:t>organizational </a:t>
            </a:r>
            <a:r>
              <a:rPr lang="en-US" altLang="zh-CN" smtClean="0">
                <a:ea typeface="PMingLiU" pitchFamily="18" charset="-120"/>
              </a:rPr>
              <a:t>committee</a:t>
            </a:r>
            <a:r>
              <a:rPr lang="en-US" altLang="zh-CN" smtClean="0"/>
              <a:t> </a:t>
            </a:r>
            <a:r>
              <a:rPr lang="en-US" altLang="zh-TW" smtClean="0"/>
              <a:t>for the invitation, and providing the wonderful opportunity to discuss about </a:t>
            </a:r>
            <a:r>
              <a:rPr lang="en-US" altLang="zh-CN" b="1" smtClean="0">
                <a:solidFill>
                  <a:schemeClr val="bg2"/>
                </a:solidFill>
              </a:rPr>
              <a:t>Nrf2/ARE pathway activation by manganese</a:t>
            </a:r>
            <a:r>
              <a:rPr lang="en-US" altLang="zh-CN" smtClean="0"/>
              <a:t> </a:t>
            </a:r>
            <a:r>
              <a:rPr lang="en-US" altLang="zh-TW" smtClean="0"/>
              <a:t>, and share some of our research results in this topic.  </a:t>
            </a:r>
          </a:p>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endParaRPr lang="zh-CN" altLang="en-US" smtClean="0"/>
          </a:p>
        </p:txBody>
      </p:sp>
      <p:sp>
        <p:nvSpPr>
          <p:cNvPr id="41988" name="灯片编号占位符 3"/>
          <p:cNvSpPr txBox="1">
            <a:spLocks noGrp="1"/>
          </p:cNvSpPr>
          <p:nvPr/>
        </p:nvSpPr>
        <p:spPr bwMode="auto">
          <a:xfrm>
            <a:off x="3836988" y="9437688"/>
            <a:ext cx="2960687" cy="488950"/>
          </a:xfrm>
          <a:prstGeom prst="rect">
            <a:avLst/>
          </a:prstGeom>
          <a:noFill/>
          <a:ln w="9525">
            <a:noFill/>
            <a:miter lim="800000"/>
            <a:headEnd/>
            <a:tailEnd/>
          </a:ln>
        </p:spPr>
        <p:txBody>
          <a:bodyPr lIns="19296" tIns="0" rIns="19296" bIns="0" anchor="b"/>
          <a:lstStyle/>
          <a:p>
            <a:pPr algn="r" defTabSz="893763"/>
            <a:fld id="{F3C704DA-53F8-4BA1-89A0-A056C577C6ED}" type="slidenum">
              <a:rPr lang="zh-CN" altLang="en-US" sz="1000" b="0" i="1">
                <a:solidFill>
                  <a:schemeClr val="tx1"/>
                </a:solidFill>
                <a:latin typeface="Times New Roman" pitchFamily="18" charset="0"/>
              </a:rPr>
              <a:pPr algn="r" defTabSz="893763"/>
              <a:t>19</a:t>
            </a:fld>
            <a:endParaRPr lang="en-US" altLang="zh-CN" sz="1000" b="0" i="1">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B50211-B189-48A9-AFCE-DA9144B58511}" type="slidenum">
              <a:rPr lang="zh-CN" altLang="en-US"/>
              <a:pPr/>
              <a:t>20</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nSpc>
                <a:spcPct val="90000"/>
              </a:lnSpc>
            </a:pPr>
            <a:endParaRPr lang="en-US" altLang="zh-CN" sz="900"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128D8C3-843D-48AA-B20C-E79A8A94CB17}" type="slidenum">
              <a:rPr lang="zh-CN" altLang="en-US"/>
              <a:pPr/>
              <a:t>21</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8899232-A0B4-4B24-A080-3066C5F95089}" type="slidenum">
              <a:rPr lang="zh-CN" altLang="en-US"/>
              <a:pPr/>
              <a:t>22</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AAD447B-93BF-4546-82C1-BABCC6470506}" type="slidenum">
              <a:rPr lang="zh-CN" altLang="en-US"/>
              <a:pPr/>
              <a:t>23</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p:spPr>
        <p:txBody>
          <a:bodyPr/>
          <a:lstStyle/>
          <a:p>
            <a:endParaRPr lang="zh-CN" altLang="en-US" smtClean="0"/>
          </a:p>
        </p:txBody>
      </p:sp>
      <p:sp>
        <p:nvSpPr>
          <p:cNvPr id="47108" name="灯片编号占位符 3"/>
          <p:cNvSpPr>
            <a:spLocks noGrp="1"/>
          </p:cNvSpPr>
          <p:nvPr>
            <p:ph type="sldNum" sz="quarter" idx="5"/>
          </p:nvPr>
        </p:nvSpPr>
        <p:spPr>
          <a:noFill/>
        </p:spPr>
        <p:txBody>
          <a:bodyPr/>
          <a:lstStyle/>
          <a:p>
            <a:fld id="{54574B55-92C8-45E1-A2B4-3116627BF55E}" type="slidenum">
              <a:rPr lang="zh-CN" altLang="en-US"/>
              <a:pPr/>
              <a:t>24</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D579C67-BC35-4AF1-B6BF-8380BEF5AA02}" type="slidenum">
              <a:rPr lang="zh-CN" altLang="en-US"/>
              <a:pPr/>
              <a:t>5</a:t>
            </a:fld>
            <a:endParaRPr lang="en-US" altLang="zh-CN"/>
          </a:p>
        </p:txBody>
      </p:sp>
      <p:sp>
        <p:nvSpPr>
          <p:cNvPr id="33795" name="Rectangle 2"/>
          <p:cNvSpPr>
            <a:spLocks noGrp="1" noRot="1" noChangeAspect="1" noChangeArrowheads="1" noTextEdit="1"/>
          </p:cNvSpPr>
          <p:nvPr>
            <p:ph type="sldImg"/>
          </p:nvPr>
        </p:nvSpPr>
        <p:spPr>
          <a:xfrm>
            <a:off x="604838" y="744538"/>
            <a:ext cx="5575300" cy="3719512"/>
          </a:xfrm>
          <a:ln/>
        </p:spPr>
      </p:sp>
      <p:sp>
        <p:nvSpPr>
          <p:cNvPr id="33796" name="Rectangle 3"/>
          <p:cNvSpPr>
            <a:spLocks noGrp="1" noChangeArrowheads="1"/>
          </p:cNvSpPr>
          <p:nvPr>
            <p:ph type="body" idx="1"/>
          </p:nvPr>
        </p:nvSpPr>
        <p:spPr>
          <a:xfrm>
            <a:off x="677863" y="4711700"/>
            <a:ext cx="5429250" cy="4462463"/>
          </a:xfrm>
          <a:noFill/>
          <a:ln/>
        </p:spPr>
        <p:txBody>
          <a:bodyPr/>
          <a:lstStyle/>
          <a:p>
            <a:pPr>
              <a:lnSpc>
                <a:spcPct val="80000"/>
              </a:lnSpc>
            </a:pPr>
            <a:r>
              <a:rPr lang="zh-CN" altLang="en-US" sz="900" b="1" smtClean="0"/>
              <a:t>表观遗传学</a:t>
            </a:r>
            <a:endParaRPr lang="zh-CN" altLang="en-US" sz="900" smtClean="0"/>
          </a:p>
          <a:p>
            <a:pPr>
              <a:lnSpc>
                <a:spcPct val="80000"/>
              </a:lnSpc>
            </a:pPr>
            <a:r>
              <a:rPr lang="zh-CN" altLang="en-US" sz="900" smtClean="0"/>
              <a:t>　　中文名称： 表观遗传学 </a:t>
            </a:r>
          </a:p>
          <a:p>
            <a:pPr>
              <a:lnSpc>
                <a:spcPct val="80000"/>
              </a:lnSpc>
            </a:pPr>
            <a:r>
              <a:rPr lang="zh-CN" altLang="en-US" sz="900" smtClean="0"/>
              <a:t>　　英文名称： </a:t>
            </a:r>
            <a:r>
              <a:rPr lang="en-US" altLang="zh-CN" sz="900" smtClean="0"/>
              <a:t>epigenetics </a:t>
            </a:r>
          </a:p>
          <a:p>
            <a:pPr>
              <a:lnSpc>
                <a:spcPct val="80000"/>
              </a:lnSpc>
            </a:pPr>
            <a:r>
              <a:rPr lang="zh-CN" altLang="en-US" sz="900" smtClean="0"/>
              <a:t>　　学科分类： 遗传学 </a:t>
            </a:r>
          </a:p>
          <a:p>
            <a:pPr>
              <a:lnSpc>
                <a:spcPct val="80000"/>
              </a:lnSpc>
            </a:pPr>
            <a:r>
              <a:rPr lang="zh-CN" altLang="en-US" sz="900" smtClean="0"/>
              <a:t>　　注 释： 研究基因的核苷酸序列不发生改变的情况下，基因表达了可遗传的变化的一门遗传学分支学科。表观遗传的现象很多，已知的有</a:t>
            </a:r>
            <a:r>
              <a:rPr lang="en-US" altLang="zh-CN" sz="900" smtClean="0"/>
              <a:t>DNA</a:t>
            </a:r>
            <a:r>
              <a:rPr lang="zh-CN" altLang="en-US" sz="900" smtClean="0"/>
              <a:t>甲基化（</a:t>
            </a:r>
            <a:r>
              <a:rPr lang="en-US" altLang="zh-CN" sz="900" smtClean="0"/>
              <a:t>DNA methylation</a:t>
            </a:r>
            <a:r>
              <a:rPr lang="zh-CN" altLang="en-US" sz="900" smtClean="0"/>
              <a:t>），基因组印记（</a:t>
            </a:r>
            <a:r>
              <a:rPr lang="en-US" altLang="zh-CN" sz="900" smtClean="0"/>
              <a:t>genomic impriting</a:t>
            </a:r>
            <a:r>
              <a:rPr lang="zh-CN" altLang="en-US" sz="900" smtClean="0"/>
              <a:t>），母体效应（</a:t>
            </a:r>
            <a:r>
              <a:rPr lang="en-US" altLang="zh-CN" sz="900" smtClean="0"/>
              <a:t>maternal effects</a:t>
            </a:r>
            <a:r>
              <a:rPr lang="zh-CN" altLang="en-US" sz="900" smtClean="0"/>
              <a:t>），基因沉默（</a:t>
            </a:r>
            <a:r>
              <a:rPr lang="en-US" altLang="zh-CN" sz="900" smtClean="0"/>
              <a:t>gene silencing</a:t>
            </a:r>
            <a:r>
              <a:rPr lang="zh-CN" altLang="en-US" sz="900" smtClean="0"/>
              <a:t>），核仁显性，休眠转座子激活和</a:t>
            </a:r>
            <a:r>
              <a:rPr lang="en-US" altLang="zh-CN" sz="900" smtClean="0"/>
              <a:t>RNA</a:t>
            </a:r>
            <a:r>
              <a:rPr lang="zh-CN" altLang="en-US" sz="900" smtClean="0"/>
              <a:t>编辑（</a:t>
            </a:r>
            <a:r>
              <a:rPr lang="en-US" altLang="zh-CN" sz="900" smtClean="0"/>
              <a:t>RNA editing</a:t>
            </a:r>
            <a:r>
              <a:rPr lang="zh-CN" altLang="en-US" sz="900" smtClean="0"/>
              <a:t>）等。目前，国际上表观遗传学已经构成了系统遗传学研究的一个重要方面。</a:t>
            </a:r>
          </a:p>
          <a:p>
            <a:pPr>
              <a:lnSpc>
                <a:spcPct val="80000"/>
              </a:lnSpc>
            </a:pPr>
            <a:r>
              <a:rPr lang="zh-CN" altLang="en-US" sz="900" smtClean="0"/>
              <a:t>　　别名：实验胚胎学、拟遗传学、表遗传学、外遗传学以及后遗传学</a:t>
            </a:r>
          </a:p>
          <a:p>
            <a:pPr>
              <a:lnSpc>
                <a:spcPct val="80000"/>
              </a:lnSpc>
            </a:pPr>
            <a:r>
              <a:rPr lang="zh-CN" altLang="en-US" sz="900" smtClean="0"/>
              <a:t>　　比较通俗的讲表观遗传学是研究在没有细胞核</a:t>
            </a:r>
            <a:r>
              <a:rPr lang="en-US" altLang="zh-CN" sz="900" smtClean="0"/>
              <a:t>DNA</a:t>
            </a:r>
            <a:r>
              <a:rPr lang="zh-CN" altLang="en-US" sz="900" smtClean="0"/>
              <a:t>序列改变的情况时，基因功能的可逆的、可遗传的改变。也指生物发育过程中包含的程序的研究。在这两种情况下，研究的对象都包括在</a:t>
            </a:r>
            <a:r>
              <a:rPr lang="en-US" altLang="zh-CN" sz="900" smtClean="0"/>
              <a:t>DNA</a:t>
            </a:r>
            <a:r>
              <a:rPr lang="zh-CN" altLang="en-US" sz="900" smtClean="0"/>
              <a:t>序列中未包含的基因调控信息如何传递到（细胞或生物体的）下一代这个问题。在西方文字中</a:t>
            </a:r>
            <a:r>
              <a:rPr lang="en-US" altLang="zh-CN" sz="900" smtClean="0"/>
              <a:t>epigenetics</a:t>
            </a:r>
            <a:r>
              <a:rPr lang="zh-CN" altLang="en-US" sz="900" smtClean="0"/>
              <a:t>即指在</a:t>
            </a:r>
            <a:r>
              <a:rPr lang="en-US" altLang="zh-CN" sz="900" smtClean="0"/>
              <a:t>DNA</a:t>
            </a:r>
            <a:r>
              <a:rPr lang="zh-CN" altLang="en-US" sz="900" smtClean="0"/>
              <a:t>包含的遗传信息以外附加的（希腊文前缀</a:t>
            </a:r>
            <a:r>
              <a:rPr lang="en-US" altLang="zh-CN" sz="900" smtClean="0"/>
              <a:t>epi-</a:t>
            </a:r>
            <a:r>
              <a:rPr lang="zh-CN" altLang="en-US" sz="900" smtClean="0"/>
              <a:t>）。</a:t>
            </a:r>
          </a:p>
          <a:p>
            <a:pPr>
              <a:lnSpc>
                <a:spcPct val="80000"/>
              </a:lnSpc>
            </a:pPr>
            <a:r>
              <a:rPr lang="zh-CN" altLang="en-US" sz="900" smtClean="0"/>
              <a:t>　　</a:t>
            </a:r>
            <a:r>
              <a:rPr lang="en-US" altLang="zh-CN" sz="900" smtClean="0"/>
              <a:t>In biology, the term epigenetics refers to changes in gene expression that are stable between cell divisions, and sometimes between generations, but do not involve changes in the underlying DNA sequence of the organism. The idea is that environmental factors can cause an organism's genes to behave (or "express themselves") differently, even though the genes themselves don't change.Epigenetic changes in eukaryotic biology are most elegantly illustrated by the process of cellular differentiation where pluripotent stem cells become the various cell lines of the embryo. This process becomes stable by mechanisms which may include silencing of some genes, removal of silencing marks on some other genes and permanently inactivating still other genes.</a:t>
            </a:r>
          </a:p>
          <a:p>
            <a:pPr>
              <a:lnSpc>
                <a:spcPct val="80000"/>
              </a:lnSpc>
            </a:pPr>
            <a:r>
              <a:rPr lang="zh-CN" altLang="en-US" sz="900" smtClean="0"/>
              <a:t>　　表观遗传学是与遗传学</a:t>
            </a:r>
            <a:r>
              <a:rPr lang="en-US" altLang="zh-CN" sz="900" smtClean="0"/>
              <a:t>(genetic)</a:t>
            </a:r>
            <a:r>
              <a:rPr lang="zh-CN" altLang="en-US" sz="900" smtClean="0"/>
              <a:t>相对应的概念。遗传学是指基于基因序列改变所致基因表达水平变化，如基因突变、基因杂合丢失和微卫星不稳定等；而表观遗传学则是指基于非基因序列改变所致基因表达水平变化，如</a:t>
            </a:r>
            <a:r>
              <a:rPr lang="en-US" altLang="zh-CN" sz="900" smtClean="0"/>
              <a:t>DNA</a:t>
            </a:r>
            <a:r>
              <a:rPr lang="zh-CN" altLang="en-US" sz="900" smtClean="0"/>
              <a:t>甲基化和染色质构象变化等；表观基因组学</a:t>
            </a:r>
            <a:r>
              <a:rPr lang="en-US" altLang="zh-CN" sz="900" smtClean="0"/>
              <a:t>(epigenomics)</a:t>
            </a:r>
            <a:r>
              <a:rPr lang="zh-CN" altLang="en-US" sz="900" smtClean="0"/>
              <a:t>则是在基因组水平上对表观遗传学改变的研究。所谓</a:t>
            </a:r>
            <a:r>
              <a:rPr lang="en-US" altLang="zh-CN" sz="900" smtClean="0"/>
              <a:t>DNA</a:t>
            </a:r>
            <a:r>
              <a:rPr lang="zh-CN" altLang="en-US" sz="900" smtClean="0"/>
              <a:t>甲基化是指在</a:t>
            </a:r>
            <a:r>
              <a:rPr lang="en-US" altLang="zh-CN" sz="900" smtClean="0"/>
              <a:t>DNA</a:t>
            </a:r>
            <a:r>
              <a:rPr lang="zh-CN" altLang="en-US" sz="900" smtClean="0"/>
              <a:t>甲基化转移酶的作用下，在基因组</a:t>
            </a:r>
            <a:r>
              <a:rPr lang="en-US" altLang="zh-CN" sz="900" smtClean="0"/>
              <a:t>CpG</a:t>
            </a:r>
            <a:r>
              <a:rPr lang="zh-CN" altLang="en-US" sz="900" smtClean="0"/>
              <a:t>二核苷酸的胞嘧啶</a:t>
            </a:r>
            <a:r>
              <a:rPr lang="en-US" altLang="zh-CN" sz="900" smtClean="0"/>
              <a:t>5'</a:t>
            </a:r>
            <a:r>
              <a:rPr lang="zh-CN" altLang="en-US" sz="900" smtClean="0"/>
              <a:t>碳位共价键结合一个甲基基团。正常情况下，人类基因组</a:t>
            </a:r>
            <a:r>
              <a:rPr lang="zh-CN" altLang="en-US" sz="900" smtClean="0">
                <a:latin typeface="Arial" charset="0"/>
              </a:rPr>
              <a:t>“</a:t>
            </a:r>
            <a:r>
              <a:rPr lang="zh-CN" altLang="en-US" sz="900" smtClean="0"/>
              <a:t>垃圾</a:t>
            </a:r>
            <a:r>
              <a:rPr lang="zh-CN" altLang="en-US" sz="900" smtClean="0">
                <a:latin typeface="Arial" charset="0"/>
              </a:rPr>
              <a:t>”</a:t>
            </a:r>
            <a:r>
              <a:rPr lang="zh-CN" altLang="en-US" sz="900" smtClean="0"/>
              <a:t>序列的</a:t>
            </a:r>
            <a:r>
              <a:rPr lang="en-US" altLang="zh-CN" sz="900" smtClean="0"/>
              <a:t>CpG</a:t>
            </a:r>
            <a:r>
              <a:rPr lang="zh-CN" altLang="en-US" sz="900" smtClean="0"/>
              <a:t>二核苷酸相对稀少，并且总是处于甲基化状态，与之相反，人类基因组中大小为</a:t>
            </a:r>
            <a:r>
              <a:rPr lang="en-US" altLang="zh-CN" sz="900" smtClean="0"/>
              <a:t>100</a:t>
            </a:r>
            <a:r>
              <a:rPr lang="en-US" altLang="zh-CN" sz="900" smtClean="0">
                <a:latin typeface="Arial" charset="0"/>
              </a:rPr>
              <a:t>—</a:t>
            </a:r>
            <a:r>
              <a:rPr lang="en-US" altLang="zh-CN" sz="900" smtClean="0"/>
              <a:t>1000 bp</a:t>
            </a:r>
            <a:r>
              <a:rPr lang="zh-CN" altLang="en-US" sz="900" smtClean="0"/>
              <a:t>左右且富含</a:t>
            </a:r>
            <a:r>
              <a:rPr lang="en-US" altLang="zh-CN" sz="900" smtClean="0"/>
              <a:t>CpG</a:t>
            </a:r>
            <a:r>
              <a:rPr lang="zh-CN" altLang="en-US" sz="900" smtClean="0"/>
              <a:t>二核苷酸的</a:t>
            </a:r>
            <a:r>
              <a:rPr lang="en-US" altLang="zh-CN" sz="900" smtClean="0"/>
              <a:t>CpG</a:t>
            </a:r>
            <a:r>
              <a:rPr lang="zh-CN" altLang="en-US" sz="900" smtClean="0"/>
              <a:t>岛则总是处于未甲基化状态，并且与</a:t>
            </a:r>
            <a:r>
              <a:rPr lang="en-US" altLang="zh-CN" sz="900" smtClean="0"/>
              <a:t>56</a:t>
            </a:r>
            <a:r>
              <a:rPr lang="zh-CN" altLang="en-US" sz="900" smtClean="0"/>
              <a:t>％的人类基因组编码基因相关。人类基因组序列草图分析结果表明，人类基因组</a:t>
            </a:r>
            <a:r>
              <a:rPr lang="en-US" altLang="zh-CN" sz="900" smtClean="0"/>
              <a:t>CpG</a:t>
            </a:r>
            <a:r>
              <a:rPr lang="zh-CN" altLang="en-US" sz="900" smtClean="0"/>
              <a:t>岛约为</a:t>
            </a:r>
            <a:r>
              <a:rPr lang="en-US" altLang="zh-CN" sz="900" smtClean="0"/>
              <a:t>28890</a:t>
            </a:r>
            <a:r>
              <a:rPr lang="zh-CN" altLang="en-US" sz="900" smtClean="0"/>
              <a:t>个，大部分染色体每</a:t>
            </a:r>
            <a:r>
              <a:rPr lang="en-US" altLang="zh-CN" sz="900" smtClean="0"/>
              <a:t>1 Mb</a:t>
            </a:r>
            <a:r>
              <a:rPr lang="zh-CN" altLang="en-US" sz="900" smtClean="0"/>
              <a:t>就有</a:t>
            </a:r>
            <a:r>
              <a:rPr lang="en-US" altLang="zh-CN" sz="900" smtClean="0"/>
              <a:t>5</a:t>
            </a:r>
            <a:r>
              <a:rPr lang="en-US" altLang="zh-CN" sz="900" smtClean="0">
                <a:latin typeface="Arial" charset="0"/>
              </a:rPr>
              <a:t>—</a:t>
            </a:r>
            <a:r>
              <a:rPr lang="en-US" altLang="zh-CN" sz="900" smtClean="0"/>
              <a:t>15</a:t>
            </a:r>
            <a:r>
              <a:rPr lang="zh-CN" altLang="en-US" sz="900" smtClean="0"/>
              <a:t>个</a:t>
            </a:r>
            <a:r>
              <a:rPr lang="en-US" altLang="zh-CN" sz="900" smtClean="0"/>
              <a:t>CpG</a:t>
            </a:r>
            <a:r>
              <a:rPr lang="zh-CN" altLang="en-US" sz="900" smtClean="0"/>
              <a:t>岛，平均值为每</a:t>
            </a:r>
            <a:r>
              <a:rPr lang="en-US" altLang="zh-CN" sz="900" smtClean="0"/>
              <a:t>Mb</a:t>
            </a:r>
            <a:r>
              <a:rPr lang="zh-CN" altLang="en-US" sz="900" smtClean="0"/>
              <a:t>含</a:t>
            </a:r>
            <a:r>
              <a:rPr lang="en-US" altLang="zh-CN" sz="900" smtClean="0"/>
              <a:t>10</a:t>
            </a:r>
            <a:r>
              <a:rPr lang="zh-CN" altLang="en-US" sz="900" smtClean="0"/>
              <a:t>．</a:t>
            </a:r>
            <a:r>
              <a:rPr lang="en-US" altLang="zh-CN" sz="900" smtClean="0"/>
              <a:t>5</a:t>
            </a:r>
            <a:r>
              <a:rPr lang="zh-CN" altLang="en-US" sz="900" smtClean="0"/>
              <a:t>个</a:t>
            </a:r>
            <a:r>
              <a:rPr lang="en-US" altLang="zh-CN" sz="900" smtClean="0"/>
              <a:t>CpG</a:t>
            </a:r>
            <a:r>
              <a:rPr lang="zh-CN" altLang="en-US" sz="900" smtClean="0"/>
              <a:t>岛，</a:t>
            </a:r>
            <a:r>
              <a:rPr lang="en-US" altLang="zh-CN" sz="900" smtClean="0"/>
              <a:t>CpG</a:t>
            </a:r>
            <a:r>
              <a:rPr lang="zh-CN" altLang="en-US" sz="900" smtClean="0"/>
              <a:t>岛的数目与基因密度有良好的对应关系</a:t>
            </a:r>
            <a:r>
              <a:rPr lang="en-US" altLang="zh-CN" sz="900" smtClean="0"/>
              <a:t>[9]</a:t>
            </a:r>
            <a:r>
              <a:rPr lang="zh-CN" altLang="en-US" sz="900" smtClean="0"/>
              <a:t>。由于</a:t>
            </a:r>
            <a:r>
              <a:rPr lang="en-US" altLang="zh-CN" sz="900" smtClean="0"/>
              <a:t>DNA</a:t>
            </a:r>
            <a:r>
              <a:rPr lang="zh-CN" altLang="en-US" sz="900" smtClean="0"/>
              <a:t>甲基化与人类发育和肿瘤疾病的密切关系，特别是</a:t>
            </a:r>
            <a:r>
              <a:rPr lang="en-US" altLang="zh-CN" sz="900" smtClean="0"/>
              <a:t>CpG</a:t>
            </a:r>
            <a:r>
              <a:rPr lang="zh-CN" altLang="en-US" sz="900" smtClean="0"/>
              <a:t>岛甲基化所致抑癌基因转录失活问题，</a:t>
            </a:r>
            <a:r>
              <a:rPr lang="en-US" altLang="zh-CN" sz="900" smtClean="0"/>
              <a:t>DNA</a:t>
            </a:r>
            <a:r>
              <a:rPr lang="zh-CN" altLang="en-US" sz="900" smtClean="0"/>
              <a:t>甲基化已经成为表观遗传学和表观基因组学的重要研究内容。 </a:t>
            </a:r>
          </a:p>
          <a:p>
            <a:pPr>
              <a:lnSpc>
                <a:spcPct val="80000"/>
              </a:lnSpc>
            </a:pPr>
            <a:endParaRPr lang="zh-CN" altLang="en-US" sz="9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5B15327-AB29-44F2-8880-8953232BBDFD}" type="slidenum">
              <a:rPr lang="zh-CN" altLang="en-US"/>
              <a:pPr/>
              <a:t>6</a:t>
            </a:fld>
            <a:endParaRPr lang="en-US" altLang="zh-CN"/>
          </a:p>
        </p:txBody>
      </p:sp>
      <p:sp>
        <p:nvSpPr>
          <p:cNvPr id="34819" name="Rectangle 2"/>
          <p:cNvSpPr>
            <a:spLocks noGrp="1" noRot="1" noChangeAspect="1" noChangeArrowheads="1" noTextEdit="1"/>
          </p:cNvSpPr>
          <p:nvPr>
            <p:ph type="sldImg"/>
          </p:nvPr>
        </p:nvSpPr>
        <p:spPr>
          <a:xfrm>
            <a:off x="604838" y="744538"/>
            <a:ext cx="5575300" cy="3719512"/>
          </a:xfrm>
          <a:ln/>
        </p:spPr>
      </p:sp>
      <p:sp>
        <p:nvSpPr>
          <p:cNvPr id="34820" name="Rectangle 3"/>
          <p:cNvSpPr>
            <a:spLocks noGrp="1" noChangeArrowheads="1"/>
          </p:cNvSpPr>
          <p:nvPr>
            <p:ph type="body" idx="1"/>
          </p:nvPr>
        </p:nvSpPr>
        <p:spPr>
          <a:xfrm>
            <a:off x="677863" y="4711700"/>
            <a:ext cx="5429250" cy="4462463"/>
          </a:xfrm>
          <a:noFill/>
          <a:ln/>
        </p:spPr>
        <p:txBody>
          <a:bodyPr/>
          <a:lstStyle/>
          <a:p>
            <a:pPr>
              <a:lnSpc>
                <a:spcPct val="80000"/>
              </a:lnSpc>
            </a:pPr>
            <a:r>
              <a:rPr lang="zh-CN" altLang="en-US" sz="900" b="1" smtClean="0"/>
              <a:t>表观遗传学</a:t>
            </a:r>
            <a:endParaRPr lang="zh-CN" altLang="en-US" sz="900" smtClean="0"/>
          </a:p>
          <a:p>
            <a:pPr>
              <a:lnSpc>
                <a:spcPct val="80000"/>
              </a:lnSpc>
            </a:pPr>
            <a:r>
              <a:rPr lang="zh-CN" altLang="en-US" sz="900" smtClean="0"/>
              <a:t>　　中文名称： 表观遗传学 </a:t>
            </a:r>
          </a:p>
          <a:p>
            <a:pPr>
              <a:lnSpc>
                <a:spcPct val="80000"/>
              </a:lnSpc>
            </a:pPr>
            <a:r>
              <a:rPr lang="zh-CN" altLang="en-US" sz="900" smtClean="0"/>
              <a:t>　　英文名称： </a:t>
            </a:r>
            <a:r>
              <a:rPr lang="en-US" altLang="zh-CN" sz="900" smtClean="0"/>
              <a:t>epigenetics </a:t>
            </a:r>
          </a:p>
          <a:p>
            <a:pPr>
              <a:lnSpc>
                <a:spcPct val="80000"/>
              </a:lnSpc>
            </a:pPr>
            <a:r>
              <a:rPr lang="zh-CN" altLang="en-US" sz="900" smtClean="0"/>
              <a:t>　　学科分类： 遗传学 </a:t>
            </a:r>
          </a:p>
          <a:p>
            <a:pPr>
              <a:lnSpc>
                <a:spcPct val="80000"/>
              </a:lnSpc>
            </a:pPr>
            <a:r>
              <a:rPr lang="zh-CN" altLang="en-US" sz="900" smtClean="0"/>
              <a:t>　　注 释： 研究基因的核苷酸序列不发生改变的情况下，基因表达了可遗传的变化的一门遗传学分支学科。表观遗传的现象很多，已知的有</a:t>
            </a:r>
            <a:r>
              <a:rPr lang="en-US" altLang="zh-CN" sz="900" smtClean="0"/>
              <a:t>DNA</a:t>
            </a:r>
            <a:r>
              <a:rPr lang="zh-CN" altLang="en-US" sz="900" smtClean="0"/>
              <a:t>甲基化（</a:t>
            </a:r>
            <a:r>
              <a:rPr lang="en-US" altLang="zh-CN" sz="900" smtClean="0"/>
              <a:t>DNA methylation</a:t>
            </a:r>
            <a:r>
              <a:rPr lang="zh-CN" altLang="en-US" sz="900" smtClean="0"/>
              <a:t>），基因组印记（</a:t>
            </a:r>
            <a:r>
              <a:rPr lang="en-US" altLang="zh-CN" sz="900" smtClean="0"/>
              <a:t>genomic impriting</a:t>
            </a:r>
            <a:r>
              <a:rPr lang="zh-CN" altLang="en-US" sz="900" smtClean="0"/>
              <a:t>），母体效应（</a:t>
            </a:r>
            <a:r>
              <a:rPr lang="en-US" altLang="zh-CN" sz="900" smtClean="0"/>
              <a:t>maternal effects</a:t>
            </a:r>
            <a:r>
              <a:rPr lang="zh-CN" altLang="en-US" sz="900" smtClean="0"/>
              <a:t>），基因沉默（</a:t>
            </a:r>
            <a:r>
              <a:rPr lang="en-US" altLang="zh-CN" sz="900" smtClean="0"/>
              <a:t>gene silencing</a:t>
            </a:r>
            <a:r>
              <a:rPr lang="zh-CN" altLang="en-US" sz="900" smtClean="0"/>
              <a:t>），核仁显性，休眠转座子激活和</a:t>
            </a:r>
            <a:r>
              <a:rPr lang="en-US" altLang="zh-CN" sz="900" smtClean="0"/>
              <a:t>RNA</a:t>
            </a:r>
            <a:r>
              <a:rPr lang="zh-CN" altLang="en-US" sz="900" smtClean="0"/>
              <a:t>编辑（</a:t>
            </a:r>
            <a:r>
              <a:rPr lang="en-US" altLang="zh-CN" sz="900" smtClean="0"/>
              <a:t>RNA editing</a:t>
            </a:r>
            <a:r>
              <a:rPr lang="zh-CN" altLang="en-US" sz="900" smtClean="0"/>
              <a:t>）等。目前，国际上表观遗传学已经构成了系统遗传学研究的一个重要方面。</a:t>
            </a:r>
          </a:p>
          <a:p>
            <a:pPr>
              <a:lnSpc>
                <a:spcPct val="80000"/>
              </a:lnSpc>
            </a:pPr>
            <a:r>
              <a:rPr lang="zh-CN" altLang="en-US" sz="900" smtClean="0"/>
              <a:t>　　别名：实验胚胎学、拟遗传学、表遗传学、外遗传学以及后遗传学</a:t>
            </a:r>
          </a:p>
          <a:p>
            <a:pPr>
              <a:lnSpc>
                <a:spcPct val="80000"/>
              </a:lnSpc>
            </a:pPr>
            <a:r>
              <a:rPr lang="zh-CN" altLang="en-US" sz="900" smtClean="0"/>
              <a:t>　　比较通俗的讲表观遗传学是研究在没有细胞核</a:t>
            </a:r>
            <a:r>
              <a:rPr lang="en-US" altLang="zh-CN" sz="900" smtClean="0"/>
              <a:t>DNA</a:t>
            </a:r>
            <a:r>
              <a:rPr lang="zh-CN" altLang="en-US" sz="900" smtClean="0"/>
              <a:t>序列改变的情况时，基因功能的可逆的、可遗传的改变。也指生物发育过程中包含的程序的研究。在这两种情况下，研究的对象都包括在</a:t>
            </a:r>
            <a:r>
              <a:rPr lang="en-US" altLang="zh-CN" sz="900" smtClean="0"/>
              <a:t>DNA</a:t>
            </a:r>
            <a:r>
              <a:rPr lang="zh-CN" altLang="en-US" sz="900" smtClean="0"/>
              <a:t>序列中未包含的基因调控信息如何传递到（细胞或生物体的）下一代这个问题。在西方文字中</a:t>
            </a:r>
            <a:r>
              <a:rPr lang="en-US" altLang="zh-CN" sz="900" smtClean="0"/>
              <a:t>epigenetics</a:t>
            </a:r>
            <a:r>
              <a:rPr lang="zh-CN" altLang="en-US" sz="900" smtClean="0"/>
              <a:t>即指在</a:t>
            </a:r>
            <a:r>
              <a:rPr lang="en-US" altLang="zh-CN" sz="900" smtClean="0"/>
              <a:t>DNA</a:t>
            </a:r>
            <a:r>
              <a:rPr lang="zh-CN" altLang="en-US" sz="900" smtClean="0"/>
              <a:t>包含的遗传信息以外附加的（希腊文前缀</a:t>
            </a:r>
            <a:r>
              <a:rPr lang="en-US" altLang="zh-CN" sz="900" smtClean="0"/>
              <a:t>epi-</a:t>
            </a:r>
            <a:r>
              <a:rPr lang="zh-CN" altLang="en-US" sz="900" smtClean="0"/>
              <a:t>）。</a:t>
            </a:r>
          </a:p>
          <a:p>
            <a:pPr>
              <a:lnSpc>
                <a:spcPct val="80000"/>
              </a:lnSpc>
            </a:pPr>
            <a:r>
              <a:rPr lang="zh-CN" altLang="en-US" sz="900" smtClean="0"/>
              <a:t>　　</a:t>
            </a:r>
            <a:r>
              <a:rPr lang="en-US" altLang="zh-CN" sz="900" smtClean="0"/>
              <a:t>In biology, the term epigenetics refers to changes in gene expression that are stable between cell divisions, and sometimes between generations, but do not involve changes in the underlying DNA sequence of the organism. The idea is that environmental factors can cause an organism's genes to behave (or "express themselves") differently, even though the genes themselves don't change.Epigenetic changes in eukaryotic biology are most elegantly illustrated by the process of cellular differentiation where pluripotent stem cells become the various cell lines of the embryo. This process becomes stable by mechanisms which may include silencing of some genes, removal of silencing marks on some other genes and permanently inactivating still other genes.</a:t>
            </a:r>
          </a:p>
          <a:p>
            <a:pPr>
              <a:lnSpc>
                <a:spcPct val="80000"/>
              </a:lnSpc>
            </a:pPr>
            <a:r>
              <a:rPr lang="zh-CN" altLang="en-US" sz="900" smtClean="0"/>
              <a:t>　　表观遗传学是与遗传学</a:t>
            </a:r>
            <a:r>
              <a:rPr lang="en-US" altLang="zh-CN" sz="900" smtClean="0"/>
              <a:t>(genetic)</a:t>
            </a:r>
            <a:r>
              <a:rPr lang="zh-CN" altLang="en-US" sz="900" smtClean="0"/>
              <a:t>相对应的概念。遗传学是指基于基因序列改变所致基因表达水平变化，如基因突变、基因杂合丢失和微卫星不稳定等；而表观遗传学则是指基于非基因序列改变所致基因表达水平变化，如</a:t>
            </a:r>
            <a:r>
              <a:rPr lang="en-US" altLang="zh-CN" sz="900" smtClean="0"/>
              <a:t>DNA</a:t>
            </a:r>
            <a:r>
              <a:rPr lang="zh-CN" altLang="en-US" sz="900" smtClean="0"/>
              <a:t>甲基化和染色质构象变化等；表观基因组学</a:t>
            </a:r>
            <a:r>
              <a:rPr lang="en-US" altLang="zh-CN" sz="900" smtClean="0"/>
              <a:t>(epigenomics)</a:t>
            </a:r>
            <a:r>
              <a:rPr lang="zh-CN" altLang="en-US" sz="900" smtClean="0"/>
              <a:t>则是在基因组水平上对表观遗传学改变的研究。所谓</a:t>
            </a:r>
            <a:r>
              <a:rPr lang="en-US" altLang="zh-CN" sz="900" smtClean="0"/>
              <a:t>DNA</a:t>
            </a:r>
            <a:r>
              <a:rPr lang="zh-CN" altLang="en-US" sz="900" smtClean="0"/>
              <a:t>甲基化是指在</a:t>
            </a:r>
            <a:r>
              <a:rPr lang="en-US" altLang="zh-CN" sz="900" smtClean="0"/>
              <a:t>DNA</a:t>
            </a:r>
            <a:r>
              <a:rPr lang="zh-CN" altLang="en-US" sz="900" smtClean="0"/>
              <a:t>甲基化转移酶的作用下，在基因组</a:t>
            </a:r>
            <a:r>
              <a:rPr lang="en-US" altLang="zh-CN" sz="900" smtClean="0"/>
              <a:t>CpG</a:t>
            </a:r>
            <a:r>
              <a:rPr lang="zh-CN" altLang="en-US" sz="900" smtClean="0"/>
              <a:t>二核苷酸的胞嘧啶</a:t>
            </a:r>
            <a:r>
              <a:rPr lang="en-US" altLang="zh-CN" sz="900" smtClean="0"/>
              <a:t>5'</a:t>
            </a:r>
            <a:r>
              <a:rPr lang="zh-CN" altLang="en-US" sz="900" smtClean="0"/>
              <a:t>碳位共价键结合一个甲基基团。正常情况下，人类基因组</a:t>
            </a:r>
            <a:r>
              <a:rPr lang="zh-CN" altLang="en-US" sz="900" smtClean="0">
                <a:latin typeface="Arial" charset="0"/>
              </a:rPr>
              <a:t>“</a:t>
            </a:r>
            <a:r>
              <a:rPr lang="zh-CN" altLang="en-US" sz="900" smtClean="0"/>
              <a:t>垃圾</a:t>
            </a:r>
            <a:r>
              <a:rPr lang="zh-CN" altLang="en-US" sz="900" smtClean="0">
                <a:latin typeface="Arial" charset="0"/>
              </a:rPr>
              <a:t>”</a:t>
            </a:r>
            <a:r>
              <a:rPr lang="zh-CN" altLang="en-US" sz="900" smtClean="0"/>
              <a:t>序列的</a:t>
            </a:r>
            <a:r>
              <a:rPr lang="en-US" altLang="zh-CN" sz="900" smtClean="0"/>
              <a:t>CpG</a:t>
            </a:r>
            <a:r>
              <a:rPr lang="zh-CN" altLang="en-US" sz="900" smtClean="0"/>
              <a:t>二核苷酸相对稀少，并且总是处于甲基化状态，与之相反，人类基因组中大小为</a:t>
            </a:r>
            <a:r>
              <a:rPr lang="en-US" altLang="zh-CN" sz="900" smtClean="0"/>
              <a:t>100</a:t>
            </a:r>
            <a:r>
              <a:rPr lang="en-US" altLang="zh-CN" sz="900" smtClean="0">
                <a:latin typeface="Arial" charset="0"/>
              </a:rPr>
              <a:t>—</a:t>
            </a:r>
            <a:r>
              <a:rPr lang="en-US" altLang="zh-CN" sz="900" smtClean="0"/>
              <a:t>1000 bp</a:t>
            </a:r>
            <a:r>
              <a:rPr lang="zh-CN" altLang="en-US" sz="900" smtClean="0"/>
              <a:t>左右且富含</a:t>
            </a:r>
            <a:r>
              <a:rPr lang="en-US" altLang="zh-CN" sz="900" smtClean="0"/>
              <a:t>CpG</a:t>
            </a:r>
            <a:r>
              <a:rPr lang="zh-CN" altLang="en-US" sz="900" smtClean="0"/>
              <a:t>二核苷酸的</a:t>
            </a:r>
            <a:r>
              <a:rPr lang="en-US" altLang="zh-CN" sz="900" smtClean="0"/>
              <a:t>CpG</a:t>
            </a:r>
            <a:r>
              <a:rPr lang="zh-CN" altLang="en-US" sz="900" smtClean="0"/>
              <a:t>岛则总是处于未甲基化状态，并且与</a:t>
            </a:r>
            <a:r>
              <a:rPr lang="en-US" altLang="zh-CN" sz="900" smtClean="0"/>
              <a:t>56</a:t>
            </a:r>
            <a:r>
              <a:rPr lang="zh-CN" altLang="en-US" sz="900" smtClean="0"/>
              <a:t>％的人类基因组编码基因相关。人类基因组序列草图分析结果表明，人类基因组</a:t>
            </a:r>
            <a:r>
              <a:rPr lang="en-US" altLang="zh-CN" sz="900" smtClean="0"/>
              <a:t>CpG</a:t>
            </a:r>
            <a:r>
              <a:rPr lang="zh-CN" altLang="en-US" sz="900" smtClean="0"/>
              <a:t>岛约为</a:t>
            </a:r>
            <a:r>
              <a:rPr lang="en-US" altLang="zh-CN" sz="900" smtClean="0"/>
              <a:t>28890</a:t>
            </a:r>
            <a:r>
              <a:rPr lang="zh-CN" altLang="en-US" sz="900" smtClean="0"/>
              <a:t>个，大部分染色体每</a:t>
            </a:r>
            <a:r>
              <a:rPr lang="en-US" altLang="zh-CN" sz="900" smtClean="0"/>
              <a:t>1 Mb</a:t>
            </a:r>
            <a:r>
              <a:rPr lang="zh-CN" altLang="en-US" sz="900" smtClean="0"/>
              <a:t>就有</a:t>
            </a:r>
            <a:r>
              <a:rPr lang="en-US" altLang="zh-CN" sz="900" smtClean="0"/>
              <a:t>5</a:t>
            </a:r>
            <a:r>
              <a:rPr lang="en-US" altLang="zh-CN" sz="900" smtClean="0">
                <a:latin typeface="Arial" charset="0"/>
              </a:rPr>
              <a:t>—</a:t>
            </a:r>
            <a:r>
              <a:rPr lang="en-US" altLang="zh-CN" sz="900" smtClean="0"/>
              <a:t>15</a:t>
            </a:r>
            <a:r>
              <a:rPr lang="zh-CN" altLang="en-US" sz="900" smtClean="0"/>
              <a:t>个</a:t>
            </a:r>
            <a:r>
              <a:rPr lang="en-US" altLang="zh-CN" sz="900" smtClean="0"/>
              <a:t>CpG</a:t>
            </a:r>
            <a:r>
              <a:rPr lang="zh-CN" altLang="en-US" sz="900" smtClean="0"/>
              <a:t>岛，平均值为每</a:t>
            </a:r>
            <a:r>
              <a:rPr lang="en-US" altLang="zh-CN" sz="900" smtClean="0"/>
              <a:t>Mb</a:t>
            </a:r>
            <a:r>
              <a:rPr lang="zh-CN" altLang="en-US" sz="900" smtClean="0"/>
              <a:t>含</a:t>
            </a:r>
            <a:r>
              <a:rPr lang="en-US" altLang="zh-CN" sz="900" smtClean="0"/>
              <a:t>10</a:t>
            </a:r>
            <a:r>
              <a:rPr lang="zh-CN" altLang="en-US" sz="900" smtClean="0"/>
              <a:t>．</a:t>
            </a:r>
            <a:r>
              <a:rPr lang="en-US" altLang="zh-CN" sz="900" smtClean="0"/>
              <a:t>5</a:t>
            </a:r>
            <a:r>
              <a:rPr lang="zh-CN" altLang="en-US" sz="900" smtClean="0"/>
              <a:t>个</a:t>
            </a:r>
            <a:r>
              <a:rPr lang="en-US" altLang="zh-CN" sz="900" smtClean="0"/>
              <a:t>CpG</a:t>
            </a:r>
            <a:r>
              <a:rPr lang="zh-CN" altLang="en-US" sz="900" smtClean="0"/>
              <a:t>岛，</a:t>
            </a:r>
            <a:r>
              <a:rPr lang="en-US" altLang="zh-CN" sz="900" smtClean="0"/>
              <a:t>CpG</a:t>
            </a:r>
            <a:r>
              <a:rPr lang="zh-CN" altLang="en-US" sz="900" smtClean="0"/>
              <a:t>岛的数目与基因密度有良好的对应关系</a:t>
            </a:r>
            <a:r>
              <a:rPr lang="en-US" altLang="zh-CN" sz="900" smtClean="0"/>
              <a:t>[9]</a:t>
            </a:r>
            <a:r>
              <a:rPr lang="zh-CN" altLang="en-US" sz="900" smtClean="0"/>
              <a:t>。由于</a:t>
            </a:r>
            <a:r>
              <a:rPr lang="en-US" altLang="zh-CN" sz="900" smtClean="0"/>
              <a:t>DNA</a:t>
            </a:r>
            <a:r>
              <a:rPr lang="zh-CN" altLang="en-US" sz="900" smtClean="0"/>
              <a:t>甲基化与人类发育和肿瘤疾病的密切关系，特别是</a:t>
            </a:r>
            <a:r>
              <a:rPr lang="en-US" altLang="zh-CN" sz="900" smtClean="0"/>
              <a:t>CpG</a:t>
            </a:r>
            <a:r>
              <a:rPr lang="zh-CN" altLang="en-US" sz="900" smtClean="0"/>
              <a:t>岛甲基化所致抑癌基因转录失活问题，</a:t>
            </a:r>
            <a:r>
              <a:rPr lang="en-US" altLang="zh-CN" sz="900" smtClean="0"/>
              <a:t>DNA</a:t>
            </a:r>
            <a:r>
              <a:rPr lang="zh-CN" altLang="en-US" sz="900" smtClean="0"/>
              <a:t>甲基化已经成为表观遗传学和表观基因组学的重要研究内容。 </a:t>
            </a:r>
          </a:p>
          <a:p>
            <a:pPr>
              <a:lnSpc>
                <a:spcPct val="80000"/>
              </a:lnSpc>
            </a:pPr>
            <a:endParaRPr lang="zh-CN" altLang="en-US"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zh-CN" altLang="en-US" i="1" u="sng" smtClean="0">
                <a:ea typeface="PMingLiU" pitchFamily="18" charset="-120"/>
              </a:rPr>
              <a:t>邻苯二甲酸二</a:t>
            </a:r>
            <a:r>
              <a:rPr lang="en-US" altLang="zh-CN" smtClean="0">
                <a:ea typeface="PMingLiU" pitchFamily="18" charset="-120"/>
              </a:rPr>
              <a:t>(2-</a:t>
            </a:r>
            <a:r>
              <a:rPr lang="zh-CN" altLang="en-US" smtClean="0">
                <a:ea typeface="PMingLiU" pitchFamily="18" charset="-120"/>
              </a:rPr>
              <a:t>乙基己</a:t>
            </a:r>
            <a:r>
              <a:rPr lang="en-US" altLang="zh-CN" smtClean="0">
                <a:ea typeface="PMingLiU" pitchFamily="18" charset="-120"/>
              </a:rPr>
              <a:t>)</a:t>
            </a:r>
            <a:r>
              <a:rPr lang="zh-CN" altLang="en-US" smtClean="0">
                <a:ea typeface="PMingLiU" pitchFamily="18" charset="-120"/>
              </a:rPr>
              <a:t>酯（英语：</a:t>
            </a:r>
            <a:r>
              <a:rPr lang="en-US" altLang="zh-CN" smtClean="0">
                <a:ea typeface="PMingLiU" pitchFamily="18" charset="-120"/>
              </a:rPr>
              <a:t>bis(2-ethylhexyl)phthalate </a:t>
            </a:r>
            <a:r>
              <a:rPr lang="zh-CN" altLang="en-US" smtClean="0">
                <a:ea typeface="PMingLiU" pitchFamily="18" charset="-120"/>
              </a:rPr>
              <a:t>或</a:t>
            </a:r>
            <a:r>
              <a:rPr lang="en-US" altLang="zh-CN" smtClean="0">
                <a:ea typeface="PMingLiU" pitchFamily="18" charset="-120"/>
              </a:rPr>
              <a:t>di(2-ethylhexyl) phthalate</a:t>
            </a:r>
            <a:r>
              <a:rPr lang="zh-CN" altLang="en-US" smtClean="0">
                <a:ea typeface="PMingLiU" pitchFamily="18" charset="-120"/>
              </a:rPr>
              <a:t>，缩写分别为</a:t>
            </a:r>
            <a:r>
              <a:rPr lang="en-US" altLang="zh-CN" smtClean="0">
                <a:ea typeface="PMingLiU" pitchFamily="18" charset="-120"/>
              </a:rPr>
              <a:t>BEHP</a:t>
            </a:r>
            <a:r>
              <a:rPr lang="zh-CN" altLang="en-US" smtClean="0">
                <a:ea typeface="PMingLiU" pitchFamily="18" charset="-120"/>
              </a:rPr>
              <a:t>与</a:t>
            </a:r>
            <a:r>
              <a:rPr lang="en-US" altLang="zh-CN" smtClean="0">
                <a:ea typeface="PMingLiU" pitchFamily="18" charset="-120"/>
              </a:rPr>
              <a:t>DEHP</a:t>
            </a:r>
            <a:r>
              <a:rPr lang="zh-CN" altLang="en-US" smtClean="0">
                <a:ea typeface="PMingLiU" pitchFamily="18" charset="-120"/>
              </a:rPr>
              <a:t>）， </a:t>
            </a: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F7BE1B-4E91-4E9C-823B-AD6E006AA6B0}" type="slidenum">
              <a:rPr lang="zh-CN" altLang="en-US"/>
              <a:pPr/>
              <a:t>8</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lnSpc>
                <a:spcPct val="90000"/>
              </a:lnSpc>
            </a:pPr>
            <a:endParaRPr lang="en-US" altLang="zh-CN" sz="900"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DAB90E-A21F-4AC2-BD6C-8B6519B6E62E}" type="slidenum">
              <a:rPr lang="zh-CN" altLang="en-US"/>
              <a:pPr/>
              <a:t>9</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lnSpc>
                <a:spcPct val="90000"/>
              </a:lnSpc>
            </a:pPr>
            <a:r>
              <a:rPr lang="en-US" altLang="zh-TW" sz="900" smtClean="0"/>
              <a:t>I would like to give a big picture about</a:t>
            </a:r>
            <a:r>
              <a:rPr lang="en-US" altLang="zh-CN" sz="900" smtClean="0">
                <a:ea typeface="PMingLiU" pitchFamily="18" charset="-120"/>
              </a:rPr>
              <a:t>  Nrf2-Keap1/ARE pathway.</a:t>
            </a:r>
            <a:endParaRPr lang="en-US" altLang="zh-CN" sz="900" smtClean="0"/>
          </a:p>
          <a:p>
            <a:pPr>
              <a:lnSpc>
                <a:spcPct val="90000"/>
              </a:lnSpc>
            </a:pPr>
            <a:r>
              <a:rPr lang="en-US" altLang="zh-CN" sz="900" smtClean="0"/>
              <a:t>NF-E2-related factor 2 (Nrf2) and Kelch-like-ECH-associated protein 1 (Keap1) are key proteins in the coordinate transcriptional induction of various antioxidant-metabolizing enzymes. </a:t>
            </a:r>
          </a:p>
          <a:p>
            <a:pPr>
              <a:lnSpc>
                <a:spcPct val="90000"/>
              </a:lnSpc>
            </a:pPr>
            <a:r>
              <a:rPr lang="en-US" altLang="zh-CN" sz="900" smtClean="0"/>
              <a:t>Nrf2 is a member of the NF-E2 family of nuclear basic leucine zipper transcriptional activators, and Keap1 is a cytoplasmic protein homologous to the Drosophila actin binding protein Kelch</a:t>
            </a:r>
            <a:r>
              <a:rPr lang="en-US" altLang="zh-CN" sz="900" i="1" smtClean="0"/>
              <a:t>.</a:t>
            </a:r>
            <a:r>
              <a:rPr lang="en-US" altLang="zh-CN" sz="900" smtClean="0"/>
              <a:t> </a:t>
            </a:r>
          </a:p>
          <a:p>
            <a:pPr>
              <a:lnSpc>
                <a:spcPct val="90000"/>
              </a:lnSpc>
            </a:pPr>
            <a:endParaRPr lang="en-US" altLang="zh-CN" sz="900" smtClean="0"/>
          </a:p>
          <a:p>
            <a:pPr>
              <a:lnSpc>
                <a:spcPct val="90000"/>
              </a:lnSpc>
            </a:pPr>
            <a:r>
              <a:rPr lang="en-US" altLang="zh-CN" sz="900" smtClean="0"/>
              <a:t>Under normal physiological conditions, Nrf2 is largely bound to Keap1 and retained in the cytoplasm. On disruption of the Nrf2–Keap1 complex by inducers, Nrf2 undergoes rapid translocation to the nucleus. After translocation into the nucleus, Nrf2 recognizes and binds to antioxidant response elements (ARE) in the promoter regions of its target genes and induces phase II detoxification enzymes and antioxidant proteins, such as: heme oxygenase-1 (HO-1)</a:t>
            </a:r>
            <a:r>
              <a:rPr lang="en-US" altLang="zh-CN" sz="900" i="1" smtClean="0"/>
              <a:t> . </a:t>
            </a:r>
            <a:r>
              <a:rPr lang="en-US" altLang="zh-CN" sz="900" smtClean="0"/>
              <a:t>Nrf2/ARE pathway has been considered to play a protective role in several central nervous system diseases. </a:t>
            </a:r>
          </a:p>
          <a:p>
            <a:pPr>
              <a:lnSpc>
                <a:spcPct val="90000"/>
              </a:lnSpc>
            </a:pPr>
            <a:endParaRPr lang="en-US" altLang="zh-CN" sz="900" i="1" smtClean="0"/>
          </a:p>
          <a:p>
            <a:pPr>
              <a:lnSpc>
                <a:spcPct val="90000"/>
              </a:lnSpc>
            </a:pPr>
            <a:r>
              <a:rPr lang="en-US" altLang="zh-CN" sz="1400" smtClean="0"/>
              <a:t>Activation of </a:t>
            </a:r>
            <a:r>
              <a:rPr lang="en-US" altLang="zh-CN" sz="900" smtClean="0"/>
              <a:t>mitogen-activated protein kinase (MAPKs)</a:t>
            </a:r>
            <a:r>
              <a:rPr lang="en-US" altLang="zh-CN" sz="1400" smtClean="0"/>
              <a:t>,PI3K, PKC signaling may activate Nrf2–ARE-dependentent transcriptional activation. </a:t>
            </a:r>
          </a:p>
          <a:p>
            <a:pPr>
              <a:lnSpc>
                <a:spcPct val="90000"/>
              </a:lnSpc>
            </a:pPr>
            <a:endParaRPr lang="en-US" altLang="zh-CN" sz="1400" smtClean="0"/>
          </a:p>
          <a:p>
            <a:pPr>
              <a:lnSpc>
                <a:spcPct val="90000"/>
              </a:lnSpc>
            </a:pPr>
            <a:r>
              <a:rPr lang="en-US" altLang="zh-CN" sz="900" i="1" smtClean="0"/>
              <a:t>Furthermore, Nrf2 was shown to have a protective effect against apoptosis induced by Fas signaling and mitochondrial toxins</a:t>
            </a:r>
          </a:p>
          <a:p>
            <a:pPr>
              <a:lnSpc>
                <a:spcPct val="90000"/>
              </a:lnSpc>
            </a:pPr>
            <a:endParaRPr lang="en-US" altLang="zh-CN" sz="900" i="1" smtClean="0"/>
          </a:p>
          <a:p>
            <a:pPr>
              <a:lnSpc>
                <a:spcPct val="90000"/>
              </a:lnSpc>
            </a:pPr>
            <a:r>
              <a:rPr lang="en-US" altLang="zh-CN" sz="900" i="1" smtClean="0"/>
              <a:t>Neurons lacking Nrf2 are highly sensitive to oxidative stress, and are rescued by transfecting with a functional Nrf2 construct. </a:t>
            </a:r>
          </a:p>
          <a:p>
            <a:pPr>
              <a:lnSpc>
                <a:spcPct val="90000"/>
              </a:lnSpc>
            </a:pPr>
            <a:r>
              <a:rPr lang="en-US" altLang="zh-CN" sz="900" i="1" smtClean="0"/>
              <a:t>In addition, Nrf2 knockout mice are more sensitive to kainate toxicity, as evidenced by hippocampus neurons damage and mortality. Activation of the Nrf2 /ARE pathway in astrocytes by tert-butylhydroquinone (tBHQ), an Nrf2 activity inducer, is able to protect neurons from oxidative stress. </a:t>
            </a:r>
          </a:p>
          <a:p>
            <a:pPr>
              <a:lnSpc>
                <a:spcPct val="90000"/>
              </a:lnSpc>
            </a:pPr>
            <a:endParaRPr lang="en-US" altLang="zh-CN" sz="900"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4AF72BC-E099-4184-A97E-D2BCEC21FD08}" type="slidenum">
              <a:rPr lang="zh-CN" altLang="en-US"/>
              <a:pPr/>
              <a:t>13</a:t>
            </a:fld>
            <a:endParaRPr lang="en-US" altLang="zh-CN"/>
          </a:p>
        </p:txBody>
      </p:sp>
      <p:sp>
        <p:nvSpPr>
          <p:cNvPr id="38915" name="Rectangle 2"/>
          <p:cNvSpPr>
            <a:spLocks noGrp="1" noRot="1" noChangeAspect="1" noChangeArrowheads="1" noTextEdit="1"/>
          </p:cNvSpPr>
          <p:nvPr>
            <p:ph type="sldImg"/>
          </p:nvPr>
        </p:nvSpPr>
        <p:spPr>
          <a:xfrm>
            <a:off x="604838" y="744538"/>
            <a:ext cx="5576887" cy="3719512"/>
          </a:xfrm>
          <a:ln/>
        </p:spPr>
      </p:sp>
      <p:sp>
        <p:nvSpPr>
          <p:cNvPr id="38916" name="Rectangle 3"/>
          <p:cNvSpPr>
            <a:spLocks noGrp="1" noChangeArrowheads="1"/>
          </p:cNvSpPr>
          <p:nvPr>
            <p:ph type="body" idx="1"/>
          </p:nvPr>
        </p:nvSpPr>
        <p:spPr>
          <a:xfrm>
            <a:off x="677863" y="4711700"/>
            <a:ext cx="5429250" cy="4462463"/>
          </a:xfrm>
          <a:noFill/>
          <a:ln/>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C679BD8-912D-4303-BE12-4471354D4EC7}" type="slidenum">
              <a:rPr lang="zh-CN" altLang="en-US"/>
              <a:pPr/>
              <a:t>16</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lnSpc>
                <a:spcPct val="90000"/>
              </a:lnSpc>
            </a:pPr>
            <a:endParaRPr lang="en-US" altLang="zh-CN" sz="900"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endParaRPr lang="zh-CN" altLang="en-US" smtClean="0"/>
          </a:p>
        </p:txBody>
      </p:sp>
      <p:sp>
        <p:nvSpPr>
          <p:cNvPr id="40964" name="灯片编号占位符 3"/>
          <p:cNvSpPr txBox="1">
            <a:spLocks noGrp="1"/>
          </p:cNvSpPr>
          <p:nvPr/>
        </p:nvSpPr>
        <p:spPr bwMode="auto">
          <a:xfrm>
            <a:off x="3836988" y="9437688"/>
            <a:ext cx="2960687" cy="488950"/>
          </a:xfrm>
          <a:prstGeom prst="rect">
            <a:avLst/>
          </a:prstGeom>
          <a:noFill/>
          <a:ln w="9525">
            <a:noFill/>
            <a:miter lim="800000"/>
            <a:headEnd/>
            <a:tailEnd/>
          </a:ln>
        </p:spPr>
        <p:txBody>
          <a:bodyPr lIns="19296" tIns="0" rIns="19296" bIns="0" anchor="b"/>
          <a:lstStyle/>
          <a:p>
            <a:pPr algn="r" defTabSz="893763"/>
            <a:fld id="{E3492084-4074-404A-8332-4D3FEC340B7F}" type="slidenum">
              <a:rPr lang="zh-CN" altLang="en-US" sz="1000" b="0" i="1">
                <a:solidFill>
                  <a:schemeClr val="tx1"/>
                </a:solidFill>
                <a:latin typeface="Times New Roman" pitchFamily="18" charset="0"/>
              </a:rPr>
              <a:pPr algn="r" defTabSz="893763"/>
              <a:t>18</a:t>
            </a:fld>
            <a:endParaRPr lang="en-US" altLang="zh-CN" sz="1000" b="0" i="1">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36"/>
          <p:cNvGrpSpPr>
            <a:grpSpLocks/>
          </p:cNvGrpSpPr>
          <p:nvPr/>
        </p:nvGrpSpPr>
        <p:grpSpPr bwMode="auto">
          <a:xfrm>
            <a:off x="0" y="-19050"/>
            <a:ext cx="9604375" cy="6423025"/>
            <a:chOff x="0" y="-12"/>
            <a:chExt cx="6050" cy="4046"/>
          </a:xfrm>
        </p:grpSpPr>
        <p:sp>
          <p:nvSpPr>
            <p:cNvPr id="5" name="Rectangle 2"/>
            <p:cNvSpPr>
              <a:spLocks noChangeArrowheads="1"/>
            </p:cNvSpPr>
            <p:nvPr/>
          </p:nvSpPr>
          <p:spPr bwMode="ltGray">
            <a:xfrm>
              <a:off x="0" y="-12"/>
              <a:ext cx="6050" cy="4046"/>
            </a:xfrm>
            <a:prstGeom prst="rect">
              <a:avLst/>
            </a:prstGeom>
            <a:gradFill rotWithShape="0">
              <a:gsLst>
                <a:gs pos="0">
                  <a:schemeClr val="bg2"/>
                </a:gs>
                <a:gs pos="100000">
                  <a:schemeClr val="bg1"/>
                </a:gs>
              </a:gsLst>
              <a:path path="rect">
                <a:fillToRect r="100000" b="100000"/>
              </a:path>
            </a:gradFill>
            <a:ln w="9525">
              <a:noFill/>
              <a:miter lim="800000"/>
              <a:headEnd/>
              <a:tailEnd/>
            </a:ln>
            <a:effectLst>
              <a:outerShdw dist="13470" dir="2700000" algn="ctr" rotWithShape="0">
                <a:srgbClr val="000000"/>
              </a:outerShdw>
            </a:effectLst>
          </p:spPr>
          <p:txBody>
            <a:bodyPr wrap="none" anchor="ctr"/>
            <a:lstStyle/>
            <a:p>
              <a:pPr>
                <a:defRPr/>
              </a:pPr>
              <a:endParaRPr lang="zh-CN" altLang="en-US">
                <a:effectLst>
                  <a:outerShdw blurRad="38100" dist="38100" dir="2700000" algn="tl">
                    <a:srgbClr val="FFFFFF"/>
                  </a:outerShdw>
                </a:effectLst>
                <a:ea typeface="宋体" pitchFamily="2" charset="-122"/>
              </a:endParaRPr>
            </a:p>
          </p:txBody>
        </p:sp>
        <p:sp useBgFill="1">
          <p:nvSpPr>
            <p:cNvPr id="6" name="Rectangle 3"/>
            <p:cNvSpPr>
              <a:spLocks noChangeArrowheads="1"/>
            </p:cNvSpPr>
            <p:nvPr/>
          </p:nvSpPr>
          <p:spPr bwMode="white">
            <a:xfrm>
              <a:off x="247" y="390"/>
              <a:ext cx="5800" cy="3153"/>
            </a:xfrm>
            <a:prstGeom prst="rect">
              <a:avLst/>
            </a:prstGeom>
            <a:ln w="9525">
              <a:noFill/>
              <a:miter lim="800000"/>
              <a:headEnd/>
              <a:tailEnd/>
            </a:ln>
            <a:effectLst>
              <a:outerShdw dist="13470"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grpSp>
          <p:nvGrpSpPr>
            <p:cNvPr id="7" name="Group 19"/>
            <p:cNvGrpSpPr>
              <a:grpSpLocks/>
            </p:cNvGrpSpPr>
            <p:nvPr/>
          </p:nvGrpSpPr>
          <p:grpSpPr bwMode="auto">
            <a:xfrm>
              <a:off x="4512" y="2252"/>
              <a:ext cx="1345" cy="1144"/>
              <a:chOff x="4512" y="2252"/>
              <a:chExt cx="1345" cy="1144"/>
            </a:xfrm>
          </p:grpSpPr>
          <p:sp>
            <p:nvSpPr>
              <p:cNvPr id="24" name="Rectangle 4"/>
              <p:cNvSpPr>
                <a:spLocks noChangeArrowheads="1"/>
              </p:cNvSpPr>
              <p:nvPr/>
            </p:nvSpPr>
            <p:spPr bwMode="auto">
              <a:xfrm>
                <a:off x="5768" y="3319"/>
                <a:ext cx="89" cy="77"/>
              </a:xfrm>
              <a:prstGeom prst="rect">
                <a:avLst/>
              </a:prstGeom>
              <a:solidFill>
                <a:srgbClr val="FC0128"/>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5" name="Rectangle 5"/>
              <p:cNvSpPr>
                <a:spLocks noChangeArrowheads="1"/>
              </p:cNvSpPr>
              <p:nvPr/>
            </p:nvSpPr>
            <p:spPr bwMode="auto">
              <a:xfrm>
                <a:off x="5588" y="3319"/>
                <a:ext cx="91" cy="77"/>
              </a:xfrm>
              <a:prstGeom prst="rect">
                <a:avLst/>
              </a:prstGeom>
              <a:solidFill>
                <a:srgbClr val="FF5008"/>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6" name="Rectangle 6"/>
              <p:cNvSpPr>
                <a:spLocks noChangeArrowheads="1"/>
              </p:cNvSpPr>
              <p:nvPr/>
            </p:nvSpPr>
            <p:spPr bwMode="auto">
              <a:xfrm>
                <a:off x="5410" y="3319"/>
                <a:ext cx="89" cy="77"/>
              </a:xfrm>
              <a:prstGeom prst="rect">
                <a:avLst/>
              </a:prstGeom>
              <a:solidFill>
                <a:srgbClr val="FAFD00"/>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7" name="Rectangle 7"/>
              <p:cNvSpPr>
                <a:spLocks noChangeArrowheads="1"/>
              </p:cNvSpPr>
              <p:nvPr/>
            </p:nvSpPr>
            <p:spPr bwMode="auto">
              <a:xfrm>
                <a:off x="5230" y="3319"/>
                <a:ext cx="89" cy="77"/>
              </a:xfrm>
              <a:prstGeom prst="rect">
                <a:avLst/>
              </a:prstGeom>
              <a:solidFill>
                <a:srgbClr val="00FF00"/>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8" name="Rectangle 8"/>
              <p:cNvSpPr>
                <a:spLocks noChangeArrowheads="1"/>
              </p:cNvSpPr>
              <p:nvPr/>
            </p:nvSpPr>
            <p:spPr bwMode="auto">
              <a:xfrm>
                <a:off x="5050" y="3319"/>
                <a:ext cx="91" cy="77"/>
              </a:xfrm>
              <a:prstGeom prst="rect">
                <a:avLst/>
              </a:prstGeom>
              <a:solidFill>
                <a:srgbClr val="00DFCA"/>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9" name="Rectangle 9"/>
              <p:cNvSpPr>
                <a:spLocks noChangeArrowheads="1"/>
              </p:cNvSpPr>
              <p:nvPr/>
            </p:nvSpPr>
            <p:spPr bwMode="auto">
              <a:xfrm>
                <a:off x="4872" y="3319"/>
                <a:ext cx="89" cy="77"/>
              </a:xfrm>
              <a:prstGeom prst="rect">
                <a:avLst/>
              </a:prstGeom>
              <a:solidFill>
                <a:srgbClr val="114FFB"/>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0" name="Rectangle 10"/>
              <p:cNvSpPr>
                <a:spLocks noChangeArrowheads="1"/>
              </p:cNvSpPr>
              <p:nvPr/>
            </p:nvSpPr>
            <p:spPr bwMode="auto">
              <a:xfrm>
                <a:off x="4692" y="3319"/>
                <a:ext cx="89" cy="77"/>
              </a:xfrm>
              <a:prstGeom prst="rect">
                <a:avLst/>
              </a:prstGeom>
              <a:solidFill>
                <a:srgbClr val="8901F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1" name="Rectangle 11"/>
              <p:cNvSpPr>
                <a:spLocks noChangeArrowheads="1"/>
              </p:cNvSpPr>
              <p:nvPr/>
            </p:nvSpPr>
            <p:spPr bwMode="auto">
              <a:xfrm>
                <a:off x="4512" y="3319"/>
                <a:ext cx="91" cy="77"/>
              </a:xfrm>
              <a:prstGeom prst="rect">
                <a:avLst/>
              </a:prstGeom>
              <a:solidFill>
                <a:srgbClr val="DC0081"/>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2" name="Rectangle 12"/>
              <p:cNvSpPr>
                <a:spLocks noChangeArrowheads="1"/>
              </p:cNvSpPr>
              <p:nvPr/>
            </p:nvSpPr>
            <p:spPr bwMode="auto">
              <a:xfrm>
                <a:off x="5768" y="3167"/>
                <a:ext cx="89" cy="76"/>
              </a:xfrm>
              <a:prstGeom prst="rect">
                <a:avLst/>
              </a:prstGeom>
              <a:solidFill>
                <a:srgbClr val="FF5008"/>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3" name="Rectangle 13"/>
              <p:cNvSpPr>
                <a:spLocks noChangeArrowheads="1"/>
              </p:cNvSpPr>
              <p:nvPr/>
            </p:nvSpPr>
            <p:spPr bwMode="auto">
              <a:xfrm>
                <a:off x="5768" y="3014"/>
                <a:ext cx="89" cy="76"/>
              </a:xfrm>
              <a:prstGeom prst="rect">
                <a:avLst/>
              </a:prstGeom>
              <a:solidFill>
                <a:srgbClr val="FAFD00"/>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4" name="Rectangle 14"/>
              <p:cNvSpPr>
                <a:spLocks noChangeArrowheads="1"/>
              </p:cNvSpPr>
              <p:nvPr/>
            </p:nvSpPr>
            <p:spPr bwMode="auto">
              <a:xfrm>
                <a:off x="5768" y="2862"/>
                <a:ext cx="89" cy="76"/>
              </a:xfrm>
              <a:prstGeom prst="rect">
                <a:avLst/>
              </a:prstGeom>
              <a:solidFill>
                <a:srgbClr val="00FF00"/>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5" name="Rectangle 15"/>
              <p:cNvSpPr>
                <a:spLocks noChangeArrowheads="1"/>
              </p:cNvSpPr>
              <p:nvPr/>
            </p:nvSpPr>
            <p:spPr bwMode="auto">
              <a:xfrm>
                <a:off x="5768" y="2709"/>
                <a:ext cx="89" cy="76"/>
              </a:xfrm>
              <a:prstGeom prst="rect">
                <a:avLst/>
              </a:prstGeom>
              <a:solidFill>
                <a:srgbClr val="00DFCA"/>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6" name="Rectangle 16"/>
              <p:cNvSpPr>
                <a:spLocks noChangeArrowheads="1"/>
              </p:cNvSpPr>
              <p:nvPr/>
            </p:nvSpPr>
            <p:spPr bwMode="auto">
              <a:xfrm>
                <a:off x="5768" y="2556"/>
                <a:ext cx="89" cy="77"/>
              </a:xfrm>
              <a:prstGeom prst="rect">
                <a:avLst/>
              </a:prstGeom>
              <a:solidFill>
                <a:srgbClr val="114FFB"/>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7" name="Rectangle 17"/>
              <p:cNvSpPr>
                <a:spLocks noChangeArrowheads="1"/>
              </p:cNvSpPr>
              <p:nvPr/>
            </p:nvSpPr>
            <p:spPr bwMode="auto">
              <a:xfrm>
                <a:off x="5768" y="2404"/>
                <a:ext cx="89" cy="76"/>
              </a:xfrm>
              <a:prstGeom prst="rect">
                <a:avLst/>
              </a:prstGeom>
              <a:solidFill>
                <a:srgbClr val="8901F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38" name="Rectangle 18"/>
              <p:cNvSpPr>
                <a:spLocks noChangeArrowheads="1"/>
              </p:cNvSpPr>
              <p:nvPr/>
            </p:nvSpPr>
            <p:spPr bwMode="auto">
              <a:xfrm>
                <a:off x="5768" y="2252"/>
                <a:ext cx="89" cy="76"/>
              </a:xfrm>
              <a:prstGeom prst="rect">
                <a:avLst/>
              </a:prstGeom>
              <a:solidFill>
                <a:srgbClr val="DC0081"/>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grpSp>
        <p:grpSp>
          <p:nvGrpSpPr>
            <p:cNvPr id="8" name="Group 35"/>
            <p:cNvGrpSpPr>
              <a:grpSpLocks/>
            </p:cNvGrpSpPr>
            <p:nvPr/>
          </p:nvGrpSpPr>
          <p:grpSpPr bwMode="auto">
            <a:xfrm>
              <a:off x="426" y="569"/>
              <a:ext cx="1345" cy="1352"/>
              <a:chOff x="426" y="569"/>
              <a:chExt cx="1345" cy="1352"/>
            </a:xfrm>
          </p:grpSpPr>
          <p:sp>
            <p:nvSpPr>
              <p:cNvPr id="9" name="Rectangle 20"/>
              <p:cNvSpPr>
                <a:spLocks noChangeArrowheads="1"/>
              </p:cNvSpPr>
              <p:nvPr/>
            </p:nvSpPr>
            <p:spPr bwMode="auto">
              <a:xfrm>
                <a:off x="426" y="569"/>
                <a:ext cx="89" cy="91"/>
              </a:xfrm>
              <a:prstGeom prst="rect">
                <a:avLst/>
              </a:prstGeom>
              <a:solidFill>
                <a:srgbClr val="FF003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 name="Rectangle 21"/>
              <p:cNvSpPr>
                <a:spLocks noChangeArrowheads="1"/>
              </p:cNvSpPr>
              <p:nvPr/>
            </p:nvSpPr>
            <p:spPr bwMode="auto">
              <a:xfrm>
                <a:off x="604" y="569"/>
                <a:ext cx="91" cy="91"/>
              </a:xfrm>
              <a:prstGeom prst="rect">
                <a:avLst/>
              </a:prstGeom>
              <a:solidFill>
                <a:srgbClr val="FF663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1" name="Rectangle 22"/>
              <p:cNvSpPr>
                <a:spLocks noChangeArrowheads="1"/>
              </p:cNvSpPr>
              <p:nvPr/>
            </p:nvSpPr>
            <p:spPr bwMode="auto">
              <a:xfrm>
                <a:off x="784" y="569"/>
                <a:ext cx="89" cy="91"/>
              </a:xfrm>
              <a:prstGeom prst="rect">
                <a:avLst/>
              </a:prstGeom>
              <a:solidFill>
                <a:srgbClr val="FFFF00"/>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2" name="Rectangle 23"/>
              <p:cNvSpPr>
                <a:spLocks noChangeArrowheads="1"/>
              </p:cNvSpPr>
              <p:nvPr/>
            </p:nvSpPr>
            <p:spPr bwMode="auto">
              <a:xfrm>
                <a:off x="964" y="569"/>
                <a:ext cx="89" cy="91"/>
              </a:xfrm>
              <a:prstGeom prst="rect">
                <a:avLst/>
              </a:prstGeom>
              <a:solidFill>
                <a:srgbClr val="66FF3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3" name="Rectangle 24"/>
              <p:cNvSpPr>
                <a:spLocks noChangeArrowheads="1"/>
              </p:cNvSpPr>
              <p:nvPr/>
            </p:nvSpPr>
            <p:spPr bwMode="auto">
              <a:xfrm>
                <a:off x="1142" y="569"/>
                <a:ext cx="91" cy="91"/>
              </a:xfrm>
              <a:prstGeom prst="rect">
                <a:avLst/>
              </a:prstGeom>
              <a:solidFill>
                <a:srgbClr val="00FFCC"/>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4" name="Rectangle 25"/>
              <p:cNvSpPr>
                <a:spLocks noChangeArrowheads="1"/>
              </p:cNvSpPr>
              <p:nvPr/>
            </p:nvSpPr>
            <p:spPr bwMode="auto">
              <a:xfrm>
                <a:off x="1322" y="569"/>
                <a:ext cx="90" cy="91"/>
              </a:xfrm>
              <a:prstGeom prst="rect">
                <a:avLst/>
              </a:prstGeom>
              <a:solidFill>
                <a:srgbClr val="3333FF"/>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5" name="Rectangle 26"/>
              <p:cNvSpPr>
                <a:spLocks noChangeArrowheads="1"/>
              </p:cNvSpPr>
              <p:nvPr/>
            </p:nvSpPr>
            <p:spPr bwMode="auto">
              <a:xfrm>
                <a:off x="1502" y="569"/>
                <a:ext cx="89" cy="91"/>
              </a:xfrm>
              <a:prstGeom prst="rect">
                <a:avLst/>
              </a:prstGeom>
              <a:solidFill>
                <a:srgbClr val="9933FF"/>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6" name="Rectangle 27"/>
              <p:cNvSpPr>
                <a:spLocks noChangeArrowheads="1"/>
              </p:cNvSpPr>
              <p:nvPr/>
            </p:nvSpPr>
            <p:spPr bwMode="auto">
              <a:xfrm>
                <a:off x="1681" y="569"/>
                <a:ext cx="90" cy="91"/>
              </a:xfrm>
              <a:prstGeom prst="rect">
                <a:avLst/>
              </a:prstGeom>
              <a:solidFill>
                <a:srgbClr val="D6009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7" name="Rectangle 28"/>
              <p:cNvSpPr>
                <a:spLocks noChangeArrowheads="1"/>
              </p:cNvSpPr>
              <p:nvPr/>
            </p:nvSpPr>
            <p:spPr bwMode="auto">
              <a:xfrm>
                <a:off x="426" y="750"/>
                <a:ext cx="89" cy="90"/>
              </a:xfrm>
              <a:prstGeom prst="rect">
                <a:avLst/>
              </a:prstGeom>
              <a:solidFill>
                <a:srgbClr val="FF663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8" name="Rectangle 29"/>
              <p:cNvSpPr>
                <a:spLocks noChangeArrowheads="1"/>
              </p:cNvSpPr>
              <p:nvPr/>
            </p:nvSpPr>
            <p:spPr bwMode="auto">
              <a:xfrm>
                <a:off x="426" y="930"/>
                <a:ext cx="89" cy="90"/>
              </a:xfrm>
              <a:prstGeom prst="rect">
                <a:avLst/>
              </a:prstGeom>
              <a:solidFill>
                <a:srgbClr val="FFFF00"/>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9" name="Rectangle 30"/>
              <p:cNvSpPr>
                <a:spLocks noChangeArrowheads="1"/>
              </p:cNvSpPr>
              <p:nvPr/>
            </p:nvSpPr>
            <p:spPr bwMode="auto">
              <a:xfrm>
                <a:off x="426" y="1110"/>
                <a:ext cx="89" cy="90"/>
              </a:xfrm>
              <a:prstGeom prst="rect">
                <a:avLst/>
              </a:prstGeom>
              <a:solidFill>
                <a:srgbClr val="66FF3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0" name="Rectangle 31"/>
              <p:cNvSpPr>
                <a:spLocks noChangeArrowheads="1"/>
              </p:cNvSpPr>
              <p:nvPr/>
            </p:nvSpPr>
            <p:spPr bwMode="auto">
              <a:xfrm>
                <a:off x="426" y="1290"/>
                <a:ext cx="89" cy="91"/>
              </a:xfrm>
              <a:prstGeom prst="rect">
                <a:avLst/>
              </a:prstGeom>
              <a:solidFill>
                <a:srgbClr val="00FFCC"/>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1" name="Rectangle 32"/>
              <p:cNvSpPr>
                <a:spLocks noChangeArrowheads="1"/>
              </p:cNvSpPr>
              <p:nvPr/>
            </p:nvSpPr>
            <p:spPr bwMode="auto">
              <a:xfrm>
                <a:off x="426" y="1470"/>
                <a:ext cx="89" cy="91"/>
              </a:xfrm>
              <a:prstGeom prst="rect">
                <a:avLst/>
              </a:prstGeom>
              <a:solidFill>
                <a:srgbClr val="3333FF"/>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2" name="Rectangle 33"/>
              <p:cNvSpPr>
                <a:spLocks noChangeArrowheads="1"/>
              </p:cNvSpPr>
              <p:nvPr/>
            </p:nvSpPr>
            <p:spPr bwMode="auto">
              <a:xfrm>
                <a:off x="426" y="1651"/>
                <a:ext cx="89" cy="89"/>
              </a:xfrm>
              <a:prstGeom prst="rect">
                <a:avLst/>
              </a:prstGeom>
              <a:solidFill>
                <a:srgbClr val="9933FF"/>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23" name="Rectangle 34"/>
              <p:cNvSpPr>
                <a:spLocks noChangeArrowheads="1"/>
              </p:cNvSpPr>
              <p:nvPr/>
            </p:nvSpPr>
            <p:spPr bwMode="auto">
              <a:xfrm>
                <a:off x="426" y="1831"/>
                <a:ext cx="89" cy="90"/>
              </a:xfrm>
              <a:prstGeom prst="rect">
                <a:avLst/>
              </a:prstGeom>
              <a:solidFill>
                <a:srgbClr val="D60093"/>
              </a:solidFill>
              <a:ln w="9525">
                <a:noFill/>
                <a:miter lim="800000"/>
                <a:headEnd/>
                <a:tailEnd/>
              </a:ln>
              <a:effectLst>
                <a:outerShdw dist="53882" dir="2700000" algn="ctr" rotWithShape="0">
                  <a:srgbClr val="000000"/>
                </a:outerShdw>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grpSp>
      </p:grpSp>
      <p:sp>
        <p:nvSpPr>
          <p:cNvPr id="3109" name="Rectangle 37"/>
          <p:cNvSpPr>
            <a:spLocks noGrp="1" noChangeArrowheads="1"/>
          </p:cNvSpPr>
          <p:nvPr>
            <p:ph type="ctrTitle" sz="quarter"/>
          </p:nvPr>
        </p:nvSpPr>
        <p:spPr>
          <a:xfrm>
            <a:off x="1201738" y="1495425"/>
            <a:ext cx="8169275" cy="1068388"/>
          </a:xfrm>
        </p:spPr>
        <p:txBody>
          <a:bodyPr/>
          <a:lstStyle>
            <a:lvl1pPr>
              <a:defRPr/>
            </a:lvl1pPr>
          </a:lstStyle>
          <a:p>
            <a:r>
              <a:rPr lang="en-US" altLang="zh-CN"/>
              <a:t>Click to edit Master title style</a:t>
            </a:r>
          </a:p>
        </p:txBody>
      </p:sp>
      <p:sp>
        <p:nvSpPr>
          <p:cNvPr id="3110" name="Rectangle 38"/>
          <p:cNvSpPr>
            <a:spLocks noGrp="1" noChangeArrowheads="1"/>
          </p:cNvSpPr>
          <p:nvPr>
            <p:ph type="subTitle" sz="quarter" idx="1"/>
          </p:nvPr>
        </p:nvSpPr>
        <p:spPr>
          <a:xfrm>
            <a:off x="1601788" y="3348038"/>
            <a:ext cx="6727825" cy="1638300"/>
          </a:xfrm>
        </p:spPr>
        <p:txBody>
          <a:bodyPr anchor="ctr"/>
          <a:lstStyle>
            <a:lvl1pPr marL="0" indent="0" algn="ctr">
              <a:buFont typeface="Monotype Sorts" pitchFamily="2" charset="2"/>
              <a:buNone/>
              <a:defRPr/>
            </a:lvl1pPr>
          </a:lstStyle>
          <a:p>
            <a:r>
              <a:rPr lang="en-US" altLang="zh-CN"/>
              <a:t>Click to edit Master subtitle style</a:t>
            </a:r>
          </a:p>
        </p:txBody>
      </p:sp>
      <p:sp>
        <p:nvSpPr>
          <p:cNvPr id="39" name="Rectangle 39"/>
          <p:cNvSpPr>
            <a:spLocks noGrp="1" noChangeArrowheads="1"/>
          </p:cNvSpPr>
          <p:nvPr>
            <p:ph type="dt" sz="quarter" idx="10"/>
          </p:nvPr>
        </p:nvSpPr>
        <p:spPr>
          <a:xfrm>
            <a:off x="641350" y="5983288"/>
            <a:ext cx="2001838" cy="427037"/>
          </a:xfrm>
        </p:spPr>
        <p:txBody>
          <a:bodyPr/>
          <a:lstStyle>
            <a:lvl1pPr>
              <a:defRPr smtClean="0"/>
            </a:lvl1pPr>
          </a:lstStyle>
          <a:p>
            <a:pPr>
              <a:defRPr/>
            </a:pPr>
            <a:endParaRPr lang="en-US" altLang="zh-CN"/>
          </a:p>
        </p:txBody>
      </p:sp>
      <p:sp>
        <p:nvSpPr>
          <p:cNvPr id="40" name="Rectangle 40"/>
          <p:cNvSpPr>
            <a:spLocks noGrp="1" noChangeArrowheads="1"/>
          </p:cNvSpPr>
          <p:nvPr>
            <p:ph type="ftr" sz="quarter" idx="11"/>
          </p:nvPr>
        </p:nvSpPr>
        <p:spPr bwMode="auto">
          <a:xfrm>
            <a:off x="3443288" y="5981700"/>
            <a:ext cx="3043237" cy="427038"/>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defRPr sz="1400" b="0" smtClean="0">
                <a:solidFill>
                  <a:schemeClr val="tx1"/>
                </a:solidFill>
                <a:latin typeface="Arial" charset="0"/>
                <a:ea typeface="宋体" pitchFamily="2" charset="-122"/>
              </a:defRPr>
            </a:lvl1pPr>
          </a:lstStyle>
          <a:p>
            <a:pPr>
              <a:defRPr/>
            </a:pPr>
            <a:endParaRPr lang="en-US" altLang="zh-CN"/>
          </a:p>
        </p:txBody>
      </p:sp>
      <p:sp>
        <p:nvSpPr>
          <p:cNvPr id="41" name="Rectangle 41"/>
          <p:cNvSpPr>
            <a:spLocks noGrp="1" noChangeArrowheads="1"/>
          </p:cNvSpPr>
          <p:nvPr>
            <p:ph type="sldNum" sz="quarter" idx="12"/>
          </p:nvPr>
        </p:nvSpPr>
        <p:spPr>
          <a:xfrm>
            <a:off x="7288213" y="5983288"/>
            <a:ext cx="2001837" cy="427037"/>
          </a:xfrm>
        </p:spPr>
        <p:txBody>
          <a:bodyPr/>
          <a:lstStyle>
            <a:lvl1pPr>
              <a:defRPr smtClean="0"/>
            </a:lvl1pPr>
          </a:lstStyle>
          <a:p>
            <a:pPr>
              <a:defRPr/>
            </a:pPr>
            <a:fld id="{F22EECC9-F7B8-4B22-9E41-271BE83D763E}" type="slidenum">
              <a:rPr lang="zh-CN" altLang="en-US"/>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E52955ED-1AC8-449A-A947-100C1F86B30E}" type="slidenum">
              <a:rPr lang="zh-CN" altLang="en-US"/>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8475" y="498475"/>
            <a:ext cx="2041525" cy="5127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20725" y="498475"/>
            <a:ext cx="5975350" cy="5127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7FB67CDB-68D4-4A85-B041-47B2ACFB5DF0}" type="slidenum">
              <a:rPr lang="zh-CN" altLang="en-US"/>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20725" y="498475"/>
            <a:ext cx="8169275" cy="5127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
          <p:cNvSpPr>
            <a:spLocks noGrp="1" noChangeArrowheads="1"/>
          </p:cNvSpPr>
          <p:nvPr>
            <p:ph type="sldNum" sz="quarter" idx="11"/>
          </p:nvPr>
        </p:nvSpPr>
        <p:spPr>
          <a:ln/>
        </p:spPr>
        <p:txBody>
          <a:bodyPr/>
          <a:lstStyle>
            <a:lvl1pPr>
              <a:defRPr/>
            </a:lvl1pPr>
          </a:lstStyle>
          <a:p>
            <a:pPr>
              <a:defRPr/>
            </a:pPr>
            <a:fld id="{0AE79E72-82D4-40DF-8BC0-0D283C31E47F}" type="slidenum">
              <a:rPr lang="zh-CN" altLang="en-US"/>
              <a:pPr>
                <a:defRPr/>
              </a:pPr>
              <a:t>‹#›</a:t>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73"/>
          <p:cNvSpPr>
            <a:spLocks noChangeArrowheads="1"/>
          </p:cNvSpPr>
          <p:nvPr/>
        </p:nvSpPr>
        <p:spPr bwMode="gray">
          <a:xfrm>
            <a:off x="1785938" y="3463925"/>
            <a:ext cx="781050" cy="693738"/>
          </a:xfrm>
          <a:prstGeom prst="rect">
            <a:avLst/>
          </a:prstGeom>
          <a:solidFill>
            <a:schemeClr val="accent1">
              <a:alpha val="50195"/>
            </a:schemeClr>
          </a:solidFill>
          <a:ln>
            <a:noFill/>
          </a:ln>
          <a:effectLst/>
          <a:extLst/>
        </p:spPr>
        <p:txBody>
          <a:bodyPr wrap="none" anchor="ctr"/>
          <a:lstStyle/>
          <a:p>
            <a:pPr>
              <a:defRPr/>
            </a:pPr>
            <a:endParaRPr lang="zh-CN" altLang="en-US">
              <a:ea typeface="宋体" pitchFamily="2" charset="-122"/>
            </a:endParaRPr>
          </a:p>
        </p:txBody>
      </p:sp>
      <p:sp>
        <p:nvSpPr>
          <p:cNvPr id="3" name="Rectangle 44" descr="3"/>
          <p:cNvSpPr>
            <a:spLocks noChangeArrowheads="1"/>
          </p:cNvSpPr>
          <p:nvPr/>
        </p:nvSpPr>
        <p:spPr bwMode="gray">
          <a:xfrm>
            <a:off x="2619375" y="4216400"/>
            <a:ext cx="781050" cy="695325"/>
          </a:xfrm>
          <a:prstGeom prst="rect">
            <a:avLst/>
          </a:prstGeom>
          <a:blipFill dpi="0" rotWithShape="1">
            <a:blip r:embed="rId2" cstate="print"/>
            <a:srcRect/>
            <a:stretch>
              <a:fillRect/>
            </a:stretch>
          </a:blipFill>
          <a:ln>
            <a:noFill/>
          </a:ln>
          <a:effectLst/>
          <a:extLst/>
        </p:spPr>
        <p:txBody>
          <a:bodyPr wrap="none" anchor="ctr"/>
          <a:lstStyle/>
          <a:p>
            <a:pPr>
              <a:defRPr/>
            </a:pPr>
            <a:endParaRPr lang="zh-CN" altLang="en-US">
              <a:ea typeface="宋体" pitchFamily="2" charset="-122"/>
            </a:endParaRPr>
          </a:p>
        </p:txBody>
      </p:sp>
      <p:sp>
        <p:nvSpPr>
          <p:cNvPr id="4" name="Rectangle 34" descr="5"/>
          <p:cNvSpPr>
            <a:spLocks noChangeArrowheads="1"/>
          </p:cNvSpPr>
          <p:nvPr/>
        </p:nvSpPr>
        <p:spPr bwMode="gray">
          <a:xfrm>
            <a:off x="962025" y="4216400"/>
            <a:ext cx="781050" cy="695325"/>
          </a:xfrm>
          <a:prstGeom prst="rect">
            <a:avLst/>
          </a:prstGeom>
          <a:blipFill dpi="0" rotWithShape="1">
            <a:blip r:embed="rId3" cstate="print"/>
            <a:srcRect/>
            <a:stretch>
              <a:fillRect/>
            </a:stretch>
          </a:blipFill>
          <a:ln>
            <a:noFill/>
          </a:ln>
          <a:effectLst/>
          <a:extLst/>
        </p:spPr>
        <p:txBody>
          <a:bodyPr wrap="none" anchor="ctr"/>
          <a:lstStyle/>
          <a:p>
            <a:pPr>
              <a:defRPr/>
            </a:pPr>
            <a:endParaRPr lang="zh-CN" altLang="en-US">
              <a:ea typeface="宋体" pitchFamily="2" charset="-122"/>
            </a:endParaRPr>
          </a:p>
        </p:txBody>
      </p:sp>
      <p:sp>
        <p:nvSpPr>
          <p:cNvPr id="5" name="Rectangle 59"/>
          <p:cNvSpPr>
            <a:spLocks noChangeArrowheads="1"/>
          </p:cNvSpPr>
          <p:nvPr/>
        </p:nvSpPr>
        <p:spPr bwMode="gray">
          <a:xfrm>
            <a:off x="1790700" y="4967288"/>
            <a:ext cx="781050" cy="695325"/>
          </a:xfrm>
          <a:prstGeom prst="rect">
            <a:avLst/>
          </a:prstGeom>
          <a:solidFill>
            <a:srgbClr val="DDDDDD"/>
          </a:solidFill>
          <a:ln>
            <a:noFill/>
          </a:ln>
          <a:effectLst/>
          <a:extLst/>
        </p:spPr>
        <p:txBody>
          <a:bodyPr wrap="none" anchor="ctr"/>
          <a:lstStyle/>
          <a:p>
            <a:pPr>
              <a:defRPr/>
            </a:pPr>
            <a:endParaRPr lang="zh-CN" altLang="en-US">
              <a:ea typeface="宋体" pitchFamily="2" charset="-122"/>
            </a:endParaRPr>
          </a:p>
        </p:txBody>
      </p:sp>
      <p:sp>
        <p:nvSpPr>
          <p:cNvPr id="6" name="Rectangle 54"/>
          <p:cNvSpPr>
            <a:spLocks noChangeArrowheads="1"/>
          </p:cNvSpPr>
          <p:nvPr/>
        </p:nvSpPr>
        <p:spPr bwMode="gray">
          <a:xfrm>
            <a:off x="134938" y="3463925"/>
            <a:ext cx="781050" cy="693738"/>
          </a:xfrm>
          <a:prstGeom prst="rect">
            <a:avLst/>
          </a:prstGeom>
          <a:solidFill>
            <a:srgbClr val="DDDDDD"/>
          </a:solidFill>
          <a:ln>
            <a:noFill/>
          </a:ln>
          <a:effectLst/>
          <a:extLst/>
        </p:spPr>
        <p:txBody>
          <a:bodyPr wrap="none" anchor="ctr"/>
          <a:lstStyle/>
          <a:p>
            <a:pPr>
              <a:defRPr/>
            </a:pPr>
            <a:endParaRPr lang="zh-CN" altLang="en-US">
              <a:ea typeface="宋体" pitchFamily="2" charset="-122"/>
            </a:endParaRPr>
          </a:p>
        </p:txBody>
      </p:sp>
      <p:sp>
        <p:nvSpPr>
          <p:cNvPr id="7" name="Rectangle 56"/>
          <p:cNvSpPr>
            <a:spLocks noChangeArrowheads="1"/>
          </p:cNvSpPr>
          <p:nvPr/>
        </p:nvSpPr>
        <p:spPr bwMode="gray">
          <a:xfrm>
            <a:off x="2619375" y="3463925"/>
            <a:ext cx="781050" cy="693738"/>
          </a:xfrm>
          <a:prstGeom prst="rect">
            <a:avLst/>
          </a:prstGeom>
          <a:solidFill>
            <a:srgbClr val="DDDDDD"/>
          </a:solidFill>
          <a:ln>
            <a:noFill/>
          </a:ln>
          <a:effectLst/>
          <a:extLst/>
        </p:spPr>
        <p:txBody>
          <a:bodyPr wrap="none" anchor="ctr"/>
          <a:lstStyle/>
          <a:p>
            <a:pPr>
              <a:defRPr/>
            </a:pPr>
            <a:endParaRPr lang="zh-CN" altLang="en-US">
              <a:ea typeface="宋体" pitchFamily="2" charset="-122"/>
            </a:endParaRPr>
          </a:p>
        </p:txBody>
      </p:sp>
      <p:grpSp>
        <p:nvGrpSpPr>
          <p:cNvPr id="8" name="Group 75"/>
          <p:cNvGrpSpPr>
            <a:grpSpLocks/>
          </p:cNvGrpSpPr>
          <p:nvPr/>
        </p:nvGrpSpPr>
        <p:grpSpPr bwMode="auto">
          <a:xfrm>
            <a:off x="119063" y="5565775"/>
            <a:ext cx="9391650" cy="590550"/>
            <a:chOff x="71" y="3751"/>
            <a:chExt cx="5629" cy="398"/>
          </a:xfrm>
        </p:grpSpPr>
        <p:sp>
          <p:nvSpPr>
            <p:cNvPr id="9" name="Freeform 24"/>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pPr>
                <a:defRPr/>
              </a:pPr>
              <a:endParaRPr lang="en-US"/>
            </a:p>
          </p:txBody>
        </p:sp>
        <p:sp>
          <p:nvSpPr>
            <p:cNvPr id="10" name="Freeform 25"/>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pPr>
                <a:defRPr/>
              </a:pPr>
              <a:endParaRPr lang="en-US"/>
            </a:p>
          </p:txBody>
        </p:sp>
        <p:sp>
          <p:nvSpPr>
            <p:cNvPr id="11" name="Freeform 26"/>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196"/>
              </a:srgbClr>
            </a:solidFill>
            <a:ln w="9525">
              <a:noFill/>
              <a:round/>
              <a:headEnd/>
              <a:tailEnd/>
            </a:ln>
            <a:effectLst/>
          </p:spPr>
          <p:txBody>
            <a:bodyPr/>
            <a:lstStyle/>
            <a:p>
              <a:pPr>
                <a:defRPr/>
              </a:pPr>
              <a:endParaRPr lang="en-US"/>
            </a:p>
          </p:txBody>
        </p:sp>
      </p:grpSp>
      <p:grpSp>
        <p:nvGrpSpPr>
          <p:cNvPr id="12" name="Group 7"/>
          <p:cNvGrpSpPr>
            <a:grpSpLocks/>
          </p:cNvGrpSpPr>
          <p:nvPr/>
        </p:nvGrpSpPr>
        <p:grpSpPr bwMode="auto">
          <a:xfrm rot="10800000">
            <a:off x="6310313" y="1662113"/>
            <a:ext cx="2909887" cy="728662"/>
            <a:chOff x="1566" y="164"/>
            <a:chExt cx="1455" cy="425"/>
          </a:xfrm>
        </p:grpSpPr>
        <p:sp>
          <p:nvSpPr>
            <p:cNvPr id="13" name="Freeform 8"/>
            <p:cNvSpPr>
              <a:spLocks/>
            </p:cNvSpPr>
            <p:nvPr/>
          </p:nvSpPr>
          <p:spPr bwMode="gray">
            <a:xfrm>
              <a:off x="1892" y="469"/>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14"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15" name="Freeform 10"/>
            <p:cNvSpPr>
              <a:spLocks/>
            </p:cNvSpPr>
            <p:nvPr/>
          </p:nvSpPr>
          <p:spPr bwMode="gray">
            <a:xfrm>
              <a:off x="1764"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16"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17" name="Freeform 12"/>
            <p:cNvSpPr>
              <a:spLocks/>
            </p:cNvSpPr>
            <p:nvPr/>
          </p:nvSpPr>
          <p:spPr bwMode="gray">
            <a:xfrm>
              <a:off x="2630" y="458"/>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18" name="Freeform 13"/>
            <p:cNvSpPr>
              <a:spLocks/>
            </p:cNvSpPr>
            <p:nvPr/>
          </p:nvSpPr>
          <p:spPr bwMode="gray">
            <a:xfrm>
              <a:off x="2430" y="404"/>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19" name="Freeform 14"/>
            <p:cNvSpPr>
              <a:spLocks/>
            </p:cNvSpPr>
            <p:nvPr/>
          </p:nvSpPr>
          <p:spPr bwMode="gray">
            <a:xfrm>
              <a:off x="1913" y="233"/>
              <a:ext cx="167"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0" name="Freeform 15"/>
            <p:cNvSpPr>
              <a:spLocks/>
            </p:cNvSpPr>
            <p:nvPr/>
          </p:nvSpPr>
          <p:spPr bwMode="gray">
            <a:xfrm>
              <a:off x="2513" y="380"/>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1" name="Freeform 16"/>
            <p:cNvSpPr>
              <a:spLocks/>
            </p:cNvSpPr>
            <p:nvPr/>
          </p:nvSpPr>
          <p:spPr bwMode="gray">
            <a:xfrm>
              <a:off x="1566" y="298"/>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2" name="Freeform 17"/>
            <p:cNvSpPr>
              <a:spLocks/>
            </p:cNvSpPr>
            <p:nvPr/>
          </p:nvSpPr>
          <p:spPr bwMode="gray">
            <a:xfrm>
              <a:off x="2596" y="332"/>
              <a:ext cx="67"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3" name="Freeform 18"/>
            <p:cNvSpPr>
              <a:spLocks/>
            </p:cNvSpPr>
            <p:nvPr/>
          </p:nvSpPr>
          <p:spPr bwMode="gray">
            <a:xfrm>
              <a:off x="1672" y="165"/>
              <a:ext cx="110"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4" name="Freeform 19"/>
            <p:cNvSpPr>
              <a:spLocks/>
            </p:cNvSpPr>
            <p:nvPr/>
          </p:nvSpPr>
          <p:spPr bwMode="gray">
            <a:xfrm>
              <a:off x="2064"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5" name="Freeform 20"/>
            <p:cNvSpPr>
              <a:spLocks/>
            </p:cNvSpPr>
            <p:nvPr/>
          </p:nvSpPr>
          <p:spPr bwMode="gray">
            <a:xfrm>
              <a:off x="2920"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6" name="Freeform 21"/>
            <p:cNvSpPr>
              <a:spLocks/>
            </p:cNvSpPr>
            <p:nvPr/>
          </p:nvSpPr>
          <p:spPr bwMode="gray">
            <a:xfrm>
              <a:off x="2272"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7" name="Freeform 22"/>
            <p:cNvSpPr>
              <a:spLocks/>
            </p:cNvSpPr>
            <p:nvPr/>
          </p:nvSpPr>
          <p:spPr bwMode="gray">
            <a:xfrm>
              <a:off x="2161" y="217"/>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pPr>
                <a:defRPr/>
              </a:pPr>
              <a:endParaRPr lang="en-US"/>
            </a:p>
          </p:txBody>
        </p:sp>
        <p:sp>
          <p:nvSpPr>
            <p:cNvPr id="28" name="Freeform 23"/>
            <p:cNvSpPr>
              <a:spLocks/>
            </p:cNvSpPr>
            <p:nvPr/>
          </p:nvSpPr>
          <p:spPr bwMode="gray">
            <a:xfrm>
              <a:off x="2707" y="217"/>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pPr>
                <a:defRPr/>
              </a:pPr>
              <a:endParaRPr lang="en-US"/>
            </a:p>
          </p:txBody>
        </p:sp>
      </p:grpSp>
      <p:sp>
        <p:nvSpPr>
          <p:cNvPr id="29" name="Freeform 27" descr="Dark upward diagonal"/>
          <p:cNvSpPr>
            <a:spLocks/>
          </p:cNvSpPr>
          <p:nvPr/>
        </p:nvSpPr>
        <p:spPr bwMode="gray">
          <a:xfrm>
            <a:off x="90488" y="71438"/>
            <a:ext cx="9434512" cy="466725"/>
          </a:xfrm>
          <a:custGeom>
            <a:avLst/>
            <a:gdLst>
              <a:gd name="T0" fmla="*/ 0 w 5655"/>
              <a:gd name="T1" fmla="*/ 2147483647 h 315"/>
              <a:gd name="T2" fmla="*/ 2147483647 w 5655"/>
              <a:gd name="T3" fmla="*/ 0 h 315"/>
              <a:gd name="T4" fmla="*/ 2147483647 w 5655"/>
              <a:gd name="T5" fmla="*/ 2147483647 h 315"/>
              <a:gd name="T6" fmla="*/ 2147483647 w 5655"/>
              <a:gd name="T7" fmla="*/ 2147483647 h 315"/>
              <a:gd name="T8" fmla="*/ 2147483647 w 5655"/>
              <a:gd name="T9" fmla="*/ 2147483647 h 315"/>
              <a:gd name="T10" fmla="*/ 0 w 5655"/>
              <a:gd name="T11" fmla="*/ 2147483647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6862"/>
              </a:schemeClr>
            </a:fgClr>
            <a:bgClr>
              <a:schemeClr val="tx1">
                <a:alpha val="76862"/>
              </a:schemeClr>
            </a:bgClr>
          </a:pattFill>
          <a:ln w="9525">
            <a:noFill/>
            <a:round/>
            <a:headEnd/>
            <a:tailEnd/>
          </a:ln>
          <a:effectLst/>
        </p:spPr>
        <p:txBody>
          <a:bodyPr/>
          <a:lstStyle/>
          <a:p>
            <a:pPr>
              <a:defRPr/>
            </a:pPr>
            <a:endParaRPr lang="en-US"/>
          </a:p>
        </p:txBody>
      </p:sp>
      <p:sp>
        <p:nvSpPr>
          <p:cNvPr id="30" name="Rectangle 28"/>
          <p:cNvSpPr>
            <a:spLocks noChangeArrowheads="1"/>
          </p:cNvSpPr>
          <p:nvPr/>
        </p:nvSpPr>
        <p:spPr bwMode="gray">
          <a:xfrm>
            <a:off x="120650" y="6178550"/>
            <a:ext cx="9386888" cy="152400"/>
          </a:xfrm>
          <a:prstGeom prst="rect">
            <a:avLst/>
          </a:prstGeom>
          <a:solidFill>
            <a:schemeClr val="accent1"/>
          </a:solidFill>
          <a:ln>
            <a:noFill/>
          </a:ln>
          <a:effectLst/>
          <a:extLst/>
        </p:spPr>
        <p:txBody>
          <a:bodyPr wrap="none" anchor="ctr"/>
          <a:lstStyle/>
          <a:p>
            <a:pPr>
              <a:defRPr/>
            </a:pPr>
            <a:endParaRPr lang="zh-CN" altLang="en-US">
              <a:ea typeface="宋体" pitchFamily="2" charset="-122"/>
            </a:endParaRPr>
          </a:p>
        </p:txBody>
      </p:sp>
      <p:grpSp>
        <p:nvGrpSpPr>
          <p:cNvPr id="31" name="Group 74"/>
          <p:cNvGrpSpPr>
            <a:grpSpLocks/>
          </p:cNvGrpSpPr>
          <p:nvPr/>
        </p:nvGrpSpPr>
        <p:grpSpPr bwMode="auto">
          <a:xfrm>
            <a:off x="90488" y="798513"/>
            <a:ext cx="9440862" cy="1057275"/>
            <a:chOff x="54" y="538"/>
            <a:chExt cx="5658" cy="713"/>
          </a:xfrm>
        </p:grpSpPr>
        <p:sp>
          <p:nvSpPr>
            <p:cNvPr id="32" name="Freeform 30"/>
            <p:cNvSpPr>
              <a:spLocks/>
            </p:cNvSpPr>
            <p:nvPr userDrawn="1"/>
          </p:nvSpPr>
          <p:spPr bwMode="gray">
            <a:xfrm>
              <a:off x="54" y="736"/>
              <a:ext cx="5658" cy="515"/>
            </a:xfrm>
            <a:custGeom>
              <a:avLst/>
              <a:gdLst>
                <a:gd name="T0" fmla="*/ 0 w 5446"/>
                <a:gd name="T1" fmla="*/ 0 h 590"/>
                <a:gd name="T2" fmla="*/ 6107 w 5446"/>
                <a:gd name="T3" fmla="*/ 0 h 590"/>
                <a:gd name="T4" fmla="*/ 6107 w 5446"/>
                <a:gd name="T5" fmla="*/ 207 h 590"/>
                <a:gd name="T6" fmla="*/ 6107 w 5446"/>
                <a:gd name="T7" fmla="*/ 300 h 590"/>
                <a:gd name="T8" fmla="*/ 1696 w 5446"/>
                <a:gd name="T9" fmla="*/ 295 h 590"/>
                <a:gd name="T10" fmla="*/ 1444 w 5446"/>
                <a:gd name="T11" fmla="*/ 388 h 590"/>
                <a:gd name="T12" fmla="*/ 0 w 5446"/>
                <a:gd name="T13" fmla="*/ 393 h 590"/>
                <a:gd name="T14" fmla="*/ 0 w 5446"/>
                <a:gd name="T15" fmla="*/ 0 h 5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pPr>
                <a:defRPr/>
              </a:pPr>
              <a:endParaRPr lang="en-US"/>
            </a:p>
          </p:txBody>
        </p:sp>
        <p:sp>
          <p:nvSpPr>
            <p:cNvPr id="33" name="Freeform 31"/>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pPr>
                <a:defRPr/>
              </a:pPr>
              <a:endParaRPr lang="en-US"/>
            </a:p>
          </p:txBody>
        </p:sp>
        <p:sp>
          <p:nvSpPr>
            <p:cNvPr id="34" name="Freeform 32"/>
            <p:cNvSpPr>
              <a:spLocks/>
            </p:cNvSpPr>
            <p:nvPr userDrawn="1"/>
          </p:nvSpPr>
          <p:spPr bwMode="gray">
            <a:xfrm>
              <a:off x="54" y="1062"/>
              <a:ext cx="1496" cy="98"/>
            </a:xfrm>
            <a:custGeom>
              <a:avLst/>
              <a:gdLst>
                <a:gd name="T0" fmla="*/ 1614 w 1440"/>
                <a:gd name="T1" fmla="*/ 1 h 112"/>
                <a:gd name="T2" fmla="*/ 1414 w 1440"/>
                <a:gd name="T3" fmla="*/ 75 h 112"/>
                <a:gd name="T4" fmla="*/ 0 w 1440"/>
                <a:gd name="T5" fmla="*/ 74 h 112"/>
                <a:gd name="T6" fmla="*/ 0 w 1440"/>
                <a:gd name="T7" fmla="*/ 33 h 112"/>
                <a:gd name="T8" fmla="*/ 1199 w 1440"/>
                <a:gd name="T9" fmla="*/ 34 h 112"/>
                <a:gd name="T10" fmla="*/ 1280 w 1440"/>
                <a:gd name="T11" fmla="*/ 0 h 112"/>
                <a:gd name="T12" fmla="*/ 1614 w 1440"/>
                <a:gd name="T13" fmla="*/ 1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196"/>
              </a:srgbClr>
            </a:solidFill>
            <a:ln w="9525">
              <a:noFill/>
              <a:round/>
              <a:headEnd/>
              <a:tailEnd/>
            </a:ln>
            <a:effectLst/>
          </p:spPr>
          <p:txBody>
            <a:bodyPr/>
            <a:lstStyle/>
            <a:p>
              <a:pPr>
                <a:defRPr/>
              </a:pPr>
              <a:endParaRPr lang="en-US"/>
            </a:p>
          </p:txBody>
        </p:sp>
      </p:grpSp>
      <p:sp>
        <p:nvSpPr>
          <p:cNvPr id="35" name="Rectangle 33"/>
          <p:cNvSpPr>
            <a:spLocks noChangeArrowheads="1"/>
          </p:cNvSpPr>
          <p:nvPr/>
        </p:nvSpPr>
        <p:spPr bwMode="gray">
          <a:xfrm>
            <a:off x="90488" y="569913"/>
            <a:ext cx="9440862" cy="173037"/>
          </a:xfrm>
          <a:prstGeom prst="rect">
            <a:avLst/>
          </a:prstGeom>
          <a:solidFill>
            <a:schemeClr val="accent1"/>
          </a:solidFill>
          <a:ln>
            <a:noFill/>
          </a:ln>
          <a:effectLst/>
          <a:extLst/>
        </p:spPr>
        <p:txBody>
          <a:bodyPr wrap="none" anchor="ctr"/>
          <a:lstStyle/>
          <a:p>
            <a:pPr>
              <a:defRPr/>
            </a:pPr>
            <a:endParaRPr lang="zh-CN" altLang="en-US">
              <a:ea typeface="宋体" pitchFamily="2" charset="-122"/>
            </a:endParaRPr>
          </a:p>
        </p:txBody>
      </p:sp>
      <p:sp>
        <p:nvSpPr>
          <p:cNvPr id="36" name="Rectangle 38" descr="1"/>
          <p:cNvSpPr>
            <a:spLocks noChangeArrowheads="1"/>
          </p:cNvSpPr>
          <p:nvPr/>
        </p:nvSpPr>
        <p:spPr bwMode="gray">
          <a:xfrm>
            <a:off x="4275138" y="4203700"/>
            <a:ext cx="779462" cy="695325"/>
          </a:xfrm>
          <a:prstGeom prst="rect">
            <a:avLst/>
          </a:prstGeom>
          <a:blipFill dpi="0" rotWithShape="1">
            <a:blip r:embed="rId4" cstate="print"/>
            <a:srcRect/>
            <a:stretch>
              <a:fillRect/>
            </a:stretch>
          </a:blipFill>
          <a:ln>
            <a:noFill/>
          </a:ln>
          <a:effectLst/>
          <a:extLst/>
        </p:spPr>
        <p:txBody>
          <a:bodyPr wrap="none" anchor="ctr"/>
          <a:lstStyle/>
          <a:p>
            <a:pPr>
              <a:defRPr/>
            </a:pPr>
            <a:endParaRPr lang="zh-CN" altLang="en-US">
              <a:ea typeface="宋体" pitchFamily="2" charset="-122"/>
            </a:endParaRPr>
          </a:p>
        </p:txBody>
      </p:sp>
      <p:sp>
        <p:nvSpPr>
          <p:cNvPr id="37" name="Rectangle 36" descr="7"/>
          <p:cNvSpPr>
            <a:spLocks noChangeArrowheads="1"/>
          </p:cNvSpPr>
          <p:nvPr/>
        </p:nvSpPr>
        <p:spPr bwMode="gray">
          <a:xfrm>
            <a:off x="3441700" y="4967288"/>
            <a:ext cx="781050" cy="695325"/>
          </a:xfrm>
          <a:prstGeom prst="rect">
            <a:avLst/>
          </a:prstGeom>
          <a:blipFill dpi="0" rotWithShape="1">
            <a:blip r:embed="rId5" cstate="print"/>
            <a:srcRect/>
            <a:stretch>
              <a:fillRect/>
            </a:stretch>
          </a:blipFill>
          <a:ln>
            <a:noFill/>
          </a:ln>
          <a:effectLst/>
          <a:extLst/>
        </p:spPr>
        <p:txBody>
          <a:bodyPr wrap="none" anchor="ctr"/>
          <a:lstStyle/>
          <a:p>
            <a:pPr>
              <a:defRPr/>
            </a:pPr>
            <a:endParaRPr lang="zh-CN" altLang="en-US">
              <a:ea typeface="宋体" pitchFamily="2" charset="-122"/>
            </a:endParaRPr>
          </a:p>
        </p:txBody>
      </p:sp>
      <p:sp>
        <p:nvSpPr>
          <p:cNvPr id="38" name="Rectangle 42"/>
          <p:cNvSpPr>
            <a:spLocks noChangeArrowheads="1"/>
          </p:cNvSpPr>
          <p:nvPr/>
        </p:nvSpPr>
        <p:spPr bwMode="gray">
          <a:xfrm>
            <a:off x="3451225" y="4216400"/>
            <a:ext cx="777875" cy="695325"/>
          </a:xfrm>
          <a:prstGeom prst="rect">
            <a:avLst/>
          </a:prstGeom>
          <a:solidFill>
            <a:srgbClr val="D7D7D7"/>
          </a:solidFill>
          <a:ln>
            <a:noFill/>
          </a:ln>
          <a:effectLst/>
          <a:extLst/>
        </p:spPr>
        <p:txBody>
          <a:bodyPr wrap="none" anchor="ctr"/>
          <a:lstStyle/>
          <a:p>
            <a:pPr>
              <a:defRPr/>
            </a:pPr>
            <a:endParaRPr lang="zh-CN" altLang="en-US">
              <a:ea typeface="宋体" pitchFamily="2" charset="-122"/>
            </a:endParaRPr>
          </a:p>
        </p:txBody>
      </p:sp>
      <p:sp>
        <p:nvSpPr>
          <p:cNvPr id="39" name="Rectangle 37" descr="6"/>
          <p:cNvSpPr>
            <a:spLocks noChangeArrowheads="1"/>
          </p:cNvSpPr>
          <p:nvPr/>
        </p:nvSpPr>
        <p:spPr bwMode="gray">
          <a:xfrm>
            <a:off x="1790700" y="4967288"/>
            <a:ext cx="781050" cy="695325"/>
          </a:xfrm>
          <a:prstGeom prst="rect">
            <a:avLst/>
          </a:prstGeom>
          <a:blipFill dpi="0" rotWithShape="1">
            <a:blip r:embed="rId6" cstate="print"/>
            <a:srcRect/>
            <a:stretch>
              <a:fillRect/>
            </a:stretch>
          </a:blipFill>
          <a:ln>
            <a:noFill/>
          </a:ln>
          <a:effectLst/>
          <a:extLst/>
        </p:spPr>
        <p:txBody>
          <a:bodyPr wrap="none" anchor="ctr"/>
          <a:lstStyle/>
          <a:p>
            <a:pPr>
              <a:defRPr/>
            </a:pPr>
            <a:endParaRPr lang="zh-CN" altLang="en-US">
              <a:ea typeface="宋体" pitchFamily="2" charset="-122"/>
            </a:endParaRPr>
          </a:p>
        </p:txBody>
      </p:sp>
      <p:sp>
        <p:nvSpPr>
          <p:cNvPr id="40" name="Text Box 45"/>
          <p:cNvSpPr txBox="1">
            <a:spLocks noChangeArrowheads="1"/>
          </p:cNvSpPr>
          <p:nvPr/>
        </p:nvSpPr>
        <p:spPr bwMode="gray">
          <a:xfrm>
            <a:off x="169863" y="787400"/>
            <a:ext cx="1314450" cy="431800"/>
          </a:xfrm>
          <a:prstGeom prst="rect">
            <a:avLst/>
          </a:prstGeom>
          <a:noFill/>
          <a:ln>
            <a:noFill/>
          </a:ln>
          <a:effectLst/>
          <a:extLst/>
        </p:spPr>
        <p:txBody>
          <a:bodyPr wrap="none">
            <a:spAutoFit/>
          </a:bodyPr>
          <a:lstStyle>
            <a:lvl1pPr>
              <a:defRPr b="1">
                <a:solidFill>
                  <a:schemeClr val="accent2"/>
                </a:solidFill>
                <a:latin typeface="Helvetica" pitchFamily="34" charset="0"/>
              </a:defRPr>
            </a:lvl1pPr>
            <a:lvl2pPr marL="742950" indent="-285750">
              <a:defRPr b="1">
                <a:solidFill>
                  <a:schemeClr val="accent2"/>
                </a:solidFill>
                <a:latin typeface="Helvetica" pitchFamily="34" charset="0"/>
              </a:defRPr>
            </a:lvl2pPr>
            <a:lvl3pPr marL="1143000" indent="-228600">
              <a:defRPr b="1">
                <a:solidFill>
                  <a:schemeClr val="accent2"/>
                </a:solidFill>
                <a:latin typeface="Helvetica" pitchFamily="34" charset="0"/>
              </a:defRPr>
            </a:lvl3pPr>
            <a:lvl4pPr marL="1600200" indent="-228600">
              <a:defRPr b="1">
                <a:solidFill>
                  <a:schemeClr val="accent2"/>
                </a:solidFill>
                <a:latin typeface="Helvetica" pitchFamily="34" charset="0"/>
              </a:defRPr>
            </a:lvl4pPr>
            <a:lvl5pPr marL="2057400" indent="-228600">
              <a:defRPr b="1">
                <a:solidFill>
                  <a:schemeClr val="accent2"/>
                </a:solidFill>
                <a:latin typeface="Helvetica" pitchFamily="34" charset="0"/>
              </a:defRPr>
            </a:lvl5pPr>
            <a:lvl6pPr marL="2514600" indent="-228600" eaLnBrk="0" fontAlgn="base" hangingPunct="0">
              <a:spcBef>
                <a:spcPct val="0"/>
              </a:spcBef>
              <a:spcAft>
                <a:spcPct val="0"/>
              </a:spcAft>
              <a:defRPr b="1">
                <a:solidFill>
                  <a:schemeClr val="accent2"/>
                </a:solidFill>
                <a:latin typeface="Helvetica" pitchFamily="34" charset="0"/>
              </a:defRPr>
            </a:lvl6pPr>
            <a:lvl7pPr marL="2971800" indent="-228600" eaLnBrk="0" fontAlgn="base" hangingPunct="0">
              <a:spcBef>
                <a:spcPct val="0"/>
              </a:spcBef>
              <a:spcAft>
                <a:spcPct val="0"/>
              </a:spcAft>
              <a:defRPr b="1">
                <a:solidFill>
                  <a:schemeClr val="accent2"/>
                </a:solidFill>
                <a:latin typeface="Helvetica" pitchFamily="34" charset="0"/>
              </a:defRPr>
            </a:lvl7pPr>
            <a:lvl8pPr marL="3429000" indent="-228600" eaLnBrk="0" fontAlgn="base" hangingPunct="0">
              <a:spcBef>
                <a:spcPct val="0"/>
              </a:spcBef>
              <a:spcAft>
                <a:spcPct val="0"/>
              </a:spcAft>
              <a:defRPr b="1">
                <a:solidFill>
                  <a:schemeClr val="accent2"/>
                </a:solidFill>
                <a:latin typeface="Helvetica" pitchFamily="34" charset="0"/>
              </a:defRPr>
            </a:lvl8pPr>
            <a:lvl9pPr marL="3886200" indent="-228600" eaLnBrk="0" fontAlgn="base" hangingPunct="0">
              <a:spcBef>
                <a:spcPct val="0"/>
              </a:spcBef>
              <a:spcAft>
                <a:spcPct val="0"/>
              </a:spcAft>
              <a:defRPr b="1">
                <a:solidFill>
                  <a:schemeClr val="accent2"/>
                </a:solidFill>
                <a:latin typeface="Helvetica" pitchFamily="34" charset="0"/>
              </a:defRPr>
            </a:lvl9pPr>
          </a:lstStyle>
          <a:p>
            <a:pPr>
              <a:defRPr/>
            </a:pPr>
            <a:r>
              <a:rPr lang="en-US" altLang="zh-CN" sz="2200" smtClean="0">
                <a:solidFill>
                  <a:srgbClr val="FFFFFF"/>
                </a:solidFill>
                <a:latin typeface="Arial Black" pitchFamily="34" charset="0"/>
                <a:ea typeface="宋体" pitchFamily="2" charset="-122"/>
              </a:rPr>
              <a:t>L/O/G/O</a:t>
            </a:r>
          </a:p>
        </p:txBody>
      </p:sp>
      <p:sp>
        <p:nvSpPr>
          <p:cNvPr id="41" name="Rectangle 49"/>
          <p:cNvSpPr>
            <a:spLocks noChangeArrowheads="1"/>
          </p:cNvSpPr>
          <p:nvPr/>
        </p:nvSpPr>
        <p:spPr bwMode="gray">
          <a:xfrm>
            <a:off x="1790700" y="4216400"/>
            <a:ext cx="781050" cy="695325"/>
          </a:xfrm>
          <a:prstGeom prst="rect">
            <a:avLst/>
          </a:prstGeom>
          <a:solidFill>
            <a:schemeClr val="accent1">
              <a:alpha val="50195"/>
            </a:schemeClr>
          </a:solidFill>
          <a:ln>
            <a:noFill/>
          </a:ln>
          <a:effectLst/>
          <a:extLst/>
        </p:spPr>
        <p:txBody>
          <a:bodyPr wrap="none" anchor="ctr"/>
          <a:lstStyle/>
          <a:p>
            <a:pPr>
              <a:defRPr/>
            </a:pPr>
            <a:endParaRPr lang="zh-CN" altLang="en-US">
              <a:ea typeface="宋体" pitchFamily="2" charset="-122"/>
            </a:endParaRPr>
          </a:p>
        </p:txBody>
      </p:sp>
      <p:sp>
        <p:nvSpPr>
          <p:cNvPr id="42" name="Rectangle 50"/>
          <p:cNvSpPr>
            <a:spLocks noChangeArrowheads="1"/>
          </p:cNvSpPr>
          <p:nvPr/>
        </p:nvSpPr>
        <p:spPr bwMode="gray">
          <a:xfrm>
            <a:off x="134938" y="4216400"/>
            <a:ext cx="779462" cy="695325"/>
          </a:xfrm>
          <a:prstGeom prst="rect">
            <a:avLst/>
          </a:prstGeom>
          <a:solidFill>
            <a:schemeClr val="bg1">
              <a:alpha val="50195"/>
            </a:schemeClr>
          </a:solidFill>
          <a:ln>
            <a:noFill/>
          </a:ln>
          <a:effectLst/>
          <a:extLst/>
        </p:spPr>
        <p:txBody>
          <a:bodyPr wrap="none" anchor="ctr"/>
          <a:lstStyle/>
          <a:p>
            <a:pPr>
              <a:defRPr/>
            </a:pPr>
            <a:endParaRPr lang="zh-CN" altLang="en-US">
              <a:ea typeface="宋体" pitchFamily="2" charset="-122"/>
            </a:endParaRPr>
          </a:p>
        </p:txBody>
      </p:sp>
      <p:sp>
        <p:nvSpPr>
          <p:cNvPr id="43" name="Rectangle 52"/>
          <p:cNvSpPr>
            <a:spLocks noChangeArrowheads="1"/>
          </p:cNvSpPr>
          <p:nvPr/>
        </p:nvSpPr>
        <p:spPr bwMode="gray">
          <a:xfrm>
            <a:off x="2619375" y="4967288"/>
            <a:ext cx="781050" cy="695325"/>
          </a:xfrm>
          <a:prstGeom prst="rect">
            <a:avLst/>
          </a:prstGeom>
          <a:solidFill>
            <a:schemeClr val="tx1"/>
          </a:solidFill>
          <a:ln>
            <a:noFill/>
          </a:ln>
          <a:effectLst/>
          <a:extLst/>
        </p:spPr>
        <p:txBody>
          <a:bodyPr wrap="none" anchor="ctr"/>
          <a:lstStyle/>
          <a:p>
            <a:pPr>
              <a:defRPr/>
            </a:pPr>
            <a:endParaRPr lang="zh-CN" altLang="en-US">
              <a:ea typeface="宋体" pitchFamily="2" charset="-122"/>
            </a:endParaRPr>
          </a:p>
        </p:txBody>
      </p:sp>
      <p:pic>
        <p:nvPicPr>
          <p:cNvPr id="44" name="Picture 47" descr="1"/>
          <p:cNvPicPr>
            <a:picLocks noChangeAspect="1" noChangeArrowheads="1"/>
          </p:cNvPicPr>
          <p:nvPr/>
        </p:nvPicPr>
        <p:blipFill>
          <a:blip r:embed="rId7"/>
          <a:srcRect/>
          <a:stretch>
            <a:fillRect/>
          </a:stretch>
        </p:blipFill>
        <p:spPr bwMode="gray">
          <a:xfrm>
            <a:off x="136525" y="2720975"/>
            <a:ext cx="1417638" cy="1431925"/>
          </a:xfrm>
          <a:prstGeom prst="rect">
            <a:avLst/>
          </a:prstGeom>
          <a:noFill/>
          <a:ln w="9525">
            <a:noFill/>
            <a:miter lim="800000"/>
            <a:headEnd/>
            <a:tailEnd/>
          </a:ln>
        </p:spPr>
      </p:pic>
      <p:sp>
        <p:nvSpPr>
          <p:cNvPr id="45" name="Rectangle 70" descr="2"/>
          <p:cNvSpPr>
            <a:spLocks noChangeArrowheads="1"/>
          </p:cNvSpPr>
          <p:nvPr/>
        </p:nvSpPr>
        <p:spPr bwMode="gray">
          <a:xfrm>
            <a:off x="1789113" y="3463925"/>
            <a:ext cx="782637" cy="693738"/>
          </a:xfrm>
          <a:prstGeom prst="rect">
            <a:avLst/>
          </a:prstGeom>
          <a:blipFill dpi="0" rotWithShape="1">
            <a:blip r:embed="rId8" cstate="print"/>
            <a:srcRect/>
            <a:stretch>
              <a:fillRect/>
            </a:stretch>
          </a:blipFill>
          <a:ln>
            <a:noFill/>
          </a:ln>
          <a:effectLst/>
          <a:extLst/>
        </p:spPr>
        <p:txBody>
          <a:bodyPr wrap="none" anchor="ctr"/>
          <a:lstStyle/>
          <a:p>
            <a:pPr>
              <a:defRPr/>
            </a:pPr>
            <a:endParaRPr lang="zh-CN" altLang="en-US">
              <a:ea typeface="宋体"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77CB6F32-CFC8-4A9B-ABDA-16F2AC570683}" type="slidenum">
              <a:rPr lang="zh-CN" altLang="en-US"/>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8825" y="4119563"/>
            <a:ext cx="8169275" cy="12731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8825" y="2716213"/>
            <a:ext cx="8169275" cy="1403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1"/>
          </p:nvPr>
        </p:nvSpPr>
        <p:spPr>
          <a:ln/>
        </p:spPr>
        <p:txBody>
          <a:bodyPr/>
          <a:lstStyle>
            <a:lvl1pPr>
              <a:defRPr/>
            </a:lvl1pPr>
          </a:lstStyle>
          <a:p>
            <a:pPr>
              <a:defRPr/>
            </a:pPr>
            <a:fld id="{CFD5AB70-7B9F-4D65-88FA-336E8E450E45}" type="slidenum">
              <a:rPr lang="zh-CN" altLang="en-US"/>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20725" y="1781175"/>
            <a:ext cx="4008438"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81563" y="1781175"/>
            <a:ext cx="4008437"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1"/>
          </p:nvPr>
        </p:nvSpPr>
        <p:spPr>
          <a:ln/>
        </p:spPr>
        <p:txBody>
          <a:bodyPr/>
          <a:lstStyle>
            <a:lvl1pPr>
              <a:defRPr/>
            </a:lvl1pPr>
          </a:lstStyle>
          <a:p>
            <a:pPr>
              <a:defRPr/>
            </a:pPr>
            <a:fld id="{DF98BD9F-39BD-4052-B3F6-33307AAC992D}" type="slidenum">
              <a:rPr lang="zh-CN" altLang="en-US"/>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81013" y="257175"/>
            <a:ext cx="8648700" cy="1068388"/>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1013" y="1435100"/>
            <a:ext cx="4246562" cy="598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81013" y="2033588"/>
            <a:ext cx="4246562"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881563" y="1435100"/>
            <a:ext cx="4248150" cy="598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881563" y="2033588"/>
            <a:ext cx="4248150"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5"/>
          <p:cNvSpPr>
            <a:spLocks noGrp="1" noChangeArrowheads="1"/>
          </p:cNvSpPr>
          <p:nvPr>
            <p:ph type="sldNum" sz="quarter" idx="11"/>
          </p:nvPr>
        </p:nvSpPr>
        <p:spPr>
          <a:ln/>
        </p:spPr>
        <p:txBody>
          <a:bodyPr/>
          <a:lstStyle>
            <a:lvl1pPr>
              <a:defRPr/>
            </a:lvl1pPr>
          </a:lstStyle>
          <a:p>
            <a:pPr>
              <a:defRPr/>
            </a:pPr>
            <a:fld id="{DB74BC35-949B-47DD-B1B5-BFDA6227F809}" type="slidenum">
              <a:rPr lang="zh-CN" altLang="en-US"/>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
          <p:cNvSpPr>
            <a:spLocks noGrp="1" noChangeArrowheads="1"/>
          </p:cNvSpPr>
          <p:nvPr>
            <p:ph type="sldNum" sz="quarter" idx="11"/>
          </p:nvPr>
        </p:nvSpPr>
        <p:spPr>
          <a:ln/>
        </p:spPr>
        <p:txBody>
          <a:bodyPr/>
          <a:lstStyle>
            <a:lvl1pPr>
              <a:defRPr/>
            </a:lvl1pPr>
          </a:lstStyle>
          <a:p>
            <a:pPr>
              <a:defRPr/>
            </a:pPr>
            <a:fld id="{7875A224-A1BE-4F0A-8F7F-A31DF048B575}" type="slidenum">
              <a:rPr lang="zh-CN" altLang="en-US"/>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5"/>
          <p:cNvSpPr>
            <a:spLocks noGrp="1" noChangeArrowheads="1"/>
          </p:cNvSpPr>
          <p:nvPr>
            <p:ph type="sldNum" sz="quarter" idx="11"/>
          </p:nvPr>
        </p:nvSpPr>
        <p:spPr>
          <a:ln/>
        </p:spPr>
        <p:txBody>
          <a:bodyPr/>
          <a:lstStyle>
            <a:lvl1pPr>
              <a:defRPr/>
            </a:lvl1pPr>
          </a:lstStyle>
          <a:p>
            <a:pPr>
              <a:defRPr/>
            </a:pPr>
            <a:fld id="{17574870-648D-4873-A219-FD94D3FCF284}" type="slidenum">
              <a:rPr lang="zh-CN" altLang="en-US"/>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1013" y="255588"/>
            <a:ext cx="3160712" cy="10858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757613" y="255588"/>
            <a:ext cx="5372100" cy="5470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81013" y="1341438"/>
            <a:ext cx="3160712" cy="438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1"/>
          </p:nvPr>
        </p:nvSpPr>
        <p:spPr>
          <a:ln/>
        </p:spPr>
        <p:txBody>
          <a:bodyPr/>
          <a:lstStyle>
            <a:lvl1pPr>
              <a:defRPr/>
            </a:lvl1pPr>
          </a:lstStyle>
          <a:p>
            <a:pPr>
              <a:defRPr/>
            </a:pPr>
            <a:fld id="{6E42A99D-9911-4876-BC59-6F71AB3B5613}" type="slidenum">
              <a:rPr lang="zh-CN" altLang="en-US"/>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84363" y="4487863"/>
            <a:ext cx="5765800" cy="52863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84363" y="573088"/>
            <a:ext cx="5765800" cy="3846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884363" y="5016500"/>
            <a:ext cx="5765800" cy="752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1"/>
          </p:nvPr>
        </p:nvSpPr>
        <p:spPr>
          <a:ln/>
        </p:spPr>
        <p:txBody>
          <a:bodyPr/>
          <a:lstStyle>
            <a:lvl1pPr>
              <a:defRPr/>
            </a:lvl1pPr>
          </a:lstStyle>
          <a:p>
            <a:pPr>
              <a:defRPr/>
            </a:pPr>
            <a:fld id="{130D748D-B0C2-4AFC-93EA-4B7840CE7D9F}" type="slidenum">
              <a:rPr lang="zh-CN" altLang="en-US"/>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5" name="Rectangle 21"/>
          <p:cNvSpPr>
            <a:spLocks noGrp="1" noChangeArrowheads="1"/>
          </p:cNvSpPr>
          <p:nvPr>
            <p:ph type="title"/>
          </p:nvPr>
        </p:nvSpPr>
        <p:spPr bwMode="auto">
          <a:xfrm>
            <a:off x="720725" y="498475"/>
            <a:ext cx="8169275" cy="106838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46" name="Rectangle 22"/>
          <p:cNvSpPr>
            <a:spLocks noGrp="1" noChangeArrowheads="1"/>
          </p:cNvSpPr>
          <p:nvPr>
            <p:ph type="body" idx="1"/>
          </p:nvPr>
        </p:nvSpPr>
        <p:spPr bwMode="auto">
          <a:xfrm>
            <a:off x="720725" y="1781175"/>
            <a:ext cx="8169275" cy="38449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7" name="Rectangle 23"/>
          <p:cNvSpPr>
            <a:spLocks noGrp="1" noChangeArrowheads="1"/>
          </p:cNvSpPr>
          <p:nvPr>
            <p:ph type="dt" sz="half" idx="2"/>
          </p:nvPr>
        </p:nvSpPr>
        <p:spPr bwMode="auto">
          <a:xfrm>
            <a:off x="720725" y="5981700"/>
            <a:ext cx="2001838" cy="427038"/>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smtClean="0">
                <a:solidFill>
                  <a:schemeClr val="tx1"/>
                </a:solidFill>
                <a:latin typeface="Arial" charset="0"/>
                <a:ea typeface="宋体" pitchFamily="2" charset="-122"/>
              </a:defRPr>
            </a:lvl1pPr>
          </a:lstStyle>
          <a:p>
            <a:pPr>
              <a:defRPr/>
            </a:pPr>
            <a:endParaRPr lang="en-US" altLang="zh-CN"/>
          </a:p>
        </p:txBody>
      </p:sp>
      <p:sp>
        <p:nvSpPr>
          <p:cNvPr id="1049" name="Rectangle 25"/>
          <p:cNvSpPr>
            <a:spLocks noGrp="1" noChangeArrowheads="1"/>
          </p:cNvSpPr>
          <p:nvPr>
            <p:ph type="sldNum" sz="quarter" idx="4"/>
          </p:nvPr>
        </p:nvSpPr>
        <p:spPr bwMode="auto">
          <a:xfrm>
            <a:off x="3687763" y="5372100"/>
            <a:ext cx="2001837" cy="427038"/>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smtClean="0">
                <a:solidFill>
                  <a:schemeClr val="tx1"/>
                </a:solidFill>
                <a:latin typeface="Arial" charset="0"/>
                <a:ea typeface="宋体" pitchFamily="2" charset="-122"/>
              </a:defRPr>
            </a:lvl1pPr>
          </a:lstStyle>
          <a:p>
            <a:pPr>
              <a:defRPr/>
            </a:pPr>
            <a:fld id="{57040FCB-FB1F-4BED-A2E8-634906850767}"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93"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4"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2pPr>
      <a:lvl3pPr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3pPr>
      <a:lvl4pPr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4pPr>
      <a:lvl5pPr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5pPr>
      <a:lvl6pPr marL="457200"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6pPr>
      <a:lvl7pPr marL="914400"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7pPr>
      <a:lvl8pPr marL="1371600"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8pPr>
      <a:lvl9pPr marL="1828800" algn="l" rtl="0" eaLnBrk="0" fontAlgn="base" hangingPunct="0">
        <a:spcBef>
          <a:spcPct val="0"/>
        </a:spcBef>
        <a:spcAft>
          <a:spcPct val="0"/>
        </a:spcAft>
        <a:defRPr sz="4400" b="1">
          <a:solidFill>
            <a:srgbClr val="FFFF66"/>
          </a:solidFill>
          <a:effectLst>
            <a:outerShdw blurRad="38100" dist="38100" dir="2700000" algn="tl">
              <a:srgbClr val="000000"/>
            </a:outerShdw>
          </a:effectLst>
          <a:latin typeface="Helvetica" pitchFamily="34" charset="0"/>
        </a:defRPr>
      </a:lvl9pPr>
    </p:titleStyle>
    <p:bodyStyle>
      <a:lvl1pPr marL="342900" indent="-342900" algn="l" rtl="0" eaLnBrk="0" fontAlgn="base" hangingPunct="0">
        <a:spcBef>
          <a:spcPct val="20000"/>
        </a:spcBef>
        <a:spcAft>
          <a:spcPct val="0"/>
        </a:spcAft>
        <a:buClr>
          <a:srgbClr val="00FF00"/>
        </a:buClr>
        <a:buSzPct val="75000"/>
        <a:buFont typeface="Monotype Sort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AFD00"/>
        </a:buClr>
        <a:buSzPct val="75000"/>
        <a:buFont typeface="Monotype Sorts" pitchFamily="2" charset="2"/>
        <a:buChar char="n"/>
        <a:defRPr sz="2800" b="1">
          <a:solidFill>
            <a:schemeClr val="tx1"/>
          </a:solidFill>
          <a:effectLst>
            <a:outerShdw blurRad="38100" dist="38100" dir="2700000" algn="tl">
              <a:srgbClr val="000000"/>
            </a:outerShdw>
          </a:effectLst>
          <a:latin typeface="Arial" pitchFamily="34" charset="0"/>
        </a:defRPr>
      </a:lvl2pPr>
      <a:lvl3pPr marL="1085850" indent="-228600" algn="l" rtl="0" eaLnBrk="0" fontAlgn="base" hangingPunct="0">
        <a:spcBef>
          <a:spcPct val="20000"/>
        </a:spcBef>
        <a:spcAft>
          <a:spcPct val="0"/>
        </a:spcAft>
        <a:buClr>
          <a:srgbClr val="FF5008"/>
        </a:buClr>
        <a:buSzPct val="64000"/>
        <a:buFont typeface="Monotype Sorts" pitchFamily="2" charset="2"/>
        <a:buChar char="n"/>
        <a:defRPr sz="2400" b="1">
          <a:solidFill>
            <a:schemeClr val="tx1"/>
          </a:solidFill>
          <a:latin typeface="Arial" pitchFamily="34" charset="0"/>
        </a:defRPr>
      </a:lvl3pPr>
      <a:lvl4pPr marL="1428750" indent="-228600" algn="l" rtl="0" eaLnBrk="0" fontAlgn="base" hangingPunct="0">
        <a:spcBef>
          <a:spcPct val="20000"/>
        </a:spcBef>
        <a:spcAft>
          <a:spcPct val="0"/>
        </a:spcAft>
        <a:buClr>
          <a:srgbClr val="8901F3"/>
        </a:buClr>
        <a:buSzPct val="64000"/>
        <a:buFont typeface="Monotype Sorts" pitchFamily="2" charset="2"/>
        <a:buChar char="n"/>
        <a:defRPr sz="2000">
          <a:solidFill>
            <a:schemeClr val="tx1"/>
          </a:solidFill>
          <a:effectLst>
            <a:outerShdw blurRad="38100" dist="38100" dir="2700000" algn="tl">
              <a:srgbClr val="000000"/>
            </a:outerShdw>
          </a:effectLst>
          <a:latin typeface="Arial" pitchFamily="34" charset="0"/>
        </a:defRPr>
      </a:lvl4pPr>
      <a:lvl5pPr marL="1771650" indent="-228600" algn="l" rtl="0" eaLnBrk="0" fontAlgn="base" hangingPunct="0">
        <a:spcBef>
          <a:spcPct val="20000"/>
        </a:spcBef>
        <a:spcAft>
          <a:spcPct val="0"/>
        </a:spcAft>
        <a:buClr>
          <a:srgbClr val="114FFB"/>
        </a:buClr>
        <a:buSzPct val="64000"/>
        <a:buFont typeface="Monotype Sorts" pitchFamily="2" charset="2"/>
        <a:buChar char="n"/>
        <a:defRPr sz="2000">
          <a:solidFill>
            <a:schemeClr val="tx1"/>
          </a:solidFill>
          <a:effectLst>
            <a:outerShdw blurRad="38100" dist="38100" dir="2700000" algn="tl">
              <a:srgbClr val="000000"/>
            </a:outerShdw>
          </a:effectLst>
          <a:latin typeface="Arial" pitchFamily="34" charset="0"/>
        </a:defRPr>
      </a:lvl5pPr>
      <a:lvl6pPr marL="2228850" indent="-228600" algn="l" rtl="0" eaLnBrk="0" fontAlgn="base" hangingPunct="0">
        <a:spcBef>
          <a:spcPct val="20000"/>
        </a:spcBef>
        <a:spcAft>
          <a:spcPct val="0"/>
        </a:spcAft>
        <a:buClr>
          <a:srgbClr val="114FFB"/>
        </a:buClr>
        <a:buSzPct val="64000"/>
        <a:buFont typeface="Monotype Sorts" pitchFamily="2" charset="2"/>
        <a:buChar char="n"/>
        <a:defRPr sz="2000">
          <a:solidFill>
            <a:schemeClr val="tx1"/>
          </a:solidFill>
          <a:effectLst>
            <a:outerShdw blurRad="38100" dist="38100" dir="2700000" algn="tl">
              <a:srgbClr val="000000"/>
            </a:outerShdw>
          </a:effectLst>
          <a:latin typeface="Arial" pitchFamily="34" charset="0"/>
        </a:defRPr>
      </a:lvl6pPr>
      <a:lvl7pPr marL="2686050" indent="-228600" algn="l" rtl="0" eaLnBrk="0" fontAlgn="base" hangingPunct="0">
        <a:spcBef>
          <a:spcPct val="20000"/>
        </a:spcBef>
        <a:spcAft>
          <a:spcPct val="0"/>
        </a:spcAft>
        <a:buClr>
          <a:srgbClr val="114FFB"/>
        </a:buClr>
        <a:buSzPct val="64000"/>
        <a:buFont typeface="Monotype Sorts" pitchFamily="2" charset="2"/>
        <a:buChar char="n"/>
        <a:defRPr sz="2000">
          <a:solidFill>
            <a:schemeClr val="tx1"/>
          </a:solidFill>
          <a:effectLst>
            <a:outerShdw blurRad="38100" dist="38100" dir="2700000" algn="tl">
              <a:srgbClr val="000000"/>
            </a:outerShdw>
          </a:effectLst>
          <a:latin typeface="Arial" pitchFamily="34" charset="0"/>
        </a:defRPr>
      </a:lvl7pPr>
      <a:lvl8pPr marL="3143250" indent="-228600" algn="l" rtl="0" eaLnBrk="0" fontAlgn="base" hangingPunct="0">
        <a:spcBef>
          <a:spcPct val="20000"/>
        </a:spcBef>
        <a:spcAft>
          <a:spcPct val="0"/>
        </a:spcAft>
        <a:buClr>
          <a:srgbClr val="114FFB"/>
        </a:buClr>
        <a:buSzPct val="64000"/>
        <a:buFont typeface="Monotype Sorts" pitchFamily="2" charset="2"/>
        <a:buChar char="n"/>
        <a:defRPr sz="2000">
          <a:solidFill>
            <a:schemeClr val="tx1"/>
          </a:solidFill>
          <a:effectLst>
            <a:outerShdw blurRad="38100" dist="38100" dir="2700000" algn="tl">
              <a:srgbClr val="000000"/>
            </a:outerShdw>
          </a:effectLst>
          <a:latin typeface="Arial" pitchFamily="34" charset="0"/>
        </a:defRPr>
      </a:lvl8pPr>
      <a:lvl9pPr marL="3600450" indent="-228600" algn="l" rtl="0" eaLnBrk="0" fontAlgn="base" hangingPunct="0">
        <a:spcBef>
          <a:spcPct val="20000"/>
        </a:spcBef>
        <a:spcAft>
          <a:spcPct val="0"/>
        </a:spcAft>
        <a:buClr>
          <a:srgbClr val="114FFB"/>
        </a:buClr>
        <a:buSzPct val="64000"/>
        <a:buFont typeface="Monotype Sorts" pitchFamily="2" charset="2"/>
        <a:buChar char="n"/>
        <a:defRPr sz="2000">
          <a:solidFill>
            <a:schemeClr val="tx1"/>
          </a:solidFill>
          <a:effectLst>
            <a:outerShdw blurRad="38100" dist="38100" dir="2700000" algn="tl">
              <a:srgbClr val="000000"/>
            </a:outerShdw>
          </a:effectLst>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fmulhy@163.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spring-ppt-template-green-blue-nature-plants-backgrounds-wallpapers-960x350.jpg"/>
          <p:cNvPicPr>
            <a:picLocks noChangeAspect="1" noChangeArrowheads="1"/>
          </p:cNvPicPr>
          <p:nvPr/>
        </p:nvPicPr>
        <p:blipFill>
          <a:blip r:embed="rId2"/>
          <a:srcRect/>
          <a:stretch>
            <a:fillRect/>
          </a:stretch>
        </p:blipFill>
        <p:spPr bwMode="auto">
          <a:xfrm>
            <a:off x="6350" y="0"/>
            <a:ext cx="9604375" cy="2663825"/>
          </a:xfrm>
          <a:prstGeom prst="rect">
            <a:avLst/>
          </a:prstGeom>
          <a:noFill/>
          <a:ln w="9525">
            <a:noFill/>
            <a:miter lim="800000"/>
            <a:headEnd/>
            <a:tailEnd/>
          </a:ln>
        </p:spPr>
      </p:pic>
      <p:sp>
        <p:nvSpPr>
          <p:cNvPr id="8" name="Subtitle 2"/>
          <p:cNvSpPr txBox="1">
            <a:spLocks/>
          </p:cNvSpPr>
          <p:nvPr/>
        </p:nvSpPr>
        <p:spPr>
          <a:xfrm>
            <a:off x="1279525" y="266700"/>
            <a:ext cx="6891338" cy="10874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a:t>
            </a:r>
            <a:r>
              <a:rPr lang="en-US" sz="5400" dirty="0" smtClean="0">
                <a:solidFill>
                  <a:schemeClr val="accent6"/>
                </a:solidFill>
                <a:latin typeface="Stencil" panose="040409050D0802020404" pitchFamily="82" charset="0"/>
              </a:rPr>
              <a:t>Internationa</a:t>
            </a:r>
            <a:r>
              <a:rPr lang="en-US" sz="5400" dirty="0">
                <a:solidFill>
                  <a:schemeClr val="accent6"/>
                </a:solidFill>
                <a:latin typeface="Stencil" panose="040409050D0802020404" pitchFamily="82" charset="0"/>
              </a:rPr>
              <a:t>l</a:t>
            </a:r>
            <a:endParaRPr lang="en-US" sz="5400" dirty="0">
              <a:solidFill>
                <a:schemeClr val="accent6"/>
              </a:solidFill>
              <a:latin typeface="Stencil" panose="040409050D0802020404" pitchFamily="82" charset="0"/>
            </a:endParaRPr>
          </a:p>
        </p:txBody>
      </p:sp>
      <p:sp>
        <p:nvSpPr>
          <p:cNvPr id="4100" name="Rectangle 8"/>
          <p:cNvSpPr>
            <a:spLocks noChangeArrowheads="1"/>
          </p:cNvSpPr>
          <p:nvPr/>
        </p:nvSpPr>
        <p:spPr bwMode="auto">
          <a:xfrm>
            <a:off x="2322513" y="5956300"/>
            <a:ext cx="5916612" cy="400050"/>
          </a:xfrm>
          <a:prstGeom prst="rect">
            <a:avLst/>
          </a:prstGeom>
          <a:noFill/>
          <a:ln w="9525">
            <a:noFill/>
            <a:miter lim="800000"/>
            <a:headEnd/>
            <a:tailEnd/>
          </a:ln>
        </p:spPr>
        <p:txBody>
          <a:bodyPr wrap="none">
            <a:spAutoFit/>
          </a:bodyPr>
          <a:lstStyle/>
          <a:p>
            <a:pPr eaLnBrk="1" hangingPunct="1"/>
            <a:r>
              <a:rPr lang="en-US" altLang="en-US" sz="2000">
                <a:solidFill>
                  <a:srgbClr val="7030A0"/>
                </a:solidFill>
                <a:latin typeface="Arial" charset="0"/>
                <a:cs typeface="Arial" charset="0"/>
              </a:rPr>
              <a:t>Contact us at: contact.omics@omicsonline.org</a:t>
            </a:r>
          </a:p>
        </p:txBody>
      </p:sp>
      <p:sp>
        <p:nvSpPr>
          <p:cNvPr id="2" name="Folded Corner 1"/>
          <p:cNvSpPr/>
          <p:nvPr/>
        </p:nvSpPr>
        <p:spPr>
          <a:xfrm>
            <a:off x="6350" y="2663825"/>
            <a:ext cx="9604375" cy="3667125"/>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community</a:t>
            </a:r>
            <a:r>
              <a:rPr lang="en-US" sz="2200" dirty="0" smtClean="0">
                <a:solidFill>
                  <a:srgbClr val="0070C0"/>
                </a:solidFill>
                <a:latin typeface="Nyala" panose="02000504070300020003" pitchFamily="2" charset="0"/>
              </a:rPr>
              <a:t>. </a:t>
            </a: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signed an agreement with more than 1000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416" name="AutoShape 32"/>
          <p:cNvSpPr>
            <a:spLocks noChangeArrowheads="1"/>
          </p:cNvSpPr>
          <p:nvPr/>
        </p:nvSpPr>
        <p:spPr bwMode="auto">
          <a:xfrm>
            <a:off x="490538" y="147638"/>
            <a:ext cx="8248650" cy="923925"/>
          </a:xfrm>
          <a:prstGeom prst="roundRect">
            <a:avLst>
              <a:gd name="adj" fmla="val 16667"/>
            </a:avLst>
          </a:prstGeom>
          <a:gradFill rotWithShape="0">
            <a:gsLst>
              <a:gs pos="0">
                <a:srgbClr val="EC1461">
                  <a:gamma/>
                  <a:tint val="13725"/>
                  <a:invGamma/>
                </a:srgbClr>
              </a:gs>
              <a:gs pos="100000">
                <a:srgbClr val="EC1461"/>
              </a:gs>
            </a:gsLst>
            <a:lin ang="0" scaled="1"/>
          </a:gradFill>
          <a:ln w="9525">
            <a:noFill/>
            <a:round/>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3315" name="Text Box 31"/>
          <p:cNvSpPr txBox="1">
            <a:spLocks noChangeArrowheads="1"/>
          </p:cNvSpPr>
          <p:nvPr/>
        </p:nvSpPr>
        <p:spPr bwMode="auto">
          <a:xfrm>
            <a:off x="528638" y="203200"/>
            <a:ext cx="7794625" cy="701675"/>
          </a:xfrm>
          <a:prstGeom prst="rect">
            <a:avLst/>
          </a:prstGeom>
          <a:noFill/>
          <a:ln w="9525" algn="ctr">
            <a:noFill/>
            <a:miter lim="800000"/>
            <a:headEnd/>
            <a:tailEnd/>
          </a:ln>
        </p:spPr>
        <p:txBody>
          <a:bodyPr>
            <a:spAutoFit/>
          </a:bodyPr>
          <a:lstStyle/>
          <a:p>
            <a:r>
              <a:rPr lang="en-US" altLang="zh-CN" sz="4000">
                <a:solidFill>
                  <a:schemeClr val="bg2"/>
                </a:solidFill>
                <a:latin typeface="Arial" charset="0"/>
                <a:ea typeface="宋体" pitchFamily="2" charset="-122"/>
              </a:rPr>
              <a:t>Finding 1</a:t>
            </a:r>
          </a:p>
        </p:txBody>
      </p:sp>
      <p:grpSp>
        <p:nvGrpSpPr>
          <p:cNvPr id="13316" name="Group 4"/>
          <p:cNvGrpSpPr>
            <a:grpSpLocks/>
          </p:cNvGrpSpPr>
          <p:nvPr/>
        </p:nvGrpSpPr>
        <p:grpSpPr bwMode="auto">
          <a:xfrm>
            <a:off x="342900" y="1382713"/>
            <a:ext cx="9099550" cy="3827462"/>
            <a:chOff x="567" y="1207"/>
            <a:chExt cx="4898" cy="2245"/>
          </a:xfrm>
        </p:grpSpPr>
        <p:grpSp>
          <p:nvGrpSpPr>
            <p:cNvPr id="13319" name="Group 5"/>
            <p:cNvGrpSpPr>
              <a:grpSpLocks/>
            </p:cNvGrpSpPr>
            <p:nvPr/>
          </p:nvGrpSpPr>
          <p:grpSpPr bwMode="auto">
            <a:xfrm>
              <a:off x="2955" y="1953"/>
              <a:ext cx="1379" cy="635"/>
              <a:chOff x="549" y="3294"/>
              <a:chExt cx="1379" cy="635"/>
            </a:xfrm>
          </p:grpSpPr>
          <p:pic>
            <p:nvPicPr>
              <p:cNvPr id="13339" name="Picture 6" descr="tx050217cn00001"/>
              <p:cNvPicPr>
                <a:picLocks noChangeAspect="1" noChangeArrowheads="1"/>
              </p:cNvPicPr>
              <p:nvPr/>
            </p:nvPicPr>
            <p:blipFill>
              <a:blip r:embed="rId2"/>
              <a:srcRect l="12416" t="70885" r="32239" b="781"/>
              <a:stretch>
                <a:fillRect/>
              </a:stretch>
            </p:blipFill>
            <p:spPr bwMode="auto">
              <a:xfrm>
                <a:off x="567" y="3385"/>
                <a:ext cx="1315" cy="544"/>
              </a:xfrm>
              <a:prstGeom prst="rect">
                <a:avLst/>
              </a:prstGeom>
              <a:noFill/>
              <a:ln w="9525">
                <a:noFill/>
                <a:miter lim="800000"/>
                <a:headEnd/>
                <a:tailEnd/>
              </a:ln>
            </p:spPr>
          </p:pic>
          <p:sp>
            <p:nvSpPr>
              <p:cNvPr id="1040391" name="Rectangle 7"/>
              <p:cNvSpPr>
                <a:spLocks noChangeArrowheads="1"/>
              </p:cNvSpPr>
              <p:nvPr/>
            </p:nvSpPr>
            <p:spPr bwMode="auto">
              <a:xfrm>
                <a:off x="549" y="3378"/>
                <a:ext cx="318" cy="363"/>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40392" name="Rectangle 8"/>
              <p:cNvSpPr>
                <a:spLocks noChangeArrowheads="1"/>
              </p:cNvSpPr>
              <p:nvPr/>
            </p:nvSpPr>
            <p:spPr bwMode="auto">
              <a:xfrm>
                <a:off x="1111" y="3294"/>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40393" name="Rectangle 9"/>
              <p:cNvSpPr>
                <a:spLocks noChangeArrowheads="1"/>
              </p:cNvSpPr>
              <p:nvPr/>
            </p:nvSpPr>
            <p:spPr bwMode="auto">
              <a:xfrm>
                <a:off x="1429" y="3385"/>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40394" name="Rectangle 10"/>
              <p:cNvSpPr>
                <a:spLocks noChangeArrowheads="1"/>
              </p:cNvSpPr>
              <p:nvPr/>
            </p:nvSpPr>
            <p:spPr bwMode="auto">
              <a:xfrm>
                <a:off x="1610" y="3385"/>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40395" name="Rectangle 11"/>
              <p:cNvSpPr>
                <a:spLocks noChangeArrowheads="1"/>
              </p:cNvSpPr>
              <p:nvPr/>
            </p:nvSpPr>
            <p:spPr bwMode="auto">
              <a:xfrm>
                <a:off x="1610" y="3657"/>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grpSp>
        <p:sp>
          <p:nvSpPr>
            <p:cNvPr id="13320" name="Oval 12"/>
            <p:cNvSpPr>
              <a:spLocks noChangeArrowheads="1"/>
            </p:cNvSpPr>
            <p:nvPr/>
          </p:nvSpPr>
          <p:spPr bwMode="auto">
            <a:xfrm>
              <a:off x="2882" y="1344"/>
              <a:ext cx="1497" cy="1542"/>
            </a:xfrm>
            <a:prstGeom prst="ellipse">
              <a:avLst/>
            </a:prstGeom>
            <a:noFill/>
            <a:ln w="9525">
              <a:solidFill>
                <a:schemeClr val="tx1"/>
              </a:solidFill>
              <a:round/>
              <a:headEnd/>
              <a:tailEnd/>
            </a:ln>
          </p:spPr>
          <p:txBody>
            <a:bodyPr wrap="none" anchor="ctr"/>
            <a:lstStyle/>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p:txBody>
        </p:sp>
        <p:sp>
          <p:nvSpPr>
            <p:cNvPr id="13321" name="Oval 13"/>
            <p:cNvSpPr>
              <a:spLocks noChangeArrowheads="1"/>
            </p:cNvSpPr>
            <p:nvPr/>
          </p:nvSpPr>
          <p:spPr bwMode="auto">
            <a:xfrm>
              <a:off x="2655" y="1570"/>
              <a:ext cx="273" cy="182"/>
            </a:xfrm>
            <a:prstGeom prst="ellipse">
              <a:avLst/>
            </a:prstGeom>
            <a:solidFill>
              <a:srgbClr val="00FF00">
                <a:alpha val="72156"/>
              </a:srgbClr>
            </a:solidFill>
            <a:ln w="9525">
              <a:solidFill>
                <a:schemeClr val="tx1"/>
              </a:solidFill>
              <a:round/>
              <a:headEnd/>
              <a:tailEnd/>
            </a:ln>
          </p:spPr>
          <p:txBody>
            <a:bodyPr wrap="none" anchor="ctr"/>
            <a:lstStyle/>
            <a:p>
              <a:pPr algn="ctr" eaLnBrk="1" hangingPunct="1"/>
              <a:r>
                <a:rPr lang="en-US" altLang="zh-CN" sz="1200">
                  <a:solidFill>
                    <a:schemeClr val="tx1"/>
                  </a:solidFill>
                  <a:latin typeface="Arial" charset="0"/>
                  <a:ea typeface="宋体" pitchFamily="2" charset="-122"/>
                </a:rPr>
                <a:t>Nrf2</a:t>
              </a:r>
            </a:p>
          </p:txBody>
        </p:sp>
        <p:sp>
          <p:nvSpPr>
            <p:cNvPr id="13322" name="Oval 14"/>
            <p:cNvSpPr>
              <a:spLocks noChangeArrowheads="1"/>
            </p:cNvSpPr>
            <p:nvPr/>
          </p:nvSpPr>
          <p:spPr bwMode="auto">
            <a:xfrm>
              <a:off x="3227" y="1758"/>
              <a:ext cx="273" cy="182"/>
            </a:xfrm>
            <a:prstGeom prst="ellipse">
              <a:avLst/>
            </a:prstGeom>
            <a:solidFill>
              <a:srgbClr val="00FF00">
                <a:alpha val="72156"/>
              </a:srgbClr>
            </a:solidFill>
            <a:ln w="9525">
              <a:solidFill>
                <a:schemeClr val="tx1"/>
              </a:solidFill>
              <a:round/>
              <a:headEnd/>
              <a:tailEnd/>
            </a:ln>
          </p:spPr>
          <p:txBody>
            <a:bodyPr wrap="none" anchor="ctr"/>
            <a:lstStyle/>
            <a:p>
              <a:pPr algn="ctr" eaLnBrk="1" hangingPunct="1"/>
              <a:r>
                <a:rPr lang="en-US" altLang="zh-CN" sz="1200">
                  <a:solidFill>
                    <a:schemeClr val="tx1"/>
                  </a:solidFill>
                  <a:latin typeface="Arial" charset="0"/>
                  <a:ea typeface="宋体" pitchFamily="2" charset="-122"/>
                </a:rPr>
                <a:t>Nrf2</a:t>
              </a:r>
            </a:p>
          </p:txBody>
        </p:sp>
        <p:sp>
          <p:nvSpPr>
            <p:cNvPr id="13323" name="Rectangle 15"/>
            <p:cNvSpPr>
              <a:spLocks noChangeArrowheads="1"/>
            </p:cNvSpPr>
            <p:nvPr/>
          </p:nvSpPr>
          <p:spPr bwMode="auto">
            <a:xfrm>
              <a:off x="4740" y="2235"/>
              <a:ext cx="513" cy="408"/>
            </a:xfrm>
            <a:prstGeom prst="rect">
              <a:avLst/>
            </a:prstGeom>
            <a:solidFill>
              <a:srgbClr val="CCFFFF"/>
            </a:solidFill>
            <a:ln w="9525">
              <a:solidFill>
                <a:schemeClr val="tx1"/>
              </a:solidFill>
              <a:miter lim="800000"/>
              <a:headEnd/>
              <a:tailEnd/>
            </a:ln>
          </p:spPr>
          <p:txBody>
            <a:bodyPr wrap="none" anchor="ctr"/>
            <a:lstStyle/>
            <a:p>
              <a:pPr algn="ctr" eaLnBrk="1" hangingPunct="1"/>
              <a:r>
                <a:rPr lang="en-US" altLang="zh-CN" sz="1400">
                  <a:solidFill>
                    <a:srgbClr val="CC3300"/>
                  </a:solidFill>
                  <a:latin typeface="Arial" charset="0"/>
                  <a:ea typeface="宋体" pitchFamily="2" charset="-122"/>
                </a:rPr>
                <a:t>HO-1 ↑</a:t>
              </a:r>
            </a:p>
            <a:p>
              <a:pPr algn="ctr" eaLnBrk="1" hangingPunct="1"/>
              <a:r>
                <a:rPr lang="en-US" altLang="zh-CN" sz="1400">
                  <a:solidFill>
                    <a:srgbClr val="CC3300"/>
                  </a:solidFill>
                  <a:latin typeface="Arial" charset="0"/>
                  <a:ea typeface="宋体" pitchFamily="2" charset="-122"/>
                </a:rPr>
                <a:t>  GCL </a:t>
              </a:r>
              <a:r>
                <a:rPr lang="en-US" altLang="zh-CN">
                  <a:solidFill>
                    <a:srgbClr val="CC3300"/>
                  </a:solidFill>
                  <a:latin typeface="Arial" charset="0"/>
                  <a:ea typeface="宋体" pitchFamily="2" charset="-122"/>
                </a:rPr>
                <a:t>↑</a:t>
              </a:r>
              <a:r>
                <a:rPr lang="en-US" altLang="zh-CN" b="0">
                  <a:solidFill>
                    <a:srgbClr val="CC3300"/>
                  </a:solidFill>
                  <a:latin typeface="Arial" charset="0"/>
                  <a:ea typeface="宋体" pitchFamily="2" charset="-122"/>
                </a:rPr>
                <a:t> </a:t>
              </a:r>
              <a:endParaRPr lang="en-US" altLang="zh-CN" sz="1400">
                <a:solidFill>
                  <a:srgbClr val="CC3300"/>
                </a:solidFill>
                <a:latin typeface="Arial" charset="0"/>
                <a:ea typeface="宋体" pitchFamily="2" charset="-122"/>
              </a:endParaRPr>
            </a:p>
          </p:txBody>
        </p:sp>
        <p:sp>
          <p:nvSpPr>
            <p:cNvPr id="13324" name="Rectangle 16"/>
            <p:cNvSpPr>
              <a:spLocks noChangeArrowheads="1"/>
            </p:cNvSpPr>
            <p:nvPr/>
          </p:nvSpPr>
          <p:spPr bwMode="auto">
            <a:xfrm>
              <a:off x="2383" y="1979"/>
              <a:ext cx="454" cy="136"/>
            </a:xfrm>
            <a:prstGeom prst="rect">
              <a:avLst/>
            </a:prstGeom>
            <a:noFill/>
            <a:ln w="9525">
              <a:noFill/>
              <a:miter lim="800000"/>
              <a:headEnd/>
              <a:tailEnd/>
            </a:ln>
          </p:spPr>
          <p:txBody>
            <a:bodyPr wrap="none" anchor="ctr"/>
            <a:lstStyle/>
            <a:p>
              <a:pPr algn="ctr" eaLnBrk="1" hangingPunct="1"/>
              <a:r>
                <a:rPr lang="en-US" altLang="zh-CN" sz="1200">
                  <a:solidFill>
                    <a:schemeClr val="tx1"/>
                  </a:solidFill>
                  <a:latin typeface="Arial" charset="0"/>
                  <a:ea typeface="宋体" pitchFamily="2" charset="-122"/>
                </a:rPr>
                <a:t>Cytoplasm</a:t>
              </a:r>
            </a:p>
          </p:txBody>
        </p:sp>
        <p:sp>
          <p:nvSpPr>
            <p:cNvPr id="13325" name="AutoShape 17"/>
            <p:cNvSpPr>
              <a:spLocks noChangeArrowheads="1"/>
            </p:cNvSpPr>
            <p:nvPr/>
          </p:nvSpPr>
          <p:spPr bwMode="auto">
            <a:xfrm>
              <a:off x="1020" y="1207"/>
              <a:ext cx="953" cy="454"/>
            </a:xfrm>
            <a:prstGeom prst="irregularSeal2">
              <a:avLst/>
            </a:prstGeom>
            <a:solidFill>
              <a:srgbClr val="FF6600"/>
            </a:solidFill>
            <a:ln w="9525">
              <a:solidFill>
                <a:schemeClr val="tx1"/>
              </a:solidFill>
              <a:miter lim="800000"/>
              <a:headEnd/>
              <a:tailEnd/>
            </a:ln>
          </p:spPr>
          <p:txBody>
            <a:bodyPr wrap="none" anchor="ctr"/>
            <a:lstStyle/>
            <a:p>
              <a:pPr algn="ctr" eaLnBrk="1" hangingPunct="1"/>
              <a:endParaRPr lang="zh-CN" altLang="en-US" sz="1000">
                <a:latin typeface="Arial" charset="0"/>
                <a:ea typeface="宋体" pitchFamily="2" charset="-122"/>
              </a:endParaRPr>
            </a:p>
          </p:txBody>
        </p:sp>
        <p:sp>
          <p:nvSpPr>
            <p:cNvPr id="13326" name="AutoShape 18"/>
            <p:cNvSpPr>
              <a:spLocks noChangeArrowheads="1"/>
            </p:cNvSpPr>
            <p:nvPr/>
          </p:nvSpPr>
          <p:spPr bwMode="auto">
            <a:xfrm>
              <a:off x="1973" y="1525"/>
              <a:ext cx="545" cy="181"/>
            </a:xfrm>
            <a:prstGeom prst="parallelogram">
              <a:avLst>
                <a:gd name="adj" fmla="val 75276"/>
              </a:avLst>
            </a:prstGeom>
            <a:solidFill>
              <a:srgbClr val="008000">
                <a:alpha val="61960"/>
              </a:srgbClr>
            </a:solidFill>
            <a:ln w="9525">
              <a:solidFill>
                <a:schemeClr val="tx1"/>
              </a:solidFill>
              <a:miter lim="800000"/>
              <a:headEnd/>
              <a:tailEnd/>
            </a:ln>
          </p:spPr>
          <p:txBody>
            <a:bodyPr wrap="none" anchor="ctr"/>
            <a:lstStyle/>
            <a:p>
              <a:pPr algn="ctr" eaLnBrk="1" hangingPunct="1"/>
              <a:r>
                <a:rPr lang="en-US" altLang="zh-CN" sz="1200">
                  <a:solidFill>
                    <a:schemeClr val="tx1"/>
                  </a:solidFill>
                  <a:latin typeface="Arial" charset="0"/>
                  <a:ea typeface="宋体" pitchFamily="2" charset="-122"/>
                </a:rPr>
                <a:t>ROS↑</a:t>
              </a:r>
            </a:p>
          </p:txBody>
        </p:sp>
        <p:sp>
          <p:nvSpPr>
            <p:cNvPr id="1040403" name="Line 19"/>
            <p:cNvSpPr>
              <a:spLocks noChangeShapeType="1"/>
            </p:cNvSpPr>
            <p:nvPr/>
          </p:nvSpPr>
          <p:spPr bwMode="auto">
            <a:xfrm>
              <a:off x="3971" y="2432"/>
              <a:ext cx="771" cy="0"/>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3328" name="Rectangle 20"/>
            <p:cNvSpPr>
              <a:spLocks noChangeArrowheads="1"/>
            </p:cNvSpPr>
            <p:nvPr/>
          </p:nvSpPr>
          <p:spPr bwMode="auto">
            <a:xfrm>
              <a:off x="3506" y="1782"/>
              <a:ext cx="136" cy="136"/>
            </a:xfrm>
            <a:prstGeom prst="rect">
              <a:avLst/>
            </a:prstGeom>
            <a:noFill/>
            <a:ln w="9525">
              <a:noFill/>
              <a:miter lim="800000"/>
              <a:headEnd/>
              <a:tailEnd/>
            </a:ln>
          </p:spPr>
          <p:txBody>
            <a:bodyPr wrap="none" anchor="ctr"/>
            <a:lstStyle/>
            <a:p>
              <a:pPr algn="ctr" eaLnBrk="1" hangingPunct="1"/>
              <a:r>
                <a:rPr lang="zh-CN" altLang="en-US">
                  <a:solidFill>
                    <a:schemeClr val="tx1"/>
                  </a:solidFill>
                  <a:latin typeface="Arial" charset="0"/>
                  <a:ea typeface="宋体" pitchFamily="2" charset="-122"/>
                </a:rPr>
                <a:t>↑</a:t>
              </a:r>
            </a:p>
          </p:txBody>
        </p:sp>
        <p:sp>
          <p:nvSpPr>
            <p:cNvPr id="13329" name="Oval 21"/>
            <p:cNvSpPr>
              <a:spLocks noChangeArrowheads="1"/>
            </p:cNvSpPr>
            <p:nvPr/>
          </p:nvSpPr>
          <p:spPr bwMode="auto">
            <a:xfrm>
              <a:off x="3482" y="1706"/>
              <a:ext cx="90" cy="90"/>
            </a:xfrm>
            <a:prstGeom prst="ellipse">
              <a:avLst/>
            </a:prstGeom>
            <a:solidFill>
              <a:srgbClr val="FF0000"/>
            </a:solidFill>
            <a:ln w="9525">
              <a:solidFill>
                <a:schemeClr val="tx1"/>
              </a:solidFill>
              <a:round/>
              <a:headEnd/>
              <a:tailEnd/>
            </a:ln>
          </p:spPr>
          <p:txBody>
            <a:bodyPr wrap="none" anchor="ctr"/>
            <a:lstStyle/>
            <a:p>
              <a:pPr algn="ctr" eaLnBrk="1" hangingPunct="1"/>
              <a:r>
                <a:rPr lang="en-US" altLang="zh-CN" sz="800" b="0">
                  <a:solidFill>
                    <a:schemeClr val="tx1"/>
                  </a:solidFill>
                  <a:latin typeface="Arial" charset="0"/>
                  <a:ea typeface="宋体" pitchFamily="2" charset="-122"/>
                </a:rPr>
                <a:t>P</a:t>
              </a:r>
            </a:p>
          </p:txBody>
        </p:sp>
        <p:sp>
          <p:nvSpPr>
            <p:cNvPr id="1040406" name="Line 22"/>
            <p:cNvSpPr>
              <a:spLocks noChangeShapeType="1"/>
            </p:cNvSpPr>
            <p:nvPr/>
          </p:nvSpPr>
          <p:spPr bwMode="auto">
            <a:xfrm flipH="1">
              <a:off x="3454" y="1758"/>
              <a:ext cx="21" cy="20"/>
            </a:xfrm>
            <a:prstGeom prst="line">
              <a:avLst/>
            </a:prstGeom>
            <a:noFill/>
            <a:ln w="9525">
              <a:solidFill>
                <a:schemeClr val="tx1"/>
              </a:solidFill>
              <a:round/>
              <a:headEnd/>
              <a:tailEn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40407" name="Line 23"/>
            <p:cNvSpPr>
              <a:spLocks noChangeShapeType="1"/>
            </p:cNvSpPr>
            <p:nvPr/>
          </p:nvSpPr>
          <p:spPr bwMode="auto">
            <a:xfrm>
              <a:off x="3363" y="1939"/>
              <a:ext cx="45" cy="137"/>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3332" name="Rectangle 24"/>
            <p:cNvSpPr>
              <a:spLocks noChangeArrowheads="1"/>
            </p:cNvSpPr>
            <p:nvPr/>
          </p:nvSpPr>
          <p:spPr bwMode="auto">
            <a:xfrm>
              <a:off x="567" y="3040"/>
              <a:ext cx="4898" cy="412"/>
            </a:xfrm>
            <a:prstGeom prst="rect">
              <a:avLst/>
            </a:prstGeom>
            <a:noFill/>
            <a:ln w="9525">
              <a:noFill/>
              <a:miter lim="800000"/>
              <a:headEnd/>
              <a:tailEnd/>
            </a:ln>
          </p:spPr>
          <p:txBody>
            <a:bodyPr anchor="ctr">
              <a:spAutoFit/>
            </a:bodyPr>
            <a:lstStyle/>
            <a:p>
              <a:pPr algn="ctr" eaLnBrk="1" hangingPunct="1"/>
              <a:r>
                <a:rPr lang="en-US" altLang="zh-CN" sz="2000">
                  <a:solidFill>
                    <a:schemeClr val="tx1"/>
                  </a:solidFill>
                  <a:latin typeface="Arial" charset="0"/>
                  <a:ea typeface="宋体" pitchFamily="2" charset="-122"/>
                </a:rPr>
                <a:t>Transcription factor Nrf2 activation by deltamethrin in PC12 cells: Involvement of ROS</a:t>
              </a:r>
            </a:p>
          </p:txBody>
        </p:sp>
        <p:sp>
          <p:nvSpPr>
            <p:cNvPr id="13333" name="Rectangle 25"/>
            <p:cNvSpPr>
              <a:spLocks noChangeArrowheads="1"/>
            </p:cNvSpPr>
            <p:nvPr/>
          </p:nvSpPr>
          <p:spPr bwMode="auto">
            <a:xfrm>
              <a:off x="1145" y="1344"/>
              <a:ext cx="591" cy="161"/>
            </a:xfrm>
            <a:prstGeom prst="rect">
              <a:avLst/>
            </a:prstGeom>
            <a:noFill/>
            <a:ln w="9525">
              <a:noFill/>
              <a:miter lim="800000"/>
              <a:headEnd/>
              <a:tailEnd/>
            </a:ln>
          </p:spPr>
          <p:txBody>
            <a:bodyPr wrap="none">
              <a:spAutoFit/>
            </a:bodyPr>
            <a:lstStyle/>
            <a:p>
              <a:pPr eaLnBrk="1" hangingPunct="1"/>
              <a:r>
                <a:rPr lang="en-US" altLang="zh-CN" sz="1200">
                  <a:solidFill>
                    <a:schemeClr val="tx2"/>
                  </a:solidFill>
                  <a:latin typeface="Arial" charset="0"/>
                  <a:ea typeface="宋体" pitchFamily="2" charset="-122"/>
                </a:rPr>
                <a:t>deltamethrin</a:t>
              </a:r>
            </a:p>
          </p:txBody>
        </p:sp>
        <p:sp>
          <p:nvSpPr>
            <p:cNvPr id="1040410" name="Rectangle 26"/>
            <p:cNvSpPr>
              <a:spLocks noChangeArrowheads="1"/>
            </p:cNvSpPr>
            <p:nvPr/>
          </p:nvSpPr>
          <p:spPr bwMode="auto">
            <a:xfrm>
              <a:off x="3952" y="1985"/>
              <a:ext cx="273" cy="136"/>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3335" name="Rectangle 27"/>
            <p:cNvSpPr>
              <a:spLocks noChangeArrowheads="1"/>
            </p:cNvSpPr>
            <p:nvPr/>
          </p:nvSpPr>
          <p:spPr bwMode="auto">
            <a:xfrm>
              <a:off x="3000" y="1985"/>
              <a:ext cx="273" cy="136"/>
            </a:xfrm>
            <a:prstGeom prst="rect">
              <a:avLst/>
            </a:prstGeom>
            <a:noFill/>
            <a:ln w="9525">
              <a:noFill/>
              <a:miter lim="800000"/>
              <a:headEnd/>
              <a:tailEnd/>
            </a:ln>
          </p:spPr>
          <p:txBody>
            <a:bodyPr wrap="none" anchor="ctr"/>
            <a:lstStyle/>
            <a:p>
              <a:pPr algn="ctr" eaLnBrk="1" hangingPunct="1"/>
              <a:r>
                <a:rPr lang="en-US" altLang="zh-CN" sz="1200">
                  <a:solidFill>
                    <a:schemeClr val="tx1"/>
                  </a:solidFill>
                  <a:latin typeface="Arial" charset="0"/>
                  <a:ea typeface="宋体" pitchFamily="2" charset="-122"/>
                </a:rPr>
                <a:t>nucleus</a:t>
              </a:r>
            </a:p>
          </p:txBody>
        </p:sp>
        <p:sp>
          <p:nvSpPr>
            <p:cNvPr id="1040412" name="Line 28"/>
            <p:cNvSpPr>
              <a:spLocks noChangeShapeType="1"/>
            </p:cNvSpPr>
            <p:nvPr/>
          </p:nvSpPr>
          <p:spPr bwMode="auto">
            <a:xfrm>
              <a:off x="2928" y="1706"/>
              <a:ext cx="317" cy="91"/>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40413" name="Line 29"/>
            <p:cNvSpPr>
              <a:spLocks noChangeShapeType="1"/>
            </p:cNvSpPr>
            <p:nvPr/>
          </p:nvSpPr>
          <p:spPr bwMode="auto">
            <a:xfrm>
              <a:off x="2474" y="1616"/>
              <a:ext cx="181" cy="47"/>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40414" name="Line 30"/>
            <p:cNvSpPr>
              <a:spLocks noChangeShapeType="1"/>
            </p:cNvSpPr>
            <p:nvPr/>
          </p:nvSpPr>
          <p:spPr bwMode="auto">
            <a:xfrm>
              <a:off x="1837" y="1480"/>
              <a:ext cx="273" cy="47"/>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grpSp>
      <p:sp>
        <p:nvSpPr>
          <p:cNvPr id="13317" name="Rectangle 33"/>
          <p:cNvSpPr>
            <a:spLocks noChangeArrowheads="1"/>
          </p:cNvSpPr>
          <p:nvPr/>
        </p:nvSpPr>
        <p:spPr bwMode="auto">
          <a:xfrm>
            <a:off x="4921250" y="5886450"/>
            <a:ext cx="4638675" cy="447675"/>
          </a:xfrm>
          <a:prstGeom prst="rect">
            <a:avLst/>
          </a:prstGeom>
          <a:noFill/>
          <a:ln w="50800">
            <a:solidFill>
              <a:srgbClr val="FF0000"/>
            </a:solidFill>
            <a:prstDash val="sysDot"/>
            <a:miter lim="800000"/>
            <a:headEnd/>
            <a:tailEnd/>
          </a:ln>
        </p:spPr>
        <p:txBody>
          <a:bodyPr>
            <a:spAutoFit/>
          </a:bodyPr>
          <a:lstStyle/>
          <a:p>
            <a:pPr eaLnBrk="1" hangingPunct="1"/>
            <a:r>
              <a:rPr lang="en-US" altLang="zh-CN" sz="2000" i="1">
                <a:solidFill>
                  <a:schemeClr val="tx1"/>
                </a:solidFill>
                <a:latin typeface="Times New Roman" pitchFamily="18" charset="0"/>
                <a:ea typeface="宋体" pitchFamily="2" charset="-122"/>
              </a:rPr>
              <a:t>Toxicol Ind Health ,2011, 27(7):579-590. </a:t>
            </a:r>
            <a:endParaRPr lang="zh-CN" altLang="en-US" sz="2000" i="1">
              <a:solidFill>
                <a:schemeClr val="tx1"/>
              </a:solidFill>
              <a:latin typeface="Times New Roman" pitchFamily="18" charset="0"/>
              <a:ea typeface="宋体" pitchFamily="2" charset="-122"/>
            </a:endParaRPr>
          </a:p>
        </p:txBody>
      </p:sp>
      <p:sp>
        <p:nvSpPr>
          <p:cNvPr id="13318" name="Rectangle 34"/>
          <p:cNvSpPr>
            <a:spLocks noChangeArrowheads="1"/>
          </p:cNvSpPr>
          <p:nvPr/>
        </p:nvSpPr>
        <p:spPr bwMode="auto">
          <a:xfrm>
            <a:off x="146050" y="5899150"/>
            <a:ext cx="4638675" cy="447675"/>
          </a:xfrm>
          <a:prstGeom prst="rect">
            <a:avLst/>
          </a:prstGeom>
          <a:noFill/>
          <a:ln w="50800">
            <a:solidFill>
              <a:srgbClr val="FF0000"/>
            </a:solidFill>
            <a:prstDash val="sysDot"/>
            <a:miter lim="800000"/>
            <a:headEnd/>
            <a:tailEnd/>
          </a:ln>
        </p:spPr>
        <p:txBody>
          <a:bodyPr>
            <a:spAutoFit/>
          </a:bodyPr>
          <a:lstStyle/>
          <a:p>
            <a:pPr eaLnBrk="1" hangingPunct="1"/>
            <a:r>
              <a:rPr lang="en-US" altLang="zh-CN" sz="2000" i="1">
                <a:solidFill>
                  <a:schemeClr val="tx1"/>
                </a:solidFill>
                <a:latin typeface="Times New Roman" pitchFamily="18" charset="0"/>
                <a:ea typeface="宋体" pitchFamily="2" charset="-122"/>
              </a:rPr>
              <a:t>Toxicology Letters</a:t>
            </a:r>
            <a:r>
              <a:rPr lang="en-US" altLang="zh-CN" sz="2000">
                <a:solidFill>
                  <a:schemeClr val="tx1"/>
                </a:solidFill>
                <a:latin typeface="Times New Roman" pitchFamily="18" charset="0"/>
                <a:ea typeface="宋体" pitchFamily="2" charset="-122"/>
              </a:rPr>
              <a:t>,2007,171(1-2):87-98.</a:t>
            </a:r>
            <a:endParaRPr lang="zh-CN" altLang="en-US" sz="2000">
              <a:solidFill>
                <a:srgbClr val="FFFF00"/>
              </a:solidFill>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4700588" y="2727325"/>
            <a:ext cx="2560637" cy="1082675"/>
            <a:chOff x="549" y="3294"/>
            <a:chExt cx="1379" cy="635"/>
          </a:xfrm>
        </p:grpSpPr>
        <p:pic>
          <p:nvPicPr>
            <p:cNvPr id="14360" name="Picture 6" descr="tx050217cn00001"/>
            <p:cNvPicPr>
              <a:picLocks noChangeAspect="1" noChangeArrowheads="1"/>
            </p:cNvPicPr>
            <p:nvPr/>
          </p:nvPicPr>
          <p:blipFill>
            <a:blip r:embed="rId2"/>
            <a:srcRect l="12416" t="70885" r="32239" b="781"/>
            <a:stretch>
              <a:fillRect/>
            </a:stretch>
          </p:blipFill>
          <p:spPr bwMode="auto">
            <a:xfrm>
              <a:off x="567" y="3385"/>
              <a:ext cx="1315" cy="544"/>
            </a:xfrm>
            <a:prstGeom prst="rect">
              <a:avLst/>
            </a:prstGeom>
            <a:noFill/>
            <a:ln w="9525">
              <a:noFill/>
              <a:miter lim="800000"/>
              <a:headEnd/>
              <a:tailEnd/>
            </a:ln>
          </p:spPr>
        </p:pic>
        <p:sp>
          <p:nvSpPr>
            <p:cNvPr id="14361" name="Rectangle 7"/>
            <p:cNvSpPr>
              <a:spLocks noChangeArrowheads="1"/>
            </p:cNvSpPr>
            <p:nvPr/>
          </p:nvSpPr>
          <p:spPr bwMode="auto">
            <a:xfrm>
              <a:off x="549" y="3378"/>
              <a:ext cx="318" cy="363"/>
            </a:xfrm>
            <a:prstGeom prst="rect">
              <a:avLst/>
            </a:prstGeom>
            <a:solidFill>
              <a:schemeClr val="bg1"/>
            </a:solidFill>
            <a:ln w="9525">
              <a:noFill/>
              <a:miter lim="800000"/>
              <a:headEnd/>
              <a:tailEnd/>
            </a:ln>
          </p:spPr>
          <p:txBody>
            <a:bodyPr wrap="none" anchor="ctr"/>
            <a:lstStyle/>
            <a:p>
              <a:endParaRPr lang="zh-CN" altLang="en-US">
                <a:ea typeface="宋体" pitchFamily="2" charset="-122"/>
              </a:endParaRPr>
            </a:p>
          </p:txBody>
        </p:sp>
        <p:sp>
          <p:nvSpPr>
            <p:cNvPr id="14362" name="Rectangle 8"/>
            <p:cNvSpPr>
              <a:spLocks noChangeArrowheads="1"/>
            </p:cNvSpPr>
            <p:nvPr/>
          </p:nvSpPr>
          <p:spPr bwMode="auto">
            <a:xfrm>
              <a:off x="1111" y="3294"/>
              <a:ext cx="318" cy="182"/>
            </a:xfrm>
            <a:prstGeom prst="rect">
              <a:avLst/>
            </a:prstGeom>
            <a:solidFill>
              <a:schemeClr val="bg1"/>
            </a:solidFill>
            <a:ln w="9525">
              <a:noFill/>
              <a:miter lim="800000"/>
              <a:headEnd/>
              <a:tailEnd/>
            </a:ln>
          </p:spPr>
          <p:txBody>
            <a:bodyPr wrap="none" anchor="ctr"/>
            <a:lstStyle/>
            <a:p>
              <a:endParaRPr lang="zh-CN" altLang="en-US">
                <a:ea typeface="宋体" pitchFamily="2" charset="-122"/>
              </a:endParaRPr>
            </a:p>
          </p:txBody>
        </p:sp>
        <p:sp>
          <p:nvSpPr>
            <p:cNvPr id="14363" name="Rectangle 9"/>
            <p:cNvSpPr>
              <a:spLocks noChangeArrowheads="1"/>
            </p:cNvSpPr>
            <p:nvPr/>
          </p:nvSpPr>
          <p:spPr bwMode="auto">
            <a:xfrm>
              <a:off x="1429" y="3385"/>
              <a:ext cx="318" cy="182"/>
            </a:xfrm>
            <a:prstGeom prst="rect">
              <a:avLst/>
            </a:prstGeom>
            <a:solidFill>
              <a:schemeClr val="bg1"/>
            </a:solidFill>
            <a:ln w="9525">
              <a:noFill/>
              <a:miter lim="800000"/>
              <a:headEnd/>
              <a:tailEnd/>
            </a:ln>
          </p:spPr>
          <p:txBody>
            <a:bodyPr wrap="none" anchor="ctr"/>
            <a:lstStyle/>
            <a:p>
              <a:endParaRPr lang="zh-CN" altLang="en-US">
                <a:ea typeface="宋体" pitchFamily="2" charset="-122"/>
              </a:endParaRPr>
            </a:p>
          </p:txBody>
        </p:sp>
        <p:sp>
          <p:nvSpPr>
            <p:cNvPr id="14364" name="Rectangle 10"/>
            <p:cNvSpPr>
              <a:spLocks noChangeArrowheads="1"/>
            </p:cNvSpPr>
            <p:nvPr/>
          </p:nvSpPr>
          <p:spPr bwMode="auto">
            <a:xfrm>
              <a:off x="1610" y="3385"/>
              <a:ext cx="318" cy="182"/>
            </a:xfrm>
            <a:prstGeom prst="rect">
              <a:avLst/>
            </a:prstGeom>
            <a:solidFill>
              <a:schemeClr val="bg1"/>
            </a:solidFill>
            <a:ln w="9525">
              <a:noFill/>
              <a:miter lim="800000"/>
              <a:headEnd/>
              <a:tailEnd/>
            </a:ln>
          </p:spPr>
          <p:txBody>
            <a:bodyPr wrap="none" anchor="ctr"/>
            <a:lstStyle/>
            <a:p>
              <a:endParaRPr lang="zh-CN" altLang="en-US">
                <a:ea typeface="宋体" pitchFamily="2" charset="-122"/>
              </a:endParaRPr>
            </a:p>
          </p:txBody>
        </p:sp>
        <p:sp>
          <p:nvSpPr>
            <p:cNvPr id="14365" name="Rectangle 11"/>
            <p:cNvSpPr>
              <a:spLocks noChangeArrowheads="1"/>
            </p:cNvSpPr>
            <p:nvPr/>
          </p:nvSpPr>
          <p:spPr bwMode="auto">
            <a:xfrm>
              <a:off x="1610" y="3657"/>
              <a:ext cx="318" cy="182"/>
            </a:xfrm>
            <a:prstGeom prst="rect">
              <a:avLst/>
            </a:prstGeom>
            <a:solidFill>
              <a:schemeClr val="bg1"/>
            </a:solidFill>
            <a:ln w="9525">
              <a:noFill/>
              <a:miter lim="800000"/>
              <a:headEnd/>
              <a:tailEnd/>
            </a:ln>
          </p:spPr>
          <p:txBody>
            <a:bodyPr wrap="none" anchor="ctr"/>
            <a:lstStyle/>
            <a:p>
              <a:endParaRPr lang="zh-CN" altLang="en-US">
                <a:ea typeface="宋体" pitchFamily="2" charset="-122"/>
              </a:endParaRPr>
            </a:p>
          </p:txBody>
        </p:sp>
      </p:grpSp>
      <p:sp>
        <p:nvSpPr>
          <p:cNvPr id="14339" name="Oval 12"/>
          <p:cNvSpPr>
            <a:spLocks noChangeArrowheads="1"/>
          </p:cNvSpPr>
          <p:nvPr/>
        </p:nvSpPr>
        <p:spPr bwMode="auto">
          <a:xfrm>
            <a:off x="4564063" y="1689100"/>
            <a:ext cx="2781300" cy="2628900"/>
          </a:xfrm>
          <a:prstGeom prst="ellipse">
            <a:avLst/>
          </a:prstGeom>
          <a:noFill/>
          <a:ln w="9525">
            <a:solidFill>
              <a:schemeClr val="tx1"/>
            </a:solidFill>
            <a:round/>
            <a:headEnd/>
            <a:tailEnd/>
          </a:ln>
        </p:spPr>
        <p:txBody>
          <a:bodyPr wrap="none" anchor="ctr"/>
          <a:lstStyle/>
          <a:p>
            <a:pPr algn="ctr"/>
            <a:endParaRPr lang="en-US" altLang="zh-CN">
              <a:ea typeface="宋体" pitchFamily="2" charset="-122"/>
            </a:endParaRPr>
          </a:p>
          <a:p>
            <a:pPr algn="ctr"/>
            <a:endParaRPr lang="en-US" altLang="zh-CN">
              <a:ea typeface="宋体" pitchFamily="2" charset="-122"/>
            </a:endParaRPr>
          </a:p>
          <a:p>
            <a:pPr algn="ctr"/>
            <a:endParaRPr lang="en-US" altLang="zh-CN">
              <a:ea typeface="宋体" pitchFamily="2" charset="-122"/>
            </a:endParaRPr>
          </a:p>
          <a:p>
            <a:pPr algn="ctr"/>
            <a:endParaRPr lang="en-US" altLang="zh-CN">
              <a:ea typeface="宋体" pitchFamily="2" charset="-122"/>
            </a:endParaRPr>
          </a:p>
          <a:p>
            <a:pPr algn="ctr"/>
            <a:endParaRPr lang="en-US" altLang="zh-CN">
              <a:ea typeface="宋体" pitchFamily="2" charset="-122"/>
            </a:endParaRPr>
          </a:p>
        </p:txBody>
      </p:sp>
      <p:sp>
        <p:nvSpPr>
          <p:cNvPr id="14340" name="Oval 13"/>
          <p:cNvSpPr>
            <a:spLocks noChangeArrowheads="1"/>
          </p:cNvSpPr>
          <p:nvPr/>
        </p:nvSpPr>
        <p:spPr bwMode="auto">
          <a:xfrm>
            <a:off x="4143375" y="2074863"/>
            <a:ext cx="506413" cy="309562"/>
          </a:xfrm>
          <a:prstGeom prst="ellipse">
            <a:avLst/>
          </a:prstGeom>
          <a:solidFill>
            <a:srgbClr val="00FF00">
              <a:alpha val="72156"/>
            </a:srgbClr>
          </a:solidFill>
          <a:ln w="9525">
            <a:solidFill>
              <a:schemeClr val="tx1"/>
            </a:solidFill>
            <a:round/>
            <a:headEnd/>
            <a:tailEnd/>
          </a:ln>
        </p:spPr>
        <p:txBody>
          <a:bodyPr wrap="none" anchor="ctr"/>
          <a:lstStyle/>
          <a:p>
            <a:pPr algn="ctr"/>
            <a:r>
              <a:rPr lang="en-US" altLang="zh-CN" sz="1200">
                <a:ea typeface="宋体" pitchFamily="2" charset="-122"/>
              </a:rPr>
              <a:t>Nrf2</a:t>
            </a:r>
          </a:p>
        </p:txBody>
      </p:sp>
      <p:sp>
        <p:nvSpPr>
          <p:cNvPr id="14341" name="Oval 14"/>
          <p:cNvSpPr>
            <a:spLocks noChangeArrowheads="1"/>
          </p:cNvSpPr>
          <p:nvPr/>
        </p:nvSpPr>
        <p:spPr bwMode="auto">
          <a:xfrm>
            <a:off x="5203825" y="2395538"/>
            <a:ext cx="508000" cy="309562"/>
          </a:xfrm>
          <a:prstGeom prst="ellipse">
            <a:avLst/>
          </a:prstGeom>
          <a:solidFill>
            <a:srgbClr val="00FF00">
              <a:alpha val="72156"/>
            </a:srgbClr>
          </a:solidFill>
          <a:ln w="9525">
            <a:solidFill>
              <a:schemeClr val="tx1"/>
            </a:solidFill>
            <a:round/>
            <a:headEnd/>
            <a:tailEnd/>
          </a:ln>
        </p:spPr>
        <p:txBody>
          <a:bodyPr wrap="none" anchor="ctr"/>
          <a:lstStyle/>
          <a:p>
            <a:pPr algn="ctr"/>
            <a:r>
              <a:rPr lang="en-US" altLang="zh-CN" sz="1200">
                <a:ea typeface="宋体" pitchFamily="2" charset="-122"/>
              </a:rPr>
              <a:t>Nrf2</a:t>
            </a:r>
          </a:p>
        </p:txBody>
      </p:sp>
      <p:sp>
        <p:nvSpPr>
          <p:cNvPr id="14342" name="Rectangle 15"/>
          <p:cNvSpPr>
            <a:spLocks noChangeArrowheads="1"/>
          </p:cNvSpPr>
          <p:nvPr/>
        </p:nvSpPr>
        <p:spPr bwMode="auto">
          <a:xfrm>
            <a:off x="7983538" y="3300413"/>
            <a:ext cx="952500" cy="468312"/>
          </a:xfrm>
          <a:prstGeom prst="rect">
            <a:avLst/>
          </a:prstGeom>
          <a:solidFill>
            <a:srgbClr val="CCFFFF"/>
          </a:solidFill>
          <a:ln w="9525">
            <a:solidFill>
              <a:schemeClr val="tx1"/>
            </a:solidFill>
            <a:miter lim="800000"/>
            <a:headEnd/>
            <a:tailEnd/>
          </a:ln>
        </p:spPr>
        <p:txBody>
          <a:bodyPr wrap="none" anchor="ctr"/>
          <a:lstStyle/>
          <a:p>
            <a:pPr algn="ctr"/>
            <a:r>
              <a:rPr lang="en-US" altLang="zh-CN" sz="1400">
                <a:solidFill>
                  <a:srgbClr val="CC3300"/>
                </a:solidFill>
                <a:ea typeface="宋体" pitchFamily="2" charset="-122"/>
              </a:rPr>
              <a:t>HO-1 ↑</a:t>
            </a:r>
          </a:p>
        </p:txBody>
      </p:sp>
      <p:sp>
        <p:nvSpPr>
          <p:cNvPr id="14343" name="Rectangle 16"/>
          <p:cNvSpPr>
            <a:spLocks noChangeArrowheads="1"/>
          </p:cNvSpPr>
          <p:nvPr/>
        </p:nvSpPr>
        <p:spPr bwMode="auto">
          <a:xfrm>
            <a:off x="3636963" y="2771775"/>
            <a:ext cx="842962" cy="231775"/>
          </a:xfrm>
          <a:prstGeom prst="rect">
            <a:avLst/>
          </a:prstGeom>
          <a:noFill/>
          <a:ln w="9525">
            <a:noFill/>
            <a:miter lim="800000"/>
            <a:headEnd/>
            <a:tailEnd/>
          </a:ln>
        </p:spPr>
        <p:txBody>
          <a:bodyPr wrap="none" anchor="ctr"/>
          <a:lstStyle/>
          <a:p>
            <a:pPr algn="ctr"/>
            <a:r>
              <a:rPr lang="en-US" altLang="zh-CN" sz="1200">
                <a:ea typeface="宋体" pitchFamily="2" charset="-122"/>
              </a:rPr>
              <a:t>Cytoplasm</a:t>
            </a:r>
          </a:p>
        </p:txBody>
      </p:sp>
      <p:sp>
        <p:nvSpPr>
          <p:cNvPr id="14344" name="Line 19"/>
          <p:cNvSpPr>
            <a:spLocks noChangeShapeType="1"/>
          </p:cNvSpPr>
          <p:nvPr/>
        </p:nvSpPr>
        <p:spPr bwMode="auto">
          <a:xfrm>
            <a:off x="6588125" y="3543300"/>
            <a:ext cx="1430338" cy="0"/>
          </a:xfrm>
          <a:prstGeom prst="line">
            <a:avLst/>
          </a:prstGeom>
          <a:noFill/>
          <a:ln w="9525">
            <a:solidFill>
              <a:schemeClr val="tx1"/>
            </a:solidFill>
            <a:round/>
            <a:headEnd/>
            <a:tailEnd type="triangle" w="med" len="med"/>
          </a:ln>
        </p:spPr>
        <p:txBody>
          <a:bodyPr/>
          <a:lstStyle/>
          <a:p>
            <a:endParaRPr lang="en-US"/>
          </a:p>
        </p:txBody>
      </p:sp>
      <p:sp>
        <p:nvSpPr>
          <p:cNvPr id="14345" name="Rectangle 20"/>
          <p:cNvSpPr>
            <a:spLocks noChangeArrowheads="1"/>
          </p:cNvSpPr>
          <p:nvPr/>
        </p:nvSpPr>
        <p:spPr bwMode="auto">
          <a:xfrm>
            <a:off x="5722938" y="2436813"/>
            <a:ext cx="252412" cy="231775"/>
          </a:xfrm>
          <a:prstGeom prst="rect">
            <a:avLst/>
          </a:prstGeom>
          <a:noFill/>
          <a:ln w="9525">
            <a:noFill/>
            <a:miter lim="800000"/>
            <a:headEnd/>
            <a:tailEnd/>
          </a:ln>
        </p:spPr>
        <p:txBody>
          <a:bodyPr wrap="none" anchor="ctr"/>
          <a:lstStyle/>
          <a:p>
            <a:pPr algn="ctr"/>
            <a:r>
              <a:rPr lang="en-US" altLang="zh-CN">
                <a:ea typeface="宋体" pitchFamily="2" charset="-122"/>
              </a:rPr>
              <a:t>↑</a:t>
            </a:r>
          </a:p>
        </p:txBody>
      </p:sp>
      <p:sp>
        <p:nvSpPr>
          <p:cNvPr id="14346" name="Oval 21"/>
          <p:cNvSpPr>
            <a:spLocks noChangeArrowheads="1"/>
          </p:cNvSpPr>
          <p:nvPr/>
        </p:nvSpPr>
        <p:spPr bwMode="auto">
          <a:xfrm>
            <a:off x="5678488" y="2306638"/>
            <a:ext cx="168275" cy="153987"/>
          </a:xfrm>
          <a:prstGeom prst="ellipse">
            <a:avLst/>
          </a:prstGeom>
          <a:solidFill>
            <a:srgbClr val="FF0000"/>
          </a:solidFill>
          <a:ln w="9525">
            <a:solidFill>
              <a:schemeClr val="tx1"/>
            </a:solidFill>
            <a:round/>
            <a:headEnd/>
            <a:tailEnd/>
          </a:ln>
        </p:spPr>
        <p:txBody>
          <a:bodyPr wrap="none" anchor="ctr"/>
          <a:lstStyle/>
          <a:p>
            <a:pPr algn="ctr"/>
            <a:r>
              <a:rPr lang="en-US" altLang="zh-CN" sz="800">
                <a:ea typeface="宋体" pitchFamily="2" charset="-122"/>
              </a:rPr>
              <a:t>P</a:t>
            </a:r>
          </a:p>
        </p:txBody>
      </p:sp>
      <p:sp>
        <p:nvSpPr>
          <p:cNvPr id="14347" name="Line 22"/>
          <p:cNvSpPr>
            <a:spLocks noChangeShapeType="1"/>
          </p:cNvSpPr>
          <p:nvPr/>
        </p:nvSpPr>
        <p:spPr bwMode="auto">
          <a:xfrm flipH="1">
            <a:off x="5626100" y="2395538"/>
            <a:ext cx="42863" cy="38100"/>
          </a:xfrm>
          <a:prstGeom prst="line">
            <a:avLst/>
          </a:prstGeom>
          <a:noFill/>
          <a:ln w="9525">
            <a:solidFill>
              <a:schemeClr val="tx1"/>
            </a:solidFill>
            <a:round/>
            <a:headEnd/>
            <a:tailEnd/>
          </a:ln>
        </p:spPr>
        <p:txBody>
          <a:bodyPr/>
          <a:lstStyle/>
          <a:p>
            <a:endParaRPr lang="en-US"/>
          </a:p>
        </p:txBody>
      </p:sp>
      <p:sp>
        <p:nvSpPr>
          <p:cNvPr id="14348" name="Line 23"/>
          <p:cNvSpPr>
            <a:spLocks noChangeShapeType="1"/>
          </p:cNvSpPr>
          <p:nvPr/>
        </p:nvSpPr>
        <p:spPr bwMode="auto">
          <a:xfrm>
            <a:off x="5457825" y="2703513"/>
            <a:ext cx="84138" cy="233362"/>
          </a:xfrm>
          <a:prstGeom prst="line">
            <a:avLst/>
          </a:prstGeom>
          <a:noFill/>
          <a:ln w="9525">
            <a:solidFill>
              <a:schemeClr val="tx1"/>
            </a:solidFill>
            <a:round/>
            <a:headEnd/>
            <a:tailEnd type="triangle" w="med" len="med"/>
          </a:ln>
        </p:spPr>
        <p:txBody>
          <a:bodyPr/>
          <a:lstStyle/>
          <a:p>
            <a:endParaRPr lang="en-US"/>
          </a:p>
        </p:txBody>
      </p:sp>
      <p:sp>
        <p:nvSpPr>
          <p:cNvPr id="14349" name="Rectangle 24"/>
          <p:cNvSpPr>
            <a:spLocks noChangeArrowheads="1"/>
          </p:cNvSpPr>
          <p:nvPr/>
        </p:nvSpPr>
        <p:spPr bwMode="auto">
          <a:xfrm>
            <a:off x="512763" y="4724400"/>
            <a:ext cx="9097962" cy="646113"/>
          </a:xfrm>
          <a:prstGeom prst="rect">
            <a:avLst/>
          </a:prstGeom>
          <a:noFill/>
          <a:ln w="9525">
            <a:noFill/>
            <a:miter lim="800000"/>
            <a:headEnd/>
            <a:tailEnd/>
          </a:ln>
        </p:spPr>
        <p:txBody>
          <a:bodyPr anchor="ctr">
            <a:spAutoFit/>
          </a:bodyPr>
          <a:lstStyle/>
          <a:p>
            <a:r>
              <a:rPr lang="en-US" altLang="zh-CN">
                <a:solidFill>
                  <a:schemeClr val="tx1"/>
                </a:solidFill>
                <a:ea typeface="宋体" pitchFamily="2" charset="-122"/>
              </a:rPr>
              <a:t>A schematic diagram to show that the pesticide deltamethrin increases free radical production and promotes nuclear translocation of Nrf2 in rat brain.</a:t>
            </a:r>
          </a:p>
        </p:txBody>
      </p:sp>
      <p:sp>
        <p:nvSpPr>
          <p:cNvPr id="3097" name="Rectangle 25"/>
          <p:cNvSpPr>
            <a:spLocks noChangeArrowheads="1"/>
          </p:cNvSpPr>
          <p:nvPr/>
        </p:nvSpPr>
        <p:spPr bwMode="auto">
          <a:xfrm>
            <a:off x="1066800" y="862013"/>
            <a:ext cx="1595438" cy="64611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US" altLang="zh-CN" dirty="0">
                <a:solidFill>
                  <a:schemeClr val="tx2"/>
                </a:solidFill>
              </a:rPr>
              <a:t>Deltamethrin</a:t>
            </a:r>
          </a:p>
          <a:p>
            <a:pPr>
              <a:defRPr/>
            </a:pPr>
            <a:r>
              <a:rPr lang="en-US" altLang="zh-CN" dirty="0">
                <a:solidFill>
                  <a:schemeClr val="tx2"/>
                </a:solidFill>
              </a:rPr>
              <a:t>exposure</a:t>
            </a:r>
          </a:p>
        </p:txBody>
      </p:sp>
      <p:sp>
        <p:nvSpPr>
          <p:cNvPr id="14351" name="Rectangle 26"/>
          <p:cNvSpPr>
            <a:spLocks noChangeArrowheads="1"/>
          </p:cNvSpPr>
          <p:nvPr/>
        </p:nvSpPr>
        <p:spPr bwMode="auto">
          <a:xfrm>
            <a:off x="6551613" y="2782888"/>
            <a:ext cx="506412" cy="230187"/>
          </a:xfrm>
          <a:prstGeom prst="rect">
            <a:avLst/>
          </a:prstGeom>
          <a:solidFill>
            <a:schemeClr val="bg1"/>
          </a:solidFill>
          <a:ln w="9525">
            <a:noFill/>
            <a:miter lim="800000"/>
            <a:headEnd/>
            <a:tailEnd/>
          </a:ln>
        </p:spPr>
        <p:txBody>
          <a:bodyPr wrap="none" anchor="ctr"/>
          <a:lstStyle/>
          <a:p>
            <a:endParaRPr lang="zh-CN" altLang="en-US">
              <a:ea typeface="宋体" pitchFamily="2" charset="-122"/>
            </a:endParaRPr>
          </a:p>
        </p:txBody>
      </p:sp>
      <p:sp>
        <p:nvSpPr>
          <p:cNvPr id="14352" name="Rectangle 27"/>
          <p:cNvSpPr>
            <a:spLocks noChangeArrowheads="1"/>
          </p:cNvSpPr>
          <p:nvPr/>
        </p:nvSpPr>
        <p:spPr bwMode="auto">
          <a:xfrm>
            <a:off x="4783138" y="2782888"/>
            <a:ext cx="508000" cy="230187"/>
          </a:xfrm>
          <a:prstGeom prst="rect">
            <a:avLst/>
          </a:prstGeom>
          <a:noFill/>
          <a:ln w="9525">
            <a:noFill/>
            <a:miter lim="800000"/>
            <a:headEnd/>
            <a:tailEnd/>
          </a:ln>
        </p:spPr>
        <p:txBody>
          <a:bodyPr wrap="none" anchor="ctr"/>
          <a:lstStyle/>
          <a:p>
            <a:pPr algn="ctr"/>
            <a:r>
              <a:rPr lang="en-US" altLang="zh-CN" sz="1200">
                <a:ea typeface="宋体" pitchFamily="2" charset="-122"/>
              </a:rPr>
              <a:t>nucleus</a:t>
            </a:r>
          </a:p>
        </p:txBody>
      </p:sp>
      <p:sp>
        <p:nvSpPr>
          <p:cNvPr id="14353" name="Line 28"/>
          <p:cNvSpPr>
            <a:spLocks noChangeShapeType="1"/>
          </p:cNvSpPr>
          <p:nvPr/>
        </p:nvSpPr>
        <p:spPr bwMode="auto">
          <a:xfrm>
            <a:off x="4649788" y="2306638"/>
            <a:ext cx="587375" cy="155575"/>
          </a:xfrm>
          <a:prstGeom prst="line">
            <a:avLst/>
          </a:prstGeom>
          <a:noFill/>
          <a:ln w="9525">
            <a:solidFill>
              <a:schemeClr val="tx1"/>
            </a:solidFill>
            <a:round/>
            <a:headEnd/>
            <a:tailEnd type="triangle" w="med" len="med"/>
          </a:ln>
        </p:spPr>
        <p:txBody>
          <a:bodyPr/>
          <a:lstStyle/>
          <a:p>
            <a:endParaRPr lang="en-US"/>
          </a:p>
        </p:txBody>
      </p:sp>
      <p:sp>
        <p:nvSpPr>
          <p:cNvPr id="3103" name="Rectangle 31"/>
          <p:cNvSpPr>
            <a:spLocks noChangeArrowheads="1"/>
          </p:cNvSpPr>
          <p:nvPr/>
        </p:nvSpPr>
        <p:spPr bwMode="auto">
          <a:xfrm>
            <a:off x="3215256" y="782001"/>
            <a:ext cx="5903254" cy="80722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altLang="zh-CN">
                <a:solidFill>
                  <a:srgbClr val="FFFFFF"/>
                </a:solidFill>
                <a:ea typeface="宋体" pitchFamily="2" charset="-122"/>
              </a:rPr>
              <a:t>superoxide oxygen,nitrogen-centered free radicals</a:t>
            </a:r>
          </a:p>
          <a:p>
            <a:pPr>
              <a:defRPr/>
            </a:pPr>
            <a:r>
              <a:rPr lang="en-US" altLang="zh-CN">
                <a:solidFill>
                  <a:srgbClr val="FFFFFF"/>
                </a:solidFill>
                <a:ea typeface="宋体" pitchFamily="2" charset="-122"/>
              </a:rPr>
              <a:t>or carbon-centered semiquinone free radicals ↑</a:t>
            </a:r>
            <a:endParaRPr lang="en-US" altLang="zh-CN" sz="1400">
              <a:solidFill>
                <a:srgbClr val="CC3300"/>
              </a:solidFill>
              <a:ea typeface="宋体" pitchFamily="2" charset="-122"/>
            </a:endParaRPr>
          </a:p>
        </p:txBody>
      </p:sp>
      <p:sp>
        <p:nvSpPr>
          <p:cNvPr id="14357" name="Line 32"/>
          <p:cNvSpPr>
            <a:spLocks noChangeShapeType="1"/>
          </p:cNvSpPr>
          <p:nvPr/>
        </p:nvSpPr>
        <p:spPr bwMode="auto">
          <a:xfrm>
            <a:off x="4351338" y="1589088"/>
            <a:ext cx="0" cy="471487"/>
          </a:xfrm>
          <a:prstGeom prst="line">
            <a:avLst/>
          </a:prstGeom>
          <a:noFill/>
          <a:ln w="9525">
            <a:solidFill>
              <a:schemeClr val="tx1"/>
            </a:solidFill>
            <a:round/>
            <a:headEnd/>
            <a:tailEnd type="triangle" w="med" len="med"/>
          </a:ln>
        </p:spPr>
        <p:txBody>
          <a:bodyPr/>
          <a:lstStyle/>
          <a:p>
            <a:endParaRPr lang="en-US"/>
          </a:p>
        </p:txBody>
      </p:sp>
      <p:sp>
        <p:nvSpPr>
          <p:cNvPr id="14358" name="Line 33"/>
          <p:cNvSpPr>
            <a:spLocks noChangeShapeType="1"/>
          </p:cNvSpPr>
          <p:nvPr/>
        </p:nvSpPr>
        <p:spPr bwMode="auto">
          <a:xfrm>
            <a:off x="2760663" y="1185863"/>
            <a:ext cx="454025" cy="0"/>
          </a:xfrm>
          <a:prstGeom prst="line">
            <a:avLst/>
          </a:prstGeom>
          <a:noFill/>
          <a:ln w="9525">
            <a:solidFill>
              <a:schemeClr val="tx1"/>
            </a:solidFill>
            <a:round/>
            <a:headEnd/>
            <a:tailEnd type="triangle" w="med" len="med"/>
          </a:ln>
        </p:spPr>
        <p:txBody>
          <a:bodyPr/>
          <a:lstStyle/>
          <a:p>
            <a:endParaRPr lang="en-US"/>
          </a:p>
        </p:txBody>
      </p:sp>
      <p:sp>
        <p:nvSpPr>
          <p:cNvPr id="14359" name="Rectangle 33"/>
          <p:cNvSpPr>
            <a:spLocks noChangeArrowheads="1"/>
          </p:cNvSpPr>
          <p:nvPr/>
        </p:nvSpPr>
        <p:spPr bwMode="auto">
          <a:xfrm>
            <a:off x="4921250" y="5886450"/>
            <a:ext cx="4638675" cy="447675"/>
          </a:xfrm>
          <a:prstGeom prst="rect">
            <a:avLst/>
          </a:prstGeom>
          <a:noFill/>
          <a:ln w="50800">
            <a:solidFill>
              <a:srgbClr val="FF0000"/>
            </a:solidFill>
            <a:prstDash val="sysDot"/>
            <a:miter lim="800000"/>
            <a:headEnd/>
            <a:tailEnd/>
          </a:ln>
        </p:spPr>
        <p:txBody>
          <a:bodyPr>
            <a:spAutoFit/>
          </a:bodyPr>
          <a:lstStyle/>
          <a:p>
            <a:pPr eaLnBrk="1" hangingPunct="1"/>
            <a:r>
              <a:rPr lang="en-US" altLang="zh-CN" sz="2000" i="1">
                <a:solidFill>
                  <a:schemeClr val="tx1"/>
                </a:solidFill>
                <a:latin typeface="Times New Roman" pitchFamily="18" charset="0"/>
                <a:ea typeface="宋体" pitchFamily="2" charset="-122"/>
              </a:rPr>
              <a:t>Toxicol Ind Health ,2011, 27(7):579-590. </a:t>
            </a:r>
            <a:endParaRPr lang="zh-CN" altLang="en-US" sz="2000" i="1">
              <a:solidFill>
                <a:schemeClr val="tx1"/>
              </a:solidFill>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0357" name="AutoShape 37"/>
          <p:cNvSpPr>
            <a:spLocks noChangeArrowheads="1"/>
          </p:cNvSpPr>
          <p:nvPr/>
        </p:nvSpPr>
        <p:spPr bwMode="auto">
          <a:xfrm>
            <a:off x="490538" y="147638"/>
            <a:ext cx="8248650" cy="923925"/>
          </a:xfrm>
          <a:prstGeom prst="roundRect">
            <a:avLst>
              <a:gd name="adj" fmla="val 16667"/>
            </a:avLst>
          </a:prstGeom>
          <a:gradFill rotWithShape="0">
            <a:gsLst>
              <a:gs pos="0">
                <a:srgbClr val="EC1461">
                  <a:gamma/>
                  <a:tint val="13725"/>
                  <a:invGamma/>
                </a:srgbClr>
              </a:gs>
              <a:gs pos="100000">
                <a:srgbClr val="EC1461"/>
              </a:gs>
            </a:gsLst>
            <a:lin ang="0" scaled="1"/>
          </a:gradFill>
          <a:ln w="9525">
            <a:noFill/>
            <a:round/>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grpSp>
        <p:nvGrpSpPr>
          <p:cNvPr id="15363" name="Group 2"/>
          <p:cNvGrpSpPr>
            <a:grpSpLocks/>
          </p:cNvGrpSpPr>
          <p:nvPr/>
        </p:nvGrpSpPr>
        <p:grpSpPr bwMode="auto">
          <a:xfrm>
            <a:off x="0" y="1765300"/>
            <a:ext cx="9734550" cy="4092575"/>
            <a:chOff x="385" y="1344"/>
            <a:chExt cx="4715" cy="1744"/>
          </a:xfrm>
        </p:grpSpPr>
        <p:grpSp>
          <p:nvGrpSpPr>
            <p:cNvPr id="15366" name="Group 3"/>
            <p:cNvGrpSpPr>
              <a:grpSpLocks/>
            </p:cNvGrpSpPr>
            <p:nvPr/>
          </p:nvGrpSpPr>
          <p:grpSpPr bwMode="auto">
            <a:xfrm>
              <a:off x="1592" y="1953"/>
              <a:ext cx="1379" cy="635"/>
              <a:chOff x="549" y="3294"/>
              <a:chExt cx="1379" cy="635"/>
            </a:xfrm>
          </p:grpSpPr>
          <p:pic>
            <p:nvPicPr>
              <p:cNvPr id="15393" name="Picture 4" descr="tx050217cn00001"/>
              <p:cNvPicPr>
                <a:picLocks noChangeAspect="1" noChangeArrowheads="1"/>
              </p:cNvPicPr>
              <p:nvPr/>
            </p:nvPicPr>
            <p:blipFill>
              <a:blip r:embed="rId2"/>
              <a:srcRect l="12416" t="70885" r="32239" b="781"/>
              <a:stretch>
                <a:fillRect/>
              </a:stretch>
            </p:blipFill>
            <p:spPr bwMode="auto">
              <a:xfrm>
                <a:off x="567" y="3385"/>
                <a:ext cx="1315" cy="544"/>
              </a:xfrm>
              <a:prstGeom prst="rect">
                <a:avLst/>
              </a:prstGeom>
              <a:noFill/>
              <a:ln w="9525">
                <a:noFill/>
                <a:miter lim="800000"/>
                <a:headEnd/>
                <a:tailEnd/>
              </a:ln>
            </p:spPr>
          </p:pic>
          <p:sp>
            <p:nvSpPr>
              <p:cNvPr id="1080325" name="Rectangle 5"/>
              <p:cNvSpPr>
                <a:spLocks noChangeArrowheads="1"/>
              </p:cNvSpPr>
              <p:nvPr/>
            </p:nvSpPr>
            <p:spPr bwMode="auto">
              <a:xfrm>
                <a:off x="549" y="3378"/>
                <a:ext cx="318" cy="363"/>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80326" name="Rectangle 6"/>
              <p:cNvSpPr>
                <a:spLocks noChangeArrowheads="1"/>
              </p:cNvSpPr>
              <p:nvPr/>
            </p:nvSpPr>
            <p:spPr bwMode="auto">
              <a:xfrm>
                <a:off x="1111" y="3294"/>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80327" name="Rectangle 7"/>
              <p:cNvSpPr>
                <a:spLocks noChangeArrowheads="1"/>
              </p:cNvSpPr>
              <p:nvPr/>
            </p:nvSpPr>
            <p:spPr bwMode="auto">
              <a:xfrm>
                <a:off x="1429" y="3385"/>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80328" name="Rectangle 8"/>
              <p:cNvSpPr>
                <a:spLocks noChangeArrowheads="1"/>
              </p:cNvSpPr>
              <p:nvPr/>
            </p:nvSpPr>
            <p:spPr bwMode="auto">
              <a:xfrm>
                <a:off x="1610" y="3385"/>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080329" name="Rectangle 9"/>
              <p:cNvSpPr>
                <a:spLocks noChangeArrowheads="1"/>
              </p:cNvSpPr>
              <p:nvPr/>
            </p:nvSpPr>
            <p:spPr bwMode="auto">
              <a:xfrm>
                <a:off x="1610" y="3657"/>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grpSp>
        <p:sp>
          <p:nvSpPr>
            <p:cNvPr id="15367" name="Oval 10"/>
            <p:cNvSpPr>
              <a:spLocks noChangeArrowheads="1"/>
            </p:cNvSpPr>
            <p:nvPr/>
          </p:nvSpPr>
          <p:spPr bwMode="auto">
            <a:xfrm>
              <a:off x="1519" y="1344"/>
              <a:ext cx="1497" cy="1542"/>
            </a:xfrm>
            <a:prstGeom prst="ellipse">
              <a:avLst/>
            </a:prstGeom>
            <a:noFill/>
            <a:ln w="9525">
              <a:solidFill>
                <a:schemeClr val="tx1"/>
              </a:solidFill>
              <a:round/>
              <a:headEnd/>
              <a:tailEnd/>
            </a:ln>
          </p:spPr>
          <p:txBody>
            <a:bodyPr wrap="none" anchor="ctr"/>
            <a:lstStyle/>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a:p>
              <a:pPr algn="ctr" eaLnBrk="1" hangingPunct="1"/>
              <a:endParaRPr lang="zh-CN" altLang="en-US" b="0">
                <a:solidFill>
                  <a:schemeClr val="tx1"/>
                </a:solidFill>
                <a:latin typeface="Arial" charset="0"/>
                <a:ea typeface="宋体" pitchFamily="2" charset="-122"/>
              </a:endParaRPr>
            </a:p>
          </p:txBody>
        </p:sp>
        <p:sp>
          <p:nvSpPr>
            <p:cNvPr id="15368" name="Oval 11"/>
            <p:cNvSpPr>
              <a:spLocks noChangeArrowheads="1"/>
            </p:cNvSpPr>
            <p:nvPr/>
          </p:nvSpPr>
          <p:spPr bwMode="auto">
            <a:xfrm>
              <a:off x="1292" y="1570"/>
              <a:ext cx="273" cy="182"/>
            </a:xfrm>
            <a:prstGeom prst="ellipse">
              <a:avLst/>
            </a:prstGeom>
            <a:solidFill>
              <a:srgbClr val="00FF00">
                <a:alpha val="72156"/>
              </a:srgbClr>
            </a:solidFill>
            <a:ln w="9525">
              <a:solidFill>
                <a:schemeClr val="tx1"/>
              </a:solidFill>
              <a:round/>
              <a:headEnd/>
              <a:tailEnd/>
            </a:ln>
          </p:spPr>
          <p:txBody>
            <a:bodyPr wrap="none" anchor="ctr"/>
            <a:lstStyle/>
            <a:p>
              <a:pPr algn="ctr" eaLnBrk="1" hangingPunct="1"/>
              <a:r>
                <a:rPr lang="en-US" altLang="zh-CN" sz="1200">
                  <a:solidFill>
                    <a:schemeClr val="tx1"/>
                  </a:solidFill>
                  <a:latin typeface="Arial" charset="0"/>
                  <a:ea typeface="宋体" pitchFamily="2" charset="-122"/>
                </a:rPr>
                <a:t>Nrf2</a:t>
              </a:r>
            </a:p>
          </p:txBody>
        </p:sp>
        <p:sp>
          <p:nvSpPr>
            <p:cNvPr id="15369" name="AutoShape 12"/>
            <p:cNvSpPr>
              <a:spLocks noChangeArrowheads="1"/>
            </p:cNvSpPr>
            <p:nvPr/>
          </p:nvSpPr>
          <p:spPr bwMode="auto">
            <a:xfrm>
              <a:off x="567" y="1389"/>
              <a:ext cx="589" cy="363"/>
            </a:xfrm>
            <a:prstGeom prst="irregularSeal1">
              <a:avLst/>
            </a:prstGeom>
            <a:solidFill>
              <a:srgbClr val="FF0000"/>
            </a:solidFill>
            <a:ln w="9525">
              <a:solidFill>
                <a:schemeClr val="tx1"/>
              </a:solidFill>
              <a:miter lim="800000"/>
              <a:headEnd/>
              <a:tailEnd/>
            </a:ln>
          </p:spPr>
          <p:txBody>
            <a:bodyPr wrap="none" anchor="ctr"/>
            <a:lstStyle/>
            <a:p>
              <a:pPr algn="ctr" eaLnBrk="1" hangingPunct="1"/>
              <a:r>
                <a:rPr lang="en-US" altLang="zh-CN" sz="1400">
                  <a:solidFill>
                    <a:schemeClr val="tx1"/>
                  </a:solidFill>
                  <a:latin typeface="Arial" charset="0"/>
                  <a:ea typeface="宋体" pitchFamily="2" charset="-122"/>
                </a:rPr>
                <a:t>tBHQ</a:t>
              </a:r>
            </a:p>
          </p:txBody>
        </p:sp>
        <p:sp>
          <p:nvSpPr>
            <p:cNvPr id="15370" name="Oval 13"/>
            <p:cNvSpPr>
              <a:spLocks noChangeArrowheads="1"/>
            </p:cNvSpPr>
            <p:nvPr/>
          </p:nvSpPr>
          <p:spPr bwMode="auto">
            <a:xfrm>
              <a:off x="1864" y="1758"/>
              <a:ext cx="273" cy="182"/>
            </a:xfrm>
            <a:prstGeom prst="ellipse">
              <a:avLst/>
            </a:prstGeom>
            <a:solidFill>
              <a:srgbClr val="00FF00">
                <a:alpha val="72156"/>
              </a:srgbClr>
            </a:solidFill>
            <a:ln w="9525">
              <a:solidFill>
                <a:schemeClr val="tx1"/>
              </a:solidFill>
              <a:round/>
              <a:headEnd/>
              <a:tailEnd/>
            </a:ln>
          </p:spPr>
          <p:txBody>
            <a:bodyPr wrap="none" anchor="ctr"/>
            <a:lstStyle/>
            <a:p>
              <a:pPr algn="ctr" eaLnBrk="1" hangingPunct="1"/>
              <a:r>
                <a:rPr lang="en-US" altLang="zh-CN" sz="1200">
                  <a:solidFill>
                    <a:schemeClr val="tx1"/>
                  </a:solidFill>
                  <a:latin typeface="Arial" charset="0"/>
                  <a:ea typeface="宋体" pitchFamily="2" charset="-122"/>
                </a:rPr>
                <a:t>Nrf2</a:t>
              </a:r>
            </a:p>
          </p:txBody>
        </p:sp>
        <p:sp>
          <p:nvSpPr>
            <p:cNvPr id="15371" name="Rectangle 14"/>
            <p:cNvSpPr>
              <a:spLocks noChangeArrowheads="1"/>
            </p:cNvSpPr>
            <p:nvPr/>
          </p:nvSpPr>
          <p:spPr bwMode="auto">
            <a:xfrm>
              <a:off x="3408" y="2341"/>
              <a:ext cx="408" cy="137"/>
            </a:xfrm>
            <a:prstGeom prst="rect">
              <a:avLst/>
            </a:prstGeom>
            <a:solidFill>
              <a:srgbClr val="C0C0C0"/>
            </a:solidFill>
            <a:ln w="9525">
              <a:solidFill>
                <a:schemeClr val="tx1"/>
              </a:solidFill>
              <a:miter lim="800000"/>
              <a:headEnd/>
              <a:tailEnd/>
            </a:ln>
          </p:spPr>
          <p:txBody>
            <a:bodyPr wrap="none" anchor="ctr"/>
            <a:lstStyle/>
            <a:p>
              <a:pPr algn="ctr" eaLnBrk="1" hangingPunct="1"/>
              <a:r>
                <a:rPr lang="en-US" altLang="zh-CN" sz="1400">
                  <a:solidFill>
                    <a:schemeClr val="tx1"/>
                  </a:solidFill>
                  <a:latin typeface="Arial" charset="0"/>
                  <a:ea typeface="宋体" pitchFamily="2" charset="-122"/>
                </a:rPr>
                <a:t>HO-1 ↑</a:t>
              </a:r>
            </a:p>
          </p:txBody>
        </p:sp>
        <p:sp>
          <p:nvSpPr>
            <p:cNvPr id="15372" name="Rectangle 15"/>
            <p:cNvSpPr>
              <a:spLocks noChangeArrowheads="1"/>
            </p:cNvSpPr>
            <p:nvPr/>
          </p:nvSpPr>
          <p:spPr bwMode="auto">
            <a:xfrm>
              <a:off x="1020" y="1979"/>
              <a:ext cx="454" cy="136"/>
            </a:xfrm>
            <a:prstGeom prst="rect">
              <a:avLst/>
            </a:prstGeom>
            <a:noFill/>
            <a:ln w="9525">
              <a:noFill/>
              <a:miter lim="800000"/>
              <a:headEnd/>
              <a:tailEnd/>
            </a:ln>
          </p:spPr>
          <p:txBody>
            <a:bodyPr wrap="none" anchor="ctr"/>
            <a:lstStyle/>
            <a:p>
              <a:pPr algn="ctr" eaLnBrk="1" hangingPunct="1"/>
              <a:r>
                <a:rPr lang="en-US" altLang="zh-CN" sz="1200">
                  <a:solidFill>
                    <a:schemeClr val="tx1"/>
                  </a:solidFill>
                  <a:latin typeface="Arial" charset="0"/>
                  <a:ea typeface="宋体" pitchFamily="2" charset="-122"/>
                </a:rPr>
                <a:t>Cytoplasm</a:t>
              </a:r>
            </a:p>
          </p:txBody>
        </p:sp>
        <p:sp>
          <p:nvSpPr>
            <p:cNvPr id="15373" name="AutoShape 16"/>
            <p:cNvSpPr>
              <a:spLocks noChangeArrowheads="1"/>
            </p:cNvSpPr>
            <p:nvPr/>
          </p:nvSpPr>
          <p:spPr bwMode="auto">
            <a:xfrm>
              <a:off x="3090" y="1389"/>
              <a:ext cx="953" cy="454"/>
            </a:xfrm>
            <a:prstGeom prst="irregularSeal2">
              <a:avLst/>
            </a:prstGeom>
            <a:solidFill>
              <a:srgbClr val="FF6600"/>
            </a:solidFill>
            <a:ln w="9525">
              <a:solidFill>
                <a:schemeClr val="tx1"/>
              </a:solidFill>
              <a:miter lim="800000"/>
              <a:headEnd/>
              <a:tailEnd/>
            </a:ln>
          </p:spPr>
          <p:txBody>
            <a:bodyPr wrap="none" anchor="ctr"/>
            <a:lstStyle/>
            <a:p>
              <a:pPr algn="ctr" eaLnBrk="1" hangingPunct="1"/>
              <a:endParaRPr lang="zh-CN" altLang="en-US" sz="1000">
                <a:latin typeface="Arial" charset="0"/>
                <a:ea typeface="宋体" pitchFamily="2" charset="-122"/>
              </a:endParaRPr>
            </a:p>
          </p:txBody>
        </p:sp>
        <p:sp>
          <p:nvSpPr>
            <p:cNvPr id="15374" name="AutoShape 17"/>
            <p:cNvSpPr>
              <a:spLocks noChangeArrowheads="1"/>
            </p:cNvSpPr>
            <p:nvPr/>
          </p:nvSpPr>
          <p:spPr bwMode="auto">
            <a:xfrm>
              <a:off x="3044" y="1933"/>
              <a:ext cx="454" cy="181"/>
            </a:xfrm>
            <a:prstGeom prst="parallelogram">
              <a:avLst>
                <a:gd name="adj" fmla="val 62707"/>
              </a:avLst>
            </a:prstGeom>
            <a:solidFill>
              <a:srgbClr val="008000">
                <a:alpha val="61960"/>
              </a:srgbClr>
            </a:solidFill>
            <a:ln w="9525">
              <a:solidFill>
                <a:schemeClr val="tx1"/>
              </a:solidFill>
              <a:miter lim="800000"/>
              <a:headEnd/>
              <a:tailEnd/>
            </a:ln>
          </p:spPr>
          <p:txBody>
            <a:bodyPr wrap="none" anchor="ctr"/>
            <a:lstStyle/>
            <a:p>
              <a:pPr algn="ctr" eaLnBrk="1" hangingPunct="1"/>
              <a:r>
                <a:rPr lang="en-US" altLang="zh-CN" sz="1200">
                  <a:solidFill>
                    <a:schemeClr val="tx1"/>
                  </a:solidFill>
                  <a:latin typeface="Arial" charset="0"/>
                  <a:ea typeface="宋体" pitchFamily="2" charset="-122"/>
                </a:rPr>
                <a:t>ROS↑</a:t>
              </a:r>
            </a:p>
          </p:txBody>
        </p:sp>
        <p:sp>
          <p:nvSpPr>
            <p:cNvPr id="15375" name="AutoShape 18"/>
            <p:cNvSpPr>
              <a:spLocks noChangeArrowheads="1"/>
            </p:cNvSpPr>
            <p:nvPr/>
          </p:nvSpPr>
          <p:spPr bwMode="auto">
            <a:xfrm>
              <a:off x="3589" y="1888"/>
              <a:ext cx="454" cy="228"/>
            </a:xfrm>
            <a:prstGeom prst="roundRect">
              <a:avLst>
                <a:gd name="adj" fmla="val 16667"/>
              </a:avLst>
            </a:prstGeom>
            <a:solidFill>
              <a:srgbClr val="99CCFF"/>
            </a:solidFill>
            <a:ln w="9525">
              <a:solidFill>
                <a:schemeClr val="tx1"/>
              </a:solidFill>
              <a:round/>
              <a:headEnd/>
              <a:tailEnd/>
            </a:ln>
          </p:spPr>
          <p:txBody>
            <a:bodyPr wrap="none" anchor="ctr"/>
            <a:lstStyle/>
            <a:p>
              <a:pPr algn="ctr" eaLnBrk="1" hangingPunct="1"/>
              <a:r>
                <a:rPr lang="en-US" altLang="zh-CN" sz="1200">
                  <a:solidFill>
                    <a:srgbClr val="515715"/>
                  </a:solidFill>
                  <a:latin typeface="Arial" charset="0"/>
                  <a:ea typeface="宋体" pitchFamily="2" charset="-122"/>
                </a:rPr>
                <a:t>[Ca</a:t>
              </a:r>
              <a:r>
                <a:rPr lang="en-US" altLang="zh-CN" sz="1200" baseline="30000">
                  <a:solidFill>
                    <a:srgbClr val="515715"/>
                  </a:solidFill>
                  <a:latin typeface="Arial" charset="0"/>
                  <a:ea typeface="宋体" pitchFamily="2" charset="-122"/>
                </a:rPr>
                <a:t>2</a:t>
              </a:r>
              <a:r>
                <a:rPr lang="zh-CN" altLang="en-US" sz="1200" baseline="30000">
                  <a:solidFill>
                    <a:srgbClr val="515715"/>
                  </a:solidFill>
                  <a:latin typeface="Arial" charset="0"/>
                  <a:ea typeface="宋体" pitchFamily="2" charset="-122"/>
                </a:rPr>
                <a:t>＋</a:t>
              </a:r>
              <a:r>
                <a:rPr lang="en-US" altLang="zh-CN" sz="1200">
                  <a:solidFill>
                    <a:srgbClr val="515715"/>
                  </a:solidFill>
                  <a:latin typeface="Arial" charset="0"/>
                  <a:ea typeface="宋体" pitchFamily="2" charset="-122"/>
                </a:rPr>
                <a:t>]i↑</a:t>
              </a:r>
              <a:r>
                <a:rPr lang="en-US" altLang="zh-CN" b="0">
                  <a:solidFill>
                    <a:srgbClr val="515715"/>
                  </a:solidFill>
                  <a:latin typeface="Arial" charset="0"/>
                  <a:ea typeface="宋体" pitchFamily="2" charset="-122"/>
                </a:rPr>
                <a:t> </a:t>
              </a:r>
            </a:p>
          </p:txBody>
        </p:sp>
        <p:sp>
          <p:nvSpPr>
            <p:cNvPr id="15376" name="Oval 19"/>
            <p:cNvSpPr>
              <a:spLocks noChangeArrowheads="1"/>
            </p:cNvSpPr>
            <p:nvPr/>
          </p:nvSpPr>
          <p:spPr bwMode="auto">
            <a:xfrm>
              <a:off x="3656" y="2182"/>
              <a:ext cx="136" cy="136"/>
            </a:xfrm>
            <a:prstGeom prst="ellipse">
              <a:avLst/>
            </a:prstGeom>
            <a:noFill/>
            <a:ln w="9525">
              <a:solidFill>
                <a:schemeClr val="tx1"/>
              </a:solidFill>
              <a:round/>
              <a:headEnd/>
              <a:tailEnd/>
            </a:ln>
          </p:spPr>
          <p:txBody>
            <a:bodyPr wrap="none" anchor="ctr"/>
            <a:lstStyle/>
            <a:p>
              <a:pPr algn="ctr" eaLnBrk="1" hangingPunct="1"/>
              <a:r>
                <a:rPr lang="zh-CN" altLang="en-US" b="0">
                  <a:solidFill>
                    <a:srgbClr val="CC3300"/>
                  </a:solidFill>
                  <a:latin typeface="Arial" charset="0"/>
                  <a:ea typeface="宋体" pitchFamily="2" charset="-122"/>
                </a:rPr>
                <a:t>－</a:t>
              </a:r>
            </a:p>
          </p:txBody>
        </p:sp>
        <p:sp>
          <p:nvSpPr>
            <p:cNvPr id="1080340" name="Line 20"/>
            <p:cNvSpPr>
              <a:spLocks noChangeShapeType="1"/>
            </p:cNvSpPr>
            <p:nvPr/>
          </p:nvSpPr>
          <p:spPr bwMode="auto">
            <a:xfrm>
              <a:off x="2608" y="2432"/>
              <a:ext cx="771" cy="0"/>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80341" name="Line 21"/>
            <p:cNvSpPr>
              <a:spLocks noChangeShapeType="1"/>
            </p:cNvSpPr>
            <p:nvPr/>
          </p:nvSpPr>
          <p:spPr bwMode="auto">
            <a:xfrm flipH="1" flipV="1">
              <a:off x="3271" y="2115"/>
              <a:ext cx="273" cy="227"/>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80342" name="Line 22"/>
            <p:cNvSpPr>
              <a:spLocks noChangeShapeType="1"/>
            </p:cNvSpPr>
            <p:nvPr/>
          </p:nvSpPr>
          <p:spPr bwMode="auto">
            <a:xfrm flipV="1">
              <a:off x="3544" y="2115"/>
              <a:ext cx="226" cy="227"/>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5380" name="Oval 23"/>
            <p:cNvSpPr>
              <a:spLocks noChangeArrowheads="1"/>
            </p:cNvSpPr>
            <p:nvPr/>
          </p:nvSpPr>
          <p:spPr bwMode="auto">
            <a:xfrm>
              <a:off x="3263" y="2192"/>
              <a:ext cx="136" cy="136"/>
            </a:xfrm>
            <a:prstGeom prst="ellipse">
              <a:avLst/>
            </a:prstGeom>
            <a:noFill/>
            <a:ln w="9525">
              <a:solidFill>
                <a:schemeClr val="tx1"/>
              </a:solidFill>
              <a:round/>
              <a:headEnd/>
              <a:tailEnd/>
            </a:ln>
          </p:spPr>
          <p:txBody>
            <a:bodyPr wrap="none" anchor="ctr"/>
            <a:lstStyle/>
            <a:p>
              <a:pPr algn="ctr" eaLnBrk="1" hangingPunct="1"/>
              <a:r>
                <a:rPr lang="zh-CN" altLang="en-US" b="0">
                  <a:solidFill>
                    <a:srgbClr val="CC3300"/>
                  </a:solidFill>
                  <a:latin typeface="Arial" charset="0"/>
                  <a:ea typeface="宋体" pitchFamily="2" charset="-122"/>
                </a:rPr>
                <a:t>－</a:t>
              </a:r>
            </a:p>
          </p:txBody>
        </p:sp>
        <p:sp>
          <p:nvSpPr>
            <p:cNvPr id="15381" name="Rectangle 24"/>
            <p:cNvSpPr>
              <a:spLocks noChangeArrowheads="1"/>
            </p:cNvSpPr>
            <p:nvPr/>
          </p:nvSpPr>
          <p:spPr bwMode="auto">
            <a:xfrm>
              <a:off x="2143" y="1782"/>
              <a:ext cx="136" cy="136"/>
            </a:xfrm>
            <a:prstGeom prst="rect">
              <a:avLst/>
            </a:prstGeom>
            <a:noFill/>
            <a:ln w="9525">
              <a:noFill/>
              <a:miter lim="800000"/>
              <a:headEnd/>
              <a:tailEnd/>
            </a:ln>
          </p:spPr>
          <p:txBody>
            <a:bodyPr wrap="none" anchor="ctr"/>
            <a:lstStyle/>
            <a:p>
              <a:pPr algn="ctr" eaLnBrk="1" hangingPunct="1"/>
              <a:r>
                <a:rPr lang="zh-CN" altLang="en-US">
                  <a:solidFill>
                    <a:schemeClr val="tx1"/>
                  </a:solidFill>
                  <a:latin typeface="Arial" charset="0"/>
                  <a:ea typeface="宋体" pitchFamily="2" charset="-122"/>
                </a:rPr>
                <a:t>↑</a:t>
              </a:r>
            </a:p>
          </p:txBody>
        </p:sp>
        <p:sp>
          <p:nvSpPr>
            <p:cNvPr id="15382" name="Oval 25"/>
            <p:cNvSpPr>
              <a:spLocks noChangeArrowheads="1"/>
            </p:cNvSpPr>
            <p:nvPr/>
          </p:nvSpPr>
          <p:spPr bwMode="auto">
            <a:xfrm>
              <a:off x="2119" y="1706"/>
              <a:ext cx="90" cy="90"/>
            </a:xfrm>
            <a:prstGeom prst="ellipse">
              <a:avLst/>
            </a:prstGeom>
            <a:solidFill>
              <a:srgbClr val="FF0000"/>
            </a:solidFill>
            <a:ln w="9525">
              <a:solidFill>
                <a:schemeClr val="tx1"/>
              </a:solidFill>
              <a:round/>
              <a:headEnd/>
              <a:tailEnd/>
            </a:ln>
          </p:spPr>
          <p:txBody>
            <a:bodyPr wrap="none" anchor="ctr"/>
            <a:lstStyle/>
            <a:p>
              <a:pPr algn="ctr" eaLnBrk="1" hangingPunct="1"/>
              <a:r>
                <a:rPr lang="en-US" altLang="zh-CN" sz="800" b="0">
                  <a:solidFill>
                    <a:schemeClr val="tx1"/>
                  </a:solidFill>
                  <a:latin typeface="Arial" charset="0"/>
                  <a:ea typeface="宋体" pitchFamily="2" charset="-122"/>
                </a:rPr>
                <a:t>P</a:t>
              </a:r>
            </a:p>
          </p:txBody>
        </p:sp>
        <p:sp>
          <p:nvSpPr>
            <p:cNvPr id="1080346" name="Line 26"/>
            <p:cNvSpPr>
              <a:spLocks noChangeShapeType="1"/>
            </p:cNvSpPr>
            <p:nvPr/>
          </p:nvSpPr>
          <p:spPr bwMode="auto">
            <a:xfrm flipH="1">
              <a:off x="2091" y="1758"/>
              <a:ext cx="23" cy="23"/>
            </a:xfrm>
            <a:prstGeom prst="line">
              <a:avLst/>
            </a:prstGeom>
            <a:noFill/>
            <a:ln w="9525">
              <a:solidFill>
                <a:schemeClr val="tx1"/>
              </a:solidFill>
              <a:round/>
              <a:headEnd/>
              <a:tailEn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80347" name="Line 27"/>
            <p:cNvSpPr>
              <a:spLocks noChangeShapeType="1"/>
            </p:cNvSpPr>
            <p:nvPr/>
          </p:nvSpPr>
          <p:spPr bwMode="auto">
            <a:xfrm>
              <a:off x="2000" y="1939"/>
              <a:ext cx="45" cy="137"/>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5385" name="Rectangle 28"/>
            <p:cNvSpPr>
              <a:spLocks noChangeArrowheads="1"/>
            </p:cNvSpPr>
            <p:nvPr/>
          </p:nvSpPr>
          <p:spPr bwMode="auto">
            <a:xfrm>
              <a:off x="385" y="2945"/>
              <a:ext cx="4715" cy="143"/>
            </a:xfrm>
            <a:prstGeom prst="rect">
              <a:avLst/>
            </a:prstGeom>
            <a:noFill/>
            <a:ln w="9525">
              <a:noFill/>
              <a:miter lim="800000"/>
              <a:headEnd/>
              <a:tailEnd/>
            </a:ln>
          </p:spPr>
          <p:txBody>
            <a:bodyPr wrap="none" anchor="ctr">
              <a:spAutoFit/>
            </a:bodyPr>
            <a:lstStyle/>
            <a:p>
              <a:pPr eaLnBrk="1" hangingPunct="1"/>
              <a:r>
                <a:rPr lang="en-US" altLang="zh-CN" sz="1600">
                  <a:solidFill>
                    <a:schemeClr val="tx1"/>
                  </a:solidFill>
                  <a:latin typeface="Arial" charset="0"/>
                  <a:ea typeface="宋体" pitchFamily="2" charset="-122"/>
                </a:rPr>
                <a:t>Nrf2 activation and HO-1 induction by tBHQ protect against deltamethrin mediated oxidative stress</a:t>
              </a:r>
            </a:p>
          </p:txBody>
        </p:sp>
        <p:sp>
          <p:nvSpPr>
            <p:cNvPr id="15386" name="Rectangle 29"/>
            <p:cNvSpPr>
              <a:spLocks noChangeArrowheads="1"/>
            </p:cNvSpPr>
            <p:nvPr/>
          </p:nvSpPr>
          <p:spPr bwMode="auto">
            <a:xfrm>
              <a:off x="3181" y="1525"/>
              <a:ext cx="532" cy="117"/>
            </a:xfrm>
            <a:prstGeom prst="rect">
              <a:avLst/>
            </a:prstGeom>
            <a:noFill/>
            <a:ln w="9525">
              <a:noFill/>
              <a:miter lim="800000"/>
              <a:headEnd/>
              <a:tailEnd/>
            </a:ln>
          </p:spPr>
          <p:txBody>
            <a:bodyPr wrap="none">
              <a:spAutoFit/>
            </a:bodyPr>
            <a:lstStyle/>
            <a:p>
              <a:pPr eaLnBrk="1" hangingPunct="1"/>
              <a:r>
                <a:rPr lang="en-US" altLang="zh-CN" sz="1200">
                  <a:solidFill>
                    <a:schemeClr val="tx2"/>
                  </a:solidFill>
                  <a:latin typeface="Arial" charset="0"/>
                  <a:ea typeface="宋体" pitchFamily="2" charset="-122"/>
                </a:rPr>
                <a:t>deltamethrin</a:t>
              </a:r>
            </a:p>
          </p:txBody>
        </p:sp>
        <p:sp>
          <p:nvSpPr>
            <p:cNvPr id="1080350" name="Rectangle 30"/>
            <p:cNvSpPr>
              <a:spLocks noChangeArrowheads="1"/>
            </p:cNvSpPr>
            <p:nvPr/>
          </p:nvSpPr>
          <p:spPr bwMode="auto">
            <a:xfrm>
              <a:off x="2589" y="1985"/>
              <a:ext cx="273" cy="136"/>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5388" name="Rectangle 31"/>
            <p:cNvSpPr>
              <a:spLocks noChangeArrowheads="1"/>
            </p:cNvSpPr>
            <p:nvPr/>
          </p:nvSpPr>
          <p:spPr bwMode="auto">
            <a:xfrm>
              <a:off x="1637" y="1985"/>
              <a:ext cx="273" cy="136"/>
            </a:xfrm>
            <a:prstGeom prst="rect">
              <a:avLst/>
            </a:prstGeom>
            <a:noFill/>
            <a:ln w="9525">
              <a:noFill/>
              <a:miter lim="800000"/>
              <a:headEnd/>
              <a:tailEnd/>
            </a:ln>
          </p:spPr>
          <p:txBody>
            <a:bodyPr wrap="none" anchor="ctr"/>
            <a:lstStyle/>
            <a:p>
              <a:pPr algn="ctr" eaLnBrk="1" hangingPunct="1"/>
              <a:r>
                <a:rPr lang="en-US" altLang="zh-CN" sz="1200">
                  <a:solidFill>
                    <a:schemeClr val="tx1"/>
                  </a:solidFill>
                  <a:latin typeface="Arial" charset="0"/>
                  <a:ea typeface="宋体" pitchFamily="2" charset="-122"/>
                </a:rPr>
                <a:t>nucleus</a:t>
              </a:r>
            </a:p>
          </p:txBody>
        </p:sp>
        <p:sp>
          <p:nvSpPr>
            <p:cNvPr id="1080352" name="Line 32"/>
            <p:cNvSpPr>
              <a:spLocks noChangeShapeType="1"/>
            </p:cNvSpPr>
            <p:nvPr/>
          </p:nvSpPr>
          <p:spPr bwMode="auto">
            <a:xfrm flipH="1">
              <a:off x="3317" y="1752"/>
              <a:ext cx="226" cy="181"/>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80353" name="Line 33"/>
            <p:cNvSpPr>
              <a:spLocks noChangeShapeType="1"/>
            </p:cNvSpPr>
            <p:nvPr/>
          </p:nvSpPr>
          <p:spPr bwMode="auto">
            <a:xfrm>
              <a:off x="3634" y="1752"/>
              <a:ext cx="182" cy="136"/>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80354" name="Line 34"/>
            <p:cNvSpPr>
              <a:spLocks noChangeShapeType="1"/>
            </p:cNvSpPr>
            <p:nvPr/>
          </p:nvSpPr>
          <p:spPr bwMode="auto">
            <a:xfrm>
              <a:off x="1565" y="1706"/>
              <a:ext cx="317" cy="91"/>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080355" name="Line 35"/>
            <p:cNvSpPr>
              <a:spLocks noChangeShapeType="1"/>
            </p:cNvSpPr>
            <p:nvPr/>
          </p:nvSpPr>
          <p:spPr bwMode="auto">
            <a:xfrm>
              <a:off x="1111" y="1616"/>
              <a:ext cx="181" cy="45"/>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grpSp>
      <p:sp>
        <p:nvSpPr>
          <p:cNvPr id="15364" name="Text Box 36"/>
          <p:cNvSpPr txBox="1">
            <a:spLocks noChangeArrowheads="1"/>
          </p:cNvSpPr>
          <p:nvPr/>
        </p:nvSpPr>
        <p:spPr bwMode="auto">
          <a:xfrm>
            <a:off x="617538" y="203200"/>
            <a:ext cx="7794625" cy="701675"/>
          </a:xfrm>
          <a:prstGeom prst="rect">
            <a:avLst/>
          </a:prstGeom>
          <a:noFill/>
          <a:ln w="9525" algn="ctr">
            <a:noFill/>
            <a:miter lim="800000"/>
            <a:headEnd/>
            <a:tailEnd/>
          </a:ln>
        </p:spPr>
        <p:txBody>
          <a:bodyPr>
            <a:spAutoFit/>
          </a:bodyPr>
          <a:lstStyle/>
          <a:p>
            <a:r>
              <a:rPr lang="en-US" altLang="zh-CN" sz="4000">
                <a:solidFill>
                  <a:schemeClr val="bg2"/>
                </a:solidFill>
                <a:latin typeface="Arial" charset="0"/>
                <a:ea typeface="宋体" pitchFamily="2" charset="-122"/>
              </a:rPr>
              <a:t>Finding 2</a:t>
            </a:r>
          </a:p>
        </p:txBody>
      </p:sp>
      <p:sp>
        <p:nvSpPr>
          <p:cNvPr id="15365" name="Rectangle 38"/>
          <p:cNvSpPr>
            <a:spLocks noChangeArrowheads="1"/>
          </p:cNvSpPr>
          <p:nvPr/>
        </p:nvSpPr>
        <p:spPr bwMode="auto">
          <a:xfrm>
            <a:off x="1738313" y="5969000"/>
            <a:ext cx="5730875" cy="417513"/>
          </a:xfrm>
          <a:prstGeom prst="rect">
            <a:avLst/>
          </a:prstGeom>
          <a:noFill/>
          <a:ln w="50800">
            <a:solidFill>
              <a:srgbClr val="FF0000"/>
            </a:solidFill>
            <a:prstDash val="sysDot"/>
            <a:miter lim="800000"/>
            <a:headEnd/>
            <a:tailEnd/>
          </a:ln>
        </p:spPr>
        <p:txBody>
          <a:bodyPr>
            <a:spAutoFit/>
          </a:bodyPr>
          <a:lstStyle/>
          <a:p>
            <a:pPr eaLnBrk="1" hangingPunct="1"/>
            <a:r>
              <a:rPr lang="en-US" altLang="zh-CN" i="1">
                <a:solidFill>
                  <a:schemeClr val="tx1"/>
                </a:solidFill>
                <a:latin typeface="Times New Roman" pitchFamily="18" charset="0"/>
                <a:ea typeface="宋体" pitchFamily="2" charset="-122"/>
              </a:rPr>
              <a:t>Chemical Research in Toxicology</a:t>
            </a:r>
            <a:r>
              <a:rPr lang="en-US" altLang="zh-CN">
                <a:solidFill>
                  <a:schemeClr val="tx1"/>
                </a:solidFill>
                <a:latin typeface="Times New Roman" pitchFamily="18" charset="0"/>
                <a:ea typeface="宋体" pitchFamily="2" charset="-122"/>
              </a:rPr>
              <a:t>,2007,20 (9):1242–1251.</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7206" name="Rectangle 22"/>
          <p:cNvSpPr>
            <a:spLocks noChangeArrowheads="1"/>
          </p:cNvSpPr>
          <p:nvPr/>
        </p:nvSpPr>
        <p:spPr bwMode="auto">
          <a:xfrm>
            <a:off x="2298700" y="1117600"/>
            <a:ext cx="6019800" cy="4724400"/>
          </a:xfrm>
          <a:prstGeom prst="rect">
            <a:avLst/>
          </a:prstGeom>
          <a:solidFill>
            <a:schemeClr val="tx1"/>
          </a:solidFill>
          <a:ln w="9525" algn="ctr">
            <a:solidFill>
              <a:schemeClr val="tx1"/>
            </a:solidFill>
            <a:miter lim="800000"/>
            <a:headEnd/>
            <a:tailEnd/>
          </a:ln>
          <a:effectLst/>
        </p:spPr>
        <p:txBody>
          <a:bodyPr wrap="none" lIns="92075" tIns="46038" rIns="92075" bIns="46038" anchor="ctr"/>
          <a:lstStyle/>
          <a:p>
            <a:pPr algn="ctr">
              <a:defRPr/>
            </a:pPr>
            <a:endParaRPr lang="zh-CN" altLang="en-US">
              <a:effectLst>
                <a:outerShdw blurRad="38100" dist="38100" dir="2700000" algn="tl">
                  <a:srgbClr val="C0C0C0"/>
                </a:outerShdw>
              </a:effectLst>
              <a:ea typeface="宋体" pitchFamily="2" charset="-122"/>
            </a:endParaRPr>
          </a:p>
        </p:txBody>
      </p:sp>
      <p:sp>
        <p:nvSpPr>
          <p:cNvPr id="1117186" name="AutoShape 2"/>
          <p:cNvSpPr>
            <a:spLocks noChangeArrowheads="1"/>
          </p:cNvSpPr>
          <p:nvPr/>
        </p:nvSpPr>
        <p:spPr bwMode="auto">
          <a:xfrm>
            <a:off x="642938" y="173038"/>
            <a:ext cx="8248650" cy="923925"/>
          </a:xfrm>
          <a:prstGeom prst="roundRect">
            <a:avLst>
              <a:gd name="adj" fmla="val 16667"/>
            </a:avLst>
          </a:prstGeom>
          <a:gradFill rotWithShape="0">
            <a:gsLst>
              <a:gs pos="0">
                <a:srgbClr val="EC1461">
                  <a:gamma/>
                  <a:tint val="13725"/>
                  <a:invGamma/>
                </a:srgbClr>
              </a:gs>
              <a:gs pos="100000">
                <a:srgbClr val="EC1461"/>
              </a:gs>
            </a:gsLst>
            <a:lin ang="0" scaled="1"/>
          </a:gradFill>
          <a:ln w="9525">
            <a:noFill/>
            <a:round/>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6388" name="Text Box 3"/>
          <p:cNvSpPr txBox="1">
            <a:spLocks noChangeArrowheads="1"/>
          </p:cNvSpPr>
          <p:nvPr/>
        </p:nvSpPr>
        <p:spPr bwMode="auto">
          <a:xfrm>
            <a:off x="719138" y="311150"/>
            <a:ext cx="7794625" cy="701675"/>
          </a:xfrm>
          <a:prstGeom prst="rect">
            <a:avLst/>
          </a:prstGeom>
          <a:noFill/>
          <a:ln w="9525" algn="ctr">
            <a:noFill/>
            <a:miter lim="800000"/>
            <a:headEnd/>
            <a:tailEnd/>
          </a:ln>
        </p:spPr>
        <p:txBody>
          <a:bodyPr>
            <a:spAutoFit/>
          </a:bodyPr>
          <a:lstStyle/>
          <a:p>
            <a:r>
              <a:rPr lang="en-US" altLang="zh-CN" sz="4000">
                <a:solidFill>
                  <a:schemeClr val="bg2"/>
                </a:solidFill>
                <a:latin typeface="Arial" charset="0"/>
                <a:ea typeface="宋体" pitchFamily="2" charset="-122"/>
              </a:rPr>
              <a:t>Finding 3</a:t>
            </a:r>
          </a:p>
        </p:txBody>
      </p:sp>
      <p:pic>
        <p:nvPicPr>
          <p:cNvPr id="16389" name="Picture 4"/>
          <p:cNvPicPr>
            <a:picLocks noChangeAspect="1" noChangeArrowheads="1"/>
          </p:cNvPicPr>
          <p:nvPr/>
        </p:nvPicPr>
        <p:blipFill>
          <a:blip r:embed="rId3"/>
          <a:srcRect/>
          <a:stretch>
            <a:fillRect/>
          </a:stretch>
        </p:blipFill>
        <p:spPr bwMode="auto">
          <a:xfrm>
            <a:off x="2298700" y="1143000"/>
            <a:ext cx="4524375" cy="4619625"/>
          </a:xfrm>
          <a:prstGeom prst="rect">
            <a:avLst/>
          </a:prstGeom>
          <a:noFill/>
          <a:ln w="9525">
            <a:noFill/>
            <a:miter lim="800000"/>
            <a:headEnd/>
            <a:tailEnd/>
          </a:ln>
        </p:spPr>
      </p:pic>
      <p:sp>
        <p:nvSpPr>
          <p:cNvPr id="1117189" name="Rectangle 5"/>
          <p:cNvSpPr>
            <a:spLocks noChangeArrowheads="1"/>
          </p:cNvSpPr>
          <p:nvPr/>
        </p:nvSpPr>
        <p:spPr bwMode="auto">
          <a:xfrm>
            <a:off x="4178300" y="1638300"/>
            <a:ext cx="1003300" cy="381000"/>
          </a:xfrm>
          <a:prstGeom prst="rect">
            <a:avLst/>
          </a:prstGeom>
          <a:solidFill>
            <a:srgbClr val="00CCFF"/>
          </a:solidFill>
          <a:ln w="9525" algn="ctr">
            <a:solidFill>
              <a:schemeClr val="tx1"/>
            </a:solidFill>
            <a:miter lim="800000"/>
            <a:headEnd/>
            <a:tailEnd/>
          </a:ln>
          <a:effectLst/>
        </p:spPr>
        <p:txBody>
          <a:bodyPr wrap="none" lIns="92075" tIns="46038" rIns="92075" bIns="46038" anchor="ctr"/>
          <a:lstStyle/>
          <a:p>
            <a:pPr algn="ctr">
              <a:defRPr/>
            </a:pPr>
            <a:r>
              <a:rPr lang="en-US" altLang="zh-CN">
                <a:solidFill>
                  <a:schemeClr val="bg2"/>
                </a:solidFill>
                <a:effectLst>
                  <a:outerShdw blurRad="38100" dist="38100" dir="2700000" algn="tl">
                    <a:srgbClr val="FFFFFF"/>
                  </a:outerShdw>
                </a:effectLst>
                <a:ea typeface="宋体" pitchFamily="2" charset="-122"/>
              </a:rPr>
              <a:t>MAPKs</a:t>
            </a:r>
          </a:p>
        </p:txBody>
      </p:sp>
      <p:sp>
        <p:nvSpPr>
          <p:cNvPr id="1117190" name="Rectangle 6"/>
          <p:cNvSpPr>
            <a:spLocks noChangeArrowheads="1"/>
          </p:cNvSpPr>
          <p:nvPr/>
        </p:nvSpPr>
        <p:spPr bwMode="auto">
          <a:xfrm>
            <a:off x="3049588" y="1154113"/>
            <a:ext cx="706437" cy="274637"/>
          </a:xfrm>
          <a:prstGeom prst="rect">
            <a:avLst/>
          </a:prstGeom>
          <a:solidFill>
            <a:schemeClr val="tx2"/>
          </a:solidFill>
          <a:ln w="12700">
            <a:noFill/>
            <a:miter lim="800000"/>
            <a:headEnd/>
            <a:tailEnd/>
          </a:ln>
          <a:effectLst/>
        </p:spPr>
        <p:txBody>
          <a:bodyPr wrap="none" anchor="ctr"/>
          <a:lstStyle/>
          <a:p>
            <a:pPr algn="ctr" eaLnBrk="1" hangingPunct="1">
              <a:defRPr/>
            </a:pPr>
            <a:r>
              <a:rPr lang="en-US" altLang="zh-CN">
                <a:solidFill>
                  <a:schemeClr val="bg2"/>
                </a:solidFill>
                <a:effectLst>
                  <a:outerShdw blurRad="38100" dist="38100" dir="2700000" algn="tl">
                    <a:srgbClr val="C0C0C0"/>
                  </a:outerShdw>
                </a:effectLst>
                <a:ea typeface="宋体" pitchFamily="2" charset="-122"/>
              </a:rPr>
              <a:t>Mn</a:t>
            </a:r>
          </a:p>
        </p:txBody>
      </p:sp>
      <p:sp>
        <p:nvSpPr>
          <p:cNvPr id="1117191" name="Rectangle 7"/>
          <p:cNvSpPr>
            <a:spLocks noChangeArrowheads="1"/>
          </p:cNvSpPr>
          <p:nvPr/>
        </p:nvSpPr>
        <p:spPr bwMode="auto">
          <a:xfrm>
            <a:off x="2590800" y="1447800"/>
            <a:ext cx="1587500" cy="685800"/>
          </a:xfrm>
          <a:prstGeom prst="rect">
            <a:avLst/>
          </a:prstGeom>
          <a:solidFill>
            <a:schemeClr val="tx1"/>
          </a:solidFill>
          <a:ln w="9525" algn="ctr">
            <a:solidFill>
              <a:schemeClr val="tx1"/>
            </a:solidFill>
            <a:miter lim="800000"/>
            <a:headEnd/>
            <a:tailEnd/>
          </a:ln>
          <a:effectLst/>
        </p:spPr>
        <p:txBody>
          <a:bodyPr wrap="none" lIns="92075" tIns="46038" rIns="92075" bIns="46038" anchor="ctr"/>
          <a:lstStyle/>
          <a:p>
            <a:pPr>
              <a:defRPr/>
            </a:pPr>
            <a:endParaRPr lang="zh-CN" altLang="en-US">
              <a:effectLst>
                <a:outerShdw blurRad="38100" dist="38100" dir="2700000" algn="tl">
                  <a:srgbClr val="C0C0C0"/>
                </a:outerShdw>
              </a:effectLst>
              <a:ea typeface="宋体" pitchFamily="2" charset="-122"/>
            </a:endParaRPr>
          </a:p>
        </p:txBody>
      </p:sp>
      <p:sp>
        <p:nvSpPr>
          <p:cNvPr id="1117192" name="Line 8"/>
          <p:cNvSpPr>
            <a:spLocks noChangeShapeType="1"/>
          </p:cNvSpPr>
          <p:nvPr/>
        </p:nvSpPr>
        <p:spPr bwMode="auto">
          <a:xfrm>
            <a:off x="3479800" y="1460500"/>
            <a:ext cx="0" cy="838200"/>
          </a:xfrm>
          <a:prstGeom prst="line">
            <a:avLst/>
          </a:prstGeom>
          <a:noFill/>
          <a:ln w="25400">
            <a:solidFill>
              <a:srgbClr val="000000"/>
            </a:solidFill>
            <a:round/>
            <a:headEnd/>
            <a:tailEnd type="triangle" w="med" len="me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sp>
        <p:nvSpPr>
          <p:cNvPr id="1117193" name="Line 9"/>
          <p:cNvSpPr>
            <a:spLocks noChangeShapeType="1"/>
          </p:cNvSpPr>
          <p:nvPr/>
        </p:nvSpPr>
        <p:spPr bwMode="auto">
          <a:xfrm>
            <a:off x="3657600" y="1320800"/>
            <a:ext cx="533400" cy="444500"/>
          </a:xfrm>
          <a:prstGeom prst="line">
            <a:avLst/>
          </a:prstGeom>
          <a:noFill/>
          <a:ln w="38100">
            <a:solidFill>
              <a:schemeClr val="bg2"/>
            </a:solidFill>
            <a:prstDash val="sysDot"/>
            <a:round/>
            <a:headEnd/>
            <a:tailEnd type="triangle" w="med" len="me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sp>
        <p:nvSpPr>
          <p:cNvPr id="1117194" name="Line 10"/>
          <p:cNvSpPr>
            <a:spLocks noChangeShapeType="1"/>
          </p:cNvSpPr>
          <p:nvPr/>
        </p:nvSpPr>
        <p:spPr bwMode="auto">
          <a:xfrm flipH="1">
            <a:off x="3683000" y="1841500"/>
            <a:ext cx="482600" cy="355600"/>
          </a:xfrm>
          <a:prstGeom prst="line">
            <a:avLst/>
          </a:prstGeom>
          <a:noFill/>
          <a:ln w="25400">
            <a:solidFill>
              <a:schemeClr val="bg2"/>
            </a:solidFill>
            <a:round/>
            <a:headEnd/>
            <a:tailEnd type="triangle" w="med" len="me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grpSp>
        <p:nvGrpSpPr>
          <p:cNvPr id="16396" name="Group 11"/>
          <p:cNvGrpSpPr>
            <a:grpSpLocks/>
          </p:cNvGrpSpPr>
          <p:nvPr/>
        </p:nvGrpSpPr>
        <p:grpSpPr bwMode="auto">
          <a:xfrm>
            <a:off x="3835400" y="1892300"/>
            <a:ext cx="190500" cy="228600"/>
            <a:chOff x="896" y="1280"/>
            <a:chExt cx="120" cy="144"/>
          </a:xfrm>
        </p:grpSpPr>
        <p:sp>
          <p:nvSpPr>
            <p:cNvPr id="1117196" name="Line 12"/>
            <p:cNvSpPr>
              <a:spLocks noChangeShapeType="1"/>
            </p:cNvSpPr>
            <p:nvPr/>
          </p:nvSpPr>
          <p:spPr bwMode="auto">
            <a:xfrm>
              <a:off x="896" y="1296"/>
              <a:ext cx="120" cy="120"/>
            </a:xfrm>
            <a:prstGeom prst="line">
              <a:avLst/>
            </a:prstGeom>
            <a:noFill/>
            <a:ln w="63500">
              <a:solidFill>
                <a:srgbClr val="FF0000"/>
              </a:solidFill>
              <a:round/>
              <a:headEnd/>
              <a:tailEn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sp>
          <p:nvSpPr>
            <p:cNvPr id="1117197" name="Line 13"/>
            <p:cNvSpPr>
              <a:spLocks noChangeShapeType="1"/>
            </p:cNvSpPr>
            <p:nvPr/>
          </p:nvSpPr>
          <p:spPr bwMode="auto">
            <a:xfrm flipH="1">
              <a:off x="904" y="1280"/>
              <a:ext cx="88" cy="144"/>
            </a:xfrm>
            <a:prstGeom prst="line">
              <a:avLst/>
            </a:prstGeom>
            <a:noFill/>
            <a:ln w="63500">
              <a:solidFill>
                <a:srgbClr val="FF0000"/>
              </a:solidFill>
              <a:round/>
              <a:headEnd/>
              <a:tailEn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grpSp>
      <p:sp>
        <p:nvSpPr>
          <p:cNvPr id="1117198" name="Rectangle 14"/>
          <p:cNvSpPr>
            <a:spLocks noChangeArrowheads="1"/>
          </p:cNvSpPr>
          <p:nvPr/>
        </p:nvSpPr>
        <p:spPr bwMode="auto">
          <a:xfrm>
            <a:off x="2312988" y="1154113"/>
            <a:ext cx="706437" cy="274637"/>
          </a:xfrm>
          <a:prstGeom prst="rect">
            <a:avLst/>
          </a:prstGeom>
          <a:solidFill>
            <a:schemeClr val="tx2"/>
          </a:solidFill>
          <a:ln w="12700">
            <a:noFill/>
            <a:miter lim="800000"/>
            <a:headEnd/>
            <a:tailEnd/>
          </a:ln>
          <a:effectLst/>
        </p:spPr>
        <p:txBody>
          <a:bodyPr wrap="none" anchor="ctr"/>
          <a:lstStyle/>
          <a:p>
            <a:pPr algn="ctr" eaLnBrk="1" hangingPunct="1">
              <a:defRPr/>
            </a:pPr>
            <a:r>
              <a:rPr lang="en-US" altLang="zh-CN">
                <a:solidFill>
                  <a:schemeClr val="bg2"/>
                </a:solidFill>
                <a:effectLst>
                  <a:outerShdw blurRad="38100" dist="38100" dir="2700000" algn="tl">
                    <a:srgbClr val="C0C0C0"/>
                  </a:outerShdw>
                </a:effectLst>
                <a:ea typeface="宋体" pitchFamily="2" charset="-122"/>
              </a:rPr>
              <a:t>tBHQ</a:t>
            </a:r>
          </a:p>
        </p:txBody>
      </p:sp>
      <p:sp>
        <p:nvSpPr>
          <p:cNvPr id="1117199" name="Line 15"/>
          <p:cNvSpPr>
            <a:spLocks noChangeShapeType="1"/>
          </p:cNvSpPr>
          <p:nvPr/>
        </p:nvSpPr>
        <p:spPr bwMode="auto">
          <a:xfrm>
            <a:off x="2641600" y="1435100"/>
            <a:ext cx="800100" cy="812800"/>
          </a:xfrm>
          <a:prstGeom prst="line">
            <a:avLst/>
          </a:prstGeom>
          <a:noFill/>
          <a:ln w="9525">
            <a:solidFill>
              <a:schemeClr val="bg2"/>
            </a:solidFill>
            <a:round/>
            <a:headEnd/>
            <a:tailEnd type="triangle" w="med" len="me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sp>
        <p:nvSpPr>
          <p:cNvPr id="1117200" name="Rectangle 16"/>
          <p:cNvSpPr>
            <a:spLocks noChangeArrowheads="1"/>
          </p:cNvSpPr>
          <p:nvPr/>
        </p:nvSpPr>
        <p:spPr bwMode="auto">
          <a:xfrm>
            <a:off x="4686300" y="5346700"/>
            <a:ext cx="2540000" cy="495300"/>
          </a:xfrm>
          <a:prstGeom prst="rect">
            <a:avLst/>
          </a:prstGeom>
          <a:solidFill>
            <a:schemeClr val="tx1"/>
          </a:solidFill>
          <a:ln w="9525" algn="ctr">
            <a:solidFill>
              <a:schemeClr val="tx1"/>
            </a:solidFill>
            <a:miter lim="800000"/>
            <a:headEnd/>
            <a:tailEnd/>
          </a:ln>
          <a:effectLst/>
        </p:spPr>
        <p:txBody>
          <a:bodyPr wrap="none" lIns="92075" tIns="46038" rIns="92075" bIns="46038" anchor="ctr"/>
          <a:lstStyle/>
          <a:p>
            <a:pPr algn="ctr">
              <a:defRPr/>
            </a:pPr>
            <a:r>
              <a:rPr lang="en-US" altLang="zh-CN" dirty="0">
                <a:solidFill>
                  <a:schemeClr val="hlink"/>
                </a:solidFill>
                <a:effectLst>
                  <a:outerShdw blurRad="38100" dist="38100" dir="2700000" algn="tl">
                    <a:srgbClr val="C0C0C0"/>
                  </a:outerShdw>
                </a:effectLst>
                <a:ea typeface="宋体" pitchFamily="2" charset="-122"/>
              </a:rPr>
              <a:t>Apoptosis and death</a:t>
            </a:r>
          </a:p>
        </p:txBody>
      </p:sp>
      <p:pic>
        <p:nvPicPr>
          <p:cNvPr id="16400" name="Picture 17"/>
          <p:cNvPicPr>
            <a:picLocks noChangeAspect="1" noChangeArrowheads="1"/>
          </p:cNvPicPr>
          <p:nvPr/>
        </p:nvPicPr>
        <p:blipFill>
          <a:blip r:embed="rId4"/>
          <a:srcRect/>
          <a:stretch>
            <a:fillRect/>
          </a:stretch>
        </p:blipFill>
        <p:spPr bwMode="auto">
          <a:xfrm>
            <a:off x="5237163" y="1438275"/>
            <a:ext cx="1755775" cy="792163"/>
          </a:xfrm>
          <a:prstGeom prst="rect">
            <a:avLst/>
          </a:prstGeom>
          <a:noFill/>
          <a:ln w="9525" algn="ctr">
            <a:noFill/>
            <a:miter lim="800000"/>
            <a:headEnd/>
            <a:tailEnd/>
          </a:ln>
        </p:spPr>
      </p:pic>
      <p:sp>
        <p:nvSpPr>
          <p:cNvPr id="1117202" name="Line 18"/>
          <p:cNvSpPr>
            <a:spLocks noChangeShapeType="1"/>
          </p:cNvSpPr>
          <p:nvPr/>
        </p:nvSpPr>
        <p:spPr bwMode="auto">
          <a:xfrm>
            <a:off x="3683000" y="1320800"/>
            <a:ext cx="1752600" cy="228600"/>
          </a:xfrm>
          <a:prstGeom prst="line">
            <a:avLst/>
          </a:prstGeom>
          <a:noFill/>
          <a:ln w="38100">
            <a:solidFill>
              <a:schemeClr val="bg2"/>
            </a:solidFill>
            <a:prstDash val="sysDot"/>
            <a:round/>
            <a:headEnd/>
            <a:tailEnd type="triangle" w="med" len="me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sp>
        <p:nvSpPr>
          <p:cNvPr id="1117203" name="Line 19"/>
          <p:cNvSpPr>
            <a:spLocks noChangeShapeType="1"/>
          </p:cNvSpPr>
          <p:nvPr/>
        </p:nvSpPr>
        <p:spPr bwMode="auto">
          <a:xfrm flipH="1">
            <a:off x="5461000" y="2095500"/>
            <a:ext cx="25400" cy="0"/>
          </a:xfrm>
          <a:prstGeom prst="line">
            <a:avLst/>
          </a:prstGeom>
          <a:noFill/>
          <a:ln w="9525">
            <a:solidFill>
              <a:schemeClr val="tx1"/>
            </a:solidFill>
            <a:round/>
            <a:headEnd/>
            <a:tailEnd type="triangle" w="med" len="me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sp>
        <p:nvSpPr>
          <p:cNvPr id="1117204" name="Line 20"/>
          <p:cNvSpPr>
            <a:spLocks noChangeShapeType="1"/>
          </p:cNvSpPr>
          <p:nvPr/>
        </p:nvSpPr>
        <p:spPr bwMode="auto">
          <a:xfrm flipH="1">
            <a:off x="3911600" y="2082800"/>
            <a:ext cx="1587500" cy="546100"/>
          </a:xfrm>
          <a:prstGeom prst="line">
            <a:avLst/>
          </a:prstGeom>
          <a:noFill/>
          <a:ln w="38100">
            <a:solidFill>
              <a:schemeClr val="bg2"/>
            </a:solidFill>
            <a:prstDash val="sysDot"/>
            <a:round/>
            <a:headEnd/>
            <a:tailEnd type="triangle" w="med" len="med"/>
          </a:ln>
          <a:effectLst/>
        </p:spPr>
        <p:txBody>
          <a:bodyPr lIns="92075" tIns="46038" rIns="92075" bIns="46038" anchor="ctr"/>
          <a:lstStyle/>
          <a:p>
            <a:pPr>
              <a:defRPr/>
            </a:pPr>
            <a:endParaRPr lang="zh-CN" altLang="en-US">
              <a:effectLst>
                <a:outerShdw blurRad="38100" dist="38100" dir="2700000" algn="tl">
                  <a:srgbClr val="000000">
                    <a:alpha val="43137"/>
                  </a:srgbClr>
                </a:outerShdw>
              </a:effectLst>
            </a:endParaRPr>
          </a:p>
        </p:txBody>
      </p:sp>
      <p:sp>
        <p:nvSpPr>
          <p:cNvPr id="1117205" name="Rectangle 21"/>
          <p:cNvSpPr>
            <a:spLocks noChangeArrowheads="1"/>
          </p:cNvSpPr>
          <p:nvPr/>
        </p:nvSpPr>
        <p:spPr bwMode="auto">
          <a:xfrm>
            <a:off x="6985000" y="1562100"/>
            <a:ext cx="1016000" cy="546100"/>
          </a:xfrm>
          <a:prstGeom prst="rect">
            <a:avLst/>
          </a:prstGeom>
          <a:noFill/>
          <a:ln w="50800" algn="ctr">
            <a:solidFill>
              <a:schemeClr val="bg2"/>
            </a:solidFill>
            <a:prstDash val="sysDot"/>
            <a:miter lim="800000"/>
            <a:headEnd/>
            <a:tailEnd/>
          </a:ln>
          <a:effectLst/>
        </p:spPr>
        <p:txBody>
          <a:bodyPr wrap="none" lIns="92075" tIns="46038" rIns="92075" bIns="46038" anchor="ctr"/>
          <a:lstStyle/>
          <a:p>
            <a:pPr algn="ctr">
              <a:defRPr/>
            </a:pPr>
            <a:r>
              <a:rPr lang="en-US" altLang="zh-CN">
                <a:solidFill>
                  <a:schemeClr val="bg2"/>
                </a:solidFill>
                <a:effectLst>
                  <a:outerShdw blurRad="38100" dist="38100" dir="2700000" algn="tl">
                    <a:srgbClr val="FFFFFF"/>
                  </a:outerShdw>
                </a:effectLst>
                <a:ea typeface="宋体" pitchFamily="2" charset="-122"/>
              </a:rPr>
              <a:t>ROS</a:t>
            </a:r>
          </a:p>
        </p:txBody>
      </p:sp>
      <p:sp>
        <p:nvSpPr>
          <p:cNvPr id="16405" name="Rectangle 38"/>
          <p:cNvSpPr>
            <a:spLocks noChangeArrowheads="1"/>
          </p:cNvSpPr>
          <p:nvPr/>
        </p:nvSpPr>
        <p:spPr bwMode="auto">
          <a:xfrm>
            <a:off x="5289550" y="5816600"/>
            <a:ext cx="3438525" cy="646113"/>
          </a:xfrm>
          <a:prstGeom prst="rect">
            <a:avLst/>
          </a:prstGeom>
          <a:noFill/>
          <a:ln w="50800">
            <a:solidFill>
              <a:srgbClr val="FF0000"/>
            </a:solidFill>
            <a:prstDash val="sysDot"/>
            <a:miter lim="800000"/>
            <a:headEnd/>
            <a:tailEnd/>
          </a:ln>
        </p:spPr>
        <p:txBody>
          <a:bodyPr>
            <a:spAutoFit/>
          </a:bodyPr>
          <a:lstStyle/>
          <a:p>
            <a:pPr eaLnBrk="1" hangingPunct="1">
              <a:buFont typeface="Monotype Sorts" pitchFamily="2" charset="2"/>
              <a:buNone/>
            </a:pPr>
            <a:r>
              <a:rPr lang="en-US" altLang="zh-CN" i="1">
                <a:solidFill>
                  <a:schemeClr val="tx1"/>
                </a:solidFill>
                <a:ea typeface="宋体" pitchFamily="2" charset="-122"/>
              </a:rPr>
              <a:t>Journal of Applied Toxicology</a:t>
            </a:r>
            <a:r>
              <a:rPr lang="en-US" altLang="zh-CN">
                <a:solidFill>
                  <a:schemeClr val="tx1"/>
                </a:solidFill>
                <a:ea typeface="宋体" pitchFamily="2" charset="-122"/>
              </a:rPr>
              <a:t>,2011,31:690-697.</a:t>
            </a:r>
            <a:endParaRPr lang="en-US" altLang="zh-CN">
              <a:solidFill>
                <a:schemeClr val="tx1"/>
              </a:solidFill>
              <a:latin typeface="Times New Roman" pitchFamily="18" charset="0"/>
              <a:ea typeface="宋体" pitchFamily="2" charset="-122"/>
            </a:endParaRPr>
          </a:p>
        </p:txBody>
      </p:sp>
      <p:sp>
        <p:nvSpPr>
          <p:cNvPr id="16406" name="Rectangle 38"/>
          <p:cNvSpPr>
            <a:spLocks noChangeArrowheads="1"/>
          </p:cNvSpPr>
          <p:nvPr/>
        </p:nvSpPr>
        <p:spPr bwMode="auto">
          <a:xfrm>
            <a:off x="1212850" y="5808663"/>
            <a:ext cx="3403600" cy="647700"/>
          </a:xfrm>
          <a:prstGeom prst="rect">
            <a:avLst/>
          </a:prstGeom>
          <a:noFill/>
          <a:ln w="50800">
            <a:solidFill>
              <a:srgbClr val="FF0000"/>
            </a:solidFill>
            <a:prstDash val="sysDot"/>
            <a:miter lim="800000"/>
            <a:headEnd/>
            <a:tailEnd/>
          </a:ln>
        </p:spPr>
        <p:txBody>
          <a:bodyPr>
            <a:spAutoFit/>
          </a:bodyPr>
          <a:lstStyle/>
          <a:p>
            <a:pPr eaLnBrk="1" hangingPunct="1">
              <a:buFont typeface="Monotype Sorts" pitchFamily="2" charset="2"/>
              <a:buNone/>
            </a:pPr>
            <a:r>
              <a:rPr lang="en-US" altLang="zh-CN" i="1">
                <a:solidFill>
                  <a:schemeClr val="tx1"/>
                </a:solidFill>
                <a:ea typeface="宋体" pitchFamily="2" charset="-122"/>
              </a:rPr>
              <a:t>Archives of Toxicology,</a:t>
            </a:r>
            <a:r>
              <a:rPr lang="en-US" altLang="zh-CN">
                <a:solidFill>
                  <a:schemeClr val="tx1"/>
                </a:solidFill>
                <a:ea typeface="宋体" pitchFamily="2" charset="-122"/>
              </a:rPr>
              <a:t> 2011, 85:901-910</a:t>
            </a:r>
            <a:endParaRPr lang="en-US" altLang="zh-CN">
              <a:solidFill>
                <a:schemeClr val="tx1"/>
              </a:solidFill>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2005013" y="2128838"/>
            <a:ext cx="4541837" cy="3633787"/>
            <a:chOff x="1202" y="709"/>
            <a:chExt cx="2722" cy="2449"/>
          </a:xfrm>
        </p:grpSpPr>
        <p:grpSp>
          <p:nvGrpSpPr>
            <p:cNvPr id="17414" name="Group 4"/>
            <p:cNvGrpSpPr>
              <a:grpSpLocks/>
            </p:cNvGrpSpPr>
            <p:nvPr/>
          </p:nvGrpSpPr>
          <p:grpSpPr bwMode="auto">
            <a:xfrm>
              <a:off x="1927" y="1344"/>
              <a:ext cx="1406" cy="635"/>
              <a:chOff x="1565" y="3385"/>
              <a:chExt cx="1406" cy="635"/>
            </a:xfrm>
          </p:grpSpPr>
          <p:grpSp>
            <p:nvGrpSpPr>
              <p:cNvPr id="17430" name="Group 5"/>
              <p:cNvGrpSpPr>
                <a:grpSpLocks/>
              </p:cNvGrpSpPr>
              <p:nvPr/>
            </p:nvGrpSpPr>
            <p:grpSpPr bwMode="auto">
              <a:xfrm>
                <a:off x="1565" y="3385"/>
                <a:ext cx="1379" cy="635"/>
                <a:chOff x="549" y="3294"/>
                <a:chExt cx="1379" cy="635"/>
              </a:xfrm>
            </p:grpSpPr>
            <p:pic>
              <p:nvPicPr>
                <p:cNvPr id="17432" name="Picture 6" descr="tx050217cn00001"/>
                <p:cNvPicPr>
                  <a:picLocks noChangeAspect="1" noChangeArrowheads="1"/>
                </p:cNvPicPr>
                <p:nvPr/>
              </p:nvPicPr>
              <p:blipFill>
                <a:blip r:embed="rId2"/>
                <a:srcRect l="12416" t="70885" r="32239" b="781"/>
                <a:stretch>
                  <a:fillRect/>
                </a:stretch>
              </p:blipFill>
              <p:spPr bwMode="auto">
                <a:xfrm>
                  <a:off x="567" y="3385"/>
                  <a:ext cx="1315" cy="544"/>
                </a:xfrm>
                <a:prstGeom prst="rect">
                  <a:avLst/>
                </a:prstGeom>
                <a:noFill/>
                <a:ln w="9525">
                  <a:noFill/>
                  <a:miter lim="800000"/>
                  <a:headEnd/>
                  <a:tailEnd/>
                </a:ln>
              </p:spPr>
            </p:pic>
            <p:sp>
              <p:nvSpPr>
                <p:cNvPr id="1137671" name="Rectangle 7"/>
                <p:cNvSpPr>
                  <a:spLocks noChangeArrowheads="1"/>
                </p:cNvSpPr>
                <p:nvPr/>
              </p:nvSpPr>
              <p:spPr bwMode="auto">
                <a:xfrm>
                  <a:off x="549" y="3378"/>
                  <a:ext cx="318" cy="363"/>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137672" name="Rectangle 8"/>
                <p:cNvSpPr>
                  <a:spLocks noChangeArrowheads="1"/>
                </p:cNvSpPr>
                <p:nvPr/>
              </p:nvSpPr>
              <p:spPr bwMode="auto">
                <a:xfrm>
                  <a:off x="1111" y="3302"/>
                  <a:ext cx="318" cy="181"/>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137673" name="Rectangle 9"/>
                <p:cNvSpPr>
                  <a:spLocks noChangeArrowheads="1"/>
                </p:cNvSpPr>
                <p:nvPr/>
              </p:nvSpPr>
              <p:spPr bwMode="auto">
                <a:xfrm>
                  <a:off x="1429" y="3385"/>
                  <a:ext cx="323"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137674" name="Rectangle 10"/>
                <p:cNvSpPr>
                  <a:spLocks noChangeArrowheads="1"/>
                </p:cNvSpPr>
                <p:nvPr/>
              </p:nvSpPr>
              <p:spPr bwMode="auto">
                <a:xfrm>
                  <a:off x="1616" y="3385"/>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137675" name="Rectangle 11"/>
                <p:cNvSpPr>
                  <a:spLocks noChangeArrowheads="1"/>
                </p:cNvSpPr>
                <p:nvPr/>
              </p:nvSpPr>
              <p:spPr bwMode="auto">
                <a:xfrm>
                  <a:off x="1616" y="3657"/>
                  <a:ext cx="318" cy="182"/>
                </a:xfrm>
                <a:prstGeom prst="rect">
                  <a:avLst/>
                </a:prstGeom>
                <a:solidFill>
                  <a:schemeClr val="bg1"/>
                </a:solidFill>
                <a:ln w="9525">
                  <a:noFill/>
                  <a:miter lim="800000"/>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grpSp>
          <p:sp>
            <p:nvSpPr>
              <p:cNvPr id="17431" name="Rectangle 12"/>
              <p:cNvSpPr>
                <a:spLocks noChangeArrowheads="1"/>
              </p:cNvSpPr>
              <p:nvPr/>
            </p:nvSpPr>
            <p:spPr bwMode="auto">
              <a:xfrm>
                <a:off x="2517" y="3793"/>
                <a:ext cx="454" cy="137"/>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altLang="zh-CN" sz="1400">
                    <a:solidFill>
                      <a:schemeClr val="hlink"/>
                    </a:solidFill>
                    <a:latin typeface="Arial" charset="0"/>
                    <a:ea typeface="宋体" pitchFamily="2" charset="-122"/>
                  </a:rPr>
                  <a:t>HO-1 ↑</a:t>
                </a:r>
              </a:p>
            </p:txBody>
          </p:sp>
        </p:grpSp>
        <p:sp>
          <p:nvSpPr>
            <p:cNvPr id="17415" name="AutoShape 13"/>
            <p:cNvSpPr>
              <a:spLocks noChangeArrowheads="1"/>
            </p:cNvSpPr>
            <p:nvPr/>
          </p:nvSpPr>
          <p:spPr bwMode="auto">
            <a:xfrm>
              <a:off x="2971" y="709"/>
              <a:ext cx="953" cy="498"/>
            </a:xfrm>
            <a:prstGeom prst="irregularSeal2">
              <a:avLst/>
            </a:prstGeom>
            <a:solidFill>
              <a:srgbClr val="CCFFFF"/>
            </a:solidFill>
            <a:ln w="9525">
              <a:solidFill>
                <a:schemeClr val="tx1"/>
              </a:solidFill>
              <a:miter lim="800000"/>
              <a:headEnd/>
              <a:tailEnd/>
            </a:ln>
          </p:spPr>
          <p:txBody>
            <a:bodyPr wrap="none" anchor="ctr"/>
            <a:lstStyle/>
            <a:p>
              <a:pPr algn="ctr" eaLnBrk="1" hangingPunct="1"/>
              <a:endParaRPr lang="zh-CN" altLang="en-US" sz="1000">
                <a:latin typeface="Arial" charset="0"/>
                <a:ea typeface="宋体" pitchFamily="2" charset="-122"/>
              </a:endParaRPr>
            </a:p>
          </p:txBody>
        </p:sp>
        <p:sp>
          <p:nvSpPr>
            <p:cNvPr id="17416" name="Rectangle 14"/>
            <p:cNvSpPr>
              <a:spLocks noChangeArrowheads="1"/>
            </p:cNvSpPr>
            <p:nvPr/>
          </p:nvSpPr>
          <p:spPr bwMode="auto">
            <a:xfrm>
              <a:off x="3079" y="845"/>
              <a:ext cx="631" cy="227"/>
            </a:xfrm>
            <a:prstGeom prst="rect">
              <a:avLst/>
            </a:prstGeom>
            <a:noFill/>
            <a:ln w="9525">
              <a:noFill/>
              <a:miter lim="800000"/>
              <a:headEnd/>
              <a:tailEnd/>
            </a:ln>
          </p:spPr>
          <p:txBody>
            <a:bodyPr wrap="none">
              <a:spAutoFit/>
            </a:bodyPr>
            <a:lstStyle/>
            <a:p>
              <a:pPr eaLnBrk="1" hangingPunct="1"/>
              <a:r>
                <a:rPr lang="en-US" altLang="zh-CN" sz="1600">
                  <a:solidFill>
                    <a:schemeClr val="hlink"/>
                  </a:solidFill>
                  <a:latin typeface="Arial" charset="0"/>
                  <a:ea typeface="宋体" pitchFamily="2" charset="-122"/>
                </a:rPr>
                <a:t>Paraquat</a:t>
              </a:r>
            </a:p>
          </p:txBody>
        </p:sp>
        <p:sp>
          <p:nvSpPr>
            <p:cNvPr id="1137679" name="Line 15"/>
            <p:cNvSpPr>
              <a:spLocks noChangeShapeType="1"/>
            </p:cNvSpPr>
            <p:nvPr/>
          </p:nvSpPr>
          <p:spPr bwMode="auto">
            <a:xfrm>
              <a:off x="1882" y="1299"/>
              <a:ext cx="454" cy="275"/>
            </a:xfrm>
            <a:prstGeom prst="line">
              <a:avLst/>
            </a:prstGeom>
            <a:noFill/>
            <a:ln w="25400">
              <a:solidFill>
                <a:schemeClr val="tx1"/>
              </a:solidFill>
              <a:prstDash val="sysDot"/>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7418" name="AutoShape 16"/>
            <p:cNvSpPr>
              <a:spLocks noChangeArrowheads="1"/>
            </p:cNvSpPr>
            <p:nvPr/>
          </p:nvSpPr>
          <p:spPr bwMode="auto">
            <a:xfrm>
              <a:off x="1202" y="754"/>
              <a:ext cx="816" cy="545"/>
            </a:xfrm>
            <a:prstGeom prst="irregularSeal1">
              <a:avLst/>
            </a:prstGeom>
            <a:solidFill>
              <a:schemeClr val="accent1"/>
            </a:solidFill>
            <a:ln w="9525">
              <a:solidFill>
                <a:schemeClr val="tx1"/>
              </a:solidFill>
              <a:miter lim="800000"/>
              <a:headEnd/>
              <a:tailEnd/>
            </a:ln>
          </p:spPr>
          <p:txBody>
            <a:bodyPr wrap="none" anchor="ctr"/>
            <a:lstStyle/>
            <a:p>
              <a:pPr algn="ctr" eaLnBrk="1" hangingPunct="1"/>
              <a:r>
                <a:rPr lang="en-US" altLang="zh-CN" sz="2000">
                  <a:solidFill>
                    <a:srgbClr val="FF0000"/>
                  </a:solidFill>
                  <a:latin typeface="Arial" charset="0"/>
                  <a:ea typeface="宋体" pitchFamily="2" charset="-122"/>
                </a:rPr>
                <a:t>tBHQ</a:t>
              </a:r>
            </a:p>
          </p:txBody>
        </p:sp>
        <p:sp>
          <p:nvSpPr>
            <p:cNvPr id="1137681" name="Line 17"/>
            <p:cNvSpPr>
              <a:spLocks noChangeShapeType="1"/>
            </p:cNvSpPr>
            <p:nvPr/>
          </p:nvSpPr>
          <p:spPr bwMode="auto">
            <a:xfrm flipH="1">
              <a:off x="2562" y="1207"/>
              <a:ext cx="636" cy="321"/>
            </a:xfrm>
            <a:prstGeom prst="line">
              <a:avLst/>
            </a:prstGeom>
            <a:noFill/>
            <a:ln w="9525">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137682" name="Line 18"/>
            <p:cNvSpPr>
              <a:spLocks noChangeShapeType="1"/>
            </p:cNvSpPr>
            <p:nvPr/>
          </p:nvSpPr>
          <p:spPr bwMode="auto">
            <a:xfrm flipH="1">
              <a:off x="3515" y="1117"/>
              <a:ext cx="1" cy="1406"/>
            </a:xfrm>
            <a:prstGeom prst="line">
              <a:avLst/>
            </a:prstGeom>
            <a:noFill/>
            <a:ln w="38100">
              <a:solidFill>
                <a:schemeClr val="tx1"/>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137683" name="Line 19"/>
            <p:cNvSpPr>
              <a:spLocks noChangeShapeType="1"/>
            </p:cNvSpPr>
            <p:nvPr/>
          </p:nvSpPr>
          <p:spPr bwMode="auto">
            <a:xfrm flipH="1">
              <a:off x="1655" y="1299"/>
              <a:ext cx="1" cy="725"/>
            </a:xfrm>
            <a:prstGeom prst="line">
              <a:avLst/>
            </a:prstGeom>
            <a:noFill/>
            <a:ln w="38100">
              <a:solidFill>
                <a:srgbClr val="FF0000"/>
              </a:solidFill>
              <a:round/>
              <a:headEnd/>
              <a:tailEnd/>
            </a:ln>
            <a:effectLst/>
          </p:spPr>
          <p:txBody>
            <a:bodyPr/>
            <a:lstStyle/>
            <a:p>
              <a:pPr>
                <a:defRPr/>
              </a:pPr>
              <a:endParaRPr lang="zh-CN" altLang="en-US">
                <a:effectLst>
                  <a:outerShdw blurRad="38100" dist="38100" dir="2700000" algn="tl">
                    <a:srgbClr val="000000">
                      <a:alpha val="43137"/>
                    </a:srgbClr>
                  </a:outerShdw>
                </a:effectLst>
              </a:endParaRPr>
            </a:p>
          </p:txBody>
        </p:sp>
        <p:grpSp>
          <p:nvGrpSpPr>
            <p:cNvPr id="17422" name="Group 20"/>
            <p:cNvGrpSpPr>
              <a:grpSpLocks/>
            </p:cNvGrpSpPr>
            <p:nvPr/>
          </p:nvGrpSpPr>
          <p:grpSpPr bwMode="auto">
            <a:xfrm>
              <a:off x="1490" y="2024"/>
              <a:ext cx="317" cy="363"/>
              <a:chOff x="2065" y="2705"/>
              <a:chExt cx="226" cy="226"/>
            </a:xfrm>
          </p:grpSpPr>
          <p:sp>
            <p:nvSpPr>
              <p:cNvPr id="17428" name="Oval 21"/>
              <p:cNvSpPr>
                <a:spLocks noChangeArrowheads="1"/>
              </p:cNvSpPr>
              <p:nvPr/>
            </p:nvSpPr>
            <p:spPr bwMode="auto">
              <a:xfrm>
                <a:off x="2065" y="2705"/>
                <a:ext cx="226" cy="226"/>
              </a:xfrm>
              <a:prstGeom prst="ellipse">
                <a:avLst/>
              </a:prstGeom>
              <a:noFill/>
              <a:ln w="9525">
                <a:solidFill>
                  <a:srgbClr val="FF0000"/>
                </a:solidFill>
                <a:round/>
                <a:headEnd/>
                <a:tailEnd/>
              </a:ln>
            </p:spPr>
            <p:txBody>
              <a:bodyPr wrap="none" anchor="ctr"/>
              <a:lstStyle/>
              <a:p>
                <a:pPr algn="ctr" eaLnBrk="1" hangingPunct="1"/>
                <a:endParaRPr lang="zh-CN" altLang="en-US" b="0">
                  <a:solidFill>
                    <a:schemeClr val="tx1"/>
                  </a:solidFill>
                  <a:latin typeface="Arial" charset="0"/>
                  <a:ea typeface="宋体" pitchFamily="2" charset="-122"/>
                </a:endParaRPr>
              </a:p>
            </p:txBody>
          </p:sp>
          <p:sp>
            <p:nvSpPr>
              <p:cNvPr id="1137686" name="Line 22"/>
              <p:cNvSpPr>
                <a:spLocks noChangeShapeType="1"/>
              </p:cNvSpPr>
              <p:nvPr/>
            </p:nvSpPr>
            <p:spPr bwMode="auto">
              <a:xfrm>
                <a:off x="2110" y="2816"/>
                <a:ext cx="136" cy="0"/>
              </a:xfrm>
              <a:prstGeom prst="line">
                <a:avLst/>
              </a:prstGeom>
              <a:noFill/>
              <a:ln w="38100">
                <a:solidFill>
                  <a:srgbClr val="FF0000"/>
                </a:solidFill>
                <a:round/>
                <a:headEnd/>
                <a:tailEnd/>
              </a:ln>
              <a:effectLst/>
            </p:spPr>
            <p:txBody>
              <a:bodyPr/>
              <a:lstStyle/>
              <a:p>
                <a:pPr>
                  <a:defRPr/>
                </a:pPr>
                <a:endParaRPr lang="zh-CN" altLang="en-US">
                  <a:effectLst>
                    <a:outerShdw blurRad="38100" dist="38100" dir="2700000" algn="tl">
                      <a:srgbClr val="000000">
                        <a:alpha val="43137"/>
                      </a:srgbClr>
                    </a:outerShdw>
                  </a:effectLst>
                </a:endParaRPr>
              </a:p>
            </p:txBody>
          </p:sp>
        </p:grpSp>
        <p:grpSp>
          <p:nvGrpSpPr>
            <p:cNvPr id="17423" name="Group 23"/>
            <p:cNvGrpSpPr>
              <a:grpSpLocks/>
            </p:cNvGrpSpPr>
            <p:nvPr/>
          </p:nvGrpSpPr>
          <p:grpSpPr bwMode="auto">
            <a:xfrm>
              <a:off x="1429" y="2523"/>
              <a:ext cx="2358" cy="635"/>
              <a:chOff x="2336" y="2478"/>
              <a:chExt cx="2358" cy="635"/>
            </a:xfrm>
          </p:grpSpPr>
          <p:sp>
            <p:nvSpPr>
              <p:cNvPr id="17426" name="Rectangle 24"/>
              <p:cNvSpPr>
                <a:spLocks noChangeArrowheads="1"/>
              </p:cNvSpPr>
              <p:nvPr/>
            </p:nvSpPr>
            <p:spPr bwMode="auto">
              <a:xfrm>
                <a:off x="2336" y="2478"/>
                <a:ext cx="2358" cy="635"/>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GB" altLang="zh-CN">
                    <a:solidFill>
                      <a:srgbClr val="FF0000"/>
                    </a:solidFill>
                    <a:latin typeface="Arial" charset="0"/>
                    <a:ea typeface="宋体" pitchFamily="2" charset="-122"/>
                  </a:rPr>
                  <a:t>                      </a:t>
                </a:r>
                <a:r>
                  <a:rPr lang="en-GB" altLang="zh-CN" sz="2000">
                    <a:solidFill>
                      <a:srgbClr val="FF0000"/>
                    </a:solidFill>
                    <a:latin typeface="Arial" charset="0"/>
                    <a:ea typeface="宋体" pitchFamily="2" charset="-122"/>
                  </a:rPr>
                  <a:t>neurodegeneration</a:t>
                </a:r>
                <a:endParaRPr lang="en-US" altLang="zh-CN" sz="2000">
                  <a:solidFill>
                    <a:srgbClr val="FF0000"/>
                  </a:solidFill>
                  <a:latin typeface="Arial" charset="0"/>
                  <a:ea typeface="宋体" pitchFamily="2" charset="-122"/>
                </a:endParaRPr>
              </a:p>
            </p:txBody>
          </p:sp>
          <p:pic>
            <p:nvPicPr>
              <p:cNvPr id="17427" name="Picture 25" descr="u=2934071399,3441599191&amp;fm=15&amp;gp=0"/>
              <p:cNvPicPr>
                <a:picLocks noChangeAspect="1" noChangeArrowheads="1"/>
              </p:cNvPicPr>
              <p:nvPr/>
            </p:nvPicPr>
            <p:blipFill>
              <a:blip r:embed="rId3"/>
              <a:srcRect/>
              <a:stretch>
                <a:fillRect/>
              </a:stretch>
            </p:blipFill>
            <p:spPr bwMode="auto">
              <a:xfrm>
                <a:off x="2381" y="2523"/>
                <a:ext cx="840" cy="546"/>
              </a:xfrm>
              <a:prstGeom prst="rect">
                <a:avLst/>
              </a:prstGeom>
              <a:noFill/>
              <a:ln w="9525">
                <a:noFill/>
                <a:miter lim="800000"/>
                <a:headEnd/>
                <a:tailEnd/>
              </a:ln>
            </p:spPr>
          </p:pic>
        </p:grpSp>
        <p:sp>
          <p:nvSpPr>
            <p:cNvPr id="1137690" name="Line 26"/>
            <p:cNvSpPr>
              <a:spLocks noChangeShapeType="1"/>
            </p:cNvSpPr>
            <p:nvPr/>
          </p:nvSpPr>
          <p:spPr bwMode="auto">
            <a:xfrm flipH="1" flipV="1">
              <a:off x="1655" y="1979"/>
              <a:ext cx="1044" cy="0"/>
            </a:xfrm>
            <a:prstGeom prst="line">
              <a:avLst/>
            </a:prstGeom>
            <a:noFill/>
            <a:ln w="25400">
              <a:solidFill>
                <a:schemeClr val="tx1"/>
              </a:solidFill>
              <a:prstDash val="sysDot"/>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sp>
          <p:nvSpPr>
            <p:cNvPr id="1137691" name="Line 27"/>
            <p:cNvSpPr>
              <a:spLocks noChangeShapeType="1"/>
            </p:cNvSpPr>
            <p:nvPr/>
          </p:nvSpPr>
          <p:spPr bwMode="auto">
            <a:xfrm>
              <a:off x="1655" y="2387"/>
              <a:ext cx="0" cy="136"/>
            </a:xfrm>
            <a:prstGeom prst="line">
              <a:avLst/>
            </a:prstGeom>
            <a:noFill/>
            <a:ln w="38100">
              <a:solidFill>
                <a:srgbClr val="FF0000"/>
              </a:solidFill>
              <a:round/>
              <a:headEnd/>
              <a:tailEnd type="triangle" w="med" len="med"/>
            </a:ln>
            <a:effectLst/>
          </p:spPr>
          <p:txBody>
            <a:bodyPr/>
            <a:lstStyle/>
            <a:p>
              <a:pPr>
                <a:defRPr/>
              </a:pPr>
              <a:endParaRPr lang="zh-CN" altLang="en-US">
                <a:effectLst>
                  <a:outerShdw blurRad="38100" dist="38100" dir="2700000" algn="tl">
                    <a:srgbClr val="000000">
                      <a:alpha val="43137"/>
                    </a:srgbClr>
                  </a:outerShdw>
                </a:effectLst>
              </a:endParaRPr>
            </a:p>
          </p:txBody>
        </p:sp>
      </p:grpSp>
      <p:sp>
        <p:nvSpPr>
          <p:cNvPr id="1137693" name="AutoShape 29"/>
          <p:cNvSpPr>
            <a:spLocks noChangeArrowheads="1"/>
          </p:cNvSpPr>
          <p:nvPr/>
        </p:nvSpPr>
        <p:spPr bwMode="auto">
          <a:xfrm>
            <a:off x="642938" y="173038"/>
            <a:ext cx="8248650" cy="923925"/>
          </a:xfrm>
          <a:prstGeom prst="roundRect">
            <a:avLst>
              <a:gd name="adj" fmla="val 16667"/>
            </a:avLst>
          </a:prstGeom>
          <a:gradFill rotWithShape="0">
            <a:gsLst>
              <a:gs pos="0">
                <a:srgbClr val="EC1461">
                  <a:gamma/>
                  <a:tint val="13725"/>
                  <a:invGamma/>
                </a:srgbClr>
              </a:gs>
              <a:gs pos="100000">
                <a:srgbClr val="EC1461"/>
              </a:gs>
            </a:gsLst>
            <a:lin ang="0" scaled="1"/>
          </a:gradFill>
          <a:ln w="9525">
            <a:noFill/>
            <a:round/>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7412" name="Text Box 30"/>
          <p:cNvSpPr txBox="1">
            <a:spLocks noChangeArrowheads="1"/>
          </p:cNvSpPr>
          <p:nvPr/>
        </p:nvSpPr>
        <p:spPr bwMode="auto">
          <a:xfrm>
            <a:off x="719138" y="311150"/>
            <a:ext cx="7794625" cy="701675"/>
          </a:xfrm>
          <a:prstGeom prst="rect">
            <a:avLst/>
          </a:prstGeom>
          <a:noFill/>
          <a:ln w="9525" algn="ctr">
            <a:noFill/>
            <a:miter lim="800000"/>
            <a:headEnd/>
            <a:tailEnd/>
          </a:ln>
        </p:spPr>
        <p:txBody>
          <a:bodyPr>
            <a:spAutoFit/>
          </a:bodyPr>
          <a:lstStyle/>
          <a:p>
            <a:r>
              <a:rPr lang="en-US" altLang="zh-CN" sz="4000">
                <a:solidFill>
                  <a:schemeClr val="bg2"/>
                </a:solidFill>
                <a:latin typeface="Arial" charset="0"/>
                <a:ea typeface="宋体" pitchFamily="2" charset="-122"/>
              </a:rPr>
              <a:t>Finding 4</a:t>
            </a:r>
          </a:p>
        </p:txBody>
      </p:sp>
      <p:sp>
        <p:nvSpPr>
          <p:cNvPr id="17413" name="Rectangle 38"/>
          <p:cNvSpPr>
            <a:spLocks noChangeArrowheads="1"/>
          </p:cNvSpPr>
          <p:nvPr/>
        </p:nvSpPr>
        <p:spPr bwMode="auto">
          <a:xfrm>
            <a:off x="1738313" y="5969000"/>
            <a:ext cx="5221287" cy="369888"/>
          </a:xfrm>
          <a:prstGeom prst="rect">
            <a:avLst/>
          </a:prstGeom>
          <a:noFill/>
          <a:ln w="50800">
            <a:solidFill>
              <a:srgbClr val="FF0000"/>
            </a:solidFill>
            <a:prstDash val="sysDot"/>
            <a:miter lim="800000"/>
            <a:headEnd/>
            <a:tailEnd/>
          </a:ln>
        </p:spPr>
        <p:txBody>
          <a:bodyPr>
            <a:spAutoFit/>
          </a:bodyPr>
          <a:lstStyle/>
          <a:p>
            <a:pPr eaLnBrk="1" hangingPunct="1">
              <a:buFont typeface="Monotype Sorts" pitchFamily="2" charset="2"/>
              <a:buNone/>
            </a:pPr>
            <a:r>
              <a:rPr lang="en-US" altLang="zh-CN" i="1">
                <a:solidFill>
                  <a:schemeClr val="tx1"/>
                </a:solidFill>
                <a:ea typeface="宋体" pitchFamily="2" charset="-122"/>
              </a:rPr>
              <a:t>Archives of Toxicology,2013</a:t>
            </a:r>
            <a:r>
              <a:rPr lang="en-US" altLang="zh-CN">
                <a:solidFill>
                  <a:schemeClr val="tx1"/>
                </a:solidFill>
                <a:ea typeface="宋体" pitchFamily="2" charset="-122"/>
              </a:rPr>
              <a:t>, 86(11):1729-1740.</a:t>
            </a:r>
            <a:endParaRPr lang="en-US" altLang="zh-CN">
              <a:solidFill>
                <a:schemeClr val="tx1"/>
              </a:solidFill>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6" name="AutoShape 4"/>
          <p:cNvSpPr>
            <a:spLocks noChangeArrowheads="1"/>
          </p:cNvSpPr>
          <p:nvPr/>
        </p:nvSpPr>
        <p:spPr bwMode="auto">
          <a:xfrm>
            <a:off x="642938" y="173038"/>
            <a:ext cx="8248650" cy="923925"/>
          </a:xfrm>
          <a:prstGeom prst="roundRect">
            <a:avLst>
              <a:gd name="adj" fmla="val 16667"/>
            </a:avLst>
          </a:prstGeom>
          <a:gradFill rotWithShape="0">
            <a:gsLst>
              <a:gs pos="0">
                <a:srgbClr val="EC1461">
                  <a:gamma/>
                  <a:tint val="13725"/>
                  <a:invGamma/>
                </a:srgbClr>
              </a:gs>
              <a:gs pos="100000">
                <a:srgbClr val="EC1461"/>
              </a:gs>
            </a:gsLst>
            <a:lin ang="0" scaled="1"/>
          </a:gradFill>
          <a:ln w="9525">
            <a:noFill/>
            <a:round/>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18435" name="Text Box 5"/>
          <p:cNvSpPr txBox="1">
            <a:spLocks noChangeArrowheads="1"/>
          </p:cNvSpPr>
          <p:nvPr/>
        </p:nvSpPr>
        <p:spPr bwMode="auto">
          <a:xfrm>
            <a:off x="719138" y="311150"/>
            <a:ext cx="7794625" cy="701675"/>
          </a:xfrm>
          <a:prstGeom prst="rect">
            <a:avLst/>
          </a:prstGeom>
          <a:noFill/>
          <a:ln w="9525" algn="ctr">
            <a:noFill/>
            <a:miter lim="800000"/>
            <a:headEnd/>
            <a:tailEnd/>
          </a:ln>
        </p:spPr>
        <p:txBody>
          <a:bodyPr>
            <a:spAutoFit/>
          </a:bodyPr>
          <a:lstStyle/>
          <a:p>
            <a:r>
              <a:rPr lang="en-US" altLang="zh-CN" sz="4000">
                <a:solidFill>
                  <a:schemeClr val="bg2"/>
                </a:solidFill>
                <a:latin typeface="Arial" charset="0"/>
                <a:ea typeface="宋体" pitchFamily="2" charset="-122"/>
              </a:rPr>
              <a:t>Conclusion</a:t>
            </a:r>
          </a:p>
        </p:txBody>
      </p:sp>
      <p:sp>
        <p:nvSpPr>
          <p:cNvPr id="18436" name="Rectangle 6"/>
          <p:cNvSpPr>
            <a:spLocks noChangeArrowheads="1"/>
          </p:cNvSpPr>
          <p:nvPr/>
        </p:nvSpPr>
        <p:spPr bwMode="auto">
          <a:xfrm>
            <a:off x="688975" y="1452563"/>
            <a:ext cx="8499475" cy="3989387"/>
          </a:xfrm>
          <a:prstGeom prst="rect">
            <a:avLst/>
          </a:prstGeom>
          <a:noFill/>
          <a:ln w="9525" algn="ctr">
            <a:noFill/>
            <a:miter lim="800000"/>
            <a:headEnd/>
            <a:tailEnd/>
          </a:ln>
        </p:spPr>
        <p:txBody>
          <a:bodyPr lIns="92075" tIns="46038" rIns="92075" bIns="46038">
            <a:spAutoFit/>
          </a:bodyPr>
          <a:lstStyle/>
          <a:p>
            <a:pPr>
              <a:lnSpc>
                <a:spcPct val="160000"/>
              </a:lnSpc>
              <a:buClr>
                <a:srgbClr val="FF3300"/>
              </a:buClr>
              <a:buFont typeface="Wingdings" pitchFamily="2" charset="2"/>
              <a:buChar char="Ø"/>
            </a:pPr>
            <a:r>
              <a:rPr lang="en-US" altLang="zh-CN" sz="2400" b="0">
                <a:solidFill>
                  <a:schemeClr val="tx1"/>
                </a:solidFill>
                <a:ea typeface="宋体" pitchFamily="2" charset="-122"/>
              </a:rPr>
              <a:t> </a:t>
            </a:r>
            <a:r>
              <a:rPr lang="en-US" altLang="zh-CN" sz="3200" b="0">
                <a:solidFill>
                  <a:schemeClr val="tx1"/>
                </a:solidFill>
                <a:ea typeface="宋体" pitchFamily="2" charset="-122"/>
              </a:rPr>
              <a:t>Nrf2 protects from neurotoxicity in cell models and laboratory models.</a:t>
            </a:r>
          </a:p>
          <a:p>
            <a:pPr>
              <a:lnSpc>
                <a:spcPct val="160000"/>
              </a:lnSpc>
              <a:buClr>
                <a:srgbClr val="FF3300"/>
              </a:buClr>
              <a:buFont typeface="Wingdings" pitchFamily="2" charset="2"/>
              <a:buChar char="Ø"/>
            </a:pPr>
            <a:r>
              <a:rPr lang="en-US" altLang="zh-CN" sz="3200" b="0">
                <a:solidFill>
                  <a:schemeClr val="tx1"/>
                </a:solidFill>
                <a:ea typeface="宋体" pitchFamily="2" charset="-122"/>
              </a:rPr>
              <a:t>The Nrf2/ARE pathway as a potential therapeutic target in neurotoxicity resulted from environmental chemical.</a:t>
            </a:r>
            <a:endParaRPr lang="zh-CN" altLang="en-US" sz="3200" b="0">
              <a:solidFill>
                <a:schemeClr val="tx1"/>
              </a:solidFill>
              <a:ea typeface="宋体"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749300" y="927100"/>
            <a:ext cx="8169275" cy="3113088"/>
          </a:xfrm>
          <a:prstGeom prst="rect">
            <a:avLst/>
          </a:prstGeom>
          <a:noFill/>
          <a:ln w="9525" algn="ctr">
            <a:noFill/>
            <a:miter lim="800000"/>
            <a:headEnd/>
            <a:tailEnd/>
          </a:ln>
          <a:effectLst/>
        </p:spPr>
        <p:txBody>
          <a:bodyPr lIns="92075" tIns="46038" rIns="92075" bIns="46038">
            <a:spAutoFit/>
          </a:bodyPr>
          <a:lstStyle/>
          <a:p>
            <a:pPr marL="457200" indent="-457200">
              <a:defRPr/>
            </a:pPr>
            <a:endParaRPr lang="en-US" altLang="zh-CN" sz="3600">
              <a:solidFill>
                <a:srgbClr val="FFFF00"/>
              </a:solidFill>
              <a:ea typeface="宋体" pitchFamily="2" charset="-122"/>
            </a:endParaRPr>
          </a:p>
          <a:p>
            <a:pPr marL="457200" indent="-457200">
              <a:lnSpc>
                <a:spcPct val="150000"/>
              </a:lnSpc>
              <a:defRPr/>
            </a:pPr>
            <a:r>
              <a:rPr kumimoji="1" lang="en-US" altLang="zh-CN" sz="3600">
                <a:solidFill>
                  <a:srgbClr val="FF0000"/>
                </a:solidFill>
                <a:effectLst>
                  <a:outerShdw blurRad="38100" dist="38100" dir="2700000" algn="tl">
                    <a:srgbClr val="000000"/>
                  </a:outerShdw>
                </a:effectLst>
                <a:ea typeface="宋体" pitchFamily="2" charset="-122"/>
              </a:rPr>
              <a:t>    </a:t>
            </a: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rPr>
              <a:t>Part Ⅲ.</a:t>
            </a:r>
            <a:r>
              <a:rPr lang="en-US" altLang="zh-CN" sz="3600">
                <a:solidFill>
                  <a:srgbClr val="FFFF00"/>
                </a:solidFill>
                <a:latin typeface="Times New Roman" pitchFamily="18" charset="0"/>
                <a:ea typeface="宋体" pitchFamily="2" charset="-122"/>
              </a:rPr>
              <a:t> </a:t>
            </a:r>
          </a:p>
          <a:p>
            <a:pPr marL="457200" indent="-457200">
              <a:lnSpc>
                <a:spcPct val="150000"/>
              </a:lnSpc>
              <a:defRPr/>
            </a:pPr>
            <a:r>
              <a:rPr lang="en-US" altLang="zh-CN" sz="3600">
                <a:solidFill>
                  <a:srgbClr val="FFFF00"/>
                </a:solidFill>
                <a:latin typeface="Times New Roman" pitchFamily="18" charset="0"/>
                <a:ea typeface="宋体" pitchFamily="2" charset="-122"/>
              </a:rPr>
              <a:t>    The role of non-coding RNA (ncRNA) in the neurotoxicity induced by PQ.</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2"/>
          <a:srcRect b="5257"/>
          <a:stretch>
            <a:fillRect/>
          </a:stretch>
        </p:blipFill>
        <p:spPr bwMode="auto">
          <a:xfrm>
            <a:off x="1576388" y="673100"/>
            <a:ext cx="5656262" cy="573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9"/>
          <p:cNvSpPr>
            <a:spLocks noChangeArrowheads="1"/>
          </p:cNvSpPr>
          <p:nvPr/>
        </p:nvSpPr>
        <p:spPr bwMode="auto">
          <a:xfrm>
            <a:off x="401638" y="342900"/>
            <a:ext cx="8248650" cy="923925"/>
          </a:xfrm>
          <a:prstGeom prst="roundRect">
            <a:avLst>
              <a:gd name="adj" fmla="val 16667"/>
            </a:avLst>
          </a:prstGeom>
          <a:gradFill rotWithShape="0">
            <a:gsLst>
              <a:gs pos="0">
                <a:srgbClr val="FCDFE9"/>
              </a:gs>
              <a:gs pos="100000">
                <a:srgbClr val="EC1461"/>
              </a:gs>
            </a:gsLst>
            <a:lin ang="0" scaled="1"/>
          </a:gradFill>
          <a:ln w="9525">
            <a:noFill/>
            <a:round/>
            <a:headEnd/>
            <a:tailEnd/>
          </a:ln>
        </p:spPr>
        <p:txBody>
          <a:bodyPr wrap="none" anchor="ctr"/>
          <a:lstStyle/>
          <a:p>
            <a:r>
              <a:rPr lang="en-US" altLang="zh-CN" sz="4000">
                <a:solidFill>
                  <a:schemeClr val="bg2"/>
                </a:solidFill>
                <a:latin typeface="Arial" charset="0"/>
                <a:ea typeface="宋体" pitchFamily="2" charset="-122"/>
              </a:rPr>
              <a:t>Finding</a:t>
            </a:r>
            <a:r>
              <a:rPr lang="en-US" altLang="zh-CN" sz="4000">
                <a:solidFill>
                  <a:srgbClr val="000000"/>
                </a:solidFill>
                <a:latin typeface="Arial" charset="0"/>
                <a:ea typeface="宋体" pitchFamily="2" charset="-122"/>
              </a:rPr>
              <a:t> 5</a:t>
            </a:r>
          </a:p>
        </p:txBody>
      </p:sp>
      <p:sp>
        <p:nvSpPr>
          <p:cNvPr id="8" name="Rectangle 6"/>
          <p:cNvSpPr>
            <a:spLocks noChangeArrowheads="1"/>
          </p:cNvSpPr>
          <p:nvPr/>
        </p:nvSpPr>
        <p:spPr bwMode="auto">
          <a:xfrm>
            <a:off x="558800" y="1468438"/>
            <a:ext cx="8851900" cy="2405062"/>
          </a:xfrm>
          <a:prstGeom prst="rect">
            <a:avLst/>
          </a:prstGeom>
          <a:noFill/>
          <a:ln w="9525" algn="ctr">
            <a:noFill/>
            <a:miter lim="800000"/>
            <a:headEnd/>
            <a:tailEnd/>
          </a:ln>
        </p:spPr>
        <p:txBody>
          <a:bodyPr lIns="92075" tIns="46038" rIns="92075" bIns="46038">
            <a:spAutoFit/>
          </a:bodyPr>
          <a:lstStyle/>
          <a:p>
            <a:pPr>
              <a:lnSpc>
                <a:spcPct val="160000"/>
              </a:lnSpc>
              <a:buClr>
                <a:srgbClr val="FF3300"/>
              </a:buClr>
              <a:defRPr/>
            </a:pPr>
            <a:endParaRPr lang="en-US" altLang="zh-CN" sz="2400">
              <a:effectLst>
                <a:outerShdw blurRad="38100" dist="38100" dir="2700000" algn="tl">
                  <a:srgbClr val="000000"/>
                </a:outerShdw>
              </a:effectLst>
              <a:ea typeface="宋体" pitchFamily="2" charset="-122"/>
              <a:cs typeface="Times New Roman" pitchFamily="18" charset="0"/>
            </a:endParaRPr>
          </a:p>
          <a:p>
            <a:pPr eaLnBrk="1" hangingPunct="1">
              <a:defRPr/>
            </a:pPr>
            <a:endParaRPr lang="en-US" altLang="zh-CN" sz="2400">
              <a:effectLst>
                <a:outerShdw blurRad="38100" dist="38100" dir="2700000" algn="tl">
                  <a:srgbClr val="000000"/>
                </a:outerShdw>
              </a:effectLst>
              <a:ea typeface="宋体" pitchFamily="2" charset="-122"/>
              <a:cs typeface="Times New Roman" pitchFamily="18" charset="0"/>
            </a:endParaRPr>
          </a:p>
          <a:p>
            <a:pPr>
              <a:lnSpc>
                <a:spcPct val="160000"/>
              </a:lnSpc>
              <a:buClr>
                <a:srgbClr val="FF3300"/>
              </a:buClr>
              <a:buFont typeface="Wingdings" pitchFamily="2" charset="2"/>
              <a:buChar char="Ø"/>
              <a:defRPr/>
            </a:pPr>
            <a:endParaRPr lang="en-US" altLang="zh-CN" sz="2400">
              <a:solidFill>
                <a:schemeClr val="tx1"/>
              </a:solidFill>
              <a:ea typeface="宋体" pitchFamily="2" charset="-122"/>
              <a:cs typeface="Times New Roman" pitchFamily="18" charset="0"/>
            </a:endParaRPr>
          </a:p>
          <a:p>
            <a:pPr>
              <a:lnSpc>
                <a:spcPct val="160000"/>
              </a:lnSpc>
              <a:buClr>
                <a:srgbClr val="FF3300"/>
              </a:buClr>
              <a:defRPr/>
            </a:pPr>
            <a:endParaRPr lang="en-US" altLang="zh-CN" sz="3200" b="0">
              <a:solidFill>
                <a:schemeClr val="tx1"/>
              </a:solidFill>
              <a:ea typeface="宋体" pitchFamily="2" charset="-122"/>
              <a:cs typeface="Times New Roman" pitchFamily="18" charset="0"/>
            </a:endParaRPr>
          </a:p>
        </p:txBody>
      </p:sp>
      <p:sp>
        <p:nvSpPr>
          <p:cNvPr id="21508" name="Rectangle 6"/>
          <p:cNvSpPr>
            <a:spLocks noChangeArrowheads="1"/>
          </p:cNvSpPr>
          <p:nvPr/>
        </p:nvSpPr>
        <p:spPr bwMode="auto">
          <a:xfrm>
            <a:off x="431800" y="1465263"/>
            <a:ext cx="8788400" cy="3013075"/>
          </a:xfrm>
          <a:prstGeom prst="rect">
            <a:avLst/>
          </a:prstGeom>
          <a:noFill/>
          <a:ln w="9525" algn="ctr">
            <a:noFill/>
            <a:miter lim="800000"/>
            <a:headEnd/>
            <a:tailEnd/>
          </a:ln>
        </p:spPr>
        <p:txBody>
          <a:bodyPr lIns="92075" tIns="46038" rIns="92075" bIns="46038">
            <a:spAutoFit/>
          </a:bodyPr>
          <a:lstStyle/>
          <a:p>
            <a:pPr>
              <a:lnSpc>
                <a:spcPct val="160000"/>
              </a:lnSpc>
              <a:buClr>
                <a:srgbClr val="FF3300"/>
              </a:buClr>
              <a:buFont typeface="Wingdings" pitchFamily="2" charset="2"/>
              <a:buChar char="Ø"/>
            </a:pPr>
            <a:r>
              <a:rPr lang="en-US" altLang="zh-CN" sz="2400">
                <a:solidFill>
                  <a:schemeClr val="tx1"/>
                </a:solidFill>
                <a:ea typeface="宋体" pitchFamily="2" charset="-122"/>
                <a:cs typeface="Times New Roman" pitchFamily="18" charset="0"/>
              </a:rPr>
              <a:t>In vitro</a:t>
            </a:r>
            <a:r>
              <a:rPr lang="en-US" altLang="zh-CN">
                <a:solidFill>
                  <a:schemeClr val="tx1"/>
                </a:solidFill>
                <a:ea typeface="宋体" pitchFamily="2" charset="-122"/>
                <a:cs typeface="Times New Roman" pitchFamily="18" charset="0"/>
              </a:rPr>
              <a:t>,</a:t>
            </a:r>
            <a:r>
              <a:rPr lang="en-US" altLang="zh-CN">
                <a:ea typeface="宋体" pitchFamily="2" charset="-122"/>
                <a:cs typeface="Times New Roman" pitchFamily="18" charset="0"/>
              </a:rPr>
              <a:t> </a:t>
            </a:r>
            <a:r>
              <a:rPr lang="en-US" altLang="zh-CN" sz="2400">
                <a:solidFill>
                  <a:schemeClr val="tx1"/>
                </a:solidFill>
                <a:ea typeface="宋体" pitchFamily="2" charset="-122"/>
                <a:cs typeface="Times New Roman" pitchFamily="18" charset="0"/>
              </a:rPr>
              <a:t>PQ  can increase  the rate of apoptosis of cells and change miRNA expression profiling, which maybe one of the mechanism of neurotoxicity induced by PQ.</a:t>
            </a:r>
          </a:p>
          <a:p>
            <a:pPr>
              <a:lnSpc>
                <a:spcPct val="160000"/>
              </a:lnSpc>
              <a:buClr>
                <a:srgbClr val="FF3300"/>
              </a:buClr>
              <a:buFont typeface="Wingdings" pitchFamily="2" charset="2"/>
              <a:buChar char="Ø"/>
            </a:pPr>
            <a:r>
              <a:rPr lang="en-US" altLang="zh-CN" sz="2400">
                <a:solidFill>
                  <a:schemeClr val="tx1"/>
                </a:solidFill>
                <a:ea typeface="宋体" pitchFamily="2" charset="-122"/>
                <a:cs typeface="Times New Roman" pitchFamily="18" charset="0"/>
              </a:rPr>
              <a:t>In vitro, MPTP can also change miRNA expression profiling. It is different from but related to that of PQ.</a:t>
            </a:r>
          </a:p>
        </p:txBody>
      </p:sp>
      <p:sp>
        <p:nvSpPr>
          <p:cNvPr id="21509" name="Rectangle 6"/>
          <p:cNvSpPr>
            <a:spLocks noChangeArrowheads="1"/>
          </p:cNvSpPr>
          <p:nvPr/>
        </p:nvSpPr>
        <p:spPr bwMode="auto">
          <a:xfrm>
            <a:off x="3581400" y="5992813"/>
            <a:ext cx="2117725" cy="417512"/>
          </a:xfrm>
          <a:prstGeom prst="rect">
            <a:avLst/>
          </a:prstGeom>
          <a:noFill/>
          <a:ln w="50800">
            <a:solidFill>
              <a:srgbClr val="FF0000"/>
            </a:solidFill>
            <a:prstDash val="sysDot"/>
            <a:miter lim="800000"/>
            <a:headEnd/>
            <a:tailEnd/>
          </a:ln>
        </p:spPr>
        <p:txBody>
          <a:bodyPr>
            <a:spAutoFit/>
          </a:bodyPr>
          <a:lstStyle/>
          <a:p>
            <a:pPr eaLnBrk="1" hangingPunct="1"/>
            <a:r>
              <a:rPr lang="en-US" altLang="zh-CN" i="1">
                <a:solidFill>
                  <a:schemeClr val="tx1"/>
                </a:solidFill>
                <a:latin typeface="Times New Roman" pitchFamily="18" charset="0"/>
                <a:ea typeface="宋体" pitchFamily="2" charset="-122"/>
              </a:rPr>
              <a:t>Unpublished data</a:t>
            </a:r>
            <a:endParaRPr lang="en-US" altLang="zh-CN" b="0">
              <a:solidFill>
                <a:schemeClr val="tx1"/>
              </a:solidFill>
              <a:ea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9"/>
          <p:cNvSpPr>
            <a:spLocks noChangeArrowheads="1"/>
          </p:cNvSpPr>
          <p:nvPr/>
        </p:nvSpPr>
        <p:spPr bwMode="auto">
          <a:xfrm>
            <a:off x="401638" y="342900"/>
            <a:ext cx="8248650" cy="923925"/>
          </a:xfrm>
          <a:prstGeom prst="roundRect">
            <a:avLst>
              <a:gd name="adj" fmla="val 16667"/>
            </a:avLst>
          </a:prstGeom>
          <a:gradFill rotWithShape="0">
            <a:gsLst>
              <a:gs pos="0">
                <a:srgbClr val="FCDFE9"/>
              </a:gs>
              <a:gs pos="100000">
                <a:srgbClr val="EC1461"/>
              </a:gs>
            </a:gsLst>
            <a:lin ang="0" scaled="1"/>
          </a:gradFill>
          <a:ln w="9525">
            <a:noFill/>
            <a:round/>
            <a:headEnd/>
            <a:tailEnd/>
          </a:ln>
        </p:spPr>
        <p:txBody>
          <a:bodyPr wrap="none" anchor="ctr"/>
          <a:lstStyle/>
          <a:p>
            <a:r>
              <a:rPr lang="en-US" altLang="zh-CN" sz="4000">
                <a:solidFill>
                  <a:schemeClr val="bg2"/>
                </a:solidFill>
                <a:latin typeface="Arial" charset="0"/>
                <a:ea typeface="宋体" pitchFamily="2" charset="-122"/>
              </a:rPr>
              <a:t>Finding</a:t>
            </a:r>
            <a:r>
              <a:rPr lang="en-US" altLang="zh-CN" sz="4000">
                <a:solidFill>
                  <a:srgbClr val="000000"/>
                </a:solidFill>
                <a:latin typeface="Arial" charset="0"/>
                <a:ea typeface="宋体" pitchFamily="2" charset="-122"/>
              </a:rPr>
              <a:t> 6</a:t>
            </a:r>
          </a:p>
        </p:txBody>
      </p:sp>
      <p:sp>
        <p:nvSpPr>
          <p:cNvPr id="8" name="Rectangle 6"/>
          <p:cNvSpPr>
            <a:spLocks noChangeArrowheads="1"/>
          </p:cNvSpPr>
          <p:nvPr/>
        </p:nvSpPr>
        <p:spPr bwMode="auto">
          <a:xfrm>
            <a:off x="558800" y="1468438"/>
            <a:ext cx="8851900" cy="2405062"/>
          </a:xfrm>
          <a:prstGeom prst="rect">
            <a:avLst/>
          </a:prstGeom>
          <a:noFill/>
          <a:ln w="9525" algn="ctr">
            <a:noFill/>
            <a:miter lim="800000"/>
            <a:headEnd/>
            <a:tailEnd/>
          </a:ln>
        </p:spPr>
        <p:txBody>
          <a:bodyPr lIns="92075" tIns="46038" rIns="92075" bIns="46038">
            <a:spAutoFit/>
          </a:bodyPr>
          <a:lstStyle/>
          <a:p>
            <a:pPr>
              <a:lnSpc>
                <a:spcPct val="160000"/>
              </a:lnSpc>
              <a:buClr>
                <a:srgbClr val="FF3300"/>
              </a:buClr>
              <a:defRPr/>
            </a:pPr>
            <a:endParaRPr lang="en-US" altLang="zh-CN" sz="2400">
              <a:effectLst>
                <a:outerShdw blurRad="38100" dist="38100" dir="2700000" algn="tl">
                  <a:srgbClr val="000000"/>
                </a:outerShdw>
              </a:effectLst>
              <a:ea typeface="宋体" pitchFamily="2" charset="-122"/>
              <a:cs typeface="Times New Roman" pitchFamily="18" charset="0"/>
            </a:endParaRPr>
          </a:p>
          <a:p>
            <a:pPr eaLnBrk="1" hangingPunct="1">
              <a:defRPr/>
            </a:pPr>
            <a:endParaRPr lang="en-US" altLang="zh-CN" sz="2400">
              <a:effectLst>
                <a:outerShdw blurRad="38100" dist="38100" dir="2700000" algn="tl">
                  <a:srgbClr val="000000"/>
                </a:outerShdw>
              </a:effectLst>
              <a:ea typeface="宋体" pitchFamily="2" charset="-122"/>
              <a:cs typeface="Times New Roman" pitchFamily="18" charset="0"/>
            </a:endParaRPr>
          </a:p>
          <a:p>
            <a:pPr>
              <a:lnSpc>
                <a:spcPct val="160000"/>
              </a:lnSpc>
              <a:buClr>
                <a:srgbClr val="FF3300"/>
              </a:buClr>
              <a:buFont typeface="Wingdings" pitchFamily="2" charset="2"/>
              <a:buChar char="Ø"/>
              <a:defRPr/>
            </a:pPr>
            <a:endParaRPr lang="en-US" altLang="zh-CN" sz="2400">
              <a:solidFill>
                <a:schemeClr val="tx1"/>
              </a:solidFill>
              <a:ea typeface="宋体" pitchFamily="2" charset="-122"/>
              <a:cs typeface="Times New Roman" pitchFamily="18" charset="0"/>
            </a:endParaRPr>
          </a:p>
          <a:p>
            <a:pPr>
              <a:lnSpc>
                <a:spcPct val="160000"/>
              </a:lnSpc>
              <a:buClr>
                <a:srgbClr val="FF3300"/>
              </a:buClr>
              <a:defRPr/>
            </a:pPr>
            <a:endParaRPr lang="en-US" altLang="zh-CN" sz="3200" b="0">
              <a:solidFill>
                <a:schemeClr val="tx1"/>
              </a:solidFill>
              <a:ea typeface="宋体" pitchFamily="2" charset="-122"/>
              <a:cs typeface="Times New Roman" pitchFamily="18" charset="0"/>
            </a:endParaRPr>
          </a:p>
        </p:txBody>
      </p:sp>
      <p:sp>
        <p:nvSpPr>
          <p:cNvPr id="22532" name="Rectangle 6"/>
          <p:cNvSpPr>
            <a:spLocks noChangeArrowheads="1"/>
          </p:cNvSpPr>
          <p:nvPr/>
        </p:nvSpPr>
        <p:spPr bwMode="auto">
          <a:xfrm>
            <a:off x="431800" y="1150938"/>
            <a:ext cx="8788400" cy="5078412"/>
          </a:xfrm>
          <a:prstGeom prst="rect">
            <a:avLst/>
          </a:prstGeom>
          <a:noFill/>
          <a:ln w="9525" algn="ctr">
            <a:noFill/>
            <a:miter lim="800000"/>
            <a:headEnd/>
            <a:tailEnd/>
          </a:ln>
        </p:spPr>
        <p:txBody>
          <a:bodyPr lIns="92075" tIns="46038" rIns="92075" bIns="46038">
            <a:spAutoFit/>
          </a:bodyPr>
          <a:lstStyle/>
          <a:p>
            <a:pPr>
              <a:lnSpc>
                <a:spcPct val="150000"/>
              </a:lnSpc>
              <a:buClr>
                <a:srgbClr val="FF3300"/>
              </a:buClr>
              <a:buFont typeface="Wingdings" pitchFamily="2" charset="2"/>
              <a:buChar char="Ø"/>
            </a:pPr>
            <a:r>
              <a:rPr lang="en-US" altLang="zh-CN" sz="2400">
                <a:solidFill>
                  <a:schemeClr val="tx1"/>
                </a:solidFill>
                <a:ea typeface="宋体" pitchFamily="2" charset="-122"/>
                <a:cs typeface="Times New Roman" pitchFamily="18" charset="0"/>
              </a:rPr>
              <a:t>In vivo</a:t>
            </a:r>
            <a:r>
              <a:rPr lang="zh-CN" altLang="en-US" sz="2400">
                <a:solidFill>
                  <a:schemeClr val="tx1"/>
                </a:solidFill>
                <a:ea typeface="宋体" pitchFamily="2" charset="-122"/>
                <a:cs typeface="Times New Roman" pitchFamily="18" charset="0"/>
              </a:rPr>
              <a:t>，</a:t>
            </a:r>
            <a:r>
              <a:rPr lang="en-US" altLang="zh-CN" sz="2400">
                <a:solidFill>
                  <a:schemeClr val="tx1"/>
                </a:solidFill>
                <a:ea typeface="宋体" pitchFamily="2" charset="-122"/>
                <a:cs typeface="Times New Roman" pitchFamily="18" charset="0"/>
              </a:rPr>
              <a:t>PQ  can change miRNA/lncRNA expression profiling, which maybe one of the mechanism of neurotoxicity induced by PQ.</a:t>
            </a:r>
          </a:p>
          <a:p>
            <a:pPr>
              <a:lnSpc>
                <a:spcPct val="150000"/>
              </a:lnSpc>
              <a:buClr>
                <a:srgbClr val="FF3300"/>
              </a:buClr>
              <a:buFont typeface="Wingdings" pitchFamily="2" charset="2"/>
              <a:buChar char="Ø"/>
            </a:pPr>
            <a:r>
              <a:rPr lang="en-US" altLang="zh-CN" sz="2400">
                <a:solidFill>
                  <a:schemeClr val="tx1"/>
                </a:solidFill>
                <a:ea typeface="宋体" pitchFamily="2" charset="-122"/>
                <a:cs typeface="Times New Roman" pitchFamily="18" charset="0"/>
              </a:rPr>
              <a:t>In vivo, MPTP can also change miRNA/lncRNA  expression profiling. It is different from but related to that of PQ.</a:t>
            </a:r>
          </a:p>
          <a:p>
            <a:pPr>
              <a:lnSpc>
                <a:spcPct val="150000"/>
              </a:lnSpc>
              <a:buClr>
                <a:srgbClr val="FF3300"/>
              </a:buClr>
              <a:buFont typeface="Wingdings" pitchFamily="2" charset="2"/>
              <a:buChar char="Ø"/>
            </a:pPr>
            <a:r>
              <a:rPr lang="en-US" altLang="zh-CN" sz="2400">
                <a:solidFill>
                  <a:schemeClr val="tx1"/>
                </a:solidFill>
                <a:ea typeface="宋体" pitchFamily="2" charset="-122"/>
                <a:cs typeface="Times New Roman" pitchFamily="18" charset="0"/>
              </a:rPr>
              <a:t> There are some specific miRNAs/lncRNA  related to the transcription factor Nrf2, interaction of miRNA/lncRNA and Nrf2 may involve in neurotoxicity induced by PQ or MPTP.</a:t>
            </a:r>
          </a:p>
        </p:txBody>
      </p:sp>
      <p:sp>
        <p:nvSpPr>
          <p:cNvPr id="22533" name="Rectangle 6"/>
          <p:cNvSpPr>
            <a:spLocks noChangeArrowheads="1"/>
          </p:cNvSpPr>
          <p:nvPr/>
        </p:nvSpPr>
        <p:spPr bwMode="auto">
          <a:xfrm>
            <a:off x="3581400" y="6043613"/>
            <a:ext cx="2117725" cy="417512"/>
          </a:xfrm>
          <a:prstGeom prst="rect">
            <a:avLst/>
          </a:prstGeom>
          <a:noFill/>
          <a:ln w="50800">
            <a:solidFill>
              <a:srgbClr val="FF0000"/>
            </a:solidFill>
            <a:prstDash val="sysDot"/>
            <a:miter lim="800000"/>
            <a:headEnd/>
            <a:tailEnd/>
          </a:ln>
        </p:spPr>
        <p:txBody>
          <a:bodyPr>
            <a:spAutoFit/>
          </a:bodyPr>
          <a:lstStyle/>
          <a:p>
            <a:pPr eaLnBrk="1" hangingPunct="1"/>
            <a:r>
              <a:rPr lang="en-US" altLang="zh-CN" i="1">
                <a:solidFill>
                  <a:schemeClr val="tx1"/>
                </a:solidFill>
                <a:latin typeface="Times New Roman" pitchFamily="18" charset="0"/>
                <a:ea typeface="宋体" pitchFamily="2" charset="-122"/>
              </a:rPr>
              <a:t>Unpublished data</a:t>
            </a:r>
            <a:endParaRPr lang="en-US" altLang="zh-CN" b="0">
              <a:solidFill>
                <a:schemeClr val="tx1"/>
              </a:solidFill>
              <a:ea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s\Desktop\blue_light_background_04_vector_181887.jpg"/>
          <p:cNvPicPr>
            <a:picLocks noChangeAspect="1" noChangeArrowheads="1"/>
          </p:cNvPicPr>
          <p:nvPr/>
        </p:nvPicPr>
        <p:blipFill>
          <a:blip r:embed="rId2"/>
          <a:srcRect/>
          <a:stretch>
            <a:fillRect/>
          </a:stretch>
        </p:blipFill>
        <p:spPr bwMode="auto">
          <a:xfrm>
            <a:off x="0" y="-87313"/>
            <a:ext cx="9610725" cy="6473826"/>
          </a:xfrm>
          <a:prstGeom prst="rect">
            <a:avLst/>
          </a:prstGeom>
          <a:noFill/>
          <a:ln w="9525">
            <a:noFill/>
            <a:miter lim="800000"/>
            <a:headEnd/>
            <a:tailEnd/>
          </a:ln>
        </p:spPr>
      </p:pic>
      <p:sp>
        <p:nvSpPr>
          <p:cNvPr id="5" name="Flowchart: Display 4"/>
          <p:cNvSpPr/>
          <p:nvPr/>
        </p:nvSpPr>
        <p:spPr>
          <a:xfrm>
            <a:off x="14288" y="777875"/>
            <a:ext cx="9596437" cy="463550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34963" y="5524500"/>
            <a:ext cx="7369175"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34963" y="38100"/>
            <a:ext cx="8970962" cy="777875"/>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chemeClr val="accent4">
                    <a:lumMod val="10000"/>
                  </a:schemeClr>
                </a:solidFill>
                <a:latin typeface="Baskerville Old Face" panose="02020602080505020303" pitchFamily="18" charset="0"/>
              </a:rPr>
              <a:t>OMICS Journals are welcoming Submissions</a:t>
            </a:r>
            <a:r>
              <a:rPr lang="en-US" sz="3200" dirty="0" smtClean="0">
                <a:solidFill>
                  <a:schemeClr val="accent4">
                    <a:lumMod val="10000"/>
                  </a:schemeClr>
                </a:solidFill>
              </a:rPr>
              <a:t/>
            </a:r>
            <a:br>
              <a:rPr lang="en-US" sz="3200"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749300" y="927100"/>
            <a:ext cx="8169275" cy="3113088"/>
          </a:xfrm>
          <a:prstGeom prst="rect">
            <a:avLst/>
          </a:prstGeom>
          <a:noFill/>
          <a:ln w="9525" algn="ctr">
            <a:noFill/>
            <a:miter lim="800000"/>
            <a:headEnd/>
            <a:tailEnd/>
          </a:ln>
          <a:effectLst/>
        </p:spPr>
        <p:txBody>
          <a:bodyPr lIns="92075" tIns="46038" rIns="92075" bIns="46038">
            <a:spAutoFit/>
          </a:bodyPr>
          <a:lstStyle/>
          <a:p>
            <a:pPr marL="457200" indent="-457200">
              <a:defRPr/>
            </a:pPr>
            <a:endParaRPr lang="en-US" altLang="zh-CN" sz="3600">
              <a:solidFill>
                <a:srgbClr val="FFFF00"/>
              </a:solidFill>
              <a:ea typeface="宋体" pitchFamily="2" charset="-122"/>
            </a:endParaRPr>
          </a:p>
          <a:p>
            <a:pPr marL="457200" indent="-457200">
              <a:lnSpc>
                <a:spcPct val="150000"/>
              </a:lnSpc>
              <a:defRPr/>
            </a:pPr>
            <a:r>
              <a:rPr kumimoji="1" lang="en-US" altLang="zh-CN" sz="3600">
                <a:solidFill>
                  <a:srgbClr val="FF0000"/>
                </a:solidFill>
                <a:effectLst>
                  <a:outerShdw blurRad="38100" dist="38100" dir="2700000" algn="tl">
                    <a:srgbClr val="000000"/>
                  </a:outerShdw>
                </a:effectLst>
                <a:ea typeface="宋体" pitchFamily="2" charset="-122"/>
              </a:rPr>
              <a:t>    </a:t>
            </a: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rPr>
              <a:t>Part Ⅳ.</a:t>
            </a:r>
            <a:r>
              <a:rPr lang="en-US" altLang="zh-CN" sz="3600">
                <a:solidFill>
                  <a:srgbClr val="FFFF00"/>
                </a:solidFill>
                <a:latin typeface="Times New Roman" pitchFamily="18" charset="0"/>
                <a:ea typeface="宋体" pitchFamily="2" charset="-122"/>
              </a:rPr>
              <a:t> </a:t>
            </a:r>
          </a:p>
          <a:p>
            <a:pPr marL="457200" indent="-457200">
              <a:lnSpc>
                <a:spcPct val="150000"/>
              </a:lnSpc>
              <a:defRPr/>
            </a:pPr>
            <a:r>
              <a:rPr lang="en-US" altLang="zh-CN" sz="3600">
                <a:solidFill>
                  <a:srgbClr val="FFFF00"/>
                </a:solidFill>
                <a:latin typeface="Times New Roman" pitchFamily="18" charset="0"/>
                <a:ea typeface="宋体" pitchFamily="2" charset="-122"/>
              </a:rPr>
              <a:t>    The role of Histone acetylation in the neurotoxicity induced by manganese.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188913" y="782638"/>
            <a:ext cx="4405312" cy="5627687"/>
          </a:xfrm>
          <a:prstGeom prst="rect">
            <a:avLst/>
          </a:prstGeom>
          <a:noFill/>
          <a:ln w="9525">
            <a:noFill/>
            <a:miter lim="800000"/>
            <a:headEnd/>
            <a:tailEnd/>
          </a:ln>
        </p:spPr>
      </p:pic>
      <p:sp>
        <p:nvSpPr>
          <p:cNvPr id="24579" name="Rectangle 6"/>
          <p:cNvSpPr>
            <a:spLocks noChangeArrowheads="1"/>
          </p:cNvSpPr>
          <p:nvPr/>
        </p:nvSpPr>
        <p:spPr bwMode="auto">
          <a:xfrm>
            <a:off x="0" y="0"/>
            <a:ext cx="6021388" cy="523875"/>
          </a:xfrm>
          <a:prstGeom prst="rect">
            <a:avLst/>
          </a:prstGeom>
          <a:noFill/>
          <a:ln w="9525">
            <a:noFill/>
            <a:miter lim="800000"/>
            <a:headEnd/>
            <a:tailEnd/>
          </a:ln>
        </p:spPr>
        <p:txBody>
          <a:bodyPr wrap="none">
            <a:spAutoFit/>
          </a:bodyPr>
          <a:lstStyle/>
          <a:p>
            <a:r>
              <a:rPr lang="en-US" altLang="zh-CN" sz="2800">
                <a:solidFill>
                  <a:schemeClr val="tx1"/>
                </a:solidFill>
                <a:ea typeface="宋体" pitchFamily="2" charset="-122"/>
              </a:rPr>
              <a:t>Neuronal acetylation homeostasis</a:t>
            </a:r>
            <a:endParaRPr lang="zh-CN" altLang="en-US" sz="2800">
              <a:solidFill>
                <a:schemeClr val="tx1"/>
              </a:solidFill>
              <a:ea typeface="宋体" pitchFamily="2" charset="-122"/>
            </a:endParaRPr>
          </a:p>
        </p:txBody>
      </p:sp>
      <p:sp>
        <p:nvSpPr>
          <p:cNvPr id="24580" name="矩形 1"/>
          <p:cNvSpPr>
            <a:spLocks noChangeArrowheads="1"/>
          </p:cNvSpPr>
          <p:nvPr/>
        </p:nvSpPr>
        <p:spPr bwMode="auto">
          <a:xfrm>
            <a:off x="4638675" y="822325"/>
            <a:ext cx="4803775" cy="5078413"/>
          </a:xfrm>
          <a:prstGeom prst="rect">
            <a:avLst/>
          </a:prstGeom>
          <a:noFill/>
          <a:ln w="9525">
            <a:noFill/>
            <a:miter lim="800000"/>
            <a:headEnd/>
            <a:tailEnd/>
          </a:ln>
        </p:spPr>
        <p:txBody>
          <a:bodyPr>
            <a:spAutoFit/>
          </a:bodyPr>
          <a:lstStyle/>
          <a:p>
            <a:r>
              <a:rPr lang="en-US" altLang="zh-CN">
                <a:ea typeface="宋体" pitchFamily="2" charset="-122"/>
              </a:rPr>
              <a:t>Pentagons on the balance beam</a:t>
            </a:r>
          </a:p>
          <a:p>
            <a:r>
              <a:rPr lang="en-US" altLang="zh-CN">
                <a:ea typeface="宋体" pitchFamily="2" charset="-122"/>
              </a:rPr>
              <a:t>represent the protein level (dose) of HATs and HDACs, while compasses</a:t>
            </a:r>
          </a:p>
          <a:p>
            <a:r>
              <a:rPr lang="en-US" altLang="zh-CN">
                <a:ea typeface="宋体" pitchFamily="2" charset="-122"/>
              </a:rPr>
              <a:t>represent their activity. Enzymatic activity within the green arc of the compass is</a:t>
            </a:r>
          </a:p>
          <a:p>
            <a:r>
              <a:rPr lang="en-US" altLang="zh-CN">
                <a:ea typeface="宋体" pitchFamily="2" charset="-122"/>
              </a:rPr>
              <a:t>physiologically optimum.</a:t>
            </a:r>
          </a:p>
          <a:p>
            <a:r>
              <a:rPr lang="en-US" altLang="zh-CN">
                <a:ea typeface="宋体" pitchFamily="2" charset="-122"/>
              </a:rPr>
              <a:t> (a) In neurons under normal conditions, the dose and</a:t>
            </a:r>
          </a:p>
          <a:p>
            <a:r>
              <a:rPr lang="en-US" altLang="zh-CN">
                <a:ea typeface="宋体" pitchFamily="2" charset="-122"/>
              </a:rPr>
              <a:t>activity of HATs and HDACs are poised in a fine balance where they counteract</a:t>
            </a:r>
          </a:p>
          <a:p>
            <a:r>
              <a:rPr lang="en-US" altLang="zh-CN">
                <a:ea typeface="宋体" pitchFamily="2" charset="-122"/>
              </a:rPr>
              <a:t>each other to ensure physiological homeostasis.</a:t>
            </a:r>
          </a:p>
          <a:p>
            <a:r>
              <a:rPr lang="en-US" altLang="zh-CN">
                <a:ea typeface="宋体" pitchFamily="2" charset="-122"/>
              </a:rPr>
              <a:t> (b) During neurodegeneration,</a:t>
            </a:r>
          </a:p>
          <a:p>
            <a:r>
              <a:rPr lang="en-US" altLang="zh-CN">
                <a:ea typeface="宋体" pitchFamily="2" charset="-122"/>
              </a:rPr>
              <a:t>critical loss of HAT protein level ensue a rebated HAT dose and activity. This</a:t>
            </a:r>
          </a:p>
          <a:p>
            <a:r>
              <a:rPr lang="en-US" altLang="zh-CN">
                <a:ea typeface="宋体" pitchFamily="2" charset="-122"/>
              </a:rPr>
              <a:t>reclines the acetylation balance towards excessive deacetylation of target</a:t>
            </a:r>
          </a:p>
          <a:p>
            <a:r>
              <a:rPr lang="en-US" altLang="zh-CN">
                <a:ea typeface="宋体" pitchFamily="2" charset="-122"/>
              </a:rPr>
              <a:t>moieties</a:t>
            </a:r>
            <a:endParaRPr lang="zh-CN" altLang="en-US">
              <a:ea typeface="宋体"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263525" y="849313"/>
            <a:ext cx="2870200" cy="3121025"/>
          </a:xfrm>
          <a:prstGeom prst="rect">
            <a:avLst/>
          </a:prstGeom>
          <a:noFill/>
          <a:ln w="9525">
            <a:noFill/>
            <a:miter lim="800000"/>
            <a:headEnd/>
            <a:tailEnd/>
          </a:ln>
        </p:spPr>
      </p:pic>
      <p:graphicFrame>
        <p:nvGraphicFramePr>
          <p:cNvPr id="606211" name="Group 3"/>
          <p:cNvGraphicFramePr>
            <a:graphicFrameLocks noGrp="1"/>
          </p:cNvGraphicFramePr>
          <p:nvPr/>
        </p:nvGraphicFramePr>
        <p:xfrm>
          <a:off x="3140075" y="2935288"/>
          <a:ext cx="2800350" cy="768350"/>
        </p:xfrm>
        <a:graphic>
          <a:graphicData uri="http://schemas.openxmlformats.org/drawingml/2006/table">
            <a:tbl>
              <a:tblPr/>
              <a:tblGrid>
                <a:gridCol w="2800350"/>
              </a:tblGrid>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Binding of transcription factors</a:t>
                      </a:r>
                      <a:endParaRPr kumimoji="0" lang="en-US" altLang="zh-CN" sz="22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96126" marR="96126" marT="42687" marB="42687"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606217" name="Group 9"/>
          <p:cNvGraphicFramePr>
            <a:graphicFrameLocks noGrp="1"/>
          </p:cNvGraphicFramePr>
          <p:nvPr/>
        </p:nvGraphicFramePr>
        <p:xfrm>
          <a:off x="3214688" y="1385888"/>
          <a:ext cx="2422525" cy="769938"/>
        </p:xfrm>
        <a:graphic>
          <a:graphicData uri="http://schemas.openxmlformats.org/drawingml/2006/table">
            <a:tbl>
              <a:tblPr/>
              <a:tblGrid>
                <a:gridCol w="2422525"/>
              </a:tblGrid>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Accessibility of target genes</a:t>
                      </a:r>
                      <a:endParaRPr kumimoji="0" lang="en-US" altLang="zh-CN" sz="22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96100" marR="96100" marT="42775" marB="4277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606223" name="Group 15"/>
          <p:cNvGraphicFramePr>
            <a:graphicFrameLocks noGrp="1"/>
          </p:cNvGraphicFramePr>
          <p:nvPr/>
        </p:nvGraphicFramePr>
        <p:xfrm>
          <a:off x="6091238" y="1992313"/>
          <a:ext cx="3022600" cy="769938"/>
        </p:xfrm>
        <a:graphic>
          <a:graphicData uri="http://schemas.openxmlformats.org/drawingml/2006/table">
            <a:tbl>
              <a:tblPr/>
              <a:tblGrid>
                <a:gridCol w="3022600"/>
              </a:tblGrid>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Increased transcription </a:t>
                      </a:r>
                      <a:endParaRPr kumimoji="0" lang="en-US" altLang="zh-CN" sz="2200" b="0" i="0" u="none" strike="noStrike" cap="none" normalizeH="0" baseline="0" smtClean="0">
                        <a:ln>
                          <a:noFill/>
                        </a:ln>
                        <a:solidFill>
                          <a:schemeClr val="tx1"/>
                        </a:solidFill>
                        <a:effectLst/>
                        <a:latin typeface="Arial"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of neuroprotective genes </a:t>
                      </a:r>
                      <a:endParaRPr kumimoji="0" lang="en-US" altLang="zh-CN" sz="22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96128" marR="96128" marT="42775" marB="4277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25621" name="AutoShape 21"/>
          <p:cNvSpPr>
            <a:spLocks noChangeArrowheads="1"/>
          </p:cNvSpPr>
          <p:nvPr/>
        </p:nvSpPr>
        <p:spPr bwMode="auto">
          <a:xfrm>
            <a:off x="4425950" y="2397125"/>
            <a:ext cx="1060450" cy="336550"/>
          </a:xfrm>
          <a:prstGeom prst="rightArrow">
            <a:avLst>
              <a:gd name="adj1" fmla="val 50000"/>
              <a:gd name="adj2" fmla="val 70050"/>
            </a:avLst>
          </a:prstGeom>
          <a:noFill/>
          <a:ln w="9525">
            <a:solidFill>
              <a:schemeClr val="tx1"/>
            </a:solidFill>
            <a:miter lim="800000"/>
            <a:headEnd/>
            <a:tailEnd/>
          </a:ln>
        </p:spPr>
        <p:txBody>
          <a:bodyPr wrap="none" anchor="ctr"/>
          <a:lstStyle/>
          <a:p>
            <a:endParaRPr lang="zh-CN" altLang="en-US">
              <a:ea typeface="宋体" pitchFamily="2" charset="-122"/>
            </a:endParaRPr>
          </a:p>
        </p:txBody>
      </p:sp>
      <p:pic>
        <p:nvPicPr>
          <p:cNvPr id="25622" name="Picture 22"/>
          <p:cNvPicPr>
            <a:picLocks noChangeAspect="1" noChangeArrowheads="1"/>
          </p:cNvPicPr>
          <p:nvPr/>
        </p:nvPicPr>
        <p:blipFill>
          <a:blip r:embed="rId4"/>
          <a:srcRect/>
          <a:stretch>
            <a:fillRect/>
          </a:stretch>
        </p:blipFill>
        <p:spPr bwMode="auto">
          <a:xfrm>
            <a:off x="496888" y="4559300"/>
            <a:ext cx="8664575" cy="488950"/>
          </a:xfrm>
          <a:prstGeom prst="rect">
            <a:avLst/>
          </a:prstGeom>
          <a:noFill/>
          <a:ln w="9525">
            <a:noFill/>
            <a:miter lim="800000"/>
            <a:headEnd/>
            <a:tailEnd/>
          </a:ln>
        </p:spPr>
      </p:pic>
      <p:sp>
        <p:nvSpPr>
          <p:cNvPr id="25623" name="AutoShape 23"/>
          <p:cNvSpPr>
            <a:spLocks noChangeArrowheads="1"/>
          </p:cNvSpPr>
          <p:nvPr/>
        </p:nvSpPr>
        <p:spPr bwMode="auto">
          <a:xfrm>
            <a:off x="5562600" y="2397125"/>
            <a:ext cx="454025" cy="336550"/>
          </a:xfrm>
          <a:prstGeom prst="rightArrow">
            <a:avLst>
              <a:gd name="adj1" fmla="val 50000"/>
              <a:gd name="adj2" fmla="val 29992"/>
            </a:avLst>
          </a:prstGeom>
          <a:solidFill>
            <a:schemeClr val="accent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25624" name="Line 24"/>
          <p:cNvSpPr>
            <a:spLocks noChangeShapeType="1"/>
          </p:cNvSpPr>
          <p:nvPr/>
        </p:nvSpPr>
        <p:spPr bwMode="auto">
          <a:xfrm flipV="1">
            <a:off x="5486400" y="1520825"/>
            <a:ext cx="0" cy="538163"/>
          </a:xfrm>
          <a:prstGeom prst="line">
            <a:avLst/>
          </a:prstGeom>
          <a:noFill/>
          <a:ln w="63500">
            <a:solidFill>
              <a:srgbClr val="FF0000"/>
            </a:solidFill>
            <a:round/>
            <a:headEnd/>
            <a:tailEnd type="triangle" w="med" len="med"/>
          </a:ln>
        </p:spPr>
        <p:txBody>
          <a:bodyPr/>
          <a:lstStyle/>
          <a:p>
            <a:endParaRPr lang="en-US"/>
          </a:p>
        </p:txBody>
      </p:sp>
      <p:sp>
        <p:nvSpPr>
          <p:cNvPr id="25625" name="Line 25"/>
          <p:cNvSpPr>
            <a:spLocks noChangeShapeType="1"/>
          </p:cNvSpPr>
          <p:nvPr/>
        </p:nvSpPr>
        <p:spPr bwMode="auto">
          <a:xfrm flipV="1">
            <a:off x="5864225" y="3068638"/>
            <a:ext cx="0" cy="538162"/>
          </a:xfrm>
          <a:prstGeom prst="line">
            <a:avLst/>
          </a:prstGeom>
          <a:noFill/>
          <a:ln w="635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6419" name="Rectangle 3"/>
          <p:cNvSpPr>
            <a:spLocks noGrp="1" noChangeArrowheads="1"/>
          </p:cNvSpPr>
          <p:nvPr>
            <p:ph type="body" idx="1"/>
          </p:nvPr>
        </p:nvSpPr>
        <p:spPr>
          <a:xfrm>
            <a:off x="0" y="1054100"/>
            <a:ext cx="8509000" cy="5597525"/>
          </a:xfrm>
        </p:spPr>
        <p:txBody>
          <a:bodyPr/>
          <a:lstStyle/>
          <a:p>
            <a:pPr>
              <a:lnSpc>
                <a:spcPct val="130000"/>
              </a:lnSpc>
              <a:buClr>
                <a:srgbClr val="CC3300"/>
              </a:buClr>
              <a:buFont typeface="Wingdings" pitchFamily="2" charset="2"/>
              <a:buChar char="Ø"/>
              <a:defRPr/>
            </a:pPr>
            <a:r>
              <a:rPr lang="en-US" altLang="zh-CN" smtClean="0">
                <a:latin typeface="Times New Roman" pitchFamily="18" charset="0"/>
                <a:ea typeface="楷体_GB2312" pitchFamily="49" charset="-122"/>
                <a:cs typeface="Times New Roman" pitchFamily="18" charset="0"/>
              </a:rPr>
              <a:t>Shi Nian</a:t>
            </a:r>
          </a:p>
          <a:p>
            <a:pPr>
              <a:lnSpc>
                <a:spcPct val="130000"/>
              </a:lnSpc>
              <a:buClr>
                <a:srgbClr val="CC3300"/>
              </a:buClr>
              <a:buFont typeface="Wingdings" pitchFamily="2" charset="2"/>
              <a:buChar char="Ø"/>
              <a:defRPr/>
            </a:pPr>
            <a:r>
              <a:rPr lang="en-US" altLang="zh-CN" smtClean="0">
                <a:latin typeface="Times New Roman" pitchFamily="18" charset="0"/>
                <a:ea typeface="楷体_GB2312" pitchFamily="49" charset="-122"/>
                <a:cs typeface="Times New Roman" pitchFamily="18" charset="0"/>
              </a:rPr>
              <a:t>Wu Siying</a:t>
            </a:r>
            <a:r>
              <a:rPr lang="zh-CN" altLang="en-US" smtClean="0">
                <a:latin typeface="Times New Roman" pitchFamily="18" charset="0"/>
                <a:ea typeface="楷体_GB2312" pitchFamily="49" charset="-122"/>
                <a:cs typeface="Times New Roman" pitchFamily="18" charset="0"/>
              </a:rPr>
              <a:t> </a:t>
            </a:r>
            <a:endParaRPr lang="en-US" altLang="zh-CN" smtClean="0">
              <a:latin typeface="Times New Roman" pitchFamily="18" charset="0"/>
              <a:ea typeface="楷体_GB2312" pitchFamily="49" charset="-122"/>
              <a:cs typeface="Times New Roman" pitchFamily="18" charset="0"/>
            </a:endParaRPr>
          </a:p>
          <a:p>
            <a:pPr>
              <a:lnSpc>
                <a:spcPct val="130000"/>
              </a:lnSpc>
              <a:buClr>
                <a:srgbClr val="CC3300"/>
              </a:buClr>
              <a:buFont typeface="Wingdings" pitchFamily="2" charset="2"/>
              <a:buChar char="Ø"/>
              <a:defRPr/>
            </a:pPr>
            <a:r>
              <a:rPr lang="en-US" altLang="zh-CN" smtClean="0">
                <a:latin typeface="Times New Roman" pitchFamily="18" charset="0"/>
                <a:ea typeface="楷体_GB2312" pitchFamily="49" charset="-122"/>
                <a:cs typeface="Times New Roman" pitchFamily="18" charset="0"/>
              </a:rPr>
              <a:t>Lin wei, Wang Zhangjin</a:t>
            </a:r>
          </a:p>
          <a:p>
            <a:pPr>
              <a:lnSpc>
                <a:spcPct val="130000"/>
              </a:lnSpc>
              <a:buClr>
                <a:srgbClr val="CC3300"/>
              </a:buClr>
              <a:buFont typeface="Wingdings" pitchFamily="2" charset="2"/>
              <a:buChar char="Ø"/>
              <a:defRPr/>
            </a:pPr>
            <a:r>
              <a:rPr lang="en-US" altLang="zh-CN" smtClean="0">
                <a:latin typeface="Times New Roman" pitchFamily="18" charset="0"/>
                <a:ea typeface="楷体_GB2312" pitchFamily="49" charset="-122"/>
                <a:cs typeface="Times New Roman" pitchFamily="18" charset="0"/>
              </a:rPr>
              <a:t>You Junyi, Zhou wenhua,Lian Shuangqing, Zhang chenzhi,  Huang bin</a:t>
            </a:r>
          </a:p>
          <a:p>
            <a:pPr>
              <a:lnSpc>
                <a:spcPct val="130000"/>
              </a:lnSpc>
              <a:buClr>
                <a:srgbClr val="CC3300"/>
              </a:buClr>
              <a:buFont typeface="Wingdings" pitchFamily="2" charset="2"/>
              <a:buChar char="Ø"/>
              <a:defRPr/>
            </a:pPr>
            <a:r>
              <a:rPr lang="en-US" altLang="zh-CN" smtClean="0">
                <a:latin typeface="Times New Roman" pitchFamily="18" charset="0"/>
                <a:ea typeface="楷体_GB2312" pitchFamily="49" charset="-122"/>
                <a:cs typeface="Times New Roman" pitchFamily="18" charset="0"/>
              </a:rPr>
              <a:t>Wang qingqing, Wang lijun,  Guo zhenkun</a:t>
            </a:r>
            <a:endParaRPr lang="zh-CN" altLang="en-US" smtClean="0">
              <a:latin typeface="Times New Roman" pitchFamily="18" charset="0"/>
              <a:ea typeface="楷体_GB2312" pitchFamily="49" charset="-122"/>
              <a:cs typeface="Times New Roman" pitchFamily="18" charset="0"/>
            </a:endParaRPr>
          </a:p>
        </p:txBody>
      </p:sp>
      <p:grpSp>
        <p:nvGrpSpPr>
          <p:cNvPr id="26627" name="Group 6"/>
          <p:cNvGrpSpPr>
            <a:grpSpLocks/>
          </p:cNvGrpSpPr>
          <p:nvPr/>
        </p:nvGrpSpPr>
        <p:grpSpPr bwMode="auto">
          <a:xfrm>
            <a:off x="0" y="0"/>
            <a:ext cx="9610725" cy="1079500"/>
            <a:chOff x="0" y="0"/>
            <a:chExt cx="6054" cy="680"/>
          </a:xfrm>
        </p:grpSpPr>
        <p:pic>
          <p:nvPicPr>
            <p:cNvPr id="26629" name="Picture 7"/>
            <p:cNvPicPr>
              <a:picLocks noChangeAspect="1" noChangeArrowheads="1"/>
            </p:cNvPicPr>
            <p:nvPr/>
          </p:nvPicPr>
          <p:blipFill>
            <a:blip r:embed="rId3"/>
            <a:srcRect/>
            <a:stretch>
              <a:fillRect/>
            </a:stretch>
          </p:blipFill>
          <p:spPr bwMode="auto">
            <a:xfrm>
              <a:off x="0" y="0"/>
              <a:ext cx="3610" cy="641"/>
            </a:xfrm>
            <a:prstGeom prst="rect">
              <a:avLst/>
            </a:prstGeom>
            <a:noFill/>
            <a:ln w="9525">
              <a:noFill/>
              <a:miter lim="800000"/>
              <a:headEnd/>
              <a:tailEnd/>
            </a:ln>
          </p:spPr>
        </p:pic>
        <p:pic>
          <p:nvPicPr>
            <p:cNvPr id="26630" name="Picture 8"/>
            <p:cNvPicPr>
              <a:picLocks noChangeAspect="1" noChangeArrowheads="1"/>
            </p:cNvPicPr>
            <p:nvPr/>
          </p:nvPicPr>
          <p:blipFill>
            <a:blip r:embed="rId3"/>
            <a:srcRect l="73572" b="-6084"/>
            <a:stretch>
              <a:fillRect/>
            </a:stretch>
          </p:blipFill>
          <p:spPr bwMode="auto">
            <a:xfrm>
              <a:off x="2653" y="0"/>
              <a:ext cx="3401" cy="680"/>
            </a:xfrm>
            <a:prstGeom prst="rect">
              <a:avLst/>
            </a:prstGeom>
            <a:noFill/>
            <a:ln w="9525">
              <a:noFill/>
              <a:miter lim="800000"/>
              <a:headEnd/>
              <a:tailEnd/>
            </a:ln>
          </p:spPr>
        </p:pic>
      </p:grpSp>
      <p:pic>
        <p:nvPicPr>
          <p:cNvPr id="26628" name="Picture 9"/>
          <p:cNvPicPr>
            <a:picLocks noChangeAspect="1" noChangeArrowheads="1"/>
          </p:cNvPicPr>
          <p:nvPr/>
        </p:nvPicPr>
        <p:blipFill>
          <a:blip r:embed="rId4"/>
          <a:srcRect/>
          <a:stretch>
            <a:fillRect/>
          </a:stretch>
        </p:blipFill>
        <p:spPr bwMode="auto">
          <a:xfrm>
            <a:off x="7119938" y="0"/>
            <a:ext cx="2490787" cy="998538"/>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ChangeArrowheads="1"/>
          </p:cNvSpPr>
          <p:nvPr/>
        </p:nvSpPr>
        <p:spPr bwMode="auto">
          <a:xfrm>
            <a:off x="0" y="1719263"/>
            <a:ext cx="9610725" cy="0"/>
          </a:xfrm>
          <a:prstGeom prst="rect">
            <a:avLst/>
          </a:prstGeom>
          <a:noFill/>
          <a:ln w="9525">
            <a:noFill/>
            <a:miter lim="800000"/>
            <a:headEnd/>
            <a:tailEnd/>
          </a:ln>
          <a:effectLst/>
        </p:spPr>
        <p:txBody>
          <a:bodyPr wrap="none" anchor="ctr">
            <a:spAutoFit/>
          </a:bodyPr>
          <a:lstStyle/>
          <a:p>
            <a:pPr>
              <a:defRPr/>
            </a:pPr>
            <a:endParaRPr lang="zh-CN" altLang="en-US">
              <a:effectLst>
                <a:outerShdw blurRad="38100" dist="38100" dir="2700000" algn="tl">
                  <a:srgbClr val="000000"/>
                </a:outerShdw>
              </a:effectLst>
              <a:ea typeface="宋体" pitchFamily="2" charset="-122"/>
            </a:endParaRPr>
          </a:p>
        </p:txBody>
      </p:sp>
      <p:sp>
        <p:nvSpPr>
          <p:cNvPr id="1159171" name="Rectangle 3"/>
          <p:cNvSpPr>
            <a:spLocks noChangeArrowheads="1"/>
          </p:cNvSpPr>
          <p:nvPr/>
        </p:nvSpPr>
        <p:spPr bwMode="auto">
          <a:xfrm>
            <a:off x="0" y="1719263"/>
            <a:ext cx="9610725" cy="0"/>
          </a:xfrm>
          <a:prstGeom prst="rect">
            <a:avLst/>
          </a:prstGeom>
          <a:noFill/>
          <a:ln w="9525">
            <a:noFill/>
            <a:miter lim="800000"/>
            <a:headEnd/>
            <a:tailEnd/>
          </a:ln>
          <a:effectLst/>
        </p:spPr>
        <p:txBody>
          <a:bodyPr wrap="none" anchor="ctr">
            <a:spAutoFit/>
          </a:bodyPr>
          <a:lstStyle/>
          <a:p>
            <a:pPr>
              <a:defRPr/>
            </a:pPr>
            <a:endParaRPr lang="zh-CN" altLang="en-US">
              <a:effectLst>
                <a:outerShdw blurRad="38100" dist="38100" dir="2700000" algn="tl">
                  <a:srgbClr val="000000"/>
                </a:outerShdw>
              </a:effectLst>
              <a:ea typeface="宋体" pitchFamily="2" charset="-122"/>
            </a:endParaRPr>
          </a:p>
        </p:txBody>
      </p:sp>
      <p:sp>
        <p:nvSpPr>
          <p:cNvPr id="27652" name="Rectangle 5"/>
          <p:cNvSpPr>
            <a:spLocks noChangeArrowheads="1"/>
          </p:cNvSpPr>
          <p:nvPr/>
        </p:nvSpPr>
        <p:spPr bwMode="auto">
          <a:xfrm>
            <a:off x="646113" y="180975"/>
            <a:ext cx="8318500" cy="4311650"/>
          </a:xfrm>
          <a:prstGeom prst="rect">
            <a:avLst/>
          </a:prstGeom>
          <a:noFill/>
          <a:ln w="9525">
            <a:noFill/>
            <a:miter lim="800000"/>
            <a:headEnd/>
            <a:tailEnd/>
          </a:ln>
        </p:spPr>
        <p:txBody>
          <a:bodyPr lIns="92075" tIns="46038" rIns="92075" bIns="46038"/>
          <a:lstStyle/>
          <a:p>
            <a:pPr marL="342900" indent="-342900">
              <a:lnSpc>
                <a:spcPct val="200000"/>
              </a:lnSpc>
              <a:buClr>
                <a:srgbClr val="CC3300"/>
              </a:buClr>
              <a:buFont typeface="Wingdings" pitchFamily="2" charset="2"/>
              <a:buChar char="Ø"/>
            </a:pPr>
            <a:r>
              <a:rPr lang="en-US" altLang="zh-CN" sz="2400">
                <a:solidFill>
                  <a:srgbClr val="FFFF00"/>
                </a:solidFill>
                <a:latin typeface="Times New Roman" pitchFamily="18" charset="0"/>
                <a:ea typeface="宋体" pitchFamily="2" charset="-122"/>
              </a:rPr>
              <a:t>National Natural Science Foundation in China</a:t>
            </a:r>
          </a:p>
          <a:p>
            <a:pPr marL="342900" indent="-342900">
              <a:lnSpc>
                <a:spcPct val="200000"/>
              </a:lnSpc>
              <a:buClr>
                <a:srgbClr val="CC3300"/>
              </a:buClr>
              <a:buFont typeface="Wingdings" pitchFamily="2" charset="2"/>
              <a:buNone/>
            </a:pPr>
            <a:r>
              <a:rPr lang="en-US" altLang="zh-CN" sz="2400" b="0">
                <a:solidFill>
                  <a:schemeClr val="tx1"/>
                </a:solidFill>
                <a:latin typeface="Times New Roman" pitchFamily="18" charset="0"/>
                <a:ea typeface="宋体" pitchFamily="2" charset="-122"/>
              </a:rPr>
              <a:t>     (Grant NO.81172715 ,30800936, 30371225 )</a:t>
            </a:r>
          </a:p>
          <a:p>
            <a:pPr marL="342900" indent="-342900">
              <a:lnSpc>
                <a:spcPct val="200000"/>
              </a:lnSpc>
              <a:buClr>
                <a:srgbClr val="CC3300"/>
              </a:buClr>
              <a:buFont typeface="Wingdings" pitchFamily="2" charset="2"/>
              <a:buChar char="Ø"/>
            </a:pPr>
            <a:r>
              <a:rPr lang="en-US" altLang="zh-CN" sz="2400">
                <a:solidFill>
                  <a:srgbClr val="FFFF00"/>
                </a:solidFill>
                <a:latin typeface="Times New Roman" pitchFamily="18" charset="0"/>
                <a:ea typeface="宋体" pitchFamily="2" charset="-122"/>
              </a:rPr>
              <a:t>Fujian Province Funds for Distinguished Young Scientists</a:t>
            </a:r>
            <a:r>
              <a:rPr lang="en-US" altLang="zh-CN" sz="2400" b="0">
                <a:solidFill>
                  <a:schemeClr val="tx1"/>
                </a:solidFill>
                <a:latin typeface="Times New Roman" pitchFamily="18" charset="0"/>
                <a:ea typeface="宋体" pitchFamily="2" charset="-122"/>
              </a:rPr>
              <a:t> (2012J06018) </a:t>
            </a:r>
          </a:p>
          <a:p>
            <a:pPr marL="342900" indent="-342900">
              <a:lnSpc>
                <a:spcPct val="200000"/>
              </a:lnSpc>
              <a:buClr>
                <a:srgbClr val="CC3300"/>
              </a:buClr>
              <a:buFont typeface="Wingdings" pitchFamily="2" charset="2"/>
              <a:buChar char="Ø"/>
            </a:pPr>
            <a:r>
              <a:rPr lang="en-US" altLang="zh-CN" sz="2400">
                <a:solidFill>
                  <a:srgbClr val="FFFF00"/>
                </a:solidFill>
                <a:latin typeface="Times New Roman" pitchFamily="18" charset="0"/>
                <a:ea typeface="宋体" pitchFamily="2" charset="-122"/>
              </a:rPr>
              <a:t>Natural Science Foundation of Fujian province</a:t>
            </a:r>
            <a:r>
              <a:rPr lang="en-US" altLang="zh-CN" sz="2400" b="0">
                <a:solidFill>
                  <a:schemeClr val="tx1"/>
                </a:solidFill>
                <a:latin typeface="Times New Roman" pitchFamily="18" charset="0"/>
                <a:ea typeface="宋体" pitchFamily="2" charset="-122"/>
              </a:rPr>
              <a:t>  (Grant C0610020)</a:t>
            </a:r>
          </a:p>
          <a:p>
            <a:pPr marL="342900" indent="-342900">
              <a:lnSpc>
                <a:spcPct val="200000"/>
              </a:lnSpc>
              <a:buClr>
                <a:srgbClr val="CC3300"/>
              </a:buClr>
              <a:buFont typeface="Wingdings" pitchFamily="2" charset="2"/>
              <a:buChar char="Ø"/>
            </a:pPr>
            <a:r>
              <a:rPr lang="en-US" altLang="zh-CN" sz="2400">
                <a:solidFill>
                  <a:srgbClr val="FFFF00"/>
                </a:solidFill>
                <a:latin typeface="Times New Roman" pitchFamily="18" charset="0"/>
                <a:ea typeface="宋体" pitchFamily="2" charset="-122"/>
              </a:rPr>
              <a:t>Program for New Century Excellent Talents in Fujian Province University</a:t>
            </a:r>
            <a:r>
              <a:rPr lang="en-US" altLang="zh-CN" sz="2400" b="0">
                <a:solidFill>
                  <a:schemeClr val="tx1"/>
                </a:solidFill>
                <a:latin typeface="Times New Roman" pitchFamily="18" charset="0"/>
                <a:ea typeface="宋体" pitchFamily="2" charset="-122"/>
              </a:rPr>
              <a:t> (NCETFJ, JA11103)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28676" name="Picture 2"/>
          <p:cNvPicPr>
            <a:picLocks noChangeAspect="1" noChangeArrowheads="1"/>
          </p:cNvPicPr>
          <p:nvPr/>
        </p:nvPicPr>
        <p:blipFill>
          <a:blip r:embed="rId2"/>
          <a:srcRect/>
          <a:stretch>
            <a:fillRect/>
          </a:stretch>
        </p:blipFill>
        <p:spPr bwMode="auto">
          <a:xfrm>
            <a:off x="-50800" y="0"/>
            <a:ext cx="9661525" cy="6503988"/>
          </a:xfrm>
          <a:prstGeom prst="rect">
            <a:avLst/>
          </a:prstGeom>
          <a:noFill/>
          <a:ln w="9525">
            <a:noFill/>
            <a:miter lim="800000"/>
            <a:headEnd/>
            <a:tailEnd/>
          </a:ln>
        </p:spPr>
      </p:pic>
      <p:sp>
        <p:nvSpPr>
          <p:cNvPr id="6" name="Title 1"/>
          <p:cNvSpPr txBox="1">
            <a:spLocks/>
          </p:cNvSpPr>
          <p:nvPr/>
        </p:nvSpPr>
        <p:spPr>
          <a:xfrm>
            <a:off x="960438" y="214313"/>
            <a:ext cx="8650287" cy="1068387"/>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Journal of Environmental &amp; Analytical Toxicology</a:t>
            </a:r>
            <a:br>
              <a:rPr lang="en-US" dirty="0" smtClean="0"/>
            </a:br>
            <a:r>
              <a:rPr lang="en-US" dirty="0" smtClean="0"/>
              <a:t>Related Journals</a:t>
            </a:r>
            <a:endParaRPr lang="en-US" dirty="0"/>
          </a:p>
        </p:txBody>
      </p:sp>
      <p:sp>
        <p:nvSpPr>
          <p:cNvPr id="7" name="Vertical Scroll 6"/>
          <p:cNvSpPr/>
          <p:nvPr/>
        </p:nvSpPr>
        <p:spPr>
          <a:xfrm>
            <a:off x="26988" y="1400175"/>
            <a:ext cx="6164262" cy="5129213"/>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t>Journal of Environmental Analytical Chemistry</a:t>
            </a:r>
          </a:p>
          <a:p>
            <a:pPr marL="342900" indent="-342900">
              <a:buFont typeface="Wingdings" panose="05000000000000000000" pitchFamily="2" charset="2"/>
              <a:buChar char="Ø"/>
              <a:defRPr/>
            </a:pPr>
            <a:r>
              <a:rPr lang="en-US" sz="2000" dirty="0"/>
              <a:t>Journal of Pollution Effects &amp; Control</a:t>
            </a:r>
            <a:br>
              <a:rPr lang="en-US" sz="2000" dirty="0"/>
            </a:b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Users\rakesh-s\Desktop\speaker.jpg"/>
          <p:cNvPicPr>
            <a:picLocks noChangeAspect="1" noChangeArrowheads="1"/>
          </p:cNvPicPr>
          <p:nvPr/>
        </p:nvPicPr>
        <p:blipFill>
          <a:blip r:embed="rId2"/>
          <a:srcRect/>
          <a:stretch>
            <a:fillRect/>
          </a:stretch>
        </p:blipFill>
        <p:spPr bwMode="auto">
          <a:xfrm>
            <a:off x="0" y="3703638"/>
            <a:ext cx="9610725" cy="2635250"/>
          </a:xfrm>
          <a:prstGeom prst="rect">
            <a:avLst/>
          </a:prstGeom>
          <a:noFill/>
          <a:ln w="9525">
            <a:noFill/>
            <a:miter lim="800000"/>
            <a:headEnd/>
            <a:tailEnd/>
          </a:ln>
        </p:spPr>
      </p:pic>
      <p:sp>
        <p:nvSpPr>
          <p:cNvPr id="6" name="Horizontal Scroll 5"/>
          <p:cNvSpPr/>
          <p:nvPr/>
        </p:nvSpPr>
        <p:spPr>
          <a:xfrm>
            <a:off x="363538" y="854075"/>
            <a:ext cx="8650287" cy="3205163"/>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3000" dirty="0">
                <a:latin typeface="Times New Roman" pitchFamily="18" charset="0"/>
                <a:cs typeface="Times New Roman" pitchFamily="18" charset="0"/>
              </a:rPr>
              <a:t>International Summit on Past and Present Research Systems of Green Chemistry</a:t>
            </a:r>
          </a:p>
          <a:p>
            <a:pPr marL="285750" indent="-285750">
              <a:buFont typeface="Wingdings" panose="05000000000000000000" pitchFamily="2" charset="2"/>
              <a:buChar char="Ø"/>
              <a:defRPr/>
            </a:pPr>
            <a:r>
              <a:rPr lang="en-US" sz="3000" dirty="0">
                <a:latin typeface="Times New Roman" pitchFamily="18" charset="0"/>
                <a:cs typeface="Times New Roman" pitchFamily="18" charset="0"/>
              </a:rPr>
              <a:t>International Summit on Toxicology &amp; Applied Pharmacology</a:t>
            </a:r>
          </a:p>
        </p:txBody>
      </p:sp>
      <p:sp>
        <p:nvSpPr>
          <p:cNvPr id="7" name="Double Wave 6"/>
          <p:cNvSpPr/>
          <p:nvPr/>
        </p:nvSpPr>
        <p:spPr>
          <a:xfrm>
            <a:off x="196850" y="0"/>
            <a:ext cx="9224963" cy="1341438"/>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200" dirty="0"/>
              <a:t>Journal of Environmental &amp; Analytical Toxicology</a:t>
            </a:r>
            <a:br>
              <a:rPr lang="en-US" sz="3200" dirty="0"/>
            </a:br>
            <a:r>
              <a:rPr lang="en-US" sz="3200" dirty="0"/>
              <a:t>Related Conferences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30724" name="Picture 2" descr="C:\Users\rakesh-s\Desktop\2-2nd-dec.jpg"/>
          <p:cNvPicPr>
            <a:picLocks noChangeAspect="1" noChangeArrowheads="1"/>
          </p:cNvPicPr>
          <p:nvPr/>
        </p:nvPicPr>
        <p:blipFill>
          <a:blip r:embed="rId2"/>
          <a:srcRect/>
          <a:stretch>
            <a:fillRect/>
          </a:stretch>
        </p:blipFill>
        <p:spPr bwMode="auto">
          <a:xfrm>
            <a:off x="0" y="0"/>
            <a:ext cx="9610725" cy="4064000"/>
          </a:xfrm>
          <a:prstGeom prst="rect">
            <a:avLst/>
          </a:prstGeom>
          <a:noFill/>
          <a:ln w="9525">
            <a:noFill/>
            <a:miter lim="800000"/>
            <a:headEnd/>
            <a:tailEnd/>
          </a:ln>
        </p:spPr>
      </p:pic>
      <p:pic>
        <p:nvPicPr>
          <p:cNvPr id="30725" name="Picture 3" descr="C:\Users\rakesh-s\Desktop\membership.jpg"/>
          <p:cNvPicPr>
            <a:picLocks noChangeAspect="1" noChangeArrowheads="1"/>
          </p:cNvPicPr>
          <p:nvPr/>
        </p:nvPicPr>
        <p:blipFill>
          <a:blip r:embed="rId3"/>
          <a:srcRect/>
          <a:stretch>
            <a:fillRect/>
          </a:stretch>
        </p:blipFill>
        <p:spPr bwMode="auto">
          <a:xfrm>
            <a:off x="0" y="3917950"/>
            <a:ext cx="9610725" cy="2492375"/>
          </a:xfrm>
          <a:prstGeom prst="rect">
            <a:avLst/>
          </a:prstGeom>
          <a:noFill/>
          <a:ln w="9525">
            <a:noFill/>
            <a:miter lim="800000"/>
            <a:headEnd/>
            <a:tailEnd/>
          </a:ln>
        </p:spPr>
      </p:pic>
      <p:sp>
        <p:nvSpPr>
          <p:cNvPr id="4" name="Rectangle 3"/>
          <p:cNvSpPr/>
          <p:nvPr/>
        </p:nvSpPr>
        <p:spPr>
          <a:xfrm>
            <a:off x="2963863" y="28575"/>
            <a:ext cx="7448550" cy="830263"/>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smtClean="0">
                <a:solidFill>
                  <a:schemeClr val="accent5">
                    <a:lumMod val="10000"/>
                  </a:schemeClr>
                </a:solidFill>
                <a:latin typeface="Andalus" panose="02020603050405020304" pitchFamily="18" charset="-78"/>
                <a:cs typeface="Andalus" panose="02020603050405020304" pitchFamily="18" charset="-78"/>
              </a:rPr>
              <a:t>International </a:t>
            </a:r>
            <a:r>
              <a:rPr lang="en-US" sz="2400"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362075" y="588963"/>
            <a:ext cx="8088313" cy="3328987"/>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smtClean="0">
                <a:latin typeface="Calisto MT" panose="02040603050505030304" pitchFamily="18" charset="0"/>
              </a:rPr>
              <a:t>International Open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Text Box 2"/>
          <p:cNvSpPr txBox="1">
            <a:spLocks noChangeArrowheads="1"/>
          </p:cNvSpPr>
          <p:nvPr/>
        </p:nvSpPr>
        <p:spPr bwMode="auto">
          <a:xfrm>
            <a:off x="793750" y="3540125"/>
            <a:ext cx="8162925" cy="646113"/>
          </a:xfrm>
          <a:prstGeom prst="rect">
            <a:avLst/>
          </a:prstGeom>
          <a:noFill/>
          <a:ln w="9525" algn="ctr">
            <a:noFill/>
            <a:miter lim="800000"/>
            <a:headEnd/>
            <a:tailEnd/>
          </a:ln>
          <a:effectLst/>
        </p:spPr>
        <p:txBody>
          <a:bodyPr>
            <a:spAutoFit/>
          </a:bodyPr>
          <a:lstStyle/>
          <a:p>
            <a:pPr eaLnBrk="1" hangingPunct="1">
              <a:spcBef>
                <a:spcPct val="50000"/>
              </a:spcBef>
              <a:defRPr/>
            </a:pPr>
            <a:r>
              <a:rPr lang="en-US" altLang="zh-CN" sz="3600">
                <a:solidFill>
                  <a:schemeClr val="tx1"/>
                </a:solidFill>
                <a:latin typeface="Times New Roman" pitchFamily="18" charset="0"/>
                <a:ea typeface="宋体" pitchFamily="2" charset="-122"/>
              </a:rPr>
              <a:t>Huangyuan LI</a:t>
            </a:r>
            <a:r>
              <a:rPr lang="en-US" altLang="zh-CN" sz="3600">
                <a:solidFill>
                  <a:schemeClr val="tx1"/>
                </a:solidFill>
                <a:effectLst>
                  <a:outerShdw blurRad="38100" dist="38100" dir="2700000" algn="tl">
                    <a:srgbClr val="000000"/>
                  </a:outerShdw>
                </a:effectLst>
                <a:latin typeface="Times New Roman" pitchFamily="18" charset="0"/>
                <a:ea typeface="宋体" pitchFamily="2" charset="-122"/>
              </a:rPr>
              <a:t> </a:t>
            </a:r>
            <a:r>
              <a:rPr lang="zh-CN" altLang="en-US" sz="3600">
                <a:solidFill>
                  <a:schemeClr val="tx1"/>
                </a:solidFill>
                <a:latin typeface="Times New Roman" pitchFamily="18" charset="0"/>
                <a:ea typeface="宋体" pitchFamily="2" charset="-122"/>
              </a:rPr>
              <a:t>（</a:t>
            </a:r>
            <a:r>
              <a:rPr lang="en-US" altLang="zh-CN" sz="3600">
                <a:solidFill>
                  <a:schemeClr val="tx1"/>
                </a:solidFill>
                <a:latin typeface="Times New Roman" pitchFamily="18" charset="0"/>
                <a:ea typeface="宋体" pitchFamily="2" charset="-122"/>
              </a:rPr>
              <a:t>Ph.D, M.D.</a:t>
            </a:r>
            <a:r>
              <a:rPr lang="zh-CN" altLang="en-US" sz="3600">
                <a:solidFill>
                  <a:schemeClr val="tx1"/>
                </a:solidFill>
                <a:latin typeface="Times New Roman" pitchFamily="18" charset="0"/>
                <a:ea typeface="宋体" pitchFamily="2" charset="-122"/>
              </a:rPr>
              <a:t>，</a:t>
            </a:r>
            <a:r>
              <a:rPr lang="en-US" altLang="zh-CN" sz="3600">
                <a:solidFill>
                  <a:schemeClr val="tx1"/>
                </a:solidFill>
                <a:latin typeface="Times New Roman" pitchFamily="18" charset="0"/>
                <a:ea typeface="宋体" pitchFamily="2" charset="-122"/>
              </a:rPr>
              <a:t>Professor</a:t>
            </a:r>
            <a:r>
              <a:rPr lang="zh-CN" altLang="en-US" sz="3600">
                <a:solidFill>
                  <a:schemeClr val="tx1"/>
                </a:solidFill>
                <a:latin typeface="Times New Roman" pitchFamily="18" charset="0"/>
                <a:ea typeface="宋体" pitchFamily="2" charset="-122"/>
              </a:rPr>
              <a:t>）</a:t>
            </a:r>
          </a:p>
        </p:txBody>
      </p:sp>
      <p:sp>
        <p:nvSpPr>
          <p:cNvPr id="6147" name="Text Box 3"/>
          <p:cNvSpPr txBox="1">
            <a:spLocks noChangeArrowheads="1"/>
          </p:cNvSpPr>
          <p:nvPr/>
        </p:nvSpPr>
        <p:spPr bwMode="auto">
          <a:xfrm>
            <a:off x="101600" y="1663700"/>
            <a:ext cx="9458325" cy="1066800"/>
          </a:xfrm>
          <a:prstGeom prst="rect">
            <a:avLst/>
          </a:prstGeom>
          <a:noFill/>
          <a:ln w="9525" algn="ctr">
            <a:noFill/>
            <a:miter lim="800000"/>
            <a:headEnd/>
            <a:tailEnd/>
          </a:ln>
        </p:spPr>
        <p:txBody>
          <a:bodyPr>
            <a:spAutoFit/>
          </a:bodyPr>
          <a:lstStyle/>
          <a:p>
            <a:pPr algn="ctr" eaLnBrk="1" hangingPunct="1">
              <a:spcBef>
                <a:spcPct val="50000"/>
              </a:spcBef>
            </a:pPr>
            <a:r>
              <a:rPr lang="en-US" altLang="zh-CN" sz="3200">
                <a:solidFill>
                  <a:srgbClr val="FFFF00"/>
                </a:solidFill>
                <a:latin typeface="Times New Roman" pitchFamily="18" charset="0"/>
                <a:ea typeface="宋体" pitchFamily="2" charset="-122"/>
              </a:rPr>
              <a:t>The role of Nrf2/ARE system and epigenetic in the neurotoxicity </a:t>
            </a:r>
          </a:p>
        </p:txBody>
      </p:sp>
      <p:sp>
        <p:nvSpPr>
          <p:cNvPr id="6148" name="Text Box 4"/>
          <p:cNvSpPr txBox="1">
            <a:spLocks noChangeArrowheads="1"/>
          </p:cNvSpPr>
          <p:nvPr/>
        </p:nvSpPr>
        <p:spPr bwMode="auto">
          <a:xfrm>
            <a:off x="423863" y="4710113"/>
            <a:ext cx="8678862" cy="1662112"/>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US" altLang="zh-CN" sz="2400" b="0">
                <a:latin typeface="Arial" charset="0"/>
                <a:ea typeface="宋体" pitchFamily="2" charset="-122"/>
                <a:hlinkClick r:id="rId3"/>
              </a:rPr>
              <a:t>fmulhy@163.com</a:t>
            </a:r>
            <a:r>
              <a:rPr lang="en-US" altLang="zh-CN" sz="2400" b="0">
                <a:latin typeface="Arial" charset="0"/>
                <a:ea typeface="宋体" pitchFamily="2" charset="-122"/>
              </a:rPr>
              <a:t> </a:t>
            </a:r>
          </a:p>
          <a:p>
            <a:pPr algn="ctr" eaLnBrk="1" hangingPunct="1">
              <a:lnSpc>
                <a:spcPct val="70000"/>
              </a:lnSpc>
              <a:spcBef>
                <a:spcPct val="50000"/>
              </a:spcBef>
            </a:pPr>
            <a:r>
              <a:rPr lang="en-US" altLang="zh-CN" sz="2400">
                <a:solidFill>
                  <a:schemeClr val="tx1"/>
                </a:solidFill>
                <a:latin typeface="Times New Roman" pitchFamily="18" charset="0"/>
                <a:ea typeface="宋体" pitchFamily="2" charset="-122"/>
              </a:rPr>
              <a:t>School of Public Health</a:t>
            </a:r>
          </a:p>
          <a:p>
            <a:pPr algn="ctr" eaLnBrk="1" hangingPunct="1">
              <a:lnSpc>
                <a:spcPct val="70000"/>
              </a:lnSpc>
              <a:spcBef>
                <a:spcPct val="50000"/>
              </a:spcBef>
            </a:pPr>
            <a:r>
              <a:rPr lang="en-US" altLang="zh-CN" sz="2400">
                <a:solidFill>
                  <a:schemeClr val="tx1"/>
                </a:solidFill>
                <a:latin typeface="Times New Roman" pitchFamily="18" charset="0"/>
                <a:ea typeface="宋体" pitchFamily="2" charset="-122"/>
              </a:rPr>
              <a:t>Fujian Medical University</a:t>
            </a:r>
          </a:p>
          <a:p>
            <a:pPr algn="ctr" eaLnBrk="1" hangingPunct="1">
              <a:lnSpc>
                <a:spcPct val="70000"/>
              </a:lnSpc>
              <a:spcBef>
                <a:spcPct val="50000"/>
              </a:spcBef>
            </a:pPr>
            <a:r>
              <a:rPr lang="en-US" altLang="zh-CN" sz="2400">
                <a:solidFill>
                  <a:schemeClr val="tx1"/>
                </a:solidFill>
                <a:latin typeface="Times New Roman" pitchFamily="18" charset="0"/>
                <a:ea typeface="宋体" pitchFamily="2" charset="-122"/>
              </a:rPr>
              <a:t>Fuzhou, China</a:t>
            </a:r>
            <a:endParaRPr lang="zh-CN" altLang="en-US" sz="2400">
              <a:solidFill>
                <a:schemeClr val="tx1"/>
              </a:solidFill>
              <a:latin typeface="Times New Roman" pitchFamily="18" charset="0"/>
              <a:ea typeface="宋体" pitchFamily="2" charset="-122"/>
            </a:endParaRPr>
          </a:p>
        </p:txBody>
      </p:sp>
      <p:grpSp>
        <p:nvGrpSpPr>
          <p:cNvPr id="6149" name="Group 8"/>
          <p:cNvGrpSpPr>
            <a:grpSpLocks/>
          </p:cNvGrpSpPr>
          <p:nvPr/>
        </p:nvGrpSpPr>
        <p:grpSpPr bwMode="auto">
          <a:xfrm>
            <a:off x="0" y="0"/>
            <a:ext cx="9610725" cy="1079500"/>
            <a:chOff x="0" y="0"/>
            <a:chExt cx="6054" cy="680"/>
          </a:xfrm>
        </p:grpSpPr>
        <p:pic>
          <p:nvPicPr>
            <p:cNvPr id="6151" name="Picture 6"/>
            <p:cNvPicPr>
              <a:picLocks noChangeAspect="1" noChangeArrowheads="1"/>
            </p:cNvPicPr>
            <p:nvPr/>
          </p:nvPicPr>
          <p:blipFill>
            <a:blip r:embed="rId4"/>
            <a:srcRect/>
            <a:stretch>
              <a:fillRect/>
            </a:stretch>
          </p:blipFill>
          <p:spPr bwMode="auto">
            <a:xfrm>
              <a:off x="0" y="0"/>
              <a:ext cx="3610" cy="641"/>
            </a:xfrm>
            <a:prstGeom prst="rect">
              <a:avLst/>
            </a:prstGeom>
            <a:noFill/>
            <a:ln w="9525">
              <a:noFill/>
              <a:miter lim="800000"/>
              <a:headEnd/>
              <a:tailEnd/>
            </a:ln>
          </p:spPr>
        </p:pic>
        <p:pic>
          <p:nvPicPr>
            <p:cNvPr id="6152" name="Picture 7"/>
            <p:cNvPicPr>
              <a:picLocks noChangeAspect="1" noChangeArrowheads="1"/>
            </p:cNvPicPr>
            <p:nvPr/>
          </p:nvPicPr>
          <p:blipFill>
            <a:blip r:embed="rId4"/>
            <a:srcRect l="73572" b="-6084"/>
            <a:stretch>
              <a:fillRect/>
            </a:stretch>
          </p:blipFill>
          <p:spPr bwMode="auto">
            <a:xfrm>
              <a:off x="2653" y="0"/>
              <a:ext cx="3401" cy="680"/>
            </a:xfrm>
            <a:prstGeom prst="rect">
              <a:avLst/>
            </a:prstGeom>
            <a:noFill/>
            <a:ln w="9525">
              <a:noFill/>
              <a:miter lim="800000"/>
              <a:headEnd/>
              <a:tailEnd/>
            </a:ln>
          </p:spPr>
        </p:pic>
      </p:grpSp>
      <p:pic>
        <p:nvPicPr>
          <p:cNvPr id="6150" name="Picture 10"/>
          <p:cNvPicPr>
            <a:picLocks noChangeAspect="1" noChangeArrowheads="1"/>
          </p:cNvPicPr>
          <p:nvPr/>
        </p:nvPicPr>
        <p:blipFill>
          <a:blip r:embed="rId5"/>
          <a:srcRect/>
          <a:stretch>
            <a:fillRect/>
          </a:stretch>
        </p:blipFill>
        <p:spPr bwMode="auto">
          <a:xfrm>
            <a:off x="7119938" y="0"/>
            <a:ext cx="2490787" cy="998538"/>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720725" y="1163638"/>
            <a:ext cx="8464550" cy="4953000"/>
          </a:xfrm>
        </p:spPr>
        <p:txBody>
          <a:bodyPr/>
          <a:lstStyle/>
          <a:p>
            <a:pPr>
              <a:lnSpc>
                <a:spcPct val="150000"/>
              </a:lnSpc>
              <a:spcBef>
                <a:spcPct val="0"/>
              </a:spcBef>
              <a:buClrTx/>
              <a:buSzTx/>
              <a:buFontTx/>
              <a:buNone/>
              <a:defRPr/>
            </a:pPr>
            <a:r>
              <a:rPr lang="en-US" altLang="zh-CN" sz="2400" smtClean="0">
                <a:effectLst/>
                <a:latin typeface="Times New Roman" pitchFamily="18" charset="0"/>
                <a:ea typeface="宋体" pitchFamily="2" charset="-122"/>
              </a:rPr>
              <a:t>Ⅰ. Introduction to the research fields of </a:t>
            </a:r>
            <a:r>
              <a:rPr lang="en-US" altLang="zh-CN" sz="2400" smtClean="0">
                <a:solidFill>
                  <a:srgbClr val="FFFF00"/>
                </a:solidFill>
                <a:effectLst/>
                <a:latin typeface="Times New Roman" pitchFamily="18" charset="0"/>
                <a:ea typeface="宋体" pitchFamily="2" charset="-122"/>
              </a:rPr>
              <a:t>Epeigenetic     </a:t>
            </a:r>
          </a:p>
          <a:p>
            <a:pPr>
              <a:lnSpc>
                <a:spcPct val="150000"/>
              </a:lnSpc>
              <a:spcBef>
                <a:spcPct val="0"/>
              </a:spcBef>
              <a:buClrTx/>
              <a:buSzTx/>
              <a:buFontTx/>
              <a:buNone/>
              <a:defRPr/>
            </a:pPr>
            <a:r>
              <a:rPr lang="en-US" altLang="zh-CN" sz="2400" smtClean="0">
                <a:solidFill>
                  <a:srgbClr val="FFFF00"/>
                </a:solidFill>
                <a:effectLst/>
                <a:latin typeface="Times New Roman" pitchFamily="18" charset="0"/>
                <a:ea typeface="宋体" pitchFamily="2" charset="-122"/>
              </a:rPr>
              <a:t>      Toxicology</a:t>
            </a:r>
            <a:r>
              <a:rPr lang="en-US" altLang="zh-CN" sz="2400" smtClean="0">
                <a:effectLst/>
                <a:latin typeface="Times New Roman" pitchFamily="18" charset="0"/>
                <a:ea typeface="宋体" pitchFamily="2" charset="-122"/>
              </a:rPr>
              <a:t> in our team.</a:t>
            </a:r>
          </a:p>
          <a:p>
            <a:pPr>
              <a:lnSpc>
                <a:spcPct val="150000"/>
              </a:lnSpc>
              <a:spcBef>
                <a:spcPct val="0"/>
              </a:spcBef>
              <a:buClrTx/>
              <a:buSzTx/>
              <a:buFontTx/>
              <a:buNone/>
              <a:defRPr/>
            </a:pPr>
            <a:r>
              <a:rPr lang="en-US" altLang="zh-CN" sz="2400" smtClean="0">
                <a:effectLst/>
                <a:latin typeface="Times New Roman" pitchFamily="18" charset="0"/>
                <a:ea typeface="宋体" pitchFamily="2" charset="-122"/>
              </a:rPr>
              <a:t>Ⅱ. The role of </a:t>
            </a:r>
            <a:r>
              <a:rPr lang="en-US" altLang="zh-CN" sz="2400" smtClean="0">
                <a:solidFill>
                  <a:srgbClr val="FFFF00"/>
                </a:solidFill>
                <a:effectLst/>
                <a:latin typeface="Times New Roman" pitchFamily="18" charset="0"/>
                <a:ea typeface="宋体" pitchFamily="2" charset="-122"/>
              </a:rPr>
              <a:t>Nrf2/ARE system</a:t>
            </a:r>
            <a:r>
              <a:rPr lang="en-US" altLang="zh-CN" sz="2400" smtClean="0">
                <a:effectLst/>
                <a:latin typeface="Times New Roman" pitchFamily="18" charset="0"/>
                <a:ea typeface="宋体" pitchFamily="2" charset="-122"/>
              </a:rPr>
              <a:t> in the neurotoxicity </a:t>
            </a:r>
          </a:p>
          <a:p>
            <a:pPr>
              <a:lnSpc>
                <a:spcPct val="150000"/>
              </a:lnSpc>
              <a:spcBef>
                <a:spcPct val="0"/>
              </a:spcBef>
              <a:buClrTx/>
              <a:buSzTx/>
              <a:buFontTx/>
              <a:buNone/>
              <a:defRPr/>
            </a:pPr>
            <a:r>
              <a:rPr lang="en-US" altLang="zh-CN" sz="2400" smtClean="0">
                <a:effectLst/>
                <a:latin typeface="Times New Roman" pitchFamily="18" charset="0"/>
                <a:ea typeface="宋体" pitchFamily="2" charset="-122"/>
              </a:rPr>
              <a:t>       induced by environmental chemical, </a:t>
            </a:r>
            <a:r>
              <a:rPr lang="en-US" altLang="zh-CN" sz="2400" smtClean="0">
                <a:solidFill>
                  <a:srgbClr val="FFFF00"/>
                </a:solidFill>
                <a:effectLst/>
                <a:latin typeface="Times New Roman" pitchFamily="18" charset="0"/>
                <a:ea typeface="宋体" pitchFamily="2" charset="-122"/>
              </a:rPr>
              <a:t>deltamethrin (DM), </a:t>
            </a:r>
          </a:p>
          <a:p>
            <a:pPr>
              <a:lnSpc>
                <a:spcPct val="150000"/>
              </a:lnSpc>
              <a:spcBef>
                <a:spcPct val="0"/>
              </a:spcBef>
              <a:buClrTx/>
              <a:buSzTx/>
              <a:buFontTx/>
              <a:buNone/>
              <a:defRPr/>
            </a:pPr>
            <a:r>
              <a:rPr lang="en-US" altLang="zh-CN" sz="2400" smtClean="0">
                <a:solidFill>
                  <a:srgbClr val="FFFF00"/>
                </a:solidFill>
                <a:effectLst/>
                <a:latin typeface="Times New Roman" pitchFamily="18" charset="0"/>
                <a:ea typeface="宋体" pitchFamily="2" charset="-122"/>
              </a:rPr>
              <a:t>       manganese (Mn) and paraquat (PQ)</a:t>
            </a:r>
            <a:r>
              <a:rPr lang="en-US" altLang="zh-CN" sz="2400" smtClean="0">
                <a:effectLst/>
                <a:latin typeface="Times New Roman" pitchFamily="18" charset="0"/>
                <a:ea typeface="宋体" pitchFamily="2" charset="-122"/>
              </a:rPr>
              <a:t>.</a:t>
            </a:r>
          </a:p>
          <a:p>
            <a:pPr>
              <a:lnSpc>
                <a:spcPct val="150000"/>
              </a:lnSpc>
              <a:spcBef>
                <a:spcPct val="0"/>
              </a:spcBef>
              <a:buClrTx/>
              <a:buSzTx/>
              <a:buFontTx/>
              <a:buNone/>
              <a:defRPr/>
            </a:pPr>
            <a:r>
              <a:rPr lang="en-US" altLang="zh-CN" sz="2400" smtClean="0">
                <a:effectLst/>
                <a:latin typeface="Times New Roman" pitchFamily="18" charset="0"/>
                <a:ea typeface="宋体" pitchFamily="2" charset="-122"/>
              </a:rPr>
              <a:t>Ⅲ. The role of </a:t>
            </a:r>
            <a:r>
              <a:rPr lang="en-US" altLang="zh-CN" sz="2400" smtClean="0">
                <a:solidFill>
                  <a:srgbClr val="FFFF00"/>
                </a:solidFill>
                <a:effectLst/>
                <a:latin typeface="Times New Roman" pitchFamily="18" charset="0"/>
                <a:ea typeface="宋体" pitchFamily="2" charset="-122"/>
              </a:rPr>
              <a:t>non-coding RNA (ncRNA)</a:t>
            </a:r>
            <a:r>
              <a:rPr lang="en-US" altLang="zh-CN" sz="2400" smtClean="0">
                <a:effectLst/>
                <a:latin typeface="Times New Roman" pitchFamily="18" charset="0"/>
                <a:ea typeface="宋体" pitchFamily="2" charset="-122"/>
              </a:rPr>
              <a:t> in the neurotoxicity </a:t>
            </a:r>
          </a:p>
          <a:p>
            <a:pPr>
              <a:lnSpc>
                <a:spcPct val="150000"/>
              </a:lnSpc>
              <a:spcBef>
                <a:spcPct val="0"/>
              </a:spcBef>
              <a:buClrTx/>
              <a:buSzTx/>
              <a:buFontTx/>
              <a:buNone/>
              <a:defRPr/>
            </a:pPr>
            <a:r>
              <a:rPr lang="en-US" altLang="zh-CN" sz="2400" smtClean="0">
                <a:effectLst/>
                <a:latin typeface="Times New Roman" pitchFamily="18" charset="0"/>
                <a:ea typeface="宋体" pitchFamily="2" charset="-122"/>
              </a:rPr>
              <a:t>       induced by </a:t>
            </a:r>
            <a:r>
              <a:rPr lang="en-US" altLang="zh-CN" sz="2400" smtClean="0">
                <a:solidFill>
                  <a:srgbClr val="FFFF00"/>
                </a:solidFill>
                <a:effectLst/>
                <a:latin typeface="Times New Roman" pitchFamily="18" charset="0"/>
                <a:ea typeface="宋体" pitchFamily="2" charset="-122"/>
              </a:rPr>
              <a:t>paraquat (PQ)</a:t>
            </a:r>
            <a:r>
              <a:rPr lang="en-US" altLang="zh-CN" sz="2400" smtClean="0">
                <a:effectLst/>
                <a:latin typeface="Times New Roman" pitchFamily="18" charset="0"/>
                <a:ea typeface="宋体" pitchFamily="2" charset="-122"/>
              </a:rPr>
              <a:t>.</a:t>
            </a:r>
          </a:p>
          <a:p>
            <a:pPr>
              <a:lnSpc>
                <a:spcPct val="150000"/>
              </a:lnSpc>
              <a:spcBef>
                <a:spcPct val="0"/>
              </a:spcBef>
              <a:buClrTx/>
              <a:buSzTx/>
              <a:buFontTx/>
              <a:buNone/>
              <a:defRPr/>
            </a:pPr>
            <a:r>
              <a:rPr lang="en-US" altLang="zh-CN" sz="2400" smtClean="0">
                <a:effectLst/>
                <a:latin typeface="Times New Roman" pitchFamily="18" charset="0"/>
                <a:ea typeface="宋体" pitchFamily="2" charset="-122"/>
              </a:rPr>
              <a:t>Ⅳ.  The role of </a:t>
            </a:r>
            <a:r>
              <a:rPr lang="en-US" altLang="zh-CN" sz="2400" smtClean="0">
                <a:solidFill>
                  <a:srgbClr val="FFFF00"/>
                </a:solidFill>
                <a:latin typeface="Times New Roman" pitchFamily="18" charset="0"/>
                <a:ea typeface="宋体" pitchFamily="2" charset="-122"/>
              </a:rPr>
              <a:t>Histone acetylation </a:t>
            </a:r>
            <a:r>
              <a:rPr lang="en-US" altLang="zh-CN" sz="2400" smtClean="0">
                <a:effectLst/>
                <a:latin typeface="Times New Roman" pitchFamily="18" charset="0"/>
                <a:ea typeface="宋体" pitchFamily="2" charset="-122"/>
              </a:rPr>
              <a:t>in the neurotoxicity induced by </a:t>
            </a:r>
            <a:r>
              <a:rPr lang="en-US" altLang="zh-CN" sz="2400" smtClean="0">
                <a:solidFill>
                  <a:srgbClr val="FFFF00"/>
                </a:solidFill>
                <a:effectLst/>
                <a:latin typeface="Times New Roman" pitchFamily="18" charset="0"/>
                <a:ea typeface="宋体" pitchFamily="2" charset="-122"/>
              </a:rPr>
              <a:t>manganese (Mn) .</a:t>
            </a:r>
            <a:endParaRPr lang="en-US" altLang="zh-CN" sz="2400" smtClean="0">
              <a:effectLst/>
              <a:latin typeface="Times New Roman" pitchFamily="18" charset="0"/>
              <a:ea typeface="宋体" pitchFamily="2" charset="-122"/>
            </a:endParaRPr>
          </a:p>
        </p:txBody>
      </p:sp>
      <p:sp>
        <p:nvSpPr>
          <p:cNvPr id="1110020" name="AutoShape 4"/>
          <p:cNvSpPr>
            <a:spLocks noChangeArrowheads="1"/>
          </p:cNvSpPr>
          <p:nvPr/>
        </p:nvSpPr>
        <p:spPr bwMode="auto">
          <a:xfrm>
            <a:off x="490538" y="147638"/>
            <a:ext cx="8248650" cy="923925"/>
          </a:xfrm>
          <a:prstGeom prst="roundRect">
            <a:avLst>
              <a:gd name="adj" fmla="val 16667"/>
            </a:avLst>
          </a:prstGeom>
          <a:gradFill rotWithShape="0">
            <a:gsLst>
              <a:gs pos="0">
                <a:srgbClr val="EC1461">
                  <a:gamma/>
                  <a:tint val="13725"/>
                  <a:invGamma/>
                </a:srgbClr>
              </a:gs>
              <a:gs pos="100000">
                <a:srgbClr val="EC1461"/>
              </a:gs>
            </a:gsLst>
            <a:lin ang="0" scaled="1"/>
          </a:gradFill>
          <a:ln w="9525">
            <a:noFill/>
            <a:round/>
            <a:headEnd/>
            <a:tailEnd/>
          </a:ln>
          <a:effectLst/>
        </p:spPr>
        <p:txBody>
          <a:bodyPr wrap="none" anchor="ctr"/>
          <a:lstStyle/>
          <a:p>
            <a:pPr>
              <a:defRPr/>
            </a:pPr>
            <a:endParaRPr lang="zh-CN" altLang="en-US">
              <a:effectLst>
                <a:outerShdw blurRad="38100" dist="38100" dir="2700000" algn="tl">
                  <a:srgbClr val="000000"/>
                </a:outerShdw>
              </a:effectLst>
              <a:ea typeface="宋体" pitchFamily="2" charset="-122"/>
            </a:endParaRPr>
          </a:p>
        </p:txBody>
      </p:sp>
      <p:sp>
        <p:nvSpPr>
          <p:cNvPr id="7172" name="Text Box 5"/>
          <p:cNvSpPr txBox="1">
            <a:spLocks noChangeArrowheads="1"/>
          </p:cNvSpPr>
          <p:nvPr/>
        </p:nvSpPr>
        <p:spPr bwMode="auto">
          <a:xfrm>
            <a:off x="617538" y="203200"/>
            <a:ext cx="7794625" cy="1311275"/>
          </a:xfrm>
          <a:prstGeom prst="rect">
            <a:avLst/>
          </a:prstGeom>
          <a:noFill/>
          <a:ln w="9525" algn="ctr">
            <a:noFill/>
            <a:miter lim="800000"/>
            <a:headEnd/>
            <a:tailEnd/>
          </a:ln>
        </p:spPr>
        <p:txBody>
          <a:bodyPr>
            <a:spAutoFit/>
          </a:bodyPr>
          <a:lstStyle/>
          <a:p>
            <a:r>
              <a:rPr lang="en-US" altLang="zh-CN" sz="4000">
                <a:solidFill>
                  <a:schemeClr val="bg2"/>
                </a:solidFill>
                <a:latin typeface="Arial" charset="0"/>
                <a:ea typeface="宋体" pitchFamily="2" charset="-122"/>
              </a:rPr>
              <a:t>Outline</a:t>
            </a:r>
          </a:p>
          <a:p>
            <a:endParaRPr lang="en-US" altLang="zh-CN" sz="4000">
              <a:solidFill>
                <a:schemeClr val="bg2"/>
              </a:solidFill>
              <a:latin typeface="Arial" charset="0"/>
              <a:ea typeface="宋体"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3" name="Rectangle 5"/>
          <p:cNvSpPr>
            <a:spLocks noChangeArrowheads="1"/>
          </p:cNvSpPr>
          <p:nvPr/>
        </p:nvSpPr>
        <p:spPr bwMode="auto">
          <a:xfrm>
            <a:off x="1625600" y="1638300"/>
            <a:ext cx="7346950" cy="2563813"/>
          </a:xfrm>
          <a:prstGeom prst="rect">
            <a:avLst/>
          </a:prstGeom>
          <a:noFill/>
          <a:ln w="9525" algn="ctr">
            <a:noFill/>
            <a:miter lim="800000"/>
            <a:headEnd/>
            <a:tailEnd/>
          </a:ln>
          <a:effectLst/>
        </p:spPr>
        <p:txBody>
          <a:bodyPr lIns="92075" tIns="46038" rIns="92075" bIns="46038">
            <a:spAutoFit/>
          </a:bodyPr>
          <a:lstStyle/>
          <a:p>
            <a:pPr>
              <a:lnSpc>
                <a:spcPct val="150000"/>
              </a:lnSpc>
              <a:defRPr/>
            </a:pP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rPr>
              <a:t>Part Ⅰ.</a:t>
            </a:r>
          </a:p>
          <a:p>
            <a:pPr>
              <a:lnSpc>
                <a:spcPct val="150000"/>
              </a:lnSpc>
              <a:defRPr/>
            </a:pPr>
            <a:r>
              <a:rPr lang="en-US" altLang="zh-CN" sz="3600">
                <a:solidFill>
                  <a:srgbClr val="FFFF00"/>
                </a:solidFill>
                <a:latin typeface="Times New Roman" pitchFamily="18" charset="0"/>
                <a:ea typeface="宋体" pitchFamily="2" charset="-122"/>
              </a:rPr>
              <a:t>Introduction to the research fields of Epeigenetic Toxicology in our team.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4" name="Picture 2" descr="teaser"/>
          <p:cNvPicPr>
            <a:picLocks noChangeAspect="1" noChangeArrowheads="1"/>
          </p:cNvPicPr>
          <p:nvPr/>
        </p:nvPicPr>
        <p:blipFill>
          <a:blip r:embed="rId3"/>
          <a:srcRect/>
          <a:stretch>
            <a:fillRect/>
          </a:stretch>
        </p:blipFill>
        <p:spPr bwMode="auto">
          <a:xfrm>
            <a:off x="2497138" y="2393950"/>
            <a:ext cx="4978400" cy="3876675"/>
          </a:xfrm>
          <a:prstGeom prst="rect">
            <a:avLst/>
          </a:prstGeom>
          <a:noFill/>
          <a:ln w="9525">
            <a:noFill/>
            <a:miter lim="800000"/>
            <a:headEnd/>
            <a:tailEnd/>
          </a:ln>
        </p:spPr>
      </p:pic>
      <p:sp>
        <p:nvSpPr>
          <p:cNvPr id="1155075" name="Rectangle 3"/>
          <p:cNvSpPr>
            <a:spLocks noChangeArrowheads="1"/>
          </p:cNvSpPr>
          <p:nvPr/>
        </p:nvSpPr>
        <p:spPr bwMode="auto">
          <a:xfrm>
            <a:off x="606425" y="950913"/>
            <a:ext cx="6811963" cy="1249362"/>
          </a:xfrm>
          <a:prstGeom prst="rect">
            <a:avLst/>
          </a:prstGeom>
          <a:noFill/>
          <a:ln w="9525">
            <a:noFill/>
            <a:miter lim="800000"/>
            <a:headEnd/>
            <a:tailEnd/>
          </a:ln>
          <a:effectLst/>
        </p:spPr>
        <p:txBody>
          <a:bodyPr>
            <a:spAutoFit/>
          </a:bodyPr>
          <a:lstStyle/>
          <a:p>
            <a:pPr eaLnBrk="1" hangingPunct="1">
              <a:spcBef>
                <a:spcPct val="20000"/>
              </a:spcBef>
              <a:defRPr/>
            </a:pPr>
            <a:r>
              <a:rPr kumimoji="1" lang="en-US" altLang="zh-CN" sz="2800" i="1">
                <a:solidFill>
                  <a:srgbClr val="FF0000"/>
                </a:solidFill>
                <a:effectLst>
                  <a:outerShdw blurRad="38100" dist="38100" dir="2700000" algn="tl">
                    <a:srgbClr val="000000"/>
                  </a:outerShdw>
                </a:effectLst>
                <a:latin typeface="Arial" pitchFamily="34" charset="0"/>
                <a:ea typeface="宋体" pitchFamily="2" charset="-122"/>
              </a:rPr>
              <a:t>Epigenetics</a:t>
            </a:r>
            <a:r>
              <a:rPr kumimoji="1" lang="en-US" altLang="zh-CN" sz="2800">
                <a:solidFill>
                  <a:schemeClr val="tx2"/>
                </a:solidFill>
                <a:effectLst>
                  <a:outerShdw blurRad="38100" dist="38100" dir="2700000" algn="tl">
                    <a:srgbClr val="000000"/>
                  </a:outerShdw>
                </a:effectLst>
                <a:latin typeface="Arial" pitchFamily="34" charset="0"/>
                <a:ea typeface="宋体" pitchFamily="2" charset="-122"/>
              </a:rPr>
              <a:t> </a:t>
            </a:r>
            <a:r>
              <a:rPr kumimoji="1" lang="en-US" altLang="zh-CN" sz="2400">
                <a:solidFill>
                  <a:schemeClr val="tx2"/>
                </a:solidFill>
                <a:latin typeface="Arial" pitchFamily="34" charset="0"/>
                <a:ea typeface="宋体" pitchFamily="2" charset="-122"/>
              </a:rPr>
              <a:t>refers to heritable alterations in gene expression that do not entail changes in nucleotide sequence.</a:t>
            </a:r>
          </a:p>
        </p:txBody>
      </p:sp>
      <p:sp>
        <p:nvSpPr>
          <p:cNvPr id="1155076" name="Line 4"/>
          <p:cNvSpPr>
            <a:spLocks noChangeShapeType="1"/>
          </p:cNvSpPr>
          <p:nvPr/>
        </p:nvSpPr>
        <p:spPr bwMode="auto">
          <a:xfrm>
            <a:off x="541338" y="2312988"/>
            <a:ext cx="6016625" cy="0"/>
          </a:xfrm>
          <a:prstGeom prst="line">
            <a:avLst/>
          </a:prstGeom>
          <a:noFill/>
          <a:ln w="38100">
            <a:solidFill>
              <a:srgbClr val="CC00CC"/>
            </a:solidFill>
            <a:prstDash val="dash"/>
            <a:round/>
            <a:headEnd/>
            <a:tailEnd/>
          </a:ln>
          <a:effectLst/>
        </p:spPr>
        <p:txBody>
          <a:bodyPr/>
          <a:lstStyle/>
          <a:p>
            <a:pPr>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1155074"/>
                                        </p:tgtEl>
                                        <p:attrNameLst>
                                          <p:attrName>style.visibility</p:attrName>
                                        </p:attrNameLst>
                                      </p:cBhvr>
                                      <p:to>
                                        <p:strVal val="visible"/>
                                      </p:to>
                                    </p:set>
                                    <p:animEffect transition="in" filter="fade">
                                      <p:cBhvr>
                                        <p:cTn id="7" dur="800" decel="100000"/>
                                        <p:tgtEl>
                                          <p:spTgt spid="1155074"/>
                                        </p:tgtEl>
                                      </p:cBhvr>
                                    </p:animEffect>
                                    <p:anim calcmode="lin" valueType="num">
                                      <p:cBhvr>
                                        <p:cTn id="8" dur="800" decel="100000" fill="hold"/>
                                        <p:tgtEl>
                                          <p:spTgt spid="1155074"/>
                                        </p:tgtEl>
                                        <p:attrNameLst>
                                          <p:attrName>style.rotation</p:attrName>
                                        </p:attrNameLst>
                                      </p:cBhvr>
                                      <p:tavLst>
                                        <p:tav tm="0">
                                          <p:val>
                                            <p:fltVal val="-90"/>
                                          </p:val>
                                        </p:tav>
                                        <p:tav tm="100000">
                                          <p:val>
                                            <p:fltVal val="0"/>
                                          </p:val>
                                        </p:tav>
                                      </p:tavLst>
                                    </p:anim>
                                    <p:anim calcmode="lin" valueType="num">
                                      <p:cBhvr>
                                        <p:cTn id="9" dur="800" decel="100000" fill="hold"/>
                                        <p:tgtEl>
                                          <p:spTgt spid="1155074"/>
                                        </p:tgtEl>
                                        <p:attrNameLst>
                                          <p:attrName>ppt_x</p:attrName>
                                        </p:attrNameLst>
                                      </p:cBhvr>
                                      <p:tavLst>
                                        <p:tav tm="0">
                                          <p:val>
                                            <p:strVal val="#ppt_x+0.4"/>
                                          </p:val>
                                        </p:tav>
                                        <p:tav tm="100000">
                                          <p:val>
                                            <p:strVal val="#ppt_x-0.05"/>
                                          </p:val>
                                        </p:tav>
                                      </p:tavLst>
                                    </p:anim>
                                    <p:anim calcmode="lin" valueType="num">
                                      <p:cBhvr>
                                        <p:cTn id="10" dur="800" decel="100000" fill="hold"/>
                                        <p:tgtEl>
                                          <p:spTgt spid="1155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55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55074"/>
                                        </p:tgtEl>
                                        <p:attrNameLst>
                                          <p:attrName>ppt_y</p:attrName>
                                        </p:attrNameLst>
                                      </p:cBhvr>
                                      <p:tavLst>
                                        <p:tav tm="0">
                                          <p:val>
                                            <p:strVal val="#ppt_y+0.1"/>
                                          </p:val>
                                        </p:tav>
                                        <p:tav tm="100000">
                                          <p:val>
                                            <p:strVal val="#ppt_y"/>
                                          </p:val>
                                        </p:tav>
                                      </p:tavLst>
                                    </p:anim>
                                  </p:childTnLst>
                                </p:cTn>
                              </p:par>
                              <p:par>
                                <p:cTn id="13" presetID="22" presetClass="entr" presetSubtype="4" fill="hold" grpId="0" nodeType="withEffect">
                                  <p:stCondLst>
                                    <p:cond delay="0"/>
                                  </p:stCondLst>
                                  <p:iterate type="lt">
                                    <p:tmPct val="0"/>
                                  </p:iterate>
                                  <p:childTnLst>
                                    <p:set>
                                      <p:cBhvr>
                                        <p:cTn id="14" dur="1" fill="hold">
                                          <p:stCondLst>
                                            <p:cond delay="0"/>
                                          </p:stCondLst>
                                        </p:cTn>
                                        <p:tgtEl>
                                          <p:spTgt spid="1155075"/>
                                        </p:tgtEl>
                                        <p:attrNameLst>
                                          <p:attrName>style.visibility</p:attrName>
                                        </p:attrNameLst>
                                      </p:cBhvr>
                                      <p:to>
                                        <p:strVal val="visible"/>
                                      </p:to>
                                    </p:set>
                                    <p:animEffect transition="in" filter="wipe(down)">
                                      <p:cBhvr>
                                        <p:cTn id="15" dur="1000"/>
                                        <p:tgtEl>
                                          <p:spTgt spid="1155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39700" y="228600"/>
            <a:ext cx="4095750" cy="2508250"/>
          </a:xfrm>
          <a:prstGeom prst="rect">
            <a:avLst/>
          </a:prstGeom>
          <a:noFill/>
          <a:ln w="25400">
            <a:solidFill>
              <a:srgbClr val="FF0000"/>
            </a:solidFill>
            <a:miter lim="800000"/>
            <a:headEnd/>
            <a:tailEnd/>
          </a:ln>
        </p:spPr>
        <p:txBody>
          <a:bodyPr wrap="none" anchor="ctr"/>
          <a:lstStyle/>
          <a:p>
            <a:pPr eaLnBrk="1" hangingPunct="1"/>
            <a:r>
              <a:rPr lang="en-US" altLang="zh-CN">
                <a:solidFill>
                  <a:srgbClr val="FFFF00"/>
                </a:solidFill>
                <a:latin typeface="Arial" charset="0"/>
                <a:ea typeface="宋体" pitchFamily="2" charset="-122"/>
              </a:rPr>
              <a:t>Environmental  Exposure</a:t>
            </a:r>
          </a:p>
          <a:p>
            <a:pPr eaLnBrk="1" hangingPunct="1"/>
            <a:r>
              <a:rPr lang="en-US" altLang="zh-CN">
                <a:ea typeface="PMingLiU" pitchFamily="18" charset="-120"/>
              </a:rPr>
              <a:t>Environmental endocrine disruptors</a:t>
            </a:r>
            <a:endParaRPr lang="en-US" altLang="zh-CN">
              <a:ea typeface="宋体" pitchFamily="2" charset="-122"/>
            </a:endParaRPr>
          </a:p>
          <a:p>
            <a:pPr eaLnBrk="1" hangingPunct="1"/>
            <a:r>
              <a:rPr lang="en-US" altLang="zh-CN">
                <a:ea typeface="宋体" pitchFamily="2" charset="-122"/>
              </a:rPr>
              <a:t>      cadmium</a:t>
            </a:r>
          </a:p>
          <a:p>
            <a:pPr eaLnBrk="1" hangingPunct="1"/>
            <a:r>
              <a:rPr lang="en-US" altLang="zh-CN">
                <a:ea typeface="宋体" pitchFamily="2" charset="-122"/>
              </a:rPr>
              <a:t>      n-hexane</a:t>
            </a:r>
          </a:p>
          <a:p>
            <a:pPr eaLnBrk="1" hangingPunct="1"/>
            <a:r>
              <a:rPr lang="en-US" altLang="zh-CN">
                <a:ea typeface="宋体" pitchFamily="2" charset="-122"/>
              </a:rPr>
              <a:t>      </a:t>
            </a:r>
            <a:r>
              <a:rPr lang="en-US" altLang="zh-CN">
                <a:ea typeface="PMingLiU" pitchFamily="18" charset="-120"/>
              </a:rPr>
              <a:t>bis(2-ethylhexyl)phthalate</a:t>
            </a:r>
            <a:endParaRPr lang="en-US" altLang="zh-CN">
              <a:ea typeface="宋体" pitchFamily="2" charset="-122"/>
            </a:endParaRPr>
          </a:p>
          <a:p>
            <a:pPr eaLnBrk="1" hangingPunct="1"/>
            <a:r>
              <a:rPr lang="en-US" altLang="zh-CN">
                <a:ea typeface="宋体" pitchFamily="2" charset="-122"/>
              </a:rPr>
              <a:t>Neurotoxic chemical</a:t>
            </a:r>
          </a:p>
          <a:p>
            <a:pPr eaLnBrk="1" hangingPunct="1"/>
            <a:r>
              <a:rPr lang="en-US" altLang="zh-CN">
                <a:ea typeface="宋体" pitchFamily="2" charset="-122"/>
              </a:rPr>
              <a:t>      paraquat (PQ)</a:t>
            </a:r>
            <a:endParaRPr lang="zh-CN" altLang="en-US">
              <a:ea typeface="宋体" pitchFamily="2" charset="-122"/>
            </a:endParaRPr>
          </a:p>
          <a:p>
            <a:pPr eaLnBrk="1" hangingPunct="1"/>
            <a:r>
              <a:rPr lang="en-US" altLang="zh-CN">
                <a:ea typeface="宋体" pitchFamily="2" charset="-122"/>
              </a:rPr>
              <a:t>      manganese (Mn)</a:t>
            </a:r>
            <a:endParaRPr lang="en-US" altLang="zh-CN">
              <a:solidFill>
                <a:schemeClr val="tx1"/>
              </a:solidFill>
              <a:ea typeface="宋体" pitchFamily="2" charset="-122"/>
            </a:endParaRPr>
          </a:p>
        </p:txBody>
      </p:sp>
      <p:sp>
        <p:nvSpPr>
          <p:cNvPr id="10243" name="Rectangle 5"/>
          <p:cNvSpPr>
            <a:spLocks noChangeArrowheads="1"/>
          </p:cNvSpPr>
          <p:nvPr/>
        </p:nvSpPr>
        <p:spPr bwMode="auto">
          <a:xfrm>
            <a:off x="7799388" y="838200"/>
            <a:ext cx="1573212" cy="1279525"/>
          </a:xfrm>
          <a:prstGeom prst="rect">
            <a:avLst/>
          </a:prstGeom>
          <a:noFill/>
          <a:ln w="25400">
            <a:solidFill>
              <a:srgbClr val="FF0000"/>
            </a:solidFill>
            <a:miter lim="800000"/>
            <a:headEnd/>
            <a:tailEnd/>
          </a:ln>
        </p:spPr>
        <p:txBody>
          <a:bodyPr wrap="none" anchor="ctr"/>
          <a:lstStyle/>
          <a:p>
            <a:pPr eaLnBrk="1" hangingPunct="1"/>
            <a:r>
              <a:rPr lang="en-US" altLang="zh-CN">
                <a:solidFill>
                  <a:srgbClr val="FFFF00"/>
                </a:solidFill>
                <a:latin typeface="Arial" charset="0"/>
                <a:ea typeface="宋体" pitchFamily="2" charset="-122"/>
              </a:rPr>
              <a:t>Reproductive </a:t>
            </a:r>
          </a:p>
          <a:p>
            <a:pPr eaLnBrk="1" hangingPunct="1"/>
            <a:r>
              <a:rPr lang="en-US" altLang="zh-CN">
                <a:solidFill>
                  <a:srgbClr val="FFFF00"/>
                </a:solidFill>
                <a:latin typeface="Arial" charset="0"/>
                <a:ea typeface="宋体" pitchFamily="2" charset="-122"/>
              </a:rPr>
              <a:t>       toxicity</a:t>
            </a:r>
          </a:p>
          <a:p>
            <a:pPr eaLnBrk="1" hangingPunct="1"/>
            <a:r>
              <a:rPr lang="en-US" altLang="zh-CN">
                <a:solidFill>
                  <a:srgbClr val="FFFF00"/>
                </a:solidFill>
                <a:latin typeface="Arial" charset="0"/>
                <a:ea typeface="宋体" pitchFamily="2" charset="-122"/>
              </a:rPr>
              <a:t>Neurotoxcity</a:t>
            </a:r>
          </a:p>
          <a:p>
            <a:pPr eaLnBrk="1" hangingPunct="1"/>
            <a:r>
              <a:rPr lang="en-US" altLang="zh-CN">
                <a:solidFill>
                  <a:srgbClr val="FFFF00"/>
                </a:solidFill>
                <a:latin typeface="Arial" charset="0"/>
                <a:ea typeface="宋体" pitchFamily="2" charset="-122"/>
              </a:rPr>
              <a:t>Cancer</a:t>
            </a:r>
          </a:p>
        </p:txBody>
      </p:sp>
      <p:sp>
        <p:nvSpPr>
          <p:cNvPr id="10244" name="Line 6"/>
          <p:cNvSpPr>
            <a:spLocks noChangeShapeType="1"/>
          </p:cNvSpPr>
          <p:nvPr/>
        </p:nvSpPr>
        <p:spPr bwMode="auto">
          <a:xfrm flipV="1">
            <a:off x="4257675" y="1490663"/>
            <a:ext cx="1447800" cy="12700"/>
          </a:xfrm>
          <a:prstGeom prst="line">
            <a:avLst/>
          </a:prstGeom>
          <a:noFill/>
          <a:ln w="63500">
            <a:solidFill>
              <a:srgbClr val="FF0000"/>
            </a:solidFill>
            <a:round/>
            <a:headEnd/>
            <a:tailEnd type="triangle" w="med" len="med"/>
          </a:ln>
        </p:spPr>
        <p:txBody>
          <a:bodyPr/>
          <a:lstStyle/>
          <a:p>
            <a:endParaRPr lang="en-US"/>
          </a:p>
        </p:txBody>
      </p:sp>
      <p:pic>
        <p:nvPicPr>
          <p:cNvPr id="10245" name="Picture 11"/>
          <p:cNvPicPr>
            <a:picLocks noChangeAspect="1" noChangeArrowheads="1"/>
          </p:cNvPicPr>
          <p:nvPr/>
        </p:nvPicPr>
        <p:blipFill>
          <a:blip r:embed="rId3"/>
          <a:srcRect/>
          <a:stretch>
            <a:fillRect/>
          </a:stretch>
        </p:blipFill>
        <p:spPr bwMode="auto">
          <a:xfrm>
            <a:off x="2451100" y="2852738"/>
            <a:ext cx="5033963" cy="3557587"/>
          </a:xfrm>
          <a:prstGeom prst="rect">
            <a:avLst/>
          </a:prstGeom>
          <a:noFill/>
          <a:ln w="9525">
            <a:noFill/>
            <a:miter lim="800000"/>
            <a:headEnd/>
            <a:tailEnd/>
          </a:ln>
        </p:spPr>
      </p:pic>
      <p:sp>
        <p:nvSpPr>
          <p:cNvPr id="10246" name="Rectangle 12"/>
          <p:cNvSpPr>
            <a:spLocks noChangeArrowheads="1"/>
          </p:cNvSpPr>
          <p:nvPr/>
        </p:nvSpPr>
        <p:spPr bwMode="auto">
          <a:xfrm>
            <a:off x="4186238" y="1574800"/>
            <a:ext cx="1593850" cy="915988"/>
          </a:xfrm>
          <a:prstGeom prst="rect">
            <a:avLst/>
          </a:prstGeom>
          <a:noFill/>
          <a:ln w="9525" algn="ctr">
            <a:noFill/>
            <a:miter lim="800000"/>
            <a:headEnd/>
            <a:tailEnd/>
          </a:ln>
        </p:spPr>
        <p:txBody>
          <a:bodyPr wrap="none" lIns="92075" tIns="46038" rIns="92075" bIns="46038">
            <a:spAutoFit/>
          </a:bodyPr>
          <a:lstStyle/>
          <a:p>
            <a:r>
              <a:rPr lang="en-US" altLang="zh-CN">
                <a:solidFill>
                  <a:srgbClr val="FFFF00"/>
                </a:solidFill>
                <a:ea typeface="宋体" pitchFamily="2" charset="-122"/>
              </a:rPr>
              <a:t>Epeigenetic </a:t>
            </a:r>
          </a:p>
          <a:p>
            <a:r>
              <a:rPr lang="en-US" altLang="zh-CN">
                <a:solidFill>
                  <a:srgbClr val="FFFF00"/>
                </a:solidFill>
                <a:ea typeface="宋体" pitchFamily="2" charset="-122"/>
              </a:rPr>
              <a:t>Modification </a:t>
            </a:r>
          </a:p>
          <a:p>
            <a:r>
              <a:rPr lang="en-US" altLang="zh-CN">
                <a:solidFill>
                  <a:srgbClr val="FFFF00"/>
                </a:solidFill>
                <a:ea typeface="宋体" pitchFamily="2" charset="-122"/>
              </a:rPr>
              <a:t>Alteration</a:t>
            </a:r>
            <a:endParaRPr lang="zh-CN" altLang="en-US">
              <a:solidFill>
                <a:srgbClr val="FFFF00"/>
              </a:solidFill>
              <a:ea typeface="宋体" pitchFamily="2" charset="-122"/>
            </a:endParaRPr>
          </a:p>
        </p:txBody>
      </p:sp>
      <p:sp>
        <p:nvSpPr>
          <p:cNvPr id="10247" name="Rectangle 5"/>
          <p:cNvSpPr>
            <a:spLocks noChangeArrowheads="1"/>
          </p:cNvSpPr>
          <p:nvPr/>
        </p:nvSpPr>
        <p:spPr bwMode="auto">
          <a:xfrm>
            <a:off x="5716588" y="825500"/>
            <a:ext cx="1392237" cy="1292225"/>
          </a:xfrm>
          <a:prstGeom prst="rect">
            <a:avLst/>
          </a:prstGeom>
          <a:noFill/>
          <a:ln w="25400">
            <a:solidFill>
              <a:srgbClr val="FF0000"/>
            </a:solidFill>
            <a:miter lim="800000"/>
            <a:headEnd/>
            <a:tailEnd/>
          </a:ln>
        </p:spPr>
        <p:txBody>
          <a:bodyPr wrap="none" anchor="ctr"/>
          <a:lstStyle/>
          <a:p>
            <a:pPr eaLnBrk="1" hangingPunct="1"/>
            <a:r>
              <a:rPr lang="en-US" altLang="zh-CN">
                <a:solidFill>
                  <a:srgbClr val="FFFF00"/>
                </a:solidFill>
                <a:latin typeface="Arial" charset="0"/>
                <a:ea typeface="宋体" pitchFamily="2" charset="-122"/>
              </a:rPr>
              <a:t>Gene</a:t>
            </a:r>
          </a:p>
          <a:p>
            <a:pPr eaLnBrk="1" hangingPunct="1"/>
            <a:r>
              <a:rPr lang="en-US" altLang="zh-CN">
                <a:solidFill>
                  <a:srgbClr val="FFFF00"/>
                </a:solidFill>
                <a:latin typeface="Arial" charset="0"/>
                <a:ea typeface="宋体" pitchFamily="2" charset="-122"/>
              </a:rPr>
              <a:t>Expression</a:t>
            </a:r>
          </a:p>
          <a:p>
            <a:pPr eaLnBrk="1" hangingPunct="1"/>
            <a:r>
              <a:rPr lang="en-US" altLang="zh-CN">
                <a:solidFill>
                  <a:srgbClr val="FFFF00"/>
                </a:solidFill>
                <a:latin typeface="Arial" charset="0"/>
                <a:ea typeface="宋体" pitchFamily="2" charset="-122"/>
              </a:rPr>
              <a:t>Pattern</a:t>
            </a:r>
          </a:p>
          <a:p>
            <a:pPr eaLnBrk="1" hangingPunct="1"/>
            <a:r>
              <a:rPr lang="en-US" altLang="zh-CN">
                <a:solidFill>
                  <a:srgbClr val="FFFF00"/>
                </a:solidFill>
                <a:latin typeface="Arial" charset="0"/>
                <a:ea typeface="宋体" pitchFamily="2" charset="-122"/>
              </a:rPr>
              <a:t>Alteration</a:t>
            </a:r>
          </a:p>
        </p:txBody>
      </p:sp>
      <p:sp>
        <p:nvSpPr>
          <p:cNvPr id="10248" name="Line 6"/>
          <p:cNvSpPr>
            <a:spLocks noChangeShapeType="1"/>
          </p:cNvSpPr>
          <p:nvPr/>
        </p:nvSpPr>
        <p:spPr bwMode="auto">
          <a:xfrm flipV="1">
            <a:off x="7102475" y="1465263"/>
            <a:ext cx="723900" cy="12700"/>
          </a:xfrm>
          <a:prstGeom prst="line">
            <a:avLst/>
          </a:prstGeom>
          <a:noFill/>
          <a:ln w="635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2245" name="Rectangle 5"/>
          <p:cNvSpPr>
            <a:spLocks noChangeArrowheads="1"/>
          </p:cNvSpPr>
          <p:nvPr/>
        </p:nvSpPr>
        <p:spPr bwMode="auto">
          <a:xfrm>
            <a:off x="850900" y="279400"/>
            <a:ext cx="8359775" cy="4759325"/>
          </a:xfrm>
          <a:prstGeom prst="rect">
            <a:avLst/>
          </a:prstGeom>
          <a:noFill/>
          <a:ln w="9525" algn="ctr">
            <a:noFill/>
            <a:miter lim="800000"/>
            <a:headEnd/>
            <a:tailEnd/>
          </a:ln>
          <a:effectLst/>
        </p:spPr>
        <p:txBody>
          <a:bodyPr lIns="92075" tIns="46038" rIns="92075" bIns="46038">
            <a:spAutoFit/>
          </a:bodyPr>
          <a:lstStyle/>
          <a:p>
            <a:pPr marL="457200" indent="-457200">
              <a:defRPr/>
            </a:pPr>
            <a:endParaRPr lang="en-US" altLang="zh-CN" sz="3600">
              <a:solidFill>
                <a:srgbClr val="FFFF00"/>
              </a:solidFill>
              <a:ea typeface="宋体" pitchFamily="2" charset="-122"/>
            </a:endParaRPr>
          </a:p>
          <a:p>
            <a:pPr marL="457200" indent="-457200">
              <a:lnSpc>
                <a:spcPct val="150000"/>
              </a:lnSpc>
              <a:defRPr/>
            </a:pPr>
            <a:r>
              <a:rPr lang="en-US" altLang="zh-CN" sz="3600">
                <a:solidFill>
                  <a:srgbClr val="FFFF00"/>
                </a:solidFill>
                <a:ea typeface="宋体" pitchFamily="2" charset="-122"/>
              </a:rPr>
              <a:t>   </a:t>
            </a: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rPr>
              <a:t>Part Ⅱ.</a:t>
            </a:r>
            <a:r>
              <a:rPr lang="en-US" altLang="zh-CN" sz="3600">
                <a:solidFill>
                  <a:srgbClr val="FFFF00"/>
                </a:solidFill>
                <a:latin typeface="Times New Roman" pitchFamily="18" charset="0"/>
                <a:ea typeface="宋体" pitchFamily="2" charset="-122"/>
              </a:rPr>
              <a:t> </a:t>
            </a:r>
          </a:p>
          <a:p>
            <a:pPr marL="457200" indent="-457200">
              <a:lnSpc>
                <a:spcPct val="120000"/>
              </a:lnSpc>
              <a:defRPr/>
            </a:pPr>
            <a:r>
              <a:rPr lang="en-US" altLang="zh-CN" sz="3600">
                <a:solidFill>
                  <a:srgbClr val="FFFF00"/>
                </a:solidFill>
                <a:latin typeface="Times New Roman" pitchFamily="18" charset="0"/>
                <a:ea typeface="宋体" pitchFamily="2" charset="-122"/>
              </a:rPr>
              <a:t>   The role of Nrf2/ARE system in the neurotoxicity induced by environmental chemical, deltamethrin (DM), manganese (Mn) and paraquat (PQ).</a:t>
            </a:r>
            <a:endParaRPr lang="zh-CN" altLang="en-US" sz="3600">
              <a:solidFill>
                <a:srgbClr val="FFFF00"/>
              </a:solidFill>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58850" y="5853113"/>
            <a:ext cx="7945438" cy="404812"/>
          </a:xfrm>
          <a:prstGeom prst="rect">
            <a:avLst/>
          </a:prstGeom>
          <a:solidFill>
            <a:schemeClr val="tx1"/>
          </a:solidFill>
          <a:ln w="9525">
            <a:solidFill>
              <a:schemeClr val="tx1"/>
            </a:solidFill>
            <a:miter lim="800000"/>
            <a:headEnd/>
            <a:tailEnd/>
          </a:ln>
        </p:spPr>
        <p:txBody>
          <a:bodyPr wrap="none" anchor="ctr"/>
          <a:lstStyle/>
          <a:p>
            <a:pPr algn="ctr" eaLnBrk="1" hangingPunct="1"/>
            <a:r>
              <a:rPr lang="en-US" altLang="zh-CN" b="0">
                <a:solidFill>
                  <a:schemeClr val="bg1"/>
                </a:solidFill>
                <a:latin typeface="Tahoma" pitchFamily="34" charset="0"/>
                <a:ea typeface="宋体" pitchFamily="2" charset="-122"/>
              </a:rPr>
              <a:t>Possible protective mechanism of Nrf2/ARE pathway on cell from</a:t>
            </a:r>
            <a:r>
              <a:rPr lang="en-US" altLang="zh-CN" b="0">
                <a:solidFill>
                  <a:schemeClr val="tx1"/>
                </a:solidFill>
                <a:latin typeface="Tahoma" pitchFamily="34" charset="0"/>
                <a:ea typeface="宋体" pitchFamily="2" charset="-122"/>
              </a:rPr>
              <a:t> </a:t>
            </a:r>
            <a:r>
              <a:rPr lang="en-US" altLang="zh-CN" b="0">
                <a:solidFill>
                  <a:schemeClr val="bg1"/>
                </a:solidFill>
                <a:latin typeface="Tahoma" pitchFamily="34" charset="0"/>
                <a:ea typeface="宋体" pitchFamily="2" charset="-122"/>
              </a:rPr>
              <a:t>cytotoxicity</a:t>
            </a:r>
            <a:r>
              <a:rPr lang="en-US" altLang="zh-CN" b="0">
                <a:solidFill>
                  <a:schemeClr val="tx1"/>
                </a:solidFill>
                <a:latin typeface="Tahoma" pitchFamily="34" charset="0"/>
                <a:ea typeface="宋体" pitchFamily="2" charset="-122"/>
              </a:rPr>
              <a:t> </a:t>
            </a:r>
          </a:p>
        </p:txBody>
      </p:sp>
      <p:sp>
        <p:nvSpPr>
          <p:cNvPr id="1170435" name="Rectangle 3"/>
          <p:cNvSpPr>
            <a:spLocks noChangeArrowheads="1"/>
          </p:cNvSpPr>
          <p:nvPr/>
        </p:nvSpPr>
        <p:spPr bwMode="auto">
          <a:xfrm>
            <a:off x="0" y="830263"/>
            <a:ext cx="4864100" cy="4111625"/>
          </a:xfrm>
          <a:prstGeom prst="rect">
            <a:avLst/>
          </a:prstGeom>
          <a:noFill/>
          <a:ln w="9525" algn="ctr">
            <a:noFill/>
            <a:miter lim="800000"/>
            <a:headEnd/>
            <a:tailEnd/>
          </a:ln>
          <a:effectLst/>
        </p:spPr>
        <p:txBody>
          <a:bodyPr>
            <a:spAutoFit/>
          </a:bodyPr>
          <a:lstStyle/>
          <a:p>
            <a:pPr eaLnBrk="1" hangingPunct="1">
              <a:lnSpc>
                <a:spcPct val="150000"/>
              </a:lnSpc>
              <a:defRPr/>
            </a:pPr>
            <a:r>
              <a:rPr lang="en-US" altLang="zh-CN" sz="2000">
                <a:solidFill>
                  <a:srgbClr val="FFFF00"/>
                </a:solidFill>
                <a:latin typeface="Verdana" pitchFamily="34" charset="0"/>
                <a:ea typeface="宋体" pitchFamily="2" charset="-122"/>
              </a:rPr>
              <a:t>Nrf2: Nuclear factor E 2(NF-E2)  p45-related factor 2</a:t>
            </a:r>
          </a:p>
          <a:p>
            <a:pPr eaLnBrk="1" hangingPunct="1">
              <a:lnSpc>
                <a:spcPct val="150000"/>
              </a:lnSpc>
              <a:defRPr/>
            </a:pPr>
            <a:r>
              <a:rPr lang="en-US" altLang="zh-CN" sz="1400">
                <a:solidFill>
                  <a:schemeClr val="tx1"/>
                </a:solidFill>
                <a:latin typeface="Arial" pitchFamily="34" charset="0"/>
                <a:ea typeface="宋体" pitchFamily="2" charset="-122"/>
              </a:rPr>
              <a:t> </a:t>
            </a:r>
            <a:r>
              <a:rPr lang="en-US" altLang="zh-CN" sz="1400" b="0">
                <a:solidFill>
                  <a:schemeClr val="tx1"/>
                </a:solidFill>
                <a:latin typeface="Arial" pitchFamily="34" charset="0"/>
                <a:ea typeface="宋体" pitchFamily="2" charset="-122"/>
              </a:rPr>
              <a:t>a member of the NF-E2 family of nuclear basic leucine zipper transcriptional activators</a:t>
            </a:r>
            <a:r>
              <a:rPr lang="en-US" altLang="zh-CN" sz="1400">
                <a:solidFill>
                  <a:schemeClr val="tx1"/>
                </a:solidFill>
                <a:effectLst>
                  <a:outerShdw blurRad="38100" dist="38100" dir="2700000" algn="tl">
                    <a:srgbClr val="000000"/>
                  </a:outerShdw>
                </a:effectLst>
                <a:latin typeface="Arial" pitchFamily="34" charset="0"/>
                <a:ea typeface="宋体" pitchFamily="2" charset="-122"/>
              </a:rPr>
              <a:t> </a:t>
            </a:r>
          </a:p>
          <a:p>
            <a:pPr eaLnBrk="1" hangingPunct="1">
              <a:lnSpc>
                <a:spcPct val="150000"/>
              </a:lnSpc>
              <a:defRPr/>
            </a:pPr>
            <a:r>
              <a:rPr lang="en-US" altLang="zh-CN" sz="2000">
                <a:solidFill>
                  <a:srgbClr val="FFFF00"/>
                </a:solidFill>
                <a:latin typeface="Verdana" pitchFamily="34" charset="0"/>
                <a:ea typeface="宋体" pitchFamily="2" charset="-122"/>
              </a:rPr>
              <a:t>Keap1: Kelch-like ECH-associated protein 1</a:t>
            </a:r>
          </a:p>
          <a:p>
            <a:pPr eaLnBrk="1" hangingPunct="1">
              <a:lnSpc>
                <a:spcPct val="150000"/>
              </a:lnSpc>
              <a:defRPr/>
            </a:pPr>
            <a:r>
              <a:rPr lang="en-US" altLang="zh-CN" sz="1400" b="0">
                <a:solidFill>
                  <a:schemeClr val="tx1"/>
                </a:solidFill>
                <a:latin typeface="Arial" pitchFamily="34" charset="0"/>
                <a:ea typeface="宋体" pitchFamily="2" charset="-122"/>
              </a:rPr>
              <a:t>a cytoplasmic protein homologous to the Drosophila actin binding protein Kelch</a:t>
            </a:r>
            <a:r>
              <a:rPr lang="en-US" altLang="zh-CN" sz="1400">
                <a:solidFill>
                  <a:schemeClr val="tx1"/>
                </a:solidFill>
                <a:latin typeface="Arial" pitchFamily="34" charset="0"/>
                <a:ea typeface="宋体" pitchFamily="2" charset="-122"/>
              </a:rPr>
              <a:t> </a:t>
            </a:r>
          </a:p>
          <a:p>
            <a:pPr eaLnBrk="1" hangingPunct="1">
              <a:lnSpc>
                <a:spcPct val="150000"/>
              </a:lnSpc>
              <a:defRPr/>
            </a:pPr>
            <a:r>
              <a:rPr lang="en-US" altLang="zh-CN" sz="2000">
                <a:solidFill>
                  <a:srgbClr val="FFFF00"/>
                </a:solidFill>
                <a:latin typeface="Verdana" pitchFamily="34" charset="0"/>
                <a:ea typeface="宋体" pitchFamily="2" charset="-122"/>
              </a:rPr>
              <a:t>ARE: Antioxidant Response Element</a:t>
            </a:r>
            <a:r>
              <a:rPr lang="en-US" altLang="zh-CN" sz="1400">
                <a:solidFill>
                  <a:schemeClr val="tx1"/>
                </a:solidFill>
                <a:latin typeface="Arial" pitchFamily="34" charset="0"/>
                <a:ea typeface="宋体" pitchFamily="2" charset="-122"/>
              </a:rPr>
              <a:t>           </a:t>
            </a:r>
          </a:p>
        </p:txBody>
      </p:sp>
      <p:pic>
        <p:nvPicPr>
          <p:cNvPr id="12292" name="Picture 4"/>
          <p:cNvPicPr>
            <a:picLocks noChangeAspect="1" noChangeArrowheads="1"/>
          </p:cNvPicPr>
          <p:nvPr/>
        </p:nvPicPr>
        <p:blipFill>
          <a:blip r:embed="rId3"/>
          <a:srcRect/>
          <a:stretch>
            <a:fillRect/>
          </a:stretch>
        </p:blipFill>
        <p:spPr bwMode="auto">
          <a:xfrm>
            <a:off x="4643438" y="114300"/>
            <a:ext cx="4787900" cy="5680075"/>
          </a:xfrm>
          <a:prstGeom prst="rect">
            <a:avLst/>
          </a:prstGeom>
          <a:noFill/>
          <a:ln w="9525" algn="ctr">
            <a:noFill/>
            <a:miter lim="800000"/>
            <a:headEnd/>
            <a:tailEnd/>
          </a:ln>
        </p:spPr>
      </p:pic>
      <p:sp>
        <p:nvSpPr>
          <p:cNvPr id="12293" name="Rectangle 5"/>
          <p:cNvSpPr>
            <a:spLocks noChangeArrowheads="1"/>
          </p:cNvSpPr>
          <p:nvPr/>
        </p:nvSpPr>
        <p:spPr bwMode="auto">
          <a:xfrm>
            <a:off x="0" y="76200"/>
            <a:ext cx="3330575" cy="641350"/>
          </a:xfrm>
          <a:prstGeom prst="rect">
            <a:avLst/>
          </a:prstGeom>
          <a:noFill/>
          <a:ln w="9525" algn="ctr">
            <a:noFill/>
            <a:miter lim="800000"/>
            <a:headEnd/>
            <a:tailEnd/>
          </a:ln>
        </p:spPr>
        <p:txBody>
          <a:bodyPr wrap="none" lIns="92075" tIns="46038" rIns="92075" bIns="46038">
            <a:spAutoFit/>
          </a:bodyPr>
          <a:lstStyle/>
          <a:p>
            <a:r>
              <a:rPr lang="en-US" altLang="zh-CN" sz="3600">
                <a:solidFill>
                  <a:srgbClr val="FFFF00"/>
                </a:solidFill>
                <a:ea typeface="宋体" pitchFamily="2" charset="-122"/>
              </a:rPr>
              <a:t>1.</a:t>
            </a:r>
            <a:r>
              <a:rPr lang="en-US" altLang="zh-CN" sz="2800">
                <a:solidFill>
                  <a:srgbClr val="FFFF00"/>
                </a:solidFill>
                <a:ea typeface="宋体" pitchFamily="2" charset="-122"/>
              </a:rPr>
              <a:t> </a:t>
            </a:r>
            <a:r>
              <a:rPr lang="en-US" altLang="zh-CN" sz="3600">
                <a:solidFill>
                  <a:srgbClr val="FFFF00"/>
                </a:solidFill>
                <a:ea typeface="宋体" pitchFamily="2" charset="-122"/>
              </a:rPr>
              <a:t>Introduction</a:t>
            </a:r>
            <a:endParaRPr lang="zh-CN" altLang="en-US" sz="3600">
              <a:solidFill>
                <a:srgbClr val="FFFF00"/>
              </a:solidFill>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lor Boxes">
  <a:themeElements>
    <a:clrScheme name="">
      <a:dk1>
        <a:srgbClr val="000000"/>
      </a:dk1>
      <a:lt1>
        <a:srgbClr val="FFFFFF"/>
      </a:lt1>
      <a:dk2>
        <a:srgbClr val="3333FA"/>
      </a:dk2>
      <a:lt2>
        <a:srgbClr val="FFFFFF"/>
      </a:lt2>
      <a:accent1>
        <a:srgbClr val="0000FF"/>
      </a:accent1>
      <a:accent2>
        <a:srgbClr val="00FFFF"/>
      </a:accent2>
      <a:accent3>
        <a:srgbClr val="ADADFC"/>
      </a:accent3>
      <a:accent4>
        <a:srgbClr val="DADADA"/>
      </a:accent4>
      <a:accent5>
        <a:srgbClr val="AAAAFF"/>
      </a:accent5>
      <a:accent6>
        <a:srgbClr val="00E7E7"/>
      </a:accent6>
      <a:hlink>
        <a:srgbClr val="D60093"/>
      </a:hlink>
      <a:folHlink>
        <a:srgbClr val="B2B2B2"/>
      </a:folHlink>
    </a:clrScheme>
    <a:fontScheme name="Color Box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accent2"/>
            </a:solidFill>
            <a:effectLst>
              <a:outerShdw blurRad="38100" dist="38100" dir="2700000" algn="tl">
                <a:srgbClr val="000000">
                  <a:alpha val="43137"/>
                </a:srgbClr>
              </a:outerShdw>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accent2"/>
            </a:solidFill>
            <a:effectLst>
              <a:outerShdw blurRad="38100" dist="38100" dir="2700000" algn="tl">
                <a:srgbClr val="000000">
                  <a:alpha val="43137"/>
                </a:srgbClr>
              </a:outerShdw>
            </a:effectLst>
            <a:latin typeface="Helvetica" pitchFamily="34" charset="0"/>
          </a:defRPr>
        </a:defPPr>
      </a:lstStyle>
    </a:lnDef>
  </a:objectDefaults>
  <a:extraClrSchemeLst>
    <a:extraClrScheme>
      <a:clrScheme name="Color Boxes 1">
        <a:dk1>
          <a:srgbClr val="000000"/>
        </a:dk1>
        <a:lt1>
          <a:srgbClr val="FFFFFF"/>
        </a:lt1>
        <a:dk2>
          <a:srgbClr val="969696"/>
        </a:dk2>
        <a:lt2>
          <a:srgbClr val="FFFFFF"/>
        </a:lt2>
        <a:accent1>
          <a:srgbClr val="0000FF"/>
        </a:accent1>
        <a:accent2>
          <a:srgbClr val="66FF33"/>
        </a:accent2>
        <a:accent3>
          <a:srgbClr val="C9C9C9"/>
        </a:accent3>
        <a:accent4>
          <a:srgbClr val="DADADA"/>
        </a:accent4>
        <a:accent5>
          <a:srgbClr val="AAAAFF"/>
        </a:accent5>
        <a:accent6>
          <a:srgbClr val="5CE72D"/>
        </a:accent6>
        <a:hlink>
          <a:srgbClr val="D60093"/>
        </a:hlink>
        <a:folHlink>
          <a:srgbClr val="B2B2B2"/>
        </a:folHlink>
      </a:clrScheme>
      <a:clrMap bg1="dk2" tx1="lt1" bg2="dk1" tx2="lt2" accent1="accent1" accent2="accent2" accent3="accent3" accent4="accent4" accent5="accent5" accent6="accent6" hlink="hlink" folHlink="folHlink"/>
    </a:extraClrScheme>
    <a:extraClrScheme>
      <a:clrScheme name="Color Boxes 2">
        <a:dk1>
          <a:srgbClr val="000000"/>
        </a:dk1>
        <a:lt1>
          <a:srgbClr val="FFFFFF"/>
        </a:lt1>
        <a:dk2>
          <a:srgbClr val="000000"/>
        </a:dk2>
        <a:lt2>
          <a:srgbClr val="FFFFCC"/>
        </a:lt2>
        <a:accent1>
          <a:srgbClr val="FF00FF"/>
        </a:accent1>
        <a:accent2>
          <a:srgbClr val="00FF00"/>
        </a:accent2>
        <a:accent3>
          <a:srgbClr val="FFFFFF"/>
        </a:accent3>
        <a:accent4>
          <a:srgbClr val="000000"/>
        </a:accent4>
        <a:accent5>
          <a:srgbClr val="FFAAFF"/>
        </a:accent5>
        <a:accent6>
          <a:srgbClr val="00E700"/>
        </a:accent6>
        <a:hlink>
          <a:srgbClr val="00FFFF"/>
        </a:hlink>
        <a:folHlink>
          <a:srgbClr val="808080"/>
        </a:folHlink>
      </a:clrScheme>
      <a:clrMap bg1="lt1" tx1="dk1" bg2="lt2" tx2="dk2" accent1="accent1" accent2="accent2" accent3="accent3" accent4="accent4" accent5="accent5" accent6="accent6" hlink="hlink" folHlink="folHlink"/>
    </a:extraClrScheme>
    <a:extraClrScheme>
      <a:clrScheme name="Color Boxes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Designs\Color Boxes.pot</Template>
  <TotalTime>74317</TotalTime>
  <Words>1497</Words>
  <Application>Microsoft Office PowerPoint</Application>
  <PresentationFormat>Custom</PresentationFormat>
  <Paragraphs>229</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Color Boxes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genetic variation</dc:title>
  <dc:creator>Douglas Bell</dc:creator>
  <cp:lastModifiedBy>Shalini Kondaveeti</cp:lastModifiedBy>
  <cp:revision>2106</cp:revision>
  <cp:lastPrinted>2000-09-13T14:14:46Z</cp:lastPrinted>
  <dcterms:created xsi:type="dcterms:W3CDTF">1995-06-17T23:31:02Z</dcterms:created>
  <dcterms:modified xsi:type="dcterms:W3CDTF">2015-09-18T11:46:21Z</dcterms:modified>
</cp:coreProperties>
</file>