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37" r:id="rId6"/>
    <p:sldId id="338" r:id="rId7"/>
    <p:sldId id="326" r:id="rId8"/>
    <p:sldId id="335" r:id="rId9"/>
    <p:sldId id="332" r:id="rId10"/>
    <p:sldId id="333" r:id="rId11"/>
    <p:sldId id="33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5727" y="4912377"/>
            <a:ext cx="7758506" cy="1477328"/>
          </a:xfrm>
          <a:prstGeom prst="rect">
            <a:avLst/>
          </a:prstGeom>
        </p:spPr>
        <p:txBody>
          <a:bodyPr wrap="square">
            <a:spAutoFit/>
          </a:bodyPr>
          <a:lstStyle/>
          <a:p>
            <a:r>
              <a:rPr lang="en-IN" b="1" dirty="0">
                <a:latin typeface="Times New Roman" pitchFamily="18" charset="0"/>
                <a:cs typeface="Times New Roman" pitchFamily="18" charset="0"/>
              </a:rPr>
              <a:t>Abdel </a:t>
            </a:r>
            <a:r>
              <a:rPr lang="en-IN" b="1" dirty="0" err="1">
                <a:latin typeface="Times New Roman" pitchFamily="18" charset="0"/>
                <a:cs typeface="Times New Roman" pitchFamily="18" charset="0"/>
              </a:rPr>
              <a:t>Ghaly</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Biological and Environmental Engineering</a:t>
            </a:r>
          </a:p>
          <a:p>
            <a:r>
              <a:rPr lang="en-IN" dirty="0">
                <a:latin typeface="Times New Roman" pitchFamily="18" charset="0"/>
                <a:cs typeface="Times New Roman" pitchFamily="18" charset="0"/>
              </a:rPr>
              <a:t>Dalhousie University</a:t>
            </a:r>
          </a:p>
          <a:p>
            <a:r>
              <a:rPr lang="en-IN" dirty="0">
                <a:latin typeface="Times New Roman" pitchFamily="18" charset="0"/>
                <a:cs typeface="Times New Roman" pitchFamily="18" charset="0"/>
              </a:rPr>
              <a:t>Canada</a:t>
            </a:r>
            <a:endParaRPr lang="en-US" dirty="0" smtClean="0">
              <a:latin typeface="Times New Roman" pitchFamily="18" charset="0"/>
              <a:cs typeface="Times New Roman" pitchFamily="18" charset="0"/>
            </a:endParaRPr>
          </a:p>
        </p:txBody>
      </p:sp>
      <p:sp>
        <p:nvSpPr>
          <p:cNvPr id="4" name="Rectangle 3"/>
          <p:cNvSpPr/>
          <p:nvPr/>
        </p:nvSpPr>
        <p:spPr>
          <a:xfrm>
            <a:off x="2590800" y="1898073"/>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Editor-in-Chief</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9509" y="4912377"/>
            <a:ext cx="1219200" cy="140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descr="Abdel Ghal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091" y="1898073"/>
            <a:ext cx="1597025" cy="2424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10355"/>
            <a:ext cx="8382000" cy="4308872"/>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000" dirty="0" err="1" smtClean="0">
                <a:latin typeface="Times New Roman" pitchFamily="18" charset="0"/>
                <a:cs typeface="Times New Roman" pitchFamily="18" charset="0"/>
              </a:rPr>
              <a:t>Dr</a:t>
            </a:r>
            <a:r>
              <a:rPr lang="en-IN" sz="2000" dirty="0" err="1">
                <a:latin typeface="Times New Roman" pitchFamily="18" charset="0"/>
                <a:cs typeface="Times New Roman" pitchFamily="18" charset="0"/>
              </a:rPr>
              <a:t>.</a:t>
            </a:r>
            <a:r>
              <a:rPr lang="en-IN" sz="2000" dirty="0">
                <a:latin typeface="Times New Roman" pitchFamily="18" charset="0"/>
                <a:cs typeface="Times New Roman" pitchFamily="18" charset="0"/>
              </a:rPr>
              <a:t> Abdel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is a professor of Biological and Environmental Engineering in the Process Engineering Department of the Faculty of Engineering at Dalhousie University.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obtained </a:t>
            </a:r>
            <a:r>
              <a:rPr lang="en-IN" sz="2000" dirty="0" err="1">
                <a:latin typeface="Times New Roman" pitchFamily="18" charset="0"/>
                <a:cs typeface="Times New Roman" pitchFamily="18" charset="0"/>
              </a:rPr>
              <a:t>B.Sc</a:t>
            </a:r>
            <a:r>
              <a:rPr lang="en-IN" sz="2000" dirty="0">
                <a:latin typeface="Times New Roman" pitchFamily="18" charset="0"/>
                <a:cs typeface="Times New Roman" pitchFamily="18" charset="0"/>
              </a:rPr>
              <a:t> (1969) and MSc (1973) in Agricultural and Biological Engineering from Alexandria University, Egypt and </a:t>
            </a:r>
            <a:r>
              <a:rPr lang="en-IN" sz="2000" dirty="0" err="1">
                <a:latin typeface="Times New Roman" pitchFamily="18" charset="0"/>
                <a:cs typeface="Times New Roman" pitchFamily="18" charset="0"/>
              </a:rPr>
              <a:t>Ph.D</a:t>
            </a:r>
            <a:r>
              <a:rPr lang="en-IN" sz="2000" dirty="0">
                <a:latin typeface="Times New Roman" pitchFamily="18" charset="0"/>
                <a:cs typeface="Times New Roman" pitchFamily="18" charset="0"/>
              </a:rPr>
              <a:t> (1982) in Environmental Engineering from McGill University, Canada. </a:t>
            </a:r>
            <a:r>
              <a:rPr lang="en-IN" sz="2000" dirty="0" smtClean="0">
                <a:latin typeface="Times New Roman" pitchFamily="18" charset="0"/>
                <a:cs typeface="Times New Roman" pitchFamily="18" charset="0"/>
              </a:rPr>
              <a:t>He worked as an assistant lecturer at Alexandria University, Egypt (1973-1974), Graduate Assistant/Special Lecturer at McGill University, Canada (1975-1979), Assistant Professor and Head of Departmental at University of Zambia, Zambia (1979-1982) and Professor, Director of International Programme and Director of Graduate Programs at Dalhousie University, Canada since 1982. </a:t>
            </a:r>
            <a:endParaRPr lang="en-IN" sz="20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1782" y="1752600"/>
            <a:ext cx="8382000" cy="4524315"/>
          </a:xfrm>
          <a:prstGeom prst="rect">
            <a:avLst/>
          </a:prstGeom>
        </p:spPr>
        <p:txBody>
          <a:bodyPr wrap="square">
            <a:spAutoFit/>
          </a:bodyPr>
          <a:lstStyle/>
          <a:p>
            <a:r>
              <a:rPr lang="en-IN" sz="2400" dirty="0" smtClean="0">
                <a:latin typeface="Times New Roman" pitchFamily="18" charset="0"/>
                <a:cs typeface="Times New Roman" pitchFamily="18" charset="0"/>
              </a:rPr>
              <a:t>He </a:t>
            </a:r>
            <a:r>
              <a:rPr lang="en-IN" sz="2400" dirty="0">
                <a:latin typeface="Times New Roman" pitchFamily="18" charset="0"/>
                <a:cs typeface="Times New Roman" pitchFamily="18" charset="0"/>
              </a:rPr>
              <a:t>was a Visiting Professor at University of Guyana (Guyana), University of Trinidad (West Indies), University of Cairo (Egypt), University of Sierra Leone (Sierra Leone), University of Bogor (Indonesia), University of Oriento (Cuba), Utah State University (USA), University of Nigeria (Nigeria), University of Sana’a (Yemen), University of Agriculture (Slovak Republic), King Saud University (Saudi Arabia), King </a:t>
            </a:r>
            <a:r>
              <a:rPr lang="en-IN" sz="2400" dirty="0" err="1">
                <a:latin typeface="Times New Roman" pitchFamily="18" charset="0"/>
                <a:cs typeface="Times New Roman" pitchFamily="18" charset="0"/>
              </a:rPr>
              <a:t>Monkut</a:t>
            </a:r>
            <a:r>
              <a:rPr lang="en-IN" sz="2400" dirty="0">
                <a:latin typeface="Times New Roman" pitchFamily="18" charset="0"/>
                <a:cs typeface="Times New Roman" pitchFamily="18" charset="0"/>
              </a:rPr>
              <a:t> Institute of Technology (Thailand). Professor </a:t>
            </a:r>
            <a:r>
              <a:rPr lang="en-IN" sz="2400" dirty="0" err="1">
                <a:latin typeface="Times New Roman" pitchFamily="18" charset="0"/>
                <a:cs typeface="Times New Roman" pitchFamily="18" charset="0"/>
              </a:rPr>
              <a:t>Ghaly</a:t>
            </a:r>
            <a:r>
              <a:rPr lang="en-IN" sz="2400" dirty="0">
                <a:latin typeface="Times New Roman" pitchFamily="18" charset="0"/>
                <a:cs typeface="Times New Roman" pitchFamily="18" charset="0"/>
              </a:rPr>
              <a:t> established and directed several large international projects in developing courtiers (Zambia, Egypt, Nigeria, Guyana, Trinidad, Barbados, Antigua, Thailand and Sierra Leone), evaluated governmental policies and provided consulting services in several countries. </a:t>
            </a:r>
            <a:endParaRPr lang="en-IN" sz="24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905000"/>
            <a:ext cx="8382000" cy="4401205"/>
          </a:xfrm>
          <a:prstGeom prst="rect">
            <a:avLst/>
          </a:prstGeom>
        </p:spPr>
        <p:txBody>
          <a:bodyPr wrap="square">
            <a:spAutoFit/>
          </a:bodyPr>
          <a:lstStyle/>
          <a:p>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published over 240 referred journal papers in 42 international journals, 53 papers in refereed conference proceedings and 163 technical reports, and made 240 conference presentations. He supervised 47 </a:t>
            </a:r>
            <a:r>
              <a:rPr lang="en-IN" sz="2000" dirty="0" err="1">
                <a:latin typeface="Times New Roman" pitchFamily="18" charset="0"/>
                <a:cs typeface="Times New Roman" pitchFamily="18" charset="0"/>
              </a:rPr>
              <a:t>MASc</a:t>
            </a:r>
            <a:r>
              <a:rPr lang="en-IN" sz="2000" dirty="0">
                <a:latin typeface="Times New Roman" pitchFamily="18" charset="0"/>
                <a:cs typeface="Times New Roman" pitchFamily="18" charset="0"/>
              </a:rPr>
              <a:t> students, 26 PhD students and 73 undergraduate theses. He trained 14 Postdoctoral Fellows, hosted 24 Visiting Professors and employed 12 Scientists, 8 Technicians and 65 Co-op Students. Professor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is a member of 13 technical societies and 14 international organizations, served as editor and editor-in-chief for 14 international journals, organized 13 international conferences and chaired 39 conference sessions. He delivered 57 distinguished lectures and gave 43 scientific interviews to TV, radio and newspaper around the world. Professor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has received 22 international awards in recognition of his outstanding contribution to research and development worldwide. He is a Past President and a Fellow of the Canadian Society of Biological Engineering and Past Trustee and a Fellow of the American Society of Agricultural and Biological Engineers.</a:t>
            </a:r>
            <a:endParaRPr lang="en-IN" sz="20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84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100" y="1552152"/>
            <a:ext cx="8305800" cy="5078313"/>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Research </a:t>
            </a:r>
            <a:r>
              <a:rPr lang="en-US" sz="3600" b="1" i="1" dirty="0">
                <a:solidFill>
                  <a:srgbClr val="7030A0"/>
                </a:solidFill>
                <a:latin typeface="Times New Roman" pitchFamily="18" charset="0"/>
                <a:cs typeface="Times New Roman" pitchFamily="18" charset="0"/>
              </a:rPr>
              <a:t>Interest</a:t>
            </a:r>
            <a:r>
              <a:rPr lang="en-US" sz="36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2000" dirty="0">
                <a:latin typeface="Times New Roman" pitchFamily="18" charset="0"/>
                <a:cs typeface="Times New Roman" pitchFamily="18" charset="0"/>
              </a:rPr>
              <a:t>Professor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specializes in the area of and the area of energy (including characterization of biomass, size reduction, agglomeration, production of biogas, bioethanol and biodiesel, gasification, fluidized bed hydrodynamic, </a:t>
            </a:r>
            <a:r>
              <a:rPr lang="en-IN" sz="2000" dirty="0" err="1">
                <a:latin typeface="Times New Roman" pitchFamily="18" charset="0"/>
                <a:cs typeface="Times New Roman" pitchFamily="18" charset="0"/>
              </a:rPr>
              <a:t>modeling</a:t>
            </a:r>
            <a:r>
              <a:rPr lang="en-IN" sz="2000" dirty="0">
                <a:latin typeface="Times New Roman" pitchFamily="18" charset="0"/>
                <a:cs typeface="Times New Roman" pitchFamily="18" charset="0"/>
              </a:rPr>
              <a:t>, energy management and development of energy technology), biotechnology (including microbial kinetics, production of high value molecules such as </a:t>
            </a:r>
            <a:r>
              <a:rPr lang="en-IN" sz="2000" dirty="0" err="1">
                <a:latin typeface="Times New Roman" pitchFamily="18" charset="0"/>
                <a:cs typeface="Times New Roman" pitchFamily="18" charset="0"/>
              </a:rPr>
              <a:t>nutriceuticals</a:t>
            </a:r>
            <a:r>
              <a:rPr lang="en-IN" sz="2000" dirty="0">
                <a:latin typeface="Times New Roman" pitchFamily="18" charset="0"/>
                <a:cs typeface="Times New Roman" pitchFamily="18" charset="0"/>
              </a:rPr>
              <a:t>, pharmaceuticals, cosmetics and industrial chemicals from waste materials, process control and development of fermentation technology), the area of environmental engineering (including waste characterization, management and utilization, remediation of contaminated air, water and soil, environmental assessment and development of environmental technology), the area of industrial ecology (including eco-efficiency, zero emission, life cycle analysis, integrated industrial </a:t>
            </a:r>
            <a:r>
              <a:rPr lang="en-IN" sz="2000" dirty="0" err="1">
                <a:latin typeface="Times New Roman" pitchFamily="18" charset="0"/>
                <a:cs typeface="Times New Roman" pitchFamily="18" charset="0"/>
              </a:rPr>
              <a:t>biosystems</a:t>
            </a:r>
            <a:r>
              <a:rPr lang="en-IN" sz="2000" dirty="0">
                <a:latin typeface="Times New Roman" pitchFamily="18" charset="0"/>
                <a:cs typeface="Times New Roman" pitchFamily="18" charset="0"/>
              </a:rPr>
              <a:t> and sustainable development).</a:t>
            </a:r>
            <a:endParaRPr lang="en-US" sz="20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752600"/>
            <a:ext cx="8455024" cy="4524315"/>
          </a:xfrm>
          <a:prstGeom prst="rect">
            <a:avLst/>
          </a:prstGeom>
        </p:spPr>
        <p:txBody>
          <a:bodyPr wrap="square">
            <a:spAutoFit/>
          </a:bodyPr>
          <a:lstStyle/>
          <a:p>
            <a:r>
              <a:rPr lang="en-US" sz="40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2000" dirty="0" err="1">
                <a:latin typeface="Times New Roman" pitchFamily="18" charset="0"/>
                <a:cs typeface="Times New Roman" pitchFamily="18" charset="0"/>
              </a:rPr>
              <a:t>Hattab</a:t>
            </a:r>
            <a:r>
              <a:rPr lang="en-IN" sz="2000" dirty="0">
                <a:latin typeface="Times New Roman" pitchFamily="18" charset="0"/>
                <a:cs typeface="Times New Roman" pitchFamily="18" charset="0"/>
              </a:rPr>
              <a:t> MA, </a:t>
            </a: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A (2015) Microalgae Oil Extraction </a:t>
            </a:r>
            <a:r>
              <a:rPr lang="en-IN" sz="2000" dirty="0" err="1">
                <a:latin typeface="Times New Roman" pitchFamily="18" charset="0"/>
                <a:cs typeface="Times New Roman" pitchFamily="18" charset="0"/>
              </a:rPr>
              <a:t>Pretreatment</a:t>
            </a:r>
            <a:r>
              <a:rPr lang="en-IN" sz="2000" dirty="0">
                <a:latin typeface="Times New Roman" pitchFamily="18" charset="0"/>
                <a:cs typeface="Times New Roman" pitchFamily="18" charset="0"/>
              </a:rPr>
              <a:t> Methods: Critical Review and Comparative Analysis. J </a:t>
            </a:r>
            <a:r>
              <a:rPr lang="en-IN" sz="2000" dirty="0" err="1">
                <a:latin typeface="Times New Roman" pitchFamily="18" charset="0"/>
                <a:cs typeface="Times New Roman" pitchFamily="18" charset="0"/>
              </a:rPr>
              <a:t>Fundam</a:t>
            </a:r>
            <a:r>
              <a:rPr lang="en-IN" sz="2000" dirty="0">
                <a:latin typeface="Times New Roman" pitchFamily="18" charset="0"/>
                <a:cs typeface="Times New Roman" pitchFamily="18" charset="0"/>
              </a:rPr>
              <a:t> Renewable Energy </a:t>
            </a:r>
            <a:r>
              <a:rPr lang="en-IN" sz="2000" dirty="0" err="1">
                <a:latin typeface="Times New Roman" pitchFamily="18" charset="0"/>
                <a:cs typeface="Times New Roman" pitchFamily="18" charset="0"/>
              </a:rPr>
              <a:t>Appl</a:t>
            </a:r>
            <a:r>
              <a:rPr lang="en-IN" sz="2000" dirty="0">
                <a:latin typeface="Times New Roman" pitchFamily="18" charset="0"/>
                <a:cs typeface="Times New Roman" pitchFamily="18" charset="0"/>
              </a:rPr>
              <a:t> 5</a:t>
            </a:r>
            <a:r>
              <a:rPr lang="en-IN" sz="2000" dirty="0" smtClean="0">
                <a:latin typeface="Times New Roman" pitchFamily="18" charset="0"/>
                <a:cs typeface="Times New Roman" pitchFamily="18" charset="0"/>
              </a:rPr>
              <a:t>: 172.</a:t>
            </a:r>
          </a:p>
          <a:p>
            <a:pPr marL="514350" indent="-514350">
              <a:buFont typeface="+mj-lt"/>
              <a:buAutoNum type="arabicPeriod"/>
            </a:pPr>
            <a:endParaRPr lang="en-IN" sz="2000" dirty="0" smtClean="0">
              <a:latin typeface="Times New Roman" pitchFamily="18" charset="0"/>
              <a:cs typeface="Times New Roman" pitchFamily="18" charset="0"/>
            </a:endParaRPr>
          </a:p>
          <a:p>
            <a:pPr marL="514350" indent="-514350">
              <a:buFont typeface="+mj-lt"/>
              <a:buAutoNum type="arabicPeriod"/>
            </a:pPr>
            <a:r>
              <a:rPr lang="en-IN" sz="2000" dirty="0" err="1">
                <a:latin typeface="Times New Roman" pitchFamily="18" charset="0"/>
                <a:cs typeface="Times New Roman" pitchFamily="18" charset="0"/>
              </a:rPr>
              <a:t>Ghaly</a:t>
            </a:r>
            <a:r>
              <a:rPr lang="en-IN" sz="2000" dirty="0">
                <a:latin typeface="Times New Roman" pitchFamily="18" charset="0"/>
                <a:cs typeface="Times New Roman" pitchFamily="18" charset="0"/>
              </a:rPr>
              <a:t> A, Mahmoud N (2015) Solid State </a:t>
            </a:r>
            <a:r>
              <a:rPr lang="en-IN" sz="2000" dirty="0" err="1">
                <a:latin typeface="Times New Roman" pitchFamily="18" charset="0"/>
                <a:cs typeface="Times New Roman" pitchFamily="18" charset="0"/>
              </a:rPr>
              <a:t>Deproteinization</a:t>
            </a:r>
            <a:r>
              <a:rPr lang="en-IN" sz="2000" dirty="0">
                <a:latin typeface="Times New Roman" pitchFamily="18" charset="0"/>
                <a:cs typeface="Times New Roman" pitchFamily="18" charset="0"/>
              </a:rPr>
              <a:t> of Shrimp Shells by </a:t>
            </a:r>
            <a:r>
              <a:rPr lang="en-IN" sz="2000" dirty="0" err="1">
                <a:latin typeface="Times New Roman" pitchFamily="18" charset="0"/>
                <a:cs typeface="Times New Roman" pitchFamily="18" charset="0"/>
              </a:rPr>
              <a:t>Aspergillus</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niger</a:t>
            </a:r>
            <a:r>
              <a:rPr lang="en-IN" sz="2000" dirty="0">
                <a:latin typeface="Times New Roman" pitchFamily="18" charset="0"/>
                <a:cs typeface="Times New Roman" pitchFamily="18" charset="0"/>
              </a:rPr>
              <a:t> with </a:t>
            </a:r>
            <a:r>
              <a:rPr lang="en-IN" sz="2000" dirty="0" err="1">
                <a:latin typeface="Times New Roman" pitchFamily="18" charset="0"/>
                <a:cs typeface="Times New Roman" pitchFamily="18" charset="0"/>
              </a:rPr>
              <a:t>Galactose</a:t>
            </a:r>
            <a:r>
              <a:rPr lang="en-IN" sz="2000" dirty="0">
                <a:latin typeface="Times New Roman" pitchFamily="18" charset="0"/>
                <a:cs typeface="Times New Roman" pitchFamily="18" charset="0"/>
              </a:rPr>
              <a:t> as a Bioavailable Carbon Supplement. J Bioprocess Biotech 5</a:t>
            </a:r>
            <a:r>
              <a:rPr lang="en-IN" sz="2000" dirty="0" smtClean="0">
                <a:latin typeface="Times New Roman" pitchFamily="18" charset="0"/>
                <a:cs typeface="Times New Roman" pitchFamily="18" charset="0"/>
              </a:rPr>
              <a:t>: 225</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514350" indent="-514350">
              <a:buFont typeface="+mj-lt"/>
              <a:buAutoNum type="arabicPeriod"/>
            </a:pPr>
            <a:endParaRPr lang="en-IN" sz="2000" dirty="0" smtClean="0">
              <a:latin typeface="Times New Roman" pitchFamily="18" charset="0"/>
              <a:cs typeface="Times New Roman" pitchFamily="18" charset="0"/>
            </a:endParaRPr>
          </a:p>
          <a:p>
            <a:pPr marL="514350" indent="-514350">
              <a:buFont typeface="+mj-lt"/>
              <a:buAutoNum type="arabicPeriod"/>
            </a:pPr>
            <a:r>
              <a:rPr lang="en-US" sz="2000" dirty="0" smtClean="0">
                <a:latin typeface="Times New Roman" pitchFamily="18" charset="0"/>
                <a:cs typeface="Times New Roman" pitchFamily="18" charset="0"/>
              </a:rPr>
              <a:t>Al </a:t>
            </a:r>
            <a:r>
              <a:rPr lang="en-US" sz="2000" dirty="0" err="1">
                <a:latin typeface="Times New Roman" pitchFamily="18" charset="0"/>
                <a:cs typeface="Times New Roman" pitchFamily="18" charset="0"/>
              </a:rPr>
              <a:t>hattab</a:t>
            </a:r>
            <a:r>
              <a:rPr lang="en-US" sz="2000" dirty="0">
                <a:latin typeface="Times New Roman" pitchFamily="18" charset="0"/>
                <a:cs typeface="Times New Roman" pitchFamily="18" charset="0"/>
              </a:rPr>
              <a:t> M, </a:t>
            </a:r>
            <a:r>
              <a:rPr lang="en-US" sz="2000" dirty="0" err="1">
                <a:latin typeface="Times New Roman" pitchFamily="18" charset="0"/>
                <a:cs typeface="Times New Roman" pitchFamily="18" charset="0"/>
              </a:rPr>
              <a:t>Ghaly</a:t>
            </a:r>
            <a:r>
              <a:rPr lang="en-US" sz="2000" dirty="0">
                <a:latin typeface="Times New Roman" pitchFamily="18" charset="0"/>
                <a:cs typeface="Times New Roman" pitchFamily="18" charset="0"/>
              </a:rPr>
              <a:t> A, </a:t>
            </a:r>
            <a:r>
              <a:rPr lang="en-US" sz="2000" dirty="0" err="1">
                <a:latin typeface="Times New Roman" pitchFamily="18" charset="0"/>
                <a:cs typeface="Times New Roman" pitchFamily="18" charset="0"/>
              </a:rPr>
              <a:t>Hammoud</a:t>
            </a:r>
            <a:r>
              <a:rPr lang="en-US" sz="2000" dirty="0">
                <a:latin typeface="Times New Roman" pitchFamily="18" charset="0"/>
                <a:cs typeface="Times New Roman" pitchFamily="18" charset="0"/>
              </a:rPr>
              <a:t> A (2015) Microalgae Harvesting </a:t>
            </a:r>
            <a:r>
              <a:rPr lang="en-US" sz="2000" dirty="0" smtClean="0">
                <a:latin typeface="Times New Roman" pitchFamily="18" charset="0"/>
                <a:cs typeface="Times New Roman" pitchFamily="18" charset="0"/>
              </a:rPr>
              <a:t>Methods for </a:t>
            </a:r>
            <a:r>
              <a:rPr lang="en-US" sz="2000" dirty="0">
                <a:latin typeface="Times New Roman" pitchFamily="18" charset="0"/>
                <a:cs typeface="Times New Roman" pitchFamily="18" charset="0"/>
              </a:rPr>
              <a:t>Industrial Production of Biodiesel: Critical Review and Comparative Analysis. </a:t>
            </a:r>
            <a:r>
              <a:rPr lang="en-US" sz="2000" dirty="0" smtClean="0">
                <a:latin typeface="Times New Roman" pitchFamily="18" charset="0"/>
                <a:cs typeface="Times New Roman" pitchFamily="18" charset="0"/>
              </a:rPr>
              <a:t>J </a:t>
            </a:r>
            <a:r>
              <a:rPr lang="en-US" sz="2000" dirty="0" err="1" smtClean="0">
                <a:latin typeface="Times New Roman" pitchFamily="18" charset="0"/>
                <a:cs typeface="Times New Roman" pitchFamily="18" charset="0"/>
              </a:rPr>
              <a:t>Fundam</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Renewable Energy </a:t>
            </a:r>
            <a:r>
              <a:rPr lang="en-US" sz="2000" dirty="0" err="1">
                <a:latin typeface="Times New Roman" pitchFamily="18" charset="0"/>
                <a:cs typeface="Times New Roman" pitchFamily="18" charset="0"/>
              </a:rPr>
              <a:t>Appl</a:t>
            </a:r>
            <a:r>
              <a:rPr lang="en-US" sz="2000" dirty="0">
                <a:latin typeface="Times New Roman" pitchFamily="18" charset="0"/>
                <a:cs typeface="Times New Roman" pitchFamily="18" charset="0"/>
              </a:rPr>
              <a:t> 5</a:t>
            </a:r>
            <a:r>
              <a:rPr lang="en-US" sz="2000" dirty="0" smtClean="0">
                <a:latin typeface="Times New Roman" pitchFamily="18" charset="0"/>
                <a:cs typeface="Times New Roman" pitchFamily="18" charset="0"/>
              </a:rPr>
              <a:t>: 154</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068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a:t>
            </a:r>
            <a:r>
              <a:rPr lang="en-US" dirty="0" smtClean="0"/>
              <a:t>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1958</TotalTime>
  <Words>1016</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284</cp:revision>
  <dcterms:created xsi:type="dcterms:W3CDTF">2014-10-14T11:42:21Z</dcterms:created>
  <dcterms:modified xsi:type="dcterms:W3CDTF">2015-11-16T16:31:31Z</dcterms:modified>
</cp:coreProperties>
</file>