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56" r:id="rId4"/>
    <p:sldId id="260" r:id="rId5"/>
    <p:sldId id="261" r:id="rId6"/>
    <p:sldId id="262" r:id="rId7"/>
    <p:sldId id="257" r:id="rId8"/>
    <p:sldId id="263" r:id="rId9"/>
    <p:sldId id="264" r:id="rId10"/>
    <p:sldId id="265" r:id="rId11"/>
    <p:sldId id="266" r:id="rId12"/>
    <p:sldId id="271" r:id="rId13"/>
    <p:sldId id="270"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E7FC64F-860C-4632-8F6B-5458A6C68C6A}" type="datetimeFigureOut">
              <a:rPr lang="fr-FR" smtClean="0"/>
              <a:t>09/10/2014</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054AB3D-2745-413D-8F34-E092741C1A40}"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E7FC64F-860C-4632-8F6B-5458A6C68C6A}" type="datetimeFigureOut">
              <a:rPr lang="fr-FR" smtClean="0"/>
              <a:t>09/10/2014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BE7FC64F-860C-4632-8F6B-5458A6C68C6A}" type="datetimeFigureOut">
              <a:rPr lang="fr-FR" smtClean="0"/>
              <a:t>09/10/2014</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054AB3D-2745-413D-8F34-E092741C1A40}"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E7FC64F-860C-4632-8F6B-5458A6C68C6A}" type="datetimeFigureOut">
              <a:rPr lang="fr-FR" smtClean="0"/>
              <a:t>09/10/2014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E7FC64F-860C-4632-8F6B-5458A6C68C6A}" type="datetimeFigureOut">
              <a:rPr lang="fr-FR" smtClean="0"/>
              <a:t>09/10/2014</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6054AB3D-2745-413D-8F34-E092741C1A40}"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E7FC64F-860C-4632-8F6B-5458A6C68C6A}" type="datetimeFigureOut">
              <a:rPr lang="fr-FR" smtClean="0"/>
              <a:t>09/10/2014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BE7FC64F-860C-4632-8F6B-5458A6C68C6A}" type="datetimeFigureOut">
              <a:rPr lang="fr-FR" smtClean="0"/>
              <a:t>09/10/2014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BE7FC64F-860C-4632-8F6B-5458A6C68C6A}" type="datetimeFigureOut">
              <a:rPr lang="fr-FR" smtClean="0"/>
              <a:t>09/10/2014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BE7FC64F-860C-4632-8F6B-5458A6C68C6A}" type="datetimeFigureOut">
              <a:rPr lang="fr-FR" smtClean="0"/>
              <a:t>09/10/2014</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E7FC64F-860C-4632-8F6B-5458A6C68C6A}" type="datetimeFigureOut">
              <a:rPr lang="fr-FR" smtClean="0"/>
              <a:t>09/10/2014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BE7FC64F-860C-4632-8F6B-5458A6C68C6A}" type="datetimeFigureOut">
              <a:rPr lang="fr-FR" smtClean="0"/>
              <a:t>09/10/2014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054AB3D-2745-413D-8F34-E092741C1A40}" type="slidenum">
              <a:rPr lang="fr-FR" smtClean="0"/>
              <a:t>‹#›</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E7FC64F-860C-4632-8F6B-5458A6C68C6A}" type="datetimeFigureOut">
              <a:rPr lang="fr-FR" smtClean="0"/>
              <a:t>09/10/2014</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054AB3D-2745-413D-8F34-E092741C1A40}"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hyperlink" Target="http://omicsonline.org/membership.php"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esciencecentral.org/journals/haematology-thromboembolic-diseases.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68" y="-7938"/>
            <a:ext cx="9112332"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667000" y="903937"/>
            <a:ext cx="3505200"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b="1" dirty="0" smtClean="0">
                <a:solidFill>
                  <a:schemeClr val="bg1"/>
                </a:solidFill>
                <a:latin typeface="Stencil" panose="040409050D0802020404" pitchFamily="82" charset="0"/>
              </a:rPr>
              <a:t>OMICS Group</a:t>
            </a:r>
            <a:endParaRPr lang="en-US" sz="5400" b="1" dirty="0">
              <a:solidFill>
                <a:schemeClr val="bg1"/>
              </a:solidFill>
              <a:latin typeface="Stencil" panose="040409050D0802020404" pitchFamily="82" charset="0"/>
            </a:endParaRPr>
          </a:p>
        </p:txBody>
      </p:sp>
      <p:sp>
        <p:nvSpPr>
          <p:cNvPr id="3076" name="Rectangle 8"/>
          <p:cNvSpPr>
            <a:spLocks noChangeArrowheads="1"/>
          </p:cNvSpPr>
          <p:nvPr/>
        </p:nvSpPr>
        <p:spPr bwMode="auto">
          <a:xfrm>
            <a:off x="152400" y="6372225"/>
            <a:ext cx="5791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00594"/>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152400" y="2971800"/>
            <a:ext cx="8610600" cy="3400425"/>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endParaRPr lang="en-US" sz="2200" dirty="0" smtClean="0">
              <a:solidFill>
                <a:srgbClr val="0070C0"/>
              </a:solidFill>
              <a:latin typeface="Nyala" panose="02000504070300020003" pitchFamily="2" charset="0"/>
            </a:endParaRPr>
          </a:p>
          <a:p>
            <a:pPr>
              <a:defRPr/>
            </a:pPr>
            <a:endParaRPr lang="en-US" sz="2200" dirty="0">
              <a:solidFill>
                <a:srgbClr val="0070C0"/>
              </a:solidFill>
              <a:latin typeface="Nyala" panose="02000504070300020003" pitchFamily="2" charset="0"/>
            </a:endParaRPr>
          </a:p>
          <a:p>
            <a:pPr>
              <a:defRPr/>
            </a:pPr>
            <a:r>
              <a:rPr lang="en-US" sz="2200" dirty="0" smtClean="0">
                <a:solidFill>
                  <a:srgbClr val="0070C0"/>
                </a:solidFill>
                <a:latin typeface="Nyala" panose="02000504070300020003" pitchFamily="2" charset="0"/>
              </a:rPr>
              <a:t>OMICS </a:t>
            </a:r>
            <a:r>
              <a:rPr lang="en-US" sz="2200" dirty="0">
                <a:solidFill>
                  <a:srgbClr val="0070C0"/>
                </a:solidFill>
                <a:latin typeface="Nyala" panose="02000504070300020003" pitchFamily="2" charset="0"/>
              </a:rPr>
              <a:t>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2843154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988840"/>
            <a:ext cx="7239000" cy="680068"/>
          </a:xfrm>
        </p:spPr>
        <p:txBody>
          <a:bodyPr>
            <a:normAutofit/>
          </a:bodyPr>
          <a:lstStyle/>
          <a:p>
            <a:pPr algn="ctr"/>
            <a:r>
              <a:rPr lang="en-US" dirty="0" smtClean="0">
                <a:solidFill>
                  <a:schemeClr val="tx1"/>
                </a:solidFill>
              </a:rPr>
              <a:t>Publications </a:t>
            </a:r>
            <a:r>
              <a:rPr lang="en-US" dirty="0" err="1">
                <a:solidFill>
                  <a:schemeClr val="tx1"/>
                </a:solidFill>
              </a:rPr>
              <a:t>cont</a:t>
            </a:r>
            <a:r>
              <a:rPr lang="en-US" dirty="0" smtClean="0">
                <a:solidFill>
                  <a:schemeClr val="tx1"/>
                </a:solidFill>
              </a:rPr>
              <a:t>…</a:t>
            </a:r>
            <a:endParaRPr lang="fr-FR" dirty="0">
              <a:solidFill>
                <a:schemeClr val="tx1"/>
              </a:solidFill>
            </a:endParaRPr>
          </a:p>
        </p:txBody>
      </p:sp>
      <p:sp>
        <p:nvSpPr>
          <p:cNvPr id="3" name="Espace réservé du contenu 2"/>
          <p:cNvSpPr>
            <a:spLocks noGrp="1"/>
          </p:cNvSpPr>
          <p:nvPr>
            <p:ph idx="1"/>
          </p:nvPr>
        </p:nvSpPr>
        <p:spPr>
          <a:xfrm>
            <a:off x="251520" y="2852936"/>
            <a:ext cx="7056784" cy="3744416"/>
          </a:xfrm>
        </p:spPr>
        <p:txBody>
          <a:bodyPr>
            <a:normAutofit lnSpcReduction="10000"/>
          </a:bodyPr>
          <a:lstStyle/>
          <a:p>
            <a:pPr lvl="3"/>
            <a:endParaRPr lang="en-US" b="1" dirty="0" smtClean="0"/>
          </a:p>
          <a:p>
            <a:pPr lvl="3">
              <a:buFont typeface="Wingdings" pitchFamily="2" charset="2"/>
              <a:buChar char="Ø"/>
            </a:pPr>
            <a:r>
              <a:rPr lang="en-US" b="1" dirty="0" smtClean="0">
                <a:solidFill>
                  <a:schemeClr val="tx1"/>
                </a:solidFill>
              </a:rPr>
              <a:t>A. GOURI</a:t>
            </a:r>
            <a:r>
              <a:rPr lang="en-US" dirty="0" smtClean="0">
                <a:solidFill>
                  <a:schemeClr val="tx1"/>
                </a:solidFill>
              </a:rPr>
              <a:t>, A. DEKAKEN, A.A. BENTORKI, A. YAKHLEF. </a:t>
            </a:r>
            <a:r>
              <a:rPr lang="en-US" b="1" dirty="0" smtClean="0">
                <a:solidFill>
                  <a:schemeClr val="tx1"/>
                </a:solidFill>
              </a:rPr>
              <a:t>TE-MPN-Thrombotic events in </a:t>
            </a:r>
            <a:r>
              <a:rPr lang="en-US" b="1" dirty="0" err="1" smtClean="0">
                <a:solidFill>
                  <a:schemeClr val="tx1"/>
                </a:solidFill>
              </a:rPr>
              <a:t>myeloproliferative</a:t>
            </a:r>
            <a:r>
              <a:rPr lang="en-US" b="1" dirty="0" smtClean="0">
                <a:solidFill>
                  <a:schemeClr val="tx1"/>
                </a:solidFill>
              </a:rPr>
              <a:t> </a:t>
            </a:r>
            <a:r>
              <a:rPr lang="en-US" b="1" dirty="0" err="1" smtClean="0">
                <a:solidFill>
                  <a:schemeClr val="tx1"/>
                </a:solidFill>
              </a:rPr>
              <a:t>neoplasms</a:t>
            </a:r>
            <a:r>
              <a:rPr lang="en-US" b="1" dirty="0" smtClean="0">
                <a:solidFill>
                  <a:schemeClr val="tx1"/>
                </a:solidFill>
              </a:rPr>
              <a:t>: JAK2V617F mutation as a predictive marker. 2013, </a:t>
            </a:r>
            <a:r>
              <a:rPr lang="fr-FR" dirty="0" smtClean="0">
                <a:solidFill>
                  <a:schemeClr val="tx1"/>
                </a:solidFill>
              </a:rPr>
              <a:t>J Blood </a:t>
            </a:r>
            <a:r>
              <a:rPr lang="fr-FR" dirty="0" err="1" smtClean="0">
                <a:solidFill>
                  <a:schemeClr val="tx1"/>
                </a:solidFill>
              </a:rPr>
              <a:t>Disord</a:t>
            </a:r>
            <a:r>
              <a:rPr lang="fr-FR" dirty="0" smtClean="0">
                <a:solidFill>
                  <a:schemeClr val="tx1"/>
                </a:solidFill>
              </a:rPr>
              <a:t> </a:t>
            </a:r>
            <a:r>
              <a:rPr lang="fr-FR" dirty="0" err="1" smtClean="0">
                <a:solidFill>
                  <a:schemeClr val="tx1"/>
                </a:solidFill>
              </a:rPr>
              <a:t>Transfus</a:t>
            </a:r>
            <a:r>
              <a:rPr lang="fr-FR" dirty="0" smtClean="0">
                <a:solidFill>
                  <a:schemeClr val="tx1"/>
                </a:solidFill>
              </a:rPr>
              <a:t> 4 (5), 95. </a:t>
            </a:r>
            <a:r>
              <a:rPr lang="fr-FR" b="1" dirty="0" smtClean="0">
                <a:solidFill>
                  <a:schemeClr val="tx1"/>
                </a:solidFill>
              </a:rPr>
              <a:t>(Abstract)</a:t>
            </a:r>
            <a:endParaRPr lang="fr-FR" dirty="0" smtClean="0">
              <a:solidFill>
                <a:schemeClr val="tx1"/>
              </a:solidFill>
            </a:endParaRPr>
          </a:p>
          <a:p>
            <a:pPr lvl="3">
              <a:buFont typeface="Wingdings" pitchFamily="2" charset="2"/>
              <a:buChar char="Ø"/>
            </a:pPr>
            <a:r>
              <a:rPr lang="en-US" b="1" dirty="0" smtClean="0">
                <a:solidFill>
                  <a:schemeClr val="tx1"/>
                </a:solidFill>
              </a:rPr>
              <a:t>A. GOURI</a:t>
            </a:r>
            <a:r>
              <a:rPr lang="en-US" dirty="0" smtClean="0">
                <a:solidFill>
                  <a:schemeClr val="tx1"/>
                </a:solidFill>
              </a:rPr>
              <a:t>, A. DEKAKEN, A.A. BENTORKI, A TOUAREF, A. YAKHLEF, F SEKKACHE , N. KOUICEM. </a:t>
            </a:r>
            <a:r>
              <a:rPr lang="en-US" b="1" dirty="0" smtClean="0">
                <a:solidFill>
                  <a:schemeClr val="tx1"/>
                </a:solidFill>
              </a:rPr>
              <a:t>Serum Uric Acid Level and Cardiovascular Risks in </a:t>
            </a:r>
            <a:r>
              <a:rPr lang="en-US" b="1" dirty="0" err="1" smtClean="0">
                <a:solidFill>
                  <a:schemeClr val="tx1"/>
                </a:solidFill>
              </a:rPr>
              <a:t>Hemodialysis</a:t>
            </a:r>
            <a:r>
              <a:rPr lang="en-US" b="1" dirty="0" smtClean="0">
                <a:solidFill>
                  <a:schemeClr val="tx1"/>
                </a:solidFill>
              </a:rPr>
              <a:t> Patients: An Algerian Cohort Study. </a:t>
            </a:r>
            <a:r>
              <a:rPr lang="fr-FR" i="1" dirty="0" err="1" smtClean="0">
                <a:solidFill>
                  <a:schemeClr val="tx1"/>
                </a:solidFill>
              </a:rPr>
              <a:t>Pak</a:t>
            </a:r>
            <a:r>
              <a:rPr lang="fr-FR" i="1" dirty="0" smtClean="0">
                <a:solidFill>
                  <a:schemeClr val="tx1"/>
                </a:solidFill>
              </a:rPr>
              <a:t>. J. </a:t>
            </a:r>
            <a:r>
              <a:rPr lang="fr-FR" i="1" dirty="0" err="1" smtClean="0">
                <a:solidFill>
                  <a:schemeClr val="tx1"/>
                </a:solidFill>
              </a:rPr>
              <a:t>Biol</a:t>
            </a:r>
            <a:r>
              <a:rPr lang="fr-FR" i="1" dirty="0" smtClean="0">
                <a:solidFill>
                  <a:schemeClr val="tx1"/>
                </a:solidFill>
              </a:rPr>
              <a:t>. </a:t>
            </a:r>
            <a:r>
              <a:rPr lang="fr-FR" i="1" dirty="0" err="1" smtClean="0">
                <a:solidFill>
                  <a:schemeClr val="tx1"/>
                </a:solidFill>
              </a:rPr>
              <a:t>Sci</a:t>
            </a:r>
            <a:r>
              <a:rPr lang="fr-FR" i="1" dirty="0" smtClean="0">
                <a:solidFill>
                  <a:schemeClr val="tx1"/>
                </a:solidFill>
              </a:rPr>
              <a:t>. 2013,</a:t>
            </a:r>
            <a:r>
              <a:rPr lang="fr-FR" dirty="0" smtClean="0">
                <a:solidFill>
                  <a:schemeClr val="tx1"/>
                </a:solidFill>
              </a:rPr>
              <a:t>16 (17), 852-858</a:t>
            </a:r>
            <a:r>
              <a:rPr lang="fr-FR" i="1" dirty="0" smtClean="0">
                <a:solidFill>
                  <a:schemeClr val="tx1"/>
                </a:solidFill>
              </a:rPr>
              <a:t>.</a:t>
            </a:r>
            <a:r>
              <a:rPr lang="en-US" b="1" dirty="0" smtClean="0">
                <a:solidFill>
                  <a:schemeClr val="tx1"/>
                </a:solidFill>
              </a:rPr>
              <a:t> (Original Article)</a:t>
            </a:r>
            <a:endParaRPr lang="fr-FR" dirty="0" smtClean="0">
              <a:solidFill>
                <a:schemeClr val="tx1"/>
              </a:solidFill>
            </a:endParaRPr>
          </a:p>
          <a:p>
            <a:endParaRPr lang="fr-FR" sz="2800" dirty="0"/>
          </a:p>
        </p:txBody>
      </p:sp>
      <p:pic>
        <p:nvPicPr>
          <p:cNvPr id="8194"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32656"/>
            <a:ext cx="8496944"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844824"/>
            <a:ext cx="7239000" cy="680068"/>
          </a:xfrm>
        </p:spPr>
        <p:txBody>
          <a:bodyPr>
            <a:normAutofit/>
          </a:bodyPr>
          <a:lstStyle/>
          <a:p>
            <a:pPr algn="ctr"/>
            <a:r>
              <a:rPr lang="en-US" dirty="0" smtClean="0">
                <a:solidFill>
                  <a:schemeClr val="tx1"/>
                </a:solidFill>
              </a:rPr>
              <a:t>Publications </a:t>
            </a:r>
            <a:r>
              <a:rPr lang="en-US" dirty="0" err="1">
                <a:solidFill>
                  <a:schemeClr val="tx1"/>
                </a:solidFill>
              </a:rPr>
              <a:t>cont</a:t>
            </a:r>
            <a:r>
              <a:rPr lang="en-US" dirty="0" smtClean="0">
                <a:solidFill>
                  <a:schemeClr val="tx1"/>
                </a:solidFill>
              </a:rPr>
              <a:t>…</a:t>
            </a:r>
            <a:endParaRPr lang="fr-FR" dirty="0">
              <a:solidFill>
                <a:schemeClr val="tx1"/>
              </a:solidFill>
            </a:endParaRPr>
          </a:p>
        </p:txBody>
      </p:sp>
      <p:sp>
        <p:nvSpPr>
          <p:cNvPr id="3" name="Espace réservé du contenu 2"/>
          <p:cNvSpPr>
            <a:spLocks noGrp="1"/>
          </p:cNvSpPr>
          <p:nvPr>
            <p:ph idx="1"/>
          </p:nvPr>
        </p:nvSpPr>
        <p:spPr>
          <a:xfrm>
            <a:off x="323528" y="2852936"/>
            <a:ext cx="7200800" cy="3672408"/>
          </a:xfrm>
        </p:spPr>
        <p:txBody>
          <a:bodyPr>
            <a:normAutofit/>
          </a:bodyPr>
          <a:lstStyle/>
          <a:p>
            <a:pPr lvl="3"/>
            <a:r>
              <a:rPr lang="en-US" b="1" dirty="0" smtClean="0">
                <a:solidFill>
                  <a:schemeClr val="tx1"/>
                </a:solidFill>
              </a:rPr>
              <a:t>A. GOURI</a:t>
            </a:r>
            <a:r>
              <a:rPr lang="en-US" dirty="0" smtClean="0">
                <a:solidFill>
                  <a:schemeClr val="tx1"/>
                </a:solidFill>
              </a:rPr>
              <a:t>, A. DEKAKEN, A. YAKHLEF, A.A. BENTORKI, NM ABDELHAMID. </a:t>
            </a:r>
            <a:r>
              <a:rPr lang="en-US" b="1" dirty="0" err="1" smtClean="0">
                <a:solidFill>
                  <a:schemeClr val="tx1"/>
                </a:solidFill>
              </a:rPr>
              <a:t>Polycythemia</a:t>
            </a:r>
            <a:r>
              <a:rPr lang="en-US" b="1" dirty="0" smtClean="0">
                <a:solidFill>
                  <a:schemeClr val="tx1"/>
                </a:solidFill>
              </a:rPr>
              <a:t> Vera and Acute Coronary Syndromes: Pathogenesis, Risk Factors and Treatment</a:t>
            </a:r>
            <a:r>
              <a:rPr lang="en-US" dirty="0" smtClean="0">
                <a:solidFill>
                  <a:schemeClr val="tx1"/>
                </a:solidFill>
              </a:rPr>
              <a:t>.</a:t>
            </a:r>
            <a:r>
              <a:rPr lang="en-US" b="1" dirty="0" smtClean="0">
                <a:solidFill>
                  <a:schemeClr val="tx1"/>
                </a:solidFill>
              </a:rPr>
              <a:t> </a:t>
            </a:r>
            <a:r>
              <a:rPr lang="en-US" i="1" dirty="0" smtClean="0">
                <a:solidFill>
                  <a:schemeClr val="tx1"/>
                </a:solidFill>
              </a:rPr>
              <a:t>J </a:t>
            </a:r>
            <a:r>
              <a:rPr lang="en-US" i="1" dirty="0" err="1" smtClean="0">
                <a:solidFill>
                  <a:schemeClr val="tx1"/>
                </a:solidFill>
              </a:rPr>
              <a:t>Hematol</a:t>
            </a:r>
            <a:r>
              <a:rPr lang="en-US" i="1" dirty="0" smtClean="0">
                <a:solidFill>
                  <a:schemeClr val="tx1"/>
                </a:solidFill>
              </a:rPr>
              <a:t> </a:t>
            </a:r>
            <a:r>
              <a:rPr lang="en-US" i="1" dirty="0" err="1" smtClean="0">
                <a:solidFill>
                  <a:schemeClr val="tx1"/>
                </a:solidFill>
              </a:rPr>
              <a:t>Thrombo</a:t>
            </a:r>
            <a:r>
              <a:rPr lang="en-US" i="1" dirty="0" smtClean="0">
                <a:solidFill>
                  <a:schemeClr val="tx1"/>
                </a:solidFill>
              </a:rPr>
              <a:t> Diseases</a:t>
            </a:r>
            <a:r>
              <a:rPr lang="en-US" b="1" dirty="0" smtClean="0">
                <a:solidFill>
                  <a:schemeClr val="tx1"/>
                </a:solidFill>
              </a:rPr>
              <a:t> </a:t>
            </a:r>
            <a:r>
              <a:rPr lang="en-US" dirty="0" smtClean="0">
                <a:solidFill>
                  <a:schemeClr val="tx1"/>
                </a:solidFill>
              </a:rPr>
              <a:t>2013, 1: 107</a:t>
            </a:r>
            <a:r>
              <a:rPr lang="en-US" b="1" dirty="0" smtClean="0">
                <a:solidFill>
                  <a:schemeClr val="tx1"/>
                </a:solidFill>
              </a:rPr>
              <a:t>.</a:t>
            </a:r>
            <a:r>
              <a:rPr lang="en-US" dirty="0" smtClean="0">
                <a:solidFill>
                  <a:schemeClr val="tx1"/>
                </a:solidFill>
              </a:rPr>
              <a:t> </a:t>
            </a:r>
            <a:r>
              <a:rPr lang="en-US" b="1" dirty="0" smtClean="0">
                <a:solidFill>
                  <a:schemeClr val="tx1"/>
                </a:solidFill>
              </a:rPr>
              <a:t>(Review)</a:t>
            </a:r>
          </a:p>
          <a:p>
            <a:pPr lvl="3"/>
            <a:endParaRPr lang="en-US" b="1" dirty="0" smtClean="0">
              <a:solidFill>
                <a:schemeClr val="tx1"/>
              </a:solidFill>
            </a:endParaRPr>
          </a:p>
          <a:p>
            <a:pPr lvl="3"/>
            <a:r>
              <a:rPr lang="en-US" b="1" dirty="0" smtClean="0">
                <a:solidFill>
                  <a:schemeClr val="tx1"/>
                </a:solidFill>
              </a:rPr>
              <a:t>A. GOURI</a:t>
            </a:r>
            <a:r>
              <a:rPr lang="en-US" dirty="0" smtClean="0">
                <a:solidFill>
                  <a:schemeClr val="tx1"/>
                </a:solidFill>
              </a:rPr>
              <a:t>, A. YAKHLEF, A. DEKAKEN, A.A. BENTORKI. </a:t>
            </a:r>
            <a:r>
              <a:rPr lang="en-US" b="1" dirty="0" smtClean="0">
                <a:solidFill>
                  <a:schemeClr val="tx1"/>
                </a:solidFill>
              </a:rPr>
              <a:t>Acute myocardial infarction revealing a </a:t>
            </a:r>
            <a:r>
              <a:rPr lang="en-US" b="1" dirty="0" err="1" smtClean="0">
                <a:solidFill>
                  <a:schemeClr val="tx1"/>
                </a:solidFill>
              </a:rPr>
              <a:t>polycythemia</a:t>
            </a:r>
            <a:r>
              <a:rPr lang="en-US" b="1" dirty="0" smtClean="0">
                <a:solidFill>
                  <a:schemeClr val="tx1"/>
                </a:solidFill>
              </a:rPr>
              <a:t> Vera.  </a:t>
            </a:r>
            <a:r>
              <a:rPr lang="en-US" dirty="0" smtClean="0">
                <a:solidFill>
                  <a:schemeClr val="tx1"/>
                </a:solidFill>
              </a:rPr>
              <a:t>Ann </a:t>
            </a:r>
            <a:r>
              <a:rPr lang="en-US" dirty="0" err="1" smtClean="0">
                <a:solidFill>
                  <a:schemeClr val="tx1"/>
                </a:solidFill>
              </a:rPr>
              <a:t>Biol</a:t>
            </a:r>
            <a:r>
              <a:rPr lang="en-US" dirty="0" smtClean="0">
                <a:solidFill>
                  <a:schemeClr val="tx1"/>
                </a:solidFill>
              </a:rPr>
              <a:t> </a:t>
            </a:r>
            <a:r>
              <a:rPr lang="en-US" dirty="0" err="1" smtClean="0">
                <a:solidFill>
                  <a:schemeClr val="tx1"/>
                </a:solidFill>
              </a:rPr>
              <a:t>Clin</a:t>
            </a:r>
            <a:r>
              <a:rPr lang="en-US" dirty="0" smtClean="0">
                <a:solidFill>
                  <a:schemeClr val="tx1"/>
                </a:solidFill>
              </a:rPr>
              <a:t> (Paris). 2012 Jul- </a:t>
            </a:r>
            <a:r>
              <a:rPr lang="fr-FR" dirty="0" err="1" smtClean="0">
                <a:solidFill>
                  <a:schemeClr val="tx1"/>
                </a:solidFill>
              </a:rPr>
              <a:t>Aug</a:t>
            </a:r>
            <a:r>
              <a:rPr lang="fr-FR" dirty="0" smtClean="0">
                <a:solidFill>
                  <a:schemeClr val="tx1"/>
                </a:solidFill>
              </a:rPr>
              <a:t>;70(4):489-91.</a:t>
            </a:r>
            <a:r>
              <a:rPr lang="en-US" b="1" dirty="0" smtClean="0">
                <a:solidFill>
                  <a:schemeClr val="tx1"/>
                </a:solidFill>
              </a:rPr>
              <a:t> (Case report).</a:t>
            </a:r>
            <a:endParaRPr lang="fr-FR" dirty="0" smtClean="0">
              <a:solidFill>
                <a:schemeClr val="tx1"/>
              </a:solidFill>
            </a:endParaRPr>
          </a:p>
          <a:p>
            <a:pPr lvl="3"/>
            <a:endParaRPr lang="fr-FR" dirty="0"/>
          </a:p>
        </p:txBody>
      </p:sp>
      <p:pic>
        <p:nvPicPr>
          <p:cNvPr id="9218"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8136904"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052" y="2564904"/>
            <a:ext cx="4191000" cy="3912096"/>
          </a:xfrm>
        </p:spPr>
        <p:txBody>
          <a:bodyPr>
            <a:normAutofit fontScale="92500"/>
          </a:bodyPr>
          <a:lstStyle/>
          <a:p>
            <a:pPr marL="0" indent="0">
              <a:buNone/>
              <a:defRPr/>
            </a:pPr>
            <a:endParaRPr lang="en-US" dirty="0" smtClean="0"/>
          </a:p>
          <a:p>
            <a:pPr>
              <a:buFont typeface="Wingdings" pitchFamily="2" charset="2"/>
              <a:buChar char="q"/>
              <a:defRPr/>
            </a:pPr>
            <a:r>
              <a:rPr lang="en-US" b="1" dirty="0" smtClean="0"/>
              <a:t>Journal </a:t>
            </a:r>
            <a:r>
              <a:rPr lang="en-US" b="1" dirty="0"/>
              <a:t>of Blood &amp; </a:t>
            </a:r>
            <a:r>
              <a:rPr lang="en-US" b="1" dirty="0" smtClean="0"/>
              <a:t>Lymph</a:t>
            </a:r>
          </a:p>
          <a:p>
            <a:pPr marL="0" indent="0">
              <a:buNone/>
              <a:defRPr/>
            </a:pPr>
            <a:endParaRPr lang="en-US" b="1" dirty="0" smtClean="0"/>
          </a:p>
          <a:p>
            <a:pPr>
              <a:buFont typeface="Wingdings" pitchFamily="2" charset="2"/>
              <a:buChar char="q"/>
              <a:defRPr/>
            </a:pPr>
            <a:r>
              <a:rPr lang="en-US" b="1" dirty="0" smtClean="0"/>
              <a:t>Journal </a:t>
            </a:r>
            <a:r>
              <a:rPr lang="en-US" b="1" dirty="0"/>
              <a:t>of Blood Disorders &amp; Transfusion</a:t>
            </a:r>
          </a:p>
          <a:p>
            <a:pPr>
              <a:buFont typeface="Wingdings" pitchFamily="2" charset="2"/>
              <a:buChar char="q"/>
              <a:defRPr/>
            </a:pPr>
            <a:endParaRPr lang="en-US" b="1" dirty="0" smtClean="0"/>
          </a:p>
          <a:p>
            <a:pPr>
              <a:buFont typeface="Wingdings" pitchFamily="2" charset="2"/>
              <a:buChar char="q"/>
              <a:defRPr/>
            </a:pPr>
            <a:r>
              <a:rPr lang="en-US" b="1" dirty="0" smtClean="0"/>
              <a:t>Journal </a:t>
            </a:r>
            <a:r>
              <a:rPr lang="en-US" b="1" dirty="0"/>
              <a:t>of Leukemia</a:t>
            </a:r>
            <a:r>
              <a:rPr lang="en-US" dirty="0"/>
              <a:t/>
            </a:r>
            <a:br>
              <a:rPr lang="en-US" dirty="0"/>
            </a:br>
            <a:r>
              <a:rPr lang="en-US" dirty="0"/>
              <a:t/>
            </a:r>
            <a:br>
              <a:rPr lang="en-US" dirty="0"/>
            </a:br>
            <a:endParaRPr lang="en-US" sz="2600" dirty="0" smtClean="0"/>
          </a:p>
        </p:txBody>
      </p:sp>
      <p:pic>
        <p:nvPicPr>
          <p:cNvPr id="12290"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8352928" cy="1247775"/>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C:\Users\bhargavi-k\Desktop\JHTD_f.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2924944"/>
            <a:ext cx="2540000" cy="3306068"/>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p:cNvSpPr>
            <a:spLocks noGrp="1"/>
          </p:cNvSpPr>
          <p:nvPr>
            <p:ph type="title"/>
          </p:nvPr>
        </p:nvSpPr>
        <p:spPr>
          <a:xfrm>
            <a:off x="430699" y="1700808"/>
            <a:ext cx="7239000" cy="680068"/>
          </a:xfrm>
        </p:spPr>
        <p:txBody>
          <a:bodyPr>
            <a:normAutofit/>
          </a:bodyPr>
          <a:lstStyle/>
          <a:p>
            <a:pPr algn="ctr"/>
            <a:r>
              <a:rPr lang="fr-FR" dirty="0" err="1" smtClean="0">
                <a:solidFill>
                  <a:schemeClr val="tx1"/>
                </a:solidFill>
              </a:rPr>
              <a:t>Related</a:t>
            </a:r>
            <a:r>
              <a:rPr lang="fr-FR" dirty="0" smtClean="0">
                <a:solidFill>
                  <a:schemeClr val="tx1"/>
                </a:solidFill>
              </a:rPr>
              <a:t> </a:t>
            </a:r>
            <a:r>
              <a:rPr lang="fr-FR" dirty="0" err="1" smtClean="0">
                <a:solidFill>
                  <a:schemeClr val="tx1"/>
                </a:solidFill>
              </a:rPr>
              <a:t>journals</a:t>
            </a:r>
            <a:endParaRPr lang="fr-FR" dirty="0">
              <a:solidFill>
                <a:schemeClr val="tx1"/>
              </a:solidFill>
            </a:endParaRPr>
          </a:p>
        </p:txBody>
      </p:sp>
    </p:spTree>
    <p:extLst>
      <p:ext uri="{BB962C8B-B14F-4D97-AF65-F5344CB8AC3E}">
        <p14:creationId xmlns:p14="http://schemas.microsoft.com/office/powerpoint/2010/main" val="3977562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7504" y="2132856"/>
            <a:ext cx="5616624" cy="952128"/>
          </a:xfrm>
        </p:spPr>
        <p:txBody>
          <a:bodyPr>
            <a:normAutofit/>
          </a:bodyPr>
          <a:lstStyle/>
          <a:p>
            <a:r>
              <a:rPr lang="en-US" dirty="0" smtClean="0">
                <a:solidFill>
                  <a:schemeClr val="tx1"/>
                </a:solidFill>
              </a:rPr>
              <a:t>Related Conference</a:t>
            </a:r>
            <a:endParaRPr lang="en-US" dirty="0">
              <a:solidFill>
                <a:schemeClr val="tx1"/>
              </a:solidFill>
            </a:endParaRPr>
          </a:p>
        </p:txBody>
      </p:sp>
      <p:pic>
        <p:nvPicPr>
          <p:cNvPr id="10242"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424936" cy="1247775"/>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C:\Users\bhargavi-k\Desktop\Untitled-cof.png"/>
          <p:cNvPicPr>
            <a:picLocks noChangeAspect="1" noChangeArrowheads="1"/>
          </p:cNvPicPr>
          <p:nvPr/>
        </p:nvPicPr>
        <p:blipFill rotWithShape="1">
          <a:blip r:embed="rId3">
            <a:extLst>
              <a:ext uri="{28A0092B-C50C-407E-A947-70E740481C1C}">
                <a14:useLocalDpi xmlns:a14="http://schemas.microsoft.com/office/drawing/2010/main" val="0"/>
              </a:ext>
            </a:extLst>
          </a:blip>
          <a:srcRect b="59519"/>
          <a:stretch/>
        </p:blipFill>
        <p:spPr bwMode="auto">
          <a:xfrm>
            <a:off x="251520" y="4725144"/>
            <a:ext cx="7920880" cy="14806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rakesh-s\Desktop\indexF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128" y="2292906"/>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8213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32" y="2081910"/>
            <a:ext cx="8229600" cy="665162"/>
          </a:xfrm>
        </p:spPr>
        <p:txBody>
          <a:bodyPr>
            <a:normAutofit fontScale="90000"/>
          </a:bodyPr>
          <a:lstStyle/>
          <a:p>
            <a:pPr>
              <a:defRPr/>
            </a:pPr>
            <a:r>
              <a:rPr lang="en-US" sz="4400" dirty="0">
                <a:solidFill>
                  <a:schemeClr val="accent5">
                    <a:lumMod val="10000"/>
                  </a:schemeClr>
                </a:solidFill>
                <a:latin typeface="Andalus" panose="02020603050405020304" pitchFamily="18" charset="-78"/>
                <a:cs typeface="Andalus" panose="02020603050405020304" pitchFamily="18" charset="-78"/>
              </a:rPr>
              <a:t>OMICS Group Open Access </a:t>
            </a:r>
            <a:r>
              <a:rPr lang="en-US" sz="4400" dirty="0" smtClean="0">
                <a:solidFill>
                  <a:schemeClr val="accent5">
                    <a:lumMod val="10000"/>
                  </a:schemeClr>
                </a:solidFill>
                <a:latin typeface="Andalus" panose="02020603050405020304" pitchFamily="18" charset="-78"/>
                <a:cs typeface="Andalus" panose="02020603050405020304" pitchFamily="18" charset="-78"/>
              </a:rPr>
              <a:t>Membership</a:t>
            </a:r>
            <a:endParaRPr lang="en-US" dirty="0"/>
          </a:p>
        </p:txBody>
      </p:sp>
      <p:pic>
        <p:nvPicPr>
          <p:cNvPr id="17413" name="Picture 3" descr="C:\Users\rakesh-s\Desktop\membersh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1" y="4985048"/>
            <a:ext cx="2995240" cy="1872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ardrop 6"/>
          <p:cNvSpPr/>
          <p:nvPr/>
        </p:nvSpPr>
        <p:spPr>
          <a:xfrm>
            <a:off x="2523995" y="2740818"/>
            <a:ext cx="5576397" cy="2971800"/>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3"/>
              </a:rPr>
              <a:t>http://omicsonline.org/membership.php</a:t>
            </a:r>
            <a:r>
              <a:rPr lang="en-US" dirty="0">
                <a:solidFill>
                  <a:schemeClr val="accent4">
                    <a:lumMod val="10000"/>
                  </a:schemeClr>
                </a:solidFill>
                <a:latin typeface="Calisto MT" panose="02040603050505030304" pitchFamily="18" charset="0"/>
              </a:rPr>
              <a:t> </a:t>
            </a:r>
          </a:p>
        </p:txBody>
      </p:sp>
      <p:pic>
        <p:nvPicPr>
          <p:cNvPr id="11266" name="Picture 2" descr="C:\Users\bhargavi-k\Desktop\JHTD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88641"/>
            <a:ext cx="8424936"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232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85344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a:t>
            </a:r>
          </a:p>
          <a:p>
            <a:pPr>
              <a:defRPr/>
            </a:pP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hlinkClick r:id="rId3"/>
              </a:rPr>
              <a:t>esciencecentral.org/journals/haematology-thromboembolic-diseases.php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228600" y="41275"/>
            <a:ext cx="87630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4129951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0401" y="3279504"/>
            <a:ext cx="6072230" cy="879415"/>
          </a:xfrm>
        </p:spPr>
        <p:txBody>
          <a:bodyPr/>
          <a:lstStyle/>
          <a:p>
            <a:pPr algn="l"/>
            <a:r>
              <a:rPr lang="en-US" sz="3600" i="1" dirty="0" smtClean="0"/>
              <a:t/>
            </a:r>
            <a:br>
              <a:rPr lang="en-US" sz="3600" i="1" dirty="0" smtClean="0"/>
            </a:br>
            <a:r>
              <a:rPr lang="en-US" sz="3600" i="1" dirty="0"/>
              <a:t/>
            </a:r>
            <a:br>
              <a:rPr lang="en-US" sz="3600" i="1" dirty="0"/>
            </a:br>
            <a:r>
              <a:rPr lang="en-US" sz="3600" i="1" dirty="0" smtClean="0"/>
              <a:t/>
            </a:r>
            <a:br>
              <a:rPr lang="en-US" sz="3600" i="1" dirty="0" smtClean="0"/>
            </a:br>
            <a:r>
              <a:rPr lang="en-US" sz="4000" dirty="0">
                <a:solidFill>
                  <a:srgbClr val="002060"/>
                </a:solidFill>
              </a:rPr>
              <a:t>BIO-sketch </a:t>
            </a:r>
            <a:r>
              <a:rPr lang="en-US" sz="4000" dirty="0" smtClean="0">
                <a:solidFill>
                  <a:srgbClr val="002060"/>
                </a:solidFill>
              </a:rPr>
              <a:t/>
            </a:r>
            <a:br>
              <a:rPr lang="en-US" sz="4000" dirty="0" smtClean="0">
                <a:solidFill>
                  <a:srgbClr val="002060"/>
                </a:solidFill>
              </a:rPr>
            </a:br>
            <a:r>
              <a:rPr lang="en-US" sz="4000" dirty="0" smtClean="0">
                <a:solidFill>
                  <a:srgbClr val="002060"/>
                </a:solidFill>
              </a:rPr>
              <a:t>of </a:t>
            </a:r>
            <a:br>
              <a:rPr lang="en-US" sz="4000" dirty="0" smtClean="0">
                <a:solidFill>
                  <a:srgbClr val="002060"/>
                </a:solidFill>
              </a:rPr>
            </a:br>
            <a:r>
              <a:rPr lang="en-US" sz="4000" dirty="0" smtClean="0">
                <a:solidFill>
                  <a:srgbClr val="002060"/>
                </a:solidFill>
              </a:rPr>
              <a:t>Adel </a:t>
            </a:r>
            <a:r>
              <a:rPr lang="en-US" sz="4000" dirty="0" err="1">
                <a:solidFill>
                  <a:srgbClr val="002060"/>
                </a:solidFill>
              </a:rPr>
              <a:t>Gouri</a:t>
            </a:r>
            <a:endParaRPr lang="fr-FR" sz="4000" dirty="0"/>
          </a:p>
        </p:txBody>
      </p:sp>
      <p:pic>
        <p:nvPicPr>
          <p:cNvPr id="4" name="Image 3" descr="33fa795.jpg"/>
          <p:cNvPicPr>
            <a:picLocks noChangeAspect="1"/>
          </p:cNvPicPr>
          <p:nvPr/>
        </p:nvPicPr>
        <p:blipFill>
          <a:blip r:embed="rId2"/>
          <a:stretch>
            <a:fillRect/>
          </a:stretch>
        </p:blipFill>
        <p:spPr>
          <a:xfrm>
            <a:off x="4530043" y="4183251"/>
            <a:ext cx="2423924" cy="2423924"/>
          </a:xfrm>
          <a:prstGeom prst="rect">
            <a:avLst/>
          </a:prstGeom>
        </p:spPr>
      </p:pic>
      <p:pic>
        <p:nvPicPr>
          <p:cNvPr id="1026" name="Picture 2" descr="C:\Users\bhargavi-k\Desktop\JHTD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401" y="332655"/>
            <a:ext cx="8496944"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628800"/>
            <a:ext cx="7239000" cy="680068"/>
          </a:xfrm>
        </p:spPr>
        <p:txBody>
          <a:bodyPr/>
          <a:lstStyle/>
          <a:p>
            <a:pPr algn="ctr"/>
            <a:r>
              <a:rPr lang="fr-FR" dirty="0" err="1" smtClean="0">
                <a:solidFill>
                  <a:schemeClr val="tx1"/>
                </a:solidFill>
              </a:rPr>
              <a:t>Biography</a:t>
            </a:r>
            <a:endParaRPr lang="fr-FR" dirty="0">
              <a:solidFill>
                <a:schemeClr val="tx1"/>
              </a:solidFill>
            </a:endParaRPr>
          </a:p>
        </p:txBody>
      </p:sp>
      <p:sp>
        <p:nvSpPr>
          <p:cNvPr id="3" name="Espace réservé du contenu 2"/>
          <p:cNvSpPr>
            <a:spLocks noGrp="1"/>
          </p:cNvSpPr>
          <p:nvPr>
            <p:ph idx="1"/>
          </p:nvPr>
        </p:nvSpPr>
        <p:spPr>
          <a:xfrm>
            <a:off x="179512" y="2636912"/>
            <a:ext cx="7848872" cy="3960440"/>
          </a:xfrm>
        </p:spPr>
        <p:txBody>
          <a:bodyPr>
            <a:noAutofit/>
          </a:bodyPr>
          <a:lstStyle/>
          <a:p>
            <a:r>
              <a:rPr lang="en-US" sz="2800" dirty="0" smtClean="0"/>
              <a:t>Adel </a:t>
            </a:r>
            <a:r>
              <a:rPr lang="en-US" sz="2800" dirty="0" err="1" smtClean="0"/>
              <a:t>Gouri</a:t>
            </a:r>
            <a:r>
              <a:rPr lang="en-US" sz="2800" dirty="0" smtClean="0"/>
              <a:t> has completed his </a:t>
            </a:r>
            <a:r>
              <a:rPr lang="en-US" sz="2800" dirty="0" err="1" smtClean="0"/>
              <a:t>Pharm.D</a:t>
            </a:r>
            <a:r>
              <a:rPr lang="en-US" sz="2800" dirty="0" smtClean="0"/>
              <a:t> and Clinical Biochemistry Specialization in 2008 from </a:t>
            </a:r>
            <a:r>
              <a:rPr lang="en-US" sz="2800" dirty="0" err="1" smtClean="0"/>
              <a:t>Badji-Mokhtar</a:t>
            </a:r>
            <a:r>
              <a:rPr lang="en-US" sz="2800" dirty="0" smtClean="0"/>
              <a:t> University, School of Medicine (Annaba, Algeria). </a:t>
            </a:r>
          </a:p>
          <a:p>
            <a:r>
              <a:rPr lang="en-US" sz="2800" dirty="0" smtClean="0"/>
              <a:t>He is currently working as Head of Laboratory of Medical Biochemistry in </a:t>
            </a:r>
            <a:r>
              <a:rPr lang="en-US" sz="2800" dirty="0" err="1" smtClean="0"/>
              <a:t>Ibn</a:t>
            </a:r>
            <a:r>
              <a:rPr lang="en-US" sz="2800" dirty="0" smtClean="0"/>
              <a:t> </a:t>
            </a:r>
            <a:r>
              <a:rPr lang="en-US" sz="2800" dirty="0" err="1" smtClean="0"/>
              <a:t>Zohr</a:t>
            </a:r>
            <a:r>
              <a:rPr lang="en-US" sz="2800" dirty="0" smtClean="0"/>
              <a:t> Public Hospital, </a:t>
            </a:r>
            <a:r>
              <a:rPr lang="en-US" sz="2800" dirty="0" err="1" smtClean="0"/>
              <a:t>Guelma</a:t>
            </a:r>
            <a:r>
              <a:rPr lang="en-US" sz="2800" dirty="0" smtClean="0"/>
              <a:t>. </a:t>
            </a:r>
          </a:p>
          <a:p>
            <a:r>
              <a:rPr lang="en-US" sz="2800" dirty="0" smtClean="0"/>
              <a:t>As associate lecturer in College of Medicine, Annaba. </a:t>
            </a:r>
            <a:endParaRPr lang="fr-FR" sz="2800" dirty="0"/>
          </a:p>
        </p:txBody>
      </p:sp>
      <p:pic>
        <p:nvPicPr>
          <p:cNvPr id="2050"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0647"/>
            <a:ext cx="8280920"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5662" y="1772816"/>
            <a:ext cx="7239000" cy="864096"/>
          </a:xfrm>
        </p:spPr>
        <p:txBody>
          <a:bodyPr/>
          <a:lstStyle/>
          <a:p>
            <a:pPr algn="ctr"/>
            <a:r>
              <a:rPr lang="fr-FR" dirty="0" err="1" smtClean="0">
                <a:solidFill>
                  <a:schemeClr val="tx1"/>
                </a:solidFill>
              </a:rPr>
              <a:t>Research</a:t>
            </a:r>
            <a:r>
              <a:rPr lang="fr-FR" dirty="0" smtClean="0">
                <a:solidFill>
                  <a:schemeClr val="tx1"/>
                </a:solidFill>
              </a:rPr>
              <a:t> training</a:t>
            </a:r>
            <a:endParaRPr lang="fr-FR" dirty="0">
              <a:solidFill>
                <a:schemeClr val="tx1"/>
              </a:solidFill>
            </a:endParaRPr>
          </a:p>
        </p:txBody>
      </p:sp>
      <p:sp>
        <p:nvSpPr>
          <p:cNvPr id="3" name="Espace réservé du contenu 2"/>
          <p:cNvSpPr>
            <a:spLocks noGrp="1"/>
          </p:cNvSpPr>
          <p:nvPr>
            <p:ph idx="1"/>
          </p:nvPr>
        </p:nvSpPr>
        <p:spPr>
          <a:xfrm>
            <a:off x="251520" y="2564904"/>
            <a:ext cx="7704856" cy="4032448"/>
          </a:xfrm>
        </p:spPr>
        <p:txBody>
          <a:bodyPr>
            <a:noAutofit/>
          </a:bodyPr>
          <a:lstStyle/>
          <a:p>
            <a:endParaRPr lang="en-US" sz="2800" dirty="0" smtClean="0"/>
          </a:p>
          <a:p>
            <a:r>
              <a:rPr lang="en-US" sz="2800" dirty="0" smtClean="0"/>
              <a:t>Based on this research and training in cancer biology and cardiovascular biology he has received several awards and honors, and is serving one of the active members of the ; </a:t>
            </a:r>
          </a:p>
          <a:p>
            <a:r>
              <a:rPr lang="en-US" sz="2800" dirty="0" smtClean="0"/>
              <a:t>Diabetes and Cardiovascular Disease EASD Study Group, European Association for the Study of Diabetes (EASD), </a:t>
            </a:r>
            <a:endParaRPr lang="fr-FR" sz="2800" dirty="0"/>
          </a:p>
        </p:txBody>
      </p:sp>
      <p:pic>
        <p:nvPicPr>
          <p:cNvPr id="3074"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764" y="242570"/>
            <a:ext cx="8280920"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700808"/>
            <a:ext cx="7239000" cy="680068"/>
          </a:xfrm>
        </p:spPr>
        <p:txBody>
          <a:bodyPr/>
          <a:lstStyle/>
          <a:p>
            <a:pPr algn="ctr"/>
            <a:r>
              <a:rPr lang="fr-FR" dirty="0" err="1" smtClean="0">
                <a:solidFill>
                  <a:schemeClr val="tx1"/>
                </a:solidFill>
              </a:rPr>
              <a:t>Research</a:t>
            </a:r>
            <a:r>
              <a:rPr lang="fr-FR" dirty="0" smtClean="0">
                <a:solidFill>
                  <a:schemeClr val="tx1"/>
                </a:solidFill>
              </a:rPr>
              <a:t> </a:t>
            </a:r>
            <a:r>
              <a:rPr lang="fr-FR" dirty="0">
                <a:solidFill>
                  <a:schemeClr val="tx1"/>
                </a:solidFill>
              </a:rPr>
              <a:t>training</a:t>
            </a:r>
          </a:p>
        </p:txBody>
      </p:sp>
      <p:sp>
        <p:nvSpPr>
          <p:cNvPr id="3" name="Espace réservé du contenu 2"/>
          <p:cNvSpPr>
            <a:spLocks noGrp="1"/>
          </p:cNvSpPr>
          <p:nvPr>
            <p:ph idx="1"/>
          </p:nvPr>
        </p:nvSpPr>
        <p:spPr>
          <a:xfrm>
            <a:off x="323528" y="2708920"/>
            <a:ext cx="7372672" cy="3816424"/>
          </a:xfrm>
        </p:spPr>
        <p:txBody>
          <a:bodyPr>
            <a:noAutofit/>
          </a:bodyPr>
          <a:lstStyle/>
          <a:p>
            <a:r>
              <a:rPr lang="en-US" sz="2800" dirty="0"/>
              <a:t>T</a:t>
            </a:r>
            <a:r>
              <a:rPr lang="en-US" sz="2800" dirty="0" smtClean="0"/>
              <a:t>he Working Group on Myocardial Function, European Society of Cardiology (ESC), </a:t>
            </a:r>
          </a:p>
          <a:p>
            <a:r>
              <a:rPr lang="en-US" sz="2800" dirty="0"/>
              <a:t>T</a:t>
            </a:r>
            <a:r>
              <a:rPr lang="en-US" sz="2800" dirty="0" smtClean="0"/>
              <a:t>he Working Group on Atherosclerosis and Vascular Biology, European Society of Cardiology (ESC),</a:t>
            </a:r>
          </a:p>
          <a:p>
            <a:r>
              <a:rPr lang="en-US" sz="2800" dirty="0" smtClean="0"/>
              <a:t> The American Society of Clinical Oncology (ASCO) </a:t>
            </a:r>
            <a:endParaRPr lang="fr-FR" sz="2800" dirty="0"/>
          </a:p>
        </p:txBody>
      </p:sp>
      <p:pic>
        <p:nvPicPr>
          <p:cNvPr id="4098"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71417"/>
            <a:ext cx="8424936"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700808"/>
            <a:ext cx="7239000" cy="680068"/>
          </a:xfrm>
        </p:spPr>
        <p:txBody>
          <a:bodyPr/>
          <a:lstStyle/>
          <a:p>
            <a:pPr algn="ctr"/>
            <a:r>
              <a:rPr lang="fr-FR" dirty="0" err="1">
                <a:solidFill>
                  <a:schemeClr val="tx1"/>
                </a:solidFill>
              </a:rPr>
              <a:t>Research</a:t>
            </a:r>
            <a:r>
              <a:rPr lang="fr-FR" dirty="0">
                <a:solidFill>
                  <a:schemeClr val="tx1"/>
                </a:solidFill>
              </a:rPr>
              <a:t> </a:t>
            </a:r>
            <a:r>
              <a:rPr lang="fr-FR" dirty="0" err="1">
                <a:solidFill>
                  <a:schemeClr val="tx1"/>
                </a:solidFill>
              </a:rPr>
              <a:t>Interest</a:t>
            </a:r>
            <a:endParaRPr lang="fr-FR" dirty="0">
              <a:solidFill>
                <a:schemeClr val="tx1"/>
              </a:solidFill>
            </a:endParaRPr>
          </a:p>
        </p:txBody>
      </p:sp>
      <p:sp>
        <p:nvSpPr>
          <p:cNvPr id="3" name="Espace réservé du contenu 2"/>
          <p:cNvSpPr>
            <a:spLocks noGrp="1"/>
          </p:cNvSpPr>
          <p:nvPr>
            <p:ph idx="1"/>
          </p:nvPr>
        </p:nvSpPr>
        <p:spPr>
          <a:xfrm>
            <a:off x="457200" y="2852936"/>
            <a:ext cx="7239000" cy="3602800"/>
          </a:xfrm>
        </p:spPr>
        <p:txBody>
          <a:bodyPr>
            <a:normAutofit/>
          </a:bodyPr>
          <a:lstStyle/>
          <a:p>
            <a:r>
              <a:rPr lang="en-US" sz="2800" dirty="0" smtClean="0"/>
              <a:t>Chairman of the "International Board of Biochemistry, Clinical Chemistry, </a:t>
            </a:r>
            <a:r>
              <a:rPr lang="en-US" sz="2800" dirty="0" err="1" smtClean="0"/>
              <a:t>Pathobiochemistry</a:t>
            </a:r>
            <a:r>
              <a:rPr lang="en-US" sz="2800" dirty="0" smtClean="0"/>
              <a:t> chez World Academy of Medical Sciences (WAMS) </a:t>
            </a:r>
          </a:p>
          <a:p>
            <a:r>
              <a:rPr lang="en-US" sz="2800" dirty="0" smtClean="0"/>
              <a:t>Executive Board Membership of the " International Medical Research Council (IMREC) chez World Academy of Medical Sciences (WAMS) </a:t>
            </a:r>
          </a:p>
          <a:p>
            <a:endParaRPr lang="fr-FR" sz="2800" dirty="0"/>
          </a:p>
        </p:txBody>
      </p:sp>
      <p:pic>
        <p:nvPicPr>
          <p:cNvPr id="5122"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8316416"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556792"/>
            <a:ext cx="7239000" cy="680068"/>
          </a:xfrm>
        </p:spPr>
        <p:txBody>
          <a:bodyPr/>
          <a:lstStyle/>
          <a:p>
            <a:pPr algn="ctr"/>
            <a:r>
              <a:rPr lang="fr-FR" dirty="0" err="1">
                <a:solidFill>
                  <a:schemeClr val="tx1"/>
                </a:solidFill>
              </a:rPr>
              <a:t>Research</a:t>
            </a:r>
            <a:r>
              <a:rPr lang="fr-FR" dirty="0">
                <a:solidFill>
                  <a:schemeClr val="tx1"/>
                </a:solidFill>
              </a:rPr>
              <a:t> </a:t>
            </a:r>
            <a:r>
              <a:rPr lang="fr-FR" dirty="0" err="1">
                <a:solidFill>
                  <a:schemeClr val="tx1"/>
                </a:solidFill>
              </a:rPr>
              <a:t>Interest</a:t>
            </a:r>
            <a:endParaRPr lang="fr-FR" dirty="0">
              <a:solidFill>
                <a:schemeClr val="tx1"/>
              </a:solidFill>
            </a:endParaRPr>
          </a:p>
        </p:txBody>
      </p:sp>
      <p:sp>
        <p:nvSpPr>
          <p:cNvPr id="3" name="Espace réservé du contenu 2"/>
          <p:cNvSpPr>
            <a:spLocks noGrp="1"/>
          </p:cNvSpPr>
          <p:nvPr>
            <p:ph idx="1"/>
          </p:nvPr>
        </p:nvSpPr>
        <p:spPr>
          <a:xfrm>
            <a:off x="251520" y="2492896"/>
            <a:ext cx="7444680" cy="4176464"/>
          </a:xfrm>
        </p:spPr>
        <p:txBody>
          <a:bodyPr>
            <a:normAutofit/>
          </a:bodyPr>
          <a:lstStyle/>
          <a:p>
            <a:r>
              <a:rPr lang="en-US" sz="2800" dirty="0" smtClean="0"/>
              <a:t>Cancer Biology and Research of new Biomarkers of cancers, </a:t>
            </a:r>
          </a:p>
          <a:p>
            <a:r>
              <a:rPr lang="en-US" sz="2800" dirty="0" smtClean="0"/>
              <a:t>Cardiovascular Biomarkers, Atherosclerosis and diabetes-related research, </a:t>
            </a:r>
          </a:p>
          <a:p>
            <a:r>
              <a:rPr lang="en-US" sz="2800" dirty="0" smtClean="0"/>
              <a:t>Biomarkers and Cardiovascular Diseases in </a:t>
            </a:r>
            <a:r>
              <a:rPr lang="en-US" sz="2800" dirty="0" err="1" smtClean="0"/>
              <a:t>Hemodialysis</a:t>
            </a:r>
            <a:r>
              <a:rPr lang="en-US" sz="2800" dirty="0" smtClean="0"/>
              <a:t> patients, </a:t>
            </a:r>
          </a:p>
          <a:p>
            <a:r>
              <a:rPr lang="en-US" sz="2800" dirty="0" smtClean="0"/>
              <a:t>Biomarkers in Early Diagnosis of Hematologic malignancies</a:t>
            </a:r>
            <a:endParaRPr lang="fr-FR" sz="2800" dirty="0"/>
          </a:p>
        </p:txBody>
      </p:sp>
      <p:pic>
        <p:nvPicPr>
          <p:cNvPr id="6146"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7992888"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556792"/>
            <a:ext cx="7239000" cy="680068"/>
          </a:xfrm>
        </p:spPr>
        <p:txBody>
          <a:bodyPr/>
          <a:lstStyle/>
          <a:p>
            <a:pPr algn="ctr"/>
            <a:r>
              <a:rPr lang="en-US" dirty="0" smtClean="0">
                <a:solidFill>
                  <a:schemeClr val="tx1"/>
                </a:solidFill>
              </a:rPr>
              <a:t>Publications</a:t>
            </a:r>
            <a:endParaRPr lang="fr-FR" dirty="0">
              <a:solidFill>
                <a:schemeClr val="tx1"/>
              </a:solidFill>
            </a:endParaRPr>
          </a:p>
        </p:txBody>
      </p:sp>
      <p:sp>
        <p:nvSpPr>
          <p:cNvPr id="3" name="Espace réservé du contenu 2"/>
          <p:cNvSpPr>
            <a:spLocks noGrp="1"/>
          </p:cNvSpPr>
          <p:nvPr>
            <p:ph idx="1"/>
          </p:nvPr>
        </p:nvSpPr>
        <p:spPr>
          <a:xfrm>
            <a:off x="251520" y="2348880"/>
            <a:ext cx="7704856" cy="4176464"/>
          </a:xfrm>
        </p:spPr>
        <p:txBody>
          <a:bodyPr>
            <a:normAutofit/>
          </a:bodyPr>
          <a:lstStyle/>
          <a:p>
            <a:r>
              <a:rPr lang="en-US" sz="2800" dirty="0" smtClean="0"/>
              <a:t>He has authored more than 20 research articles, 01 books/chapters</a:t>
            </a:r>
          </a:p>
          <a:p>
            <a:pPr lvl="3"/>
            <a:endParaRPr lang="fr-FR" b="1" dirty="0" smtClean="0"/>
          </a:p>
          <a:p>
            <a:pPr lvl="3">
              <a:buFont typeface="Wingdings" pitchFamily="2" charset="2"/>
              <a:buChar char="Ø"/>
            </a:pPr>
            <a:r>
              <a:rPr lang="fr-FR" b="1" dirty="0" smtClean="0">
                <a:solidFill>
                  <a:schemeClr val="tx1"/>
                </a:solidFill>
              </a:rPr>
              <a:t>A. GOURI</a:t>
            </a:r>
            <a:r>
              <a:rPr lang="fr-FR" dirty="0" smtClean="0">
                <a:solidFill>
                  <a:schemeClr val="tx1"/>
                </a:solidFill>
              </a:rPr>
              <a:t>, A. DEKAKEN, A.A. BENTORKI, M CHEFROUR A. YAKHLEF, M BELLEILI et al. </a:t>
            </a:r>
            <a:r>
              <a:rPr lang="en-US" b="1" dirty="0" smtClean="0">
                <a:solidFill>
                  <a:schemeClr val="tx1"/>
                </a:solidFill>
              </a:rPr>
              <a:t>Hematologic Malignancies Therapy and Cardiotoxicity: New Biomarkers. </a:t>
            </a:r>
            <a:r>
              <a:rPr lang="en-US" dirty="0" smtClean="0">
                <a:solidFill>
                  <a:schemeClr val="tx1"/>
                </a:solidFill>
              </a:rPr>
              <a:t>J </a:t>
            </a:r>
            <a:r>
              <a:rPr lang="en-US" dirty="0" err="1" smtClean="0">
                <a:solidFill>
                  <a:schemeClr val="tx1"/>
                </a:solidFill>
              </a:rPr>
              <a:t>Hematol</a:t>
            </a:r>
            <a:r>
              <a:rPr lang="en-US" dirty="0" smtClean="0">
                <a:solidFill>
                  <a:schemeClr val="tx1"/>
                </a:solidFill>
              </a:rPr>
              <a:t> </a:t>
            </a:r>
            <a:r>
              <a:rPr lang="en-US" dirty="0" err="1" smtClean="0">
                <a:solidFill>
                  <a:schemeClr val="tx1"/>
                </a:solidFill>
              </a:rPr>
              <a:t>Thrombo</a:t>
            </a:r>
            <a:r>
              <a:rPr lang="en-US" dirty="0" smtClean="0">
                <a:solidFill>
                  <a:schemeClr val="tx1"/>
                </a:solidFill>
              </a:rPr>
              <a:t> Dis 2014, 2:e110.</a:t>
            </a:r>
            <a:endParaRPr lang="fr-FR" dirty="0" smtClean="0">
              <a:solidFill>
                <a:schemeClr val="tx1"/>
              </a:solidFill>
            </a:endParaRPr>
          </a:p>
          <a:p>
            <a:pPr lvl="3">
              <a:buFont typeface="Wingdings" pitchFamily="2" charset="2"/>
              <a:buChar char="Ø"/>
            </a:pPr>
            <a:r>
              <a:rPr lang="en-US" b="1" dirty="0" smtClean="0">
                <a:solidFill>
                  <a:schemeClr val="tx1"/>
                </a:solidFill>
              </a:rPr>
              <a:t>A. GOURI</a:t>
            </a:r>
            <a:r>
              <a:rPr lang="en-US" dirty="0" smtClean="0">
                <a:solidFill>
                  <a:schemeClr val="tx1"/>
                </a:solidFill>
              </a:rPr>
              <a:t>, A. DEKAKEN, A.A. BENTORKI, A. YAKHLEF, M BELLEILI, F MEHIDDINE et al.  </a:t>
            </a:r>
            <a:r>
              <a:rPr lang="en-US" b="1" dirty="0" smtClean="0">
                <a:solidFill>
                  <a:schemeClr val="tx1"/>
                </a:solidFill>
              </a:rPr>
              <a:t>New Insights into Diagnosis of Monoclonal </a:t>
            </a:r>
            <a:r>
              <a:rPr lang="en-US" b="1" dirty="0" err="1" smtClean="0">
                <a:solidFill>
                  <a:schemeClr val="tx1"/>
                </a:solidFill>
              </a:rPr>
              <a:t>Gammopathy</a:t>
            </a:r>
            <a:r>
              <a:rPr lang="en-US" b="1" dirty="0" smtClean="0">
                <a:solidFill>
                  <a:schemeClr val="tx1"/>
                </a:solidFill>
              </a:rPr>
              <a:t> of Undetermined Significance: Emerging Role of Micro RNAs. </a:t>
            </a:r>
            <a:r>
              <a:rPr lang="en-US" dirty="0" smtClean="0">
                <a:solidFill>
                  <a:schemeClr val="tx1"/>
                </a:solidFill>
              </a:rPr>
              <a:t>J </a:t>
            </a:r>
            <a:r>
              <a:rPr lang="en-US" dirty="0" err="1" smtClean="0">
                <a:solidFill>
                  <a:schemeClr val="tx1"/>
                </a:solidFill>
              </a:rPr>
              <a:t>Hematol</a:t>
            </a:r>
            <a:r>
              <a:rPr lang="en-US" dirty="0" smtClean="0">
                <a:solidFill>
                  <a:schemeClr val="tx1"/>
                </a:solidFill>
              </a:rPr>
              <a:t> </a:t>
            </a:r>
            <a:r>
              <a:rPr lang="en-US" dirty="0" err="1" smtClean="0">
                <a:solidFill>
                  <a:schemeClr val="tx1"/>
                </a:solidFill>
              </a:rPr>
              <a:t>Thromb</a:t>
            </a:r>
            <a:r>
              <a:rPr lang="en-US" dirty="0" smtClean="0">
                <a:solidFill>
                  <a:schemeClr val="tx1"/>
                </a:solidFill>
              </a:rPr>
              <a:t> Dis 2014, 2, 126.</a:t>
            </a:r>
            <a:r>
              <a:rPr lang="en-US" dirty="0" smtClean="0"/>
              <a:t>  </a:t>
            </a:r>
            <a:endParaRPr lang="fr-FR" dirty="0" smtClean="0"/>
          </a:p>
        </p:txBody>
      </p:sp>
      <p:pic>
        <p:nvPicPr>
          <p:cNvPr id="7170" name="Picture 2" descr="C:\Users\bhargavi-k\Desktop\JHTD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580"/>
            <a:ext cx="8280920"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84</TotalTime>
  <Words>823</Words>
  <Application>Microsoft Office PowerPoint</Application>
  <PresentationFormat>On-screen Show (4:3)</PresentationFormat>
  <Paragraphs>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PowerPoint Presentation</vt:lpstr>
      <vt:lpstr>PowerPoint Presentation</vt:lpstr>
      <vt:lpstr>   BIO-sketch  of  Adel Gouri</vt:lpstr>
      <vt:lpstr>Biography</vt:lpstr>
      <vt:lpstr>Research training</vt:lpstr>
      <vt:lpstr>Research training</vt:lpstr>
      <vt:lpstr>Research Interest</vt:lpstr>
      <vt:lpstr>Research Interest</vt:lpstr>
      <vt:lpstr>Publications</vt:lpstr>
      <vt:lpstr>Publications cont…</vt:lpstr>
      <vt:lpstr>Publications cont…</vt:lpstr>
      <vt:lpstr>Related journals</vt:lpstr>
      <vt:lpstr>Related Conference</vt:lpstr>
      <vt:lpstr>OMICS Group Open Access Membership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Scientist, Associate Lecturer Pharm. D, Clinical Biochemist</dc:title>
  <dc:creator>Acer 2012</dc:creator>
  <cp:lastModifiedBy>Sasidhar Rajana</cp:lastModifiedBy>
  <cp:revision>40</cp:revision>
  <dcterms:created xsi:type="dcterms:W3CDTF">2014-07-24T12:35:27Z</dcterms:created>
  <dcterms:modified xsi:type="dcterms:W3CDTF">2014-10-09T07:06:36Z</dcterms:modified>
</cp:coreProperties>
</file>