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345" r:id="rId2"/>
    <p:sldId id="346" r:id="rId3"/>
    <p:sldId id="256" r:id="rId4"/>
    <p:sldId id="257" r:id="rId5"/>
    <p:sldId id="341" r:id="rId6"/>
    <p:sldId id="260" r:id="rId7"/>
    <p:sldId id="342" r:id="rId8"/>
    <p:sldId id="347" r:id="rId9"/>
    <p:sldId id="348" r:id="rId10"/>
    <p:sldId id="34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11/20/2015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11/20/2015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11/20/2015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11/20/2015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11/20/2015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11/20/2015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79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0249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51521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396847"/>
            <a:ext cx="5210503" cy="3508653"/>
          </a:xfrm>
          <a:prstGeom prst="rect">
            <a:avLst/>
          </a:prstGeom>
        </p:spPr>
        <p:txBody>
          <a:bodyPr wrap="square">
            <a:spAutoFit/>
          </a:bodyPr>
          <a:lstStyle/>
          <a:p>
            <a:pPr>
              <a:lnSpc>
                <a:spcPct val="150000"/>
              </a:lnSpc>
            </a:pPr>
            <a:r>
              <a:rPr lang="en-US" sz="2800" b="1" dirty="0"/>
              <a:t>Ahmad Adnan</a:t>
            </a:r>
            <a:r>
              <a:rPr lang="en-US" sz="2800" dirty="0"/>
              <a:t/>
            </a:r>
            <a:br>
              <a:rPr lang="en-US" sz="2800" dirty="0"/>
            </a:br>
            <a:r>
              <a:rPr lang="en-US" sz="2400" dirty="0"/>
              <a:t>Department of </a:t>
            </a:r>
            <a:r>
              <a:rPr lang="en-US" sz="2400" dirty="0" err="1" smtClean="0"/>
              <a:t>Chemistr</a:t>
            </a:r>
            <a:endParaRPr lang="en-US" sz="2400" dirty="0" smtClean="0"/>
          </a:p>
          <a:p>
            <a:pPr>
              <a:lnSpc>
                <a:spcPct val="150000"/>
              </a:lnSpc>
            </a:pPr>
            <a:r>
              <a:rPr lang="en-US" sz="2400" dirty="0" smtClean="0"/>
              <a:t>Center </a:t>
            </a:r>
            <a:r>
              <a:rPr lang="en-US" sz="2400" dirty="0"/>
              <a:t>for Microbial Pathogenesis</a:t>
            </a:r>
            <a:br>
              <a:rPr lang="en-US" sz="2400" dirty="0"/>
            </a:br>
            <a:r>
              <a:rPr lang="en-US" sz="2400" dirty="0"/>
              <a:t>GC University</a:t>
            </a:r>
            <a:br>
              <a:rPr lang="en-US" sz="2400" dirty="0"/>
            </a:br>
            <a:r>
              <a:rPr lang="en-US" sz="2400" dirty="0"/>
              <a:t>Lahore</a:t>
            </a:r>
            <a:br>
              <a:rPr lang="en-US" sz="2400" dirty="0"/>
            </a:br>
            <a:endParaRPr lang="en-US" sz="2400" dirty="0">
              <a:latin typeface="Times New Roman" pitchFamily="18" charset="0"/>
              <a:cs typeface="Times New Roman" pitchFamily="18" charset="0"/>
            </a:endParaRPr>
          </a:p>
        </p:txBody>
      </p:sp>
      <p:sp>
        <p:nvSpPr>
          <p:cNvPr id="5" name="Rectangle 4"/>
          <p:cNvSpPr/>
          <p:nvPr/>
        </p:nvSpPr>
        <p:spPr>
          <a:xfrm>
            <a:off x="2343807" y="1383200"/>
            <a:ext cx="3886200" cy="523220"/>
          </a:xfrm>
          <a:prstGeom prst="rect">
            <a:avLst/>
          </a:prstGeom>
        </p:spPr>
        <p:txBody>
          <a:bodyPr wrap="square">
            <a:spAutoFit/>
          </a:bodyPr>
          <a:lstStyle/>
          <a:p>
            <a:pPr algn="ctr"/>
            <a:r>
              <a:rPr lang="en-US" sz="2800" b="1" dirty="0" smtClean="0">
                <a:latin typeface="Times New Roman" pitchFamily="18" charset="0"/>
                <a:cs typeface="Times New Roman" pitchFamily="18" charset="0"/>
              </a:rPr>
              <a:t>Editorial Board</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pic>
        <p:nvPicPr>
          <p:cNvPr id="1027" name="Picture 3" descr="E:\Downloads\awb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1200" y="5334000"/>
            <a:ext cx="3162300" cy="1143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E:\Downloads\awbd.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30007" y="2438400"/>
            <a:ext cx="1828800" cy="25146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manjula-p\Desktop\AWBD header.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9595"/>
            <a:ext cx="9144000" cy="1209605"/>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Ahmad Adna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19800" y="2057400"/>
            <a:ext cx="2438399" cy="289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215408"/>
            <a:ext cx="8763000" cy="4524315"/>
          </a:xfrm>
          <a:prstGeom prst="rect">
            <a:avLst/>
          </a:prstGeom>
        </p:spPr>
        <p:txBody>
          <a:bodyPr wrap="square">
            <a:spAutoFit/>
          </a:bodyPr>
          <a:lstStyle/>
          <a:p>
            <a:pPr marL="342900" indent="-342900" algn="just">
              <a:buFont typeface="Arial" pitchFamily="34" charset="0"/>
              <a:buChar char="•"/>
            </a:pPr>
            <a:r>
              <a:rPr lang="en-IN" sz="2400" dirty="0" err="1"/>
              <a:t>Dr.</a:t>
            </a:r>
            <a:r>
              <a:rPr lang="en-IN" sz="2400" dirty="0"/>
              <a:t> Adnan had passion towards teaching and Teaching had been his major source of livelihood since he had been a self-supporting student right after graduation. Before starting his professional teaching career in 1990 from A-Level teaching. He already had years long experience of tutoring at almost all levels: from </a:t>
            </a:r>
            <a:r>
              <a:rPr lang="en-IN" sz="2400" dirty="0" smtClean="0"/>
              <a:t>high school </a:t>
            </a:r>
            <a:r>
              <a:rPr lang="en-IN" sz="2400" dirty="0"/>
              <a:t>to undergrad level of education. Since 2002, he have been teaching MSc and MPhil and PhD classes in addition to undergraduate classes AT G C University, </a:t>
            </a:r>
            <a:r>
              <a:rPr lang="en-IN" sz="2400" dirty="0" smtClean="0"/>
              <a:t>Lahore. In </a:t>
            </a:r>
            <a:r>
              <a:rPr lang="en-IN" sz="2400" dirty="0"/>
              <a:t>recognition of his services as an effective teacher, in 2005, he was conferred upon the Best University Teacher Award by Higher Education Commission, Government of Pakistan.</a:t>
            </a:r>
            <a:endParaRPr lang="en-US" sz="2200" dirty="0">
              <a:latin typeface="Times New Roman" pitchFamily="18" charset="0"/>
              <a:cs typeface="Times New Roman" pitchFamily="18" charset="0"/>
            </a:endParaRPr>
          </a:p>
        </p:txBody>
      </p:sp>
      <p:sp>
        <p:nvSpPr>
          <p:cNvPr id="6" name="Rectangle 5"/>
          <p:cNvSpPr/>
          <p:nvPr/>
        </p:nvSpPr>
        <p:spPr>
          <a:xfrm>
            <a:off x="297717" y="1705718"/>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9"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0"/>
            <a:ext cx="8001000" cy="830997"/>
          </a:xfrm>
          <a:prstGeom prst="rect">
            <a:avLst/>
          </a:prstGeom>
        </p:spPr>
        <p:txBody>
          <a:bodyPr wrap="square">
            <a:spAutoFit/>
          </a:bodyPr>
          <a:lstStyle/>
          <a:p>
            <a:pPr marL="342900" indent="-342900" algn="just">
              <a:buFont typeface="Arial" pitchFamily="34" charset="0"/>
              <a:buChar char="•"/>
            </a:pPr>
            <a:r>
              <a:rPr lang="en-IN" sz="2400" dirty="0" err="1"/>
              <a:t>Dr.</a:t>
            </a:r>
            <a:r>
              <a:rPr lang="en-IN" sz="2400" dirty="0"/>
              <a:t> Adnan research interest include Proteomics and </a:t>
            </a:r>
            <a:r>
              <a:rPr lang="en-IN" sz="2400" dirty="0" smtClean="0"/>
              <a:t>vaccines</a:t>
            </a:r>
            <a:r>
              <a:rPr lang="en-US" sz="2400" dirty="0" smtClean="0"/>
              <a:t>.</a:t>
            </a:r>
            <a:endParaRPr lang="en-US" sz="2400" dirty="0">
              <a:latin typeface="Times New Roman" pitchFamily="18" charset="0"/>
              <a:cs typeface="Times New Roman" pitchFamily="18" charset="0"/>
            </a:endParaRPr>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1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310" y="1595735"/>
            <a:ext cx="1808508"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Publications</a:t>
            </a:r>
          </a:p>
        </p:txBody>
      </p:sp>
      <p:sp>
        <p:nvSpPr>
          <p:cNvPr id="3" name="Rectangle 2"/>
          <p:cNvSpPr/>
          <p:nvPr/>
        </p:nvSpPr>
        <p:spPr>
          <a:xfrm>
            <a:off x="34159" y="2109952"/>
            <a:ext cx="8534400" cy="4493538"/>
          </a:xfrm>
          <a:prstGeom prst="rect">
            <a:avLst/>
          </a:prstGeom>
        </p:spPr>
        <p:txBody>
          <a:bodyPr wrap="square">
            <a:spAutoFit/>
          </a:bodyPr>
          <a:lstStyle/>
          <a:p>
            <a:r>
              <a:rPr lang="en-IN" sz="2400" b="1" dirty="0"/>
              <a:t>Isolation of lactic acid bacteria from Malaysian foods and assessment of the isolates for industrial </a:t>
            </a:r>
            <a:r>
              <a:rPr lang="en-IN" sz="2400" b="1" dirty="0" smtClean="0"/>
              <a:t>potential</a:t>
            </a:r>
          </a:p>
          <a:p>
            <a:r>
              <a:rPr lang="en-US" sz="2400" dirty="0"/>
              <a:t>AFM Adnan, IKP Tan</a:t>
            </a:r>
            <a:endParaRPr lang="en-US" sz="2400" b="1" dirty="0" smtClean="0"/>
          </a:p>
          <a:p>
            <a:r>
              <a:rPr lang="en-IN" sz="2400" b="1" dirty="0"/>
              <a:t>Production, purification and partial characterization of lipase from </a:t>
            </a:r>
            <a:r>
              <a:rPr lang="en-IN" sz="2400" b="1" dirty="0" err="1"/>
              <a:t>Trichoderma</a:t>
            </a:r>
            <a:r>
              <a:rPr lang="en-IN" sz="2400" b="1" dirty="0"/>
              <a:t> </a:t>
            </a:r>
            <a:r>
              <a:rPr lang="en-IN" sz="2400" b="1" dirty="0" err="1" smtClean="0"/>
              <a:t>viride</a:t>
            </a:r>
            <a:endParaRPr lang="en-IN" sz="2400" b="1" dirty="0" smtClean="0"/>
          </a:p>
          <a:p>
            <a:r>
              <a:rPr lang="en-US" sz="2400" dirty="0"/>
              <a:t>MA Kashmiri, A Adnan, BW </a:t>
            </a:r>
            <a:r>
              <a:rPr lang="en-US" sz="2400" dirty="0" smtClean="0"/>
              <a:t>Butt</a:t>
            </a:r>
          </a:p>
          <a:p>
            <a:r>
              <a:rPr lang="en-IN" sz="2400" b="1" dirty="0">
                <a:cs typeface="Times New Roman" pitchFamily="18" charset="0"/>
              </a:rPr>
              <a:t>Simple high-cell density fed-batch technique for high-level recombinant protein production with </a:t>
            </a:r>
            <a:r>
              <a:rPr lang="en-IN" sz="2400" b="1" dirty="0" err="1">
                <a:cs typeface="Times New Roman" pitchFamily="18" charset="0"/>
              </a:rPr>
              <a:t>Pichia</a:t>
            </a:r>
            <a:r>
              <a:rPr lang="en-IN" sz="2400" b="1" dirty="0">
                <a:cs typeface="Times New Roman" pitchFamily="18" charset="0"/>
              </a:rPr>
              <a:t> </a:t>
            </a:r>
            <a:r>
              <a:rPr lang="en-IN" sz="2400" b="1" dirty="0" err="1">
                <a:cs typeface="Times New Roman" pitchFamily="18" charset="0"/>
              </a:rPr>
              <a:t>pastoris</a:t>
            </a:r>
            <a:r>
              <a:rPr lang="en-IN" sz="2400" b="1" dirty="0">
                <a:cs typeface="Times New Roman" pitchFamily="18" charset="0"/>
              </a:rPr>
              <a:t>: Application to intracellular production of </a:t>
            </a:r>
            <a:r>
              <a:rPr lang="en-IN" sz="2400" b="1" dirty="0" smtClean="0">
                <a:cs typeface="Times New Roman" pitchFamily="18" charset="0"/>
              </a:rPr>
              <a:t>…</a:t>
            </a:r>
          </a:p>
          <a:p>
            <a:r>
              <a:rPr lang="en-US" sz="2400" dirty="0">
                <a:cs typeface="Times New Roman" pitchFamily="18" charset="0"/>
              </a:rPr>
              <a:t>C </a:t>
            </a:r>
            <a:r>
              <a:rPr lang="en-US" sz="2400" dirty="0" err="1">
                <a:cs typeface="Times New Roman" pitchFamily="18" charset="0"/>
              </a:rPr>
              <a:t>Gurramkonda</a:t>
            </a:r>
            <a:r>
              <a:rPr lang="en-US" sz="2400" dirty="0">
                <a:cs typeface="Times New Roman" pitchFamily="18" charset="0"/>
              </a:rPr>
              <a:t>, A Adnan, T </a:t>
            </a:r>
            <a:r>
              <a:rPr lang="en-US" sz="2400" dirty="0" err="1" smtClean="0">
                <a:cs typeface="Times New Roman" pitchFamily="18" charset="0"/>
              </a:rPr>
              <a:t>Gäbel</a:t>
            </a:r>
            <a:endParaRPr lang="en-US" sz="2400" dirty="0" smtClean="0">
              <a:cs typeface="Times New Roman" pitchFamily="18" charset="0"/>
            </a:endParaRPr>
          </a:p>
          <a:p>
            <a:endParaRPr lang="en-US" sz="2400" dirty="0" smtClean="0">
              <a:cs typeface="Times New Roman" pitchFamily="18" charset="0"/>
            </a:endParaRPr>
          </a:p>
          <a:p>
            <a:endParaRPr lang="en-US" sz="2200" dirty="0">
              <a:latin typeface="Times New Roman" pitchFamily="18" charset="0"/>
              <a:cs typeface="Times New Roman" pitchFamily="18" charset="0"/>
            </a:endParaRPr>
          </a:p>
        </p:txBody>
      </p:sp>
      <p:pic>
        <p:nvPicPr>
          <p:cNvPr id="5"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762000"/>
            <a:ext cx="8077200" cy="5632311"/>
          </a:xfrm>
          <a:prstGeom prst="rect">
            <a:avLst/>
          </a:prstGeom>
        </p:spPr>
        <p:txBody>
          <a:bodyPr wrap="square">
            <a:spAutoFit/>
          </a:bodyPr>
          <a:lstStyle/>
          <a:p>
            <a:r>
              <a:rPr lang="en-IN" sz="2400" b="1" dirty="0"/>
              <a:t>Prawn landings and their relationship with the extent of mangroves and shallow waters in western peninsular </a:t>
            </a:r>
            <a:r>
              <a:rPr lang="en-IN" sz="2400" b="1" dirty="0" smtClean="0"/>
              <a:t>Malaysia</a:t>
            </a:r>
          </a:p>
          <a:p>
            <a:r>
              <a:rPr lang="en-US" sz="2400" dirty="0"/>
              <a:t>NR </a:t>
            </a:r>
            <a:r>
              <a:rPr lang="en-US" sz="2400" dirty="0" err="1"/>
              <a:t>Loneragan</a:t>
            </a:r>
            <a:r>
              <a:rPr lang="en-US" sz="2400" dirty="0"/>
              <a:t>, NA Adnan, RM </a:t>
            </a:r>
            <a:r>
              <a:rPr lang="en-US" sz="2400" dirty="0" err="1" smtClean="0"/>
              <a:t>Connoll</a:t>
            </a:r>
            <a:r>
              <a:rPr lang="en-US" sz="2400" dirty="0" smtClean="0"/>
              <a:t>, Estuarine</a:t>
            </a:r>
            <a:r>
              <a:rPr lang="en-US" sz="2400" dirty="0"/>
              <a:t>, Coastal</a:t>
            </a:r>
          </a:p>
          <a:p>
            <a:endParaRPr lang="en-IN" sz="2400" b="1" dirty="0" smtClean="0"/>
          </a:p>
          <a:p>
            <a:r>
              <a:rPr lang="en-IN" sz="2400" b="1" dirty="0" smtClean="0"/>
              <a:t>Research </a:t>
            </a:r>
            <a:r>
              <a:rPr lang="en-IN" sz="2400" b="1" dirty="0"/>
              <a:t>Application of simple fed-batch technique to high-level secretory production of insulin precursor using </a:t>
            </a:r>
            <a:r>
              <a:rPr lang="en-IN" sz="2400" b="1" dirty="0" err="1"/>
              <a:t>Pichia</a:t>
            </a:r>
            <a:r>
              <a:rPr lang="en-IN" sz="2400" b="1" dirty="0"/>
              <a:t> </a:t>
            </a:r>
            <a:r>
              <a:rPr lang="en-IN" sz="2400" b="1" dirty="0" err="1"/>
              <a:t>pastoris</a:t>
            </a:r>
            <a:r>
              <a:rPr lang="en-IN" sz="2400" b="1" dirty="0"/>
              <a:t> with subsequent purification </a:t>
            </a:r>
            <a:r>
              <a:rPr lang="en-IN" sz="2400" b="1" dirty="0" smtClean="0"/>
              <a:t>…</a:t>
            </a:r>
          </a:p>
          <a:p>
            <a:endParaRPr lang="en-IN" sz="2400" b="1" dirty="0"/>
          </a:p>
          <a:p>
            <a:r>
              <a:rPr lang="pt-BR" sz="2400" dirty="0"/>
              <a:t>C Gurramkonda, S Polez, N Skoko, A Adnan, T </a:t>
            </a:r>
            <a:r>
              <a:rPr lang="pt-BR" sz="2400" dirty="0" smtClean="0"/>
              <a:t>Gäbel</a:t>
            </a:r>
          </a:p>
          <a:p>
            <a:endParaRPr lang="en-IN" sz="2400" dirty="0" smtClean="0"/>
          </a:p>
          <a:p>
            <a:r>
              <a:rPr lang="en-IN" sz="2400" b="1" dirty="0" smtClean="0"/>
              <a:t>Perception </a:t>
            </a:r>
            <a:r>
              <a:rPr lang="en-IN" sz="2400" b="1" dirty="0"/>
              <a:t>of non-Muslims customers towards Islamic banks in </a:t>
            </a:r>
            <a:r>
              <a:rPr lang="en-IN" sz="2400" b="1" dirty="0" smtClean="0"/>
              <a:t>Malaysia</a:t>
            </a:r>
          </a:p>
          <a:p>
            <a:r>
              <a:rPr lang="pt-BR" sz="2400" dirty="0"/>
              <a:t>AA Abdullah, R Sidek, AA Adnan</a:t>
            </a:r>
            <a:endParaRPr lang="pt-BR" sz="2400" dirty="0" smtClean="0"/>
          </a:p>
          <a:p>
            <a:endParaRPr lang="en-US" sz="2400" dirty="0"/>
          </a:p>
        </p:txBody>
      </p:sp>
    </p:spTree>
    <p:extLst>
      <p:ext uri="{BB962C8B-B14F-4D97-AF65-F5344CB8AC3E}">
        <p14:creationId xmlns:p14="http://schemas.microsoft.com/office/powerpoint/2010/main" val="3659589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Air &amp; Water Borne Diseases</a:t>
            </a:r>
          </a:p>
          <a:p>
            <a:pPr>
              <a:defRPr/>
            </a:pPr>
            <a:r>
              <a:rPr lang="en-US" dirty="0" smtClean="0"/>
              <a:t>Related Journals</a:t>
            </a:r>
            <a:endParaRPr lang="en-US" dirty="0"/>
          </a:p>
        </p:txBody>
      </p:sp>
      <p:sp>
        <p:nvSpPr>
          <p:cNvPr id="7" name="Vertical Scroll 6"/>
          <p:cNvSpPr/>
          <p:nvPr/>
        </p:nvSpPr>
        <p:spPr>
          <a:xfrm>
            <a:off x="-108826"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Bacteriology &amp; </a:t>
            </a:r>
            <a:r>
              <a:rPr lang="en-US" sz="2800" dirty="0" smtClean="0">
                <a:solidFill>
                  <a:schemeClr val="bg1"/>
                </a:solidFill>
                <a:latin typeface="Estrangelo Edessa" panose="03080600000000000000" pitchFamily="66" charset="0"/>
                <a:cs typeface="Estrangelo Edessa" panose="03080600000000000000" pitchFamily="66" charset="0"/>
              </a:rPr>
              <a:t>Parasitology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Medical Microbiology &amp; </a:t>
            </a:r>
            <a:r>
              <a:rPr lang="en-IN" sz="2800" dirty="0" smtClean="0">
                <a:solidFill>
                  <a:schemeClr val="bg1"/>
                </a:solidFill>
                <a:latin typeface="Estrangelo Edessa" panose="03080600000000000000" pitchFamily="66" charset="0"/>
                <a:cs typeface="Estrangelo Edessa" panose="03080600000000000000" pitchFamily="66" charset="0"/>
              </a:rPr>
              <a:t>Diagnosis</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Microbial &amp; Biochemical </a:t>
            </a:r>
            <a:r>
              <a:rPr lang="en-IN" sz="2800" dirty="0" smtClean="0">
                <a:solidFill>
                  <a:schemeClr val="bg1"/>
                </a:solidFill>
                <a:latin typeface="Estrangelo Edessa" panose="03080600000000000000" pitchFamily="66" charset="0"/>
                <a:cs typeface="Estrangelo Edessa" panose="03080600000000000000" pitchFamily="66" charset="0"/>
              </a:rPr>
              <a:t>Technology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Plant Pathology &amp; </a:t>
            </a:r>
            <a:r>
              <a:rPr lang="en-IN" sz="2800" dirty="0" smtClean="0">
                <a:solidFill>
                  <a:schemeClr val="bg1"/>
                </a:solidFill>
                <a:latin typeface="Estrangelo Edessa" panose="03080600000000000000" pitchFamily="66" charset="0"/>
                <a:cs typeface="Estrangelo Edessa" panose="03080600000000000000" pitchFamily="66" charset="0"/>
              </a:rPr>
              <a:t>Microbiology</a:t>
            </a:r>
          </a:p>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Vaccines &amp; Vaccination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915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Allergy Conference </a:t>
            </a:r>
            <a:endParaRPr lang="en-IN" dirty="0" smtClean="0"/>
          </a:p>
          <a:p>
            <a:pPr marL="285750" indent="-285750">
              <a:buFont typeface="Wingdings" panose="05000000000000000000" pitchFamily="2" charset="2"/>
              <a:buChar char="Ø"/>
              <a:defRPr/>
            </a:pPr>
            <a:r>
              <a:rPr lang="en-IN" dirty="0"/>
              <a:t>4th Bacteriology and Infectious Diseases </a:t>
            </a:r>
            <a:r>
              <a:rPr lang="en-IN" dirty="0" smtClean="0"/>
              <a:t>Conference</a:t>
            </a:r>
          </a:p>
          <a:p>
            <a:pPr marL="285750" indent="-285750">
              <a:buFont typeface="Wingdings" panose="05000000000000000000" pitchFamily="2" charset="2"/>
              <a:buChar char="Ø"/>
              <a:defRPr/>
            </a:pPr>
            <a:r>
              <a:rPr lang="en-IN" dirty="0"/>
              <a:t>2nd Infectious Diseases Congress</a:t>
            </a:r>
            <a:endParaRPr lang="en-US" dirty="0" smtClean="0"/>
          </a:p>
        </p:txBody>
      </p:sp>
      <p:sp>
        <p:nvSpPr>
          <p:cNvPr id="7" name="Double Wave 6"/>
          <p:cNvSpPr/>
          <p:nvPr/>
        </p:nvSpPr>
        <p:spPr>
          <a:xfrm>
            <a:off x="160585" y="-14436"/>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a:t>
            </a:r>
            <a:r>
              <a:rPr lang="en-US" sz="3600" dirty="0"/>
              <a:t>of Air &amp; Water Borne Diseases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3439387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926</TotalTime>
  <Words>620</Words>
  <Application>Microsoft Office PowerPoint</Application>
  <PresentationFormat>On-screen Show (4:3)</PresentationFormat>
  <Paragraphs>48</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Manjula Podila</cp:lastModifiedBy>
  <cp:revision>75</cp:revision>
  <dcterms:created xsi:type="dcterms:W3CDTF">2014-10-01T07:08:05Z</dcterms:created>
  <dcterms:modified xsi:type="dcterms:W3CDTF">2015-11-20T06:19:54Z</dcterms:modified>
</cp:coreProperties>
</file>