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6" r:id="rId4"/>
    <p:sldId id="257" r:id="rId5"/>
    <p:sldId id="258" r:id="rId6"/>
    <p:sldId id="259"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9/30/2014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9/30/2014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9/30/2014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33412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61007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14709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2703316"/>
            <a:ext cx="3810000" cy="461665"/>
          </a:xfrm>
          <a:prstGeom prst="rect">
            <a:avLst/>
          </a:prstGeom>
        </p:spPr>
        <p:txBody>
          <a:bodyPr wrap="square">
            <a:spAutoFit/>
          </a:bodyPr>
          <a:lstStyle/>
          <a:p>
            <a:r>
              <a:rPr lang="lt-LT" sz="2400" b="1" dirty="0">
                <a:solidFill>
                  <a:srgbClr val="7030A0"/>
                </a:solidFill>
                <a:latin typeface="Times New Roman" pitchFamily="18" charset="0"/>
                <a:cs typeface="Times New Roman" pitchFamily="18" charset="0"/>
              </a:rPr>
              <a:t>Ahmed Khalid</a:t>
            </a:r>
            <a:endParaRPr lang="en-US" sz="2400" b="1" dirty="0">
              <a:solidFill>
                <a:srgbClr val="7030A0"/>
              </a:solidFill>
              <a:latin typeface="Times New Roman" pitchFamily="18" charset="0"/>
              <a:cs typeface="Times New Roman" pitchFamily="18" charset="0"/>
            </a:endParaRPr>
          </a:p>
        </p:txBody>
      </p:sp>
      <p:sp>
        <p:nvSpPr>
          <p:cNvPr id="6" name="Rectangle 5"/>
          <p:cNvSpPr/>
          <p:nvPr/>
        </p:nvSpPr>
        <p:spPr>
          <a:xfrm>
            <a:off x="4191000" y="3352800"/>
            <a:ext cx="4572000" cy="707886"/>
          </a:xfrm>
          <a:prstGeom prst="rect">
            <a:avLst/>
          </a:prstGeom>
        </p:spPr>
        <p:txBody>
          <a:bodyPr>
            <a:spAutoFit/>
          </a:bodyPr>
          <a:lstStyle/>
          <a:p>
            <a:r>
              <a:rPr lang="en-US" sz="2000" dirty="0" smtClean="0">
                <a:solidFill>
                  <a:srgbClr val="7030A0"/>
                </a:solidFill>
                <a:latin typeface="Times New Roman" pitchFamily="18" charset="0"/>
                <a:cs typeface="Times New Roman" pitchFamily="18" charset="0"/>
              </a:rPr>
              <a:t>Professor of Economics and Statistics</a:t>
            </a:r>
            <a:r>
              <a:rPr lang="en-US" sz="2000" dirty="0">
                <a:solidFill>
                  <a:srgbClr val="7030A0"/>
                </a:solidFill>
                <a:latin typeface="Times New Roman" pitchFamily="18" charset="0"/>
                <a:cs typeface="Times New Roman" pitchFamily="18" charset="0"/>
              </a:rPr>
              <a:t/>
            </a:r>
            <a:br>
              <a:rPr lang="en-US" sz="2000" dirty="0">
                <a:solidFill>
                  <a:srgbClr val="7030A0"/>
                </a:solidFill>
                <a:latin typeface="Times New Roman" pitchFamily="18" charset="0"/>
                <a:cs typeface="Times New Roman" pitchFamily="18" charset="0"/>
              </a:rPr>
            </a:br>
            <a:r>
              <a:rPr lang="en-US" sz="2000" dirty="0" smtClean="0">
                <a:solidFill>
                  <a:srgbClr val="7030A0"/>
                </a:solidFill>
                <a:latin typeface="Times New Roman" pitchFamily="18" charset="0"/>
                <a:cs typeface="Times New Roman" pitchFamily="18" charset="0"/>
              </a:rPr>
              <a:t>Australia</a:t>
            </a:r>
            <a:endParaRPr lang="en-US" sz="2000" dirty="0">
              <a:solidFill>
                <a:srgbClr val="7030A0"/>
              </a:solidFill>
              <a:latin typeface="Times New Roman" pitchFamily="18" charset="0"/>
              <a:cs typeface="Times New Roman" pitchFamily="18" charset="0"/>
            </a:endParaRPr>
          </a:p>
        </p:txBody>
      </p:sp>
      <p:pic>
        <p:nvPicPr>
          <p:cNvPr id="8" name="Picture 7"/>
          <p:cNvPicPr/>
          <p:nvPr/>
        </p:nvPicPr>
        <p:blipFill rotWithShape="1">
          <a:blip r:embed="rId2"/>
          <a:srcRect l="12669" t="15024" r="13726" b="68878"/>
          <a:stretch/>
        </p:blipFill>
        <p:spPr bwMode="auto">
          <a:xfrm>
            <a:off x="0" y="0"/>
            <a:ext cx="9144000" cy="1447800"/>
          </a:xfrm>
          <a:prstGeom prst="rect">
            <a:avLst/>
          </a:prstGeom>
          <a:ln>
            <a:noFill/>
          </a:ln>
          <a:extLst>
            <a:ext uri="{53640926-AAD7-44D8-BBD7-CCE9431645EC}">
              <a14:shadowObscured xmlns:a14="http://schemas.microsoft.com/office/drawing/2010/main"/>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2133600"/>
            <a:ext cx="2819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841242"/>
            <a:ext cx="8001000" cy="5016758"/>
          </a:xfrm>
          <a:prstGeom prst="rect">
            <a:avLst/>
          </a:prstGeom>
        </p:spPr>
        <p:txBody>
          <a:bodyPr wrap="square">
            <a:spAutoFit/>
          </a:bodyPr>
          <a:lstStyle/>
          <a:p>
            <a:pPr marL="342900" indent="-342900">
              <a:buFont typeface="Wingdings" pitchFamily="2" charset="2"/>
              <a:buChar char="Ø"/>
            </a:pPr>
            <a:r>
              <a:rPr lang="en-US" sz="2000" dirty="0">
                <a:latin typeface="Times New Roman" pitchFamily="18" charset="0"/>
                <a:cs typeface="Times New Roman" pitchFamily="18" charset="0"/>
              </a:rPr>
              <a:t>Professor Khalid has worked as a consultant for the World Bank, </a:t>
            </a:r>
            <a:r>
              <a:rPr lang="en-US" sz="2000" dirty="0" err="1">
                <a:latin typeface="Times New Roman" pitchFamily="18" charset="0"/>
                <a:cs typeface="Times New Roman" pitchFamily="18" charset="0"/>
              </a:rPr>
              <a:t>Limberg</a:t>
            </a:r>
            <a:r>
              <a:rPr lang="en-US" sz="2000" dirty="0">
                <a:latin typeface="Times New Roman" pitchFamily="18" charset="0"/>
                <a:cs typeface="Times New Roman" pitchFamily="18" charset="0"/>
              </a:rPr>
              <a:t> Institute of Financial Economic (LIFE), the Asian Development Bank (ADB), </a:t>
            </a:r>
            <a:r>
              <a:rPr lang="en-US" sz="2000" dirty="0" err="1">
                <a:latin typeface="Times New Roman" pitchFamily="18" charset="0"/>
                <a:cs typeface="Times New Roman" pitchFamily="18" charset="0"/>
              </a:rPr>
              <a:t>CitiGroup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Haans</a:t>
            </a:r>
            <a:r>
              <a:rPr lang="en-US" sz="2000" dirty="0">
                <a:latin typeface="Times New Roman" pitchFamily="18" charset="0"/>
                <a:cs typeface="Times New Roman" pitchFamily="18" charset="0"/>
              </a:rPr>
              <a:t> Seidel Foundation and the UNDP and has held visiting positions at the Washing and Lee University, USA; </a:t>
            </a:r>
            <a:r>
              <a:rPr lang="en-US" sz="2000" dirty="0" err="1">
                <a:latin typeface="Times New Roman" pitchFamily="18" charset="0"/>
                <a:cs typeface="Times New Roman" pitchFamily="18" charset="0"/>
              </a:rPr>
              <a:t>Nanyang</a:t>
            </a:r>
            <a:r>
              <a:rPr lang="en-US" sz="2000" dirty="0">
                <a:latin typeface="Times New Roman" pitchFamily="18" charset="0"/>
                <a:cs typeface="Times New Roman" pitchFamily="18" charset="0"/>
              </a:rPr>
              <a:t> Technological University, Singapore; and Lahore University of Management Sciences, Pakistan. In 2011, he was invited as an advisor to the Ministry of Planning in Pakistan.</a:t>
            </a:r>
          </a:p>
          <a:p>
            <a:pPr marL="342900" indent="-342900">
              <a:buFont typeface="Wingdings" pitchFamily="2" charset="2"/>
              <a:buChar char="Ø"/>
            </a:pPr>
            <a:endParaRPr lang="en-US" sz="2000" dirty="0">
              <a:latin typeface="Times New Roman" pitchFamily="18" charset="0"/>
              <a:cs typeface="Times New Roman" pitchFamily="18" charset="0"/>
            </a:endParaRPr>
          </a:p>
          <a:p>
            <a:pPr marL="342900" indent="-342900">
              <a:buFont typeface="Wingdings" pitchFamily="2" charset="2"/>
              <a:buChar char="Ø"/>
            </a:pPr>
            <a:r>
              <a:rPr lang="en-US" sz="2000" dirty="0">
                <a:latin typeface="Times New Roman" pitchFamily="18" charset="0"/>
                <a:cs typeface="Times New Roman" pitchFamily="18" charset="0"/>
              </a:rPr>
              <a:t>Professor Khalid is currently Head of Department (Economics and statistics). He is also Co-Director of the </a:t>
            </a:r>
            <a:r>
              <a:rPr lang="en-US" sz="2000" dirty="0" err="1">
                <a:latin typeface="Times New Roman" pitchFamily="18" charset="0"/>
                <a:cs typeface="Times New Roman" pitchFamily="18" charset="0"/>
              </a:rPr>
              <a:t>Globalisation</a:t>
            </a:r>
            <a:r>
              <a:rPr lang="en-US" sz="2000" dirty="0">
                <a:latin typeface="Times New Roman" pitchFamily="18" charset="0"/>
                <a:cs typeface="Times New Roman" pitchFamily="18" charset="0"/>
              </a:rPr>
              <a:t> and Development Centre at Bond University, member of the U.K. based International Growth Centre (Macro Research Cluster Pakistan Chapter)and Director of Quality Assurance Program for Sur University College in Oman..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4" name="TextBox 3"/>
          <p:cNvSpPr txBox="1"/>
          <p:nvPr/>
        </p:nvSpPr>
        <p:spPr>
          <a:xfrm>
            <a:off x="771099" y="1410769"/>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7162800" cy="2345322"/>
          </a:xfrm>
          <a:prstGeom prst="rect">
            <a:avLst/>
          </a:prstGeom>
        </p:spPr>
        <p:txBody>
          <a:bodyPr wrap="square">
            <a:spAutoFit/>
          </a:bodyPr>
          <a:lstStyle/>
          <a:p>
            <a:pPr marL="285750" indent="-285750">
              <a:lnSpc>
                <a:spcPct val="150000"/>
              </a:lnSpc>
              <a:buFont typeface="Wingdings" pitchFamily="2" charset="2"/>
              <a:buChar char="ü"/>
            </a:pPr>
            <a:r>
              <a:rPr lang="en-US" sz="2000" dirty="0">
                <a:latin typeface="Times New Roman" pitchFamily="18" charset="0"/>
                <a:cs typeface="Times New Roman" pitchFamily="18" charset="0"/>
              </a:rPr>
              <a:t>Professor Ahmed Khalid earned his Ph.D. in economics from Johns Hopkins University, USA. </a:t>
            </a:r>
            <a:endParaRPr lang="en-US" sz="2000" dirty="0" smtClean="0">
              <a:latin typeface="Times New Roman" pitchFamily="18" charset="0"/>
              <a:cs typeface="Times New Roman" pitchFamily="18" charset="0"/>
            </a:endParaRPr>
          </a:p>
          <a:p>
            <a:pPr marL="285750" indent="-285750">
              <a:lnSpc>
                <a:spcPct val="150000"/>
              </a:lnSpc>
              <a:buFont typeface="Wingdings" pitchFamily="2" charset="2"/>
              <a:buChar char="ü"/>
            </a:pPr>
            <a:endParaRPr lang="en-US" sz="2000" dirty="0">
              <a:latin typeface="Times New Roman" pitchFamily="18" charset="0"/>
              <a:cs typeface="Times New Roman" pitchFamily="18" charset="0"/>
            </a:endParaRPr>
          </a:p>
          <a:p>
            <a:pPr marL="285750" indent="-285750">
              <a:lnSpc>
                <a:spcPct val="150000"/>
              </a:lnSpc>
              <a:buFont typeface="Wingdings" pitchFamily="2" charset="2"/>
              <a:buChar char="ü"/>
            </a:pPr>
            <a:r>
              <a:rPr lang="en-US" sz="2000" dirty="0">
                <a:latin typeface="Times New Roman" pitchFamily="18" charset="0"/>
                <a:cs typeface="Times New Roman" pitchFamily="18" charset="0"/>
              </a:rPr>
              <a:t>He then worked at the National University of Singapore (NUS) before joining Bond University in 2001. </a:t>
            </a:r>
          </a:p>
        </p:txBody>
      </p:sp>
      <p:sp>
        <p:nvSpPr>
          <p:cNvPr id="3" name="TextBox 2"/>
          <p:cNvSpPr txBox="1"/>
          <p:nvPr/>
        </p:nvSpPr>
        <p:spPr>
          <a:xfrm>
            <a:off x="762000" y="1613119"/>
            <a:ext cx="5181600" cy="523220"/>
          </a:xfrm>
          <a:prstGeom prst="rect">
            <a:avLst/>
          </a:prstGeom>
          <a:noFill/>
        </p:spPr>
        <p:txBody>
          <a:bodyPr wrap="square" rtlCol="0">
            <a:spAutoFit/>
          </a:bodyPr>
          <a:lstStyle/>
          <a:p>
            <a:r>
              <a:rPr lang="en-US" sz="2800" b="1" dirty="0" smtClean="0">
                <a:solidFill>
                  <a:srgbClr val="0070C0"/>
                </a:solidFill>
                <a:latin typeface="Monotype Corsiva" pitchFamily="66" charset="0"/>
                <a:cs typeface="Times New Roman" pitchFamily="18" charset="0"/>
              </a:rPr>
              <a:t>EDUCATION:</a:t>
            </a:r>
            <a:endParaRPr lang="en-US" sz="2800" b="1" dirty="0">
              <a:solidFill>
                <a:srgbClr val="0070C0"/>
              </a:solidFill>
              <a:latin typeface="Monotype Corsiva" pitchFamily="66"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6629400" cy="3076291"/>
          </a:xfrm>
          <a:prstGeom prst="rect">
            <a:avLst/>
          </a:prstGeom>
        </p:spPr>
        <p:txBody>
          <a:bodyPr wrap="square">
            <a:spAutoFit/>
          </a:bodyPr>
          <a:lstStyle/>
          <a:p>
            <a:pPr marL="342900" indent="-342900">
              <a:lnSpc>
                <a:spcPct val="200000"/>
              </a:lnSpc>
              <a:buFont typeface="Courier New" pitchFamily="49" charset="0"/>
              <a:buChar char="o"/>
            </a:pPr>
            <a:r>
              <a:rPr lang="en-US" sz="2000" dirty="0">
                <a:latin typeface="Times New Roman" pitchFamily="18" charset="0"/>
                <a:cs typeface="Times New Roman" pitchFamily="18" charset="0"/>
              </a:rPr>
              <a:t>Applied Macroeconomics and Monetary </a:t>
            </a:r>
            <a:r>
              <a:rPr lang="en-US" sz="2000" dirty="0" smtClean="0">
                <a:latin typeface="Times New Roman" pitchFamily="18" charset="0"/>
                <a:cs typeface="Times New Roman" pitchFamily="18" charset="0"/>
              </a:rPr>
              <a:t>Economics</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Applied Econometrics</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Financial </a:t>
            </a:r>
            <a:r>
              <a:rPr lang="en-US" sz="2000" dirty="0">
                <a:latin typeface="Times New Roman" pitchFamily="18" charset="0"/>
                <a:cs typeface="Times New Roman" pitchFamily="18" charset="0"/>
              </a:rPr>
              <a:t>Crisis and Financial Sector Reforms with particular reference to emerging economies in East- and South-Asia</a:t>
            </a:r>
          </a:p>
        </p:txBody>
      </p:sp>
      <p:sp>
        <p:nvSpPr>
          <p:cNvPr id="3" name="TextBox 2"/>
          <p:cNvSpPr txBox="1"/>
          <p:nvPr/>
        </p:nvSpPr>
        <p:spPr>
          <a:xfrm>
            <a:off x="457200" y="2052935"/>
            <a:ext cx="3429000" cy="461665"/>
          </a:xfrm>
          <a:prstGeom prst="rect">
            <a:avLst/>
          </a:prstGeom>
          <a:noFill/>
        </p:spPr>
        <p:txBody>
          <a:bodyPr wrap="square" rtlCol="0">
            <a:spAutoFit/>
          </a:bodyPr>
          <a:lstStyle/>
          <a:p>
            <a:r>
              <a:rPr lang="en-US" sz="2400" b="1" dirty="0" smtClean="0">
                <a:solidFill>
                  <a:srgbClr val="0070C0"/>
                </a:solidFill>
                <a:latin typeface="Monotype Corsiva" pitchFamily="66" charset="0"/>
              </a:rPr>
              <a:t>RESEARCH INTERESTS :</a:t>
            </a:r>
            <a:endParaRPr lang="en-US" sz="24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43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30434"/>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649406" y="1600200"/>
            <a:ext cx="8382000" cy="2862322"/>
          </a:xfrm>
          <a:prstGeom prst="rect">
            <a:avLst/>
          </a:prstGeom>
        </p:spPr>
        <p:txBody>
          <a:bodyPr wrap="square">
            <a:spAutoFit/>
          </a:bodyPr>
          <a:lstStyle/>
          <a:p>
            <a:pPr marL="285750" indent="-285750">
              <a:buFont typeface="Arial" pitchFamily="34" charset="0"/>
              <a:buChar char="•"/>
            </a:pPr>
            <a:r>
              <a:rPr lang="en-US" dirty="0">
                <a:latin typeface="Times New Roman" pitchFamily="18" charset="0"/>
                <a:cs typeface="Times New Roman" pitchFamily="18" charset="0"/>
              </a:rPr>
              <a:t>Professor Khalid is currently Head of Department (Economics and statistics). </a:t>
            </a:r>
            <a:endParaRPr lang="en-US" dirty="0" smtClean="0">
              <a:latin typeface="Times New Roman" pitchFamily="18" charset="0"/>
              <a:cs typeface="Times New Roman" pitchFamily="18" charset="0"/>
            </a:endParaRP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is also Co-Director of the </a:t>
            </a:r>
            <a:r>
              <a:rPr lang="en-US" dirty="0" err="1">
                <a:latin typeface="Times New Roman" pitchFamily="18" charset="0"/>
                <a:cs typeface="Times New Roman" pitchFamily="18" charset="0"/>
              </a:rPr>
              <a:t>Globalisation</a:t>
            </a:r>
            <a:r>
              <a:rPr lang="en-US" dirty="0">
                <a:latin typeface="Times New Roman" pitchFamily="18" charset="0"/>
                <a:cs typeface="Times New Roman" pitchFamily="18" charset="0"/>
              </a:rPr>
              <a:t> and Development Centre at Bond University, member of the U.K. based International Growth Centre (Macro Research Cluster Pakistan Chapter)and Director of Quality Assurance Program for Sur University College in </a:t>
            </a:r>
            <a:r>
              <a:rPr lang="en-US" dirty="0" smtClean="0">
                <a:latin typeface="Times New Roman" pitchFamily="18" charset="0"/>
                <a:cs typeface="Times New Roman" pitchFamily="18" charset="0"/>
              </a:rPr>
              <a:t>Oman</a:t>
            </a: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He is Associate Editor of Singapore Economic Review. His publications include four books published by Edward Elgar Publishing Co. U.K., internationally refereed articles and chapters in books</a:t>
            </a: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050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Business and Economics</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Blip>
                <a:blip r:embed="rId3"/>
              </a:buBlip>
              <a:defRPr/>
            </a:pPr>
            <a:r>
              <a:rPr lang="en-US" sz="2000" u="sng" dirty="0">
                <a:solidFill>
                  <a:schemeClr val="accent3">
                    <a:lumMod val="75000"/>
                  </a:schemeClr>
                </a:solidFill>
              </a:rPr>
              <a:t>Arabian Journal of Business and Management Review</a:t>
            </a:r>
            <a:r>
              <a:rPr lang="en-US" sz="2000" dirty="0"/>
              <a:t> </a:t>
            </a:r>
          </a:p>
          <a:p>
            <a:pPr marL="342900" indent="-342900">
              <a:buBlip>
                <a:blip r:embed="rId3"/>
              </a:buBlip>
              <a:defRPr/>
            </a:pPr>
            <a:r>
              <a:rPr lang="en-US" sz="2000" u="sng" dirty="0">
                <a:solidFill>
                  <a:schemeClr val="accent3">
                    <a:lumMod val="75000"/>
                  </a:schemeClr>
                </a:solidFill>
              </a:rPr>
              <a:t>Business and Economics Journal</a:t>
            </a:r>
            <a:r>
              <a:rPr lang="en-US" sz="2000" dirty="0"/>
              <a:t> </a:t>
            </a:r>
          </a:p>
          <a:p>
            <a:pPr marL="342900" indent="-342900">
              <a:buBlip>
                <a:blip r:embed="rId3"/>
              </a:buBlip>
              <a:defRPr/>
            </a:pPr>
            <a:r>
              <a:rPr lang="en-US" sz="2000" u="sng" dirty="0">
                <a:solidFill>
                  <a:schemeClr val="accent3">
                    <a:lumMod val="75000"/>
                  </a:schemeClr>
                </a:solidFill>
              </a:rPr>
              <a:t>International Journal of Economics and Management Sciences</a:t>
            </a:r>
          </a:p>
          <a:p>
            <a:pPr marL="342900" indent="-342900">
              <a:buBlip>
                <a:blip r:embed="rId3"/>
              </a:buBlip>
              <a:defRPr/>
            </a:pPr>
            <a:r>
              <a:rPr lang="en-US" sz="2000" u="sng" dirty="0">
                <a:solidFill>
                  <a:schemeClr val="accent3">
                    <a:lumMod val="75000"/>
                  </a:schemeClr>
                </a:solidFill>
              </a:rPr>
              <a:t>Journal of Public Affairs</a:t>
            </a:r>
            <a:endParaRPr lang="en-US" sz="2000" u="sng" dirty="0">
              <a:solidFill>
                <a:schemeClr val="accent3">
                  <a:lumMod val="75000"/>
                </a:schemeClr>
              </a:solidFill>
              <a:latin typeface="Estrangelo Edessa" panose="03080600000000000000" pitchFamily="66" charset="0"/>
              <a:cs typeface="Estrangelo Edessa" panose="03080600000000000000" pitchFamily="66" charset="0"/>
            </a:endParaRPr>
          </a:p>
          <a:p>
            <a:pPr>
              <a:defRPr/>
            </a:pPr>
            <a:r>
              <a:rPr lang="en-US" sz="2000" dirty="0" smtClean="0"/>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32902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itchFamily="2" charset="2"/>
              <a:buChar char="ü"/>
            </a:pPr>
            <a:r>
              <a:rPr lang="en-US" sz="2400" dirty="0"/>
              <a:t>International conference on Business, Economics and Management</a:t>
            </a:r>
          </a:p>
          <a:p>
            <a:pPr marL="342900" indent="-342900">
              <a:buFont typeface="Wingdings" pitchFamily="2" charset="2"/>
              <a:buChar char="ü"/>
              <a:defRPr/>
            </a:pPr>
            <a:r>
              <a:rPr lang="en-US" sz="2400"/>
              <a:t>International Conference on Advertising and Marketing Expo</a:t>
            </a:r>
          </a:p>
          <a:p>
            <a:pPr>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Business and Economics</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1770024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602</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Anil Kumar Vangala</cp:lastModifiedBy>
  <cp:revision>15</cp:revision>
  <dcterms:created xsi:type="dcterms:W3CDTF">2006-08-16T00:00:00Z</dcterms:created>
  <dcterms:modified xsi:type="dcterms:W3CDTF">2014-09-30T12:39:20Z</dcterms:modified>
</cp:coreProperties>
</file>