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73" r:id="rId2"/>
    <p:sldId id="274" r:id="rId3"/>
    <p:sldId id="278" r:id="rId4"/>
    <p:sldId id="281" r:id="rId5"/>
    <p:sldId id="279" r:id="rId6"/>
    <p:sldId id="280" r:id="rId7"/>
    <p:sldId id="256" r:id="rId8"/>
    <p:sldId id="257" r:id="rId9"/>
    <p:sldId id="269" r:id="rId10"/>
    <p:sldId id="270" r:id="rId11"/>
    <p:sldId id="258" r:id="rId12"/>
    <p:sldId id="259" r:id="rId13"/>
    <p:sldId id="260" r:id="rId14"/>
    <p:sldId id="261" r:id="rId15"/>
    <p:sldId id="263" r:id="rId16"/>
    <p:sldId id="268" r:id="rId17"/>
    <p:sldId id="264" r:id="rId18"/>
    <p:sldId id="267" r:id="rId19"/>
    <p:sldId id="265" r:id="rId20"/>
    <p:sldId id="266" r:id="rId21"/>
    <p:sldId id="271" r:id="rId22"/>
    <p:sldId id="272" r:id="rId23"/>
    <p:sldId id="275" r:id="rId24"/>
    <p:sldId id="276" r:id="rId25"/>
    <p:sldId id="277"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1C89B8F7-95EB-4082-93FA-1FAFA4E6306A}" type="datetimeFigureOut">
              <a:rPr lang="en-US"/>
              <a:pPr>
                <a:defRPr/>
              </a:pPr>
              <a:t>11/13/2014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40256127-02EB-4334-8A00-3738D4963AB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0BC08BF8-DB36-473F-9927-8BEC97A8A72A}" type="datetimeFigureOut">
              <a:rPr lang="en-US"/>
              <a:pPr>
                <a:defRPr/>
              </a:pPr>
              <a:t>11/13/2014</a:t>
            </a:fld>
            <a:endParaRPr lang="en-US"/>
          </a:p>
        </p:txBody>
      </p:sp>
      <p:sp>
        <p:nvSpPr>
          <p:cNvPr id="12" name="Footer Placeholder 16"/>
          <p:cNvSpPr>
            <a:spLocks noGrp="1"/>
          </p:cNvSpPr>
          <p:nvPr>
            <p:ph type="ftr" sz="quarter" idx="11"/>
          </p:nvPr>
        </p:nvSpPr>
        <p:spPr/>
        <p:txBody>
          <a:bodyPr/>
          <a:lstStyle>
            <a:lvl1pPr>
              <a:defRPr/>
            </a:lvl1pPr>
          </a:lstStyle>
          <a:p>
            <a:pPr>
              <a:defRPr/>
            </a:pPr>
            <a:endParaRPr lang="en-US"/>
          </a:p>
        </p:txBody>
      </p:sp>
      <p:sp>
        <p:nvSpPr>
          <p:cNvPr id="13" name="Slide Number Placeholder 28"/>
          <p:cNvSpPr>
            <a:spLocks noGrp="1"/>
          </p:cNvSpPr>
          <p:nvPr>
            <p:ph type="sldNum" sz="quarter" idx="12"/>
          </p:nvPr>
        </p:nvSpPr>
        <p:spPr/>
        <p:txBody>
          <a:bodyPr/>
          <a:lstStyle>
            <a:lvl1pPr>
              <a:defRPr sz="1400" smtClean="0">
                <a:solidFill>
                  <a:srgbClr val="FFFFFF"/>
                </a:solidFill>
              </a:defRPr>
            </a:lvl1pPr>
          </a:lstStyle>
          <a:p>
            <a:pPr>
              <a:defRPr/>
            </a:pPr>
            <a:fld id="{20E28A1D-D0E5-431C-8533-8B9EBD39ACBD}"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8C6EEA0-6F5C-46AB-8FD9-5874786A77D1}" type="datetimeFigureOut">
              <a:rPr lang="en-US"/>
              <a:pPr>
                <a:defRPr/>
              </a:pPr>
              <a:t>11/13/2014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8C020E2-4884-4915-91BA-A31DE368E58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7787D89-DD3B-48EB-B26F-D79F77DCE4C6}" type="datetimeFigureOut">
              <a:rPr lang="en-US"/>
              <a:pPr>
                <a:defRPr/>
              </a:pPr>
              <a:t>11/13/2014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C98334E-B69B-4908-9ED3-00BBCB28535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4D3D27C-EF36-4C62-A6A8-6B02A14D5761}" type="datetimeFigureOut">
              <a:rPr lang="en-US"/>
              <a:pPr>
                <a:defRPr/>
              </a:pPr>
              <a:t>11/13/2014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BFBE2C71-05BD-4DBA-8404-2E1583ABB68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24D60039-E28E-40A5-AA24-E537CA7403F0}" type="datetimeFigureOut">
              <a:rPr lang="en-US"/>
              <a:pPr>
                <a:defRPr/>
              </a:pPr>
              <a:t>11/13/2014</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98347A9F-3C9D-496E-A946-EFD3F27A78E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761B27A6-5786-4065-9DE9-FD9D650232C6}" type="datetimeFigureOut">
              <a:rPr lang="en-US"/>
              <a:pPr>
                <a:defRPr/>
              </a:pPr>
              <a:t>11/13/2014</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302D3747-3309-4AB7-A025-89528506169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9E31BD8A-1C6D-45AB-9DBF-2BE7DAF006AC}" type="datetimeFigureOut">
              <a:rPr lang="en-US"/>
              <a:pPr>
                <a:defRPr/>
              </a:pPr>
              <a:t>11/13/2014</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E93FA559-5DBA-43F2-A1BC-8E09602B869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6B58EECA-6F86-4D57-9290-D99EDF5DD588}" type="datetimeFigureOut">
              <a:rPr lang="en-US"/>
              <a:pPr>
                <a:defRPr/>
              </a:pPr>
              <a:t>11/13/2014</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A3B983B0-D28B-4FCF-B5EA-648DC62D4C7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E69738BD-0AD9-41AE-88E4-46037DCEAD45}" type="datetimeFigureOut">
              <a:rPr lang="en-US"/>
              <a:pPr>
                <a:defRPr/>
              </a:pPr>
              <a:t>11/13/2014</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442B1D58-D0A4-4E2D-8921-8B67A4E4F2E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824E4851-704B-4D11-A6CE-31578B6DE86D}" type="datetimeFigureOut">
              <a:rPr lang="en-US"/>
              <a:pPr>
                <a:defRPr/>
              </a:pPr>
              <a:t>11/13/2014</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01A76BC7-47B5-460B-994D-5E0F046099F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768D3E0F-8FE6-4B63-8563-FB492FBDC18B}" type="datetimeFigureOut">
              <a:rPr lang="en-US"/>
              <a:pPr>
                <a:defRPr/>
              </a:pPr>
              <a:t>11/13/2014</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9B2E8E70-7947-4EB5-BA14-1CA62304B77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smtClean="0">
                <a:solidFill>
                  <a:schemeClr val="tx2"/>
                </a:solidFill>
                <a:latin typeface="+mn-lt"/>
              </a:defRPr>
            </a:lvl1pPr>
          </a:lstStyle>
          <a:p>
            <a:pPr>
              <a:defRPr/>
            </a:pPr>
            <a:fld id="{F0AC0F4B-6897-465C-B72E-C68232E3976D}" type="datetimeFigureOut">
              <a:rPr lang="en-US"/>
              <a:pPr>
                <a:defRPr/>
              </a:pPr>
              <a:t>11/13/2014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defRPr>
            </a:lvl1pPr>
          </a:lstStyle>
          <a:p>
            <a:pPr>
              <a:defRPr/>
            </a:pP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smtClean="0">
                <a:solidFill>
                  <a:srgbClr val="FFFFFF"/>
                </a:solidFill>
                <a:latin typeface="+mj-lt"/>
                <a:ea typeface="+mj-ea"/>
                <a:cs typeface="+mj-cs"/>
              </a:defRPr>
            </a:lvl1pPr>
          </a:lstStyle>
          <a:p>
            <a:pPr>
              <a:defRPr/>
            </a:pPr>
            <a:fld id="{F10EC716-76F7-411D-B852-C980044B428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74" r:id="rId8"/>
    <p:sldLayoutId id="2147483675" r:id="rId9"/>
    <p:sldLayoutId id="2147483666" r:id="rId10"/>
    <p:sldLayoutId id="2147483665" r:id="rId11"/>
  </p:sldLayoutIdLst>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Franklin Gothic Book" pitchFamily="34" charset="0"/>
        </a:defRPr>
      </a:lvl2pPr>
      <a:lvl3pPr algn="l" rtl="0" fontAlgn="base">
        <a:spcBef>
          <a:spcPct val="0"/>
        </a:spcBef>
        <a:spcAft>
          <a:spcPct val="0"/>
        </a:spcAft>
        <a:defRPr sz="4000">
          <a:solidFill>
            <a:schemeClr val="tx2"/>
          </a:solidFill>
          <a:latin typeface="Franklin Gothic Book" pitchFamily="34" charset="0"/>
        </a:defRPr>
      </a:lvl3pPr>
      <a:lvl4pPr algn="l" rtl="0" fontAlgn="base">
        <a:spcBef>
          <a:spcPct val="0"/>
        </a:spcBef>
        <a:spcAft>
          <a:spcPct val="0"/>
        </a:spcAft>
        <a:defRPr sz="4000">
          <a:solidFill>
            <a:schemeClr val="tx2"/>
          </a:solidFill>
          <a:latin typeface="Franklin Gothic Book" pitchFamily="34" charset="0"/>
        </a:defRPr>
      </a:lvl4pPr>
      <a:lvl5pPr algn="l" rtl="0" fontAlgn="base">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fontAlgn="base">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fontAlgn="base">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fontAlgn="base">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fontAlgn="base">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fontAlgn="base">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omicsonline.com/open-access/international-journal-of-emergency-mental-health-and-human-resilience.php" TargetMode="External"/><Relationship Id="rId2" Type="http://schemas.openxmlformats.org/officeDocument/2006/relationships/image" Target="../media/image28.jpeg"/><Relationship Id="rId1" Type="http://schemas.openxmlformats.org/officeDocument/2006/relationships/slideLayout" Target="../slideLayouts/slideLayout2.xml"/><Relationship Id="rId5" Type="http://schemas.openxmlformats.org/officeDocument/2006/relationships/hyperlink" Target="http://www.esciencecentral.org/journals/child-and-adolescent-behavior.php" TargetMode="External"/><Relationship Id="rId4" Type="http://schemas.openxmlformats.org/officeDocument/2006/relationships/hyperlink" Target="http://omicsonline.org/alzheimers-disease-parkinsonism.php"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neurologyconference.com/" TargetMode="External"/><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descr="C:\Users\rakesh-s\Desktop\spring-ppt-template-green-blue-nature-plants-backgrounds-wallpapers-960x350.jpg"/>
          <p:cNvPicPr>
            <a:picLocks noChangeAspect="1" noChangeArrowheads="1"/>
          </p:cNvPicPr>
          <p:nvPr/>
        </p:nvPicPr>
        <p:blipFill>
          <a:blip r:embed="rId2"/>
          <a:srcRect/>
          <a:stretch>
            <a:fillRect/>
          </a:stretch>
        </p:blipFill>
        <p:spPr bwMode="auto">
          <a:xfrm>
            <a:off x="6350" y="0"/>
            <a:ext cx="9137650" cy="2849563"/>
          </a:xfrm>
          <a:prstGeom prst="rect">
            <a:avLst/>
          </a:prstGeom>
          <a:noFill/>
          <a:ln w="9525">
            <a:noFill/>
            <a:miter lim="800000"/>
            <a:headEnd/>
            <a:tailEnd/>
          </a:ln>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14339" name="Rectangle 8"/>
          <p:cNvSpPr>
            <a:spLocks noChangeArrowheads="1"/>
          </p:cNvSpPr>
          <p:nvPr/>
        </p:nvSpPr>
        <p:spPr bwMode="auto">
          <a:xfrm>
            <a:off x="2209800" y="6372225"/>
            <a:ext cx="5019675" cy="400050"/>
          </a:xfrm>
          <a:prstGeom prst="rect">
            <a:avLst/>
          </a:prstGeom>
          <a:noFill/>
          <a:ln w="9525">
            <a:noFill/>
            <a:miter lim="800000"/>
            <a:headEnd/>
            <a:tailEnd/>
          </a:ln>
        </p:spPr>
        <p:txBody>
          <a:bodyPr wrap="none">
            <a:spAutoFit/>
          </a:bodyPr>
          <a:lstStyle/>
          <a:p>
            <a:r>
              <a:rPr lang="en-US" altLang="en-US" sz="2000">
                <a:solidFill>
                  <a:srgbClr val="7030A0"/>
                </a:solidFill>
                <a:latin typeface="Perpetua" pitchFamily="18" charset="0"/>
                <a:cs typeface="Arial" pitchFamily="34" charset="0"/>
              </a:rPr>
              <a:t>Contact us at: contact.omics@omicsonline.org</a:t>
            </a:r>
          </a:p>
        </p:txBody>
      </p:sp>
      <p:pic>
        <p:nvPicPr>
          <p:cNvPr id="14340" name="Picture 3" descr="C:\Users\rakesh-s\Desktop\indexFG.jpg"/>
          <p:cNvPicPr>
            <a:picLocks noChangeAspect="1" noChangeArrowheads="1"/>
          </p:cNvPicPr>
          <p:nvPr/>
        </p:nvPicPr>
        <p:blipFill>
          <a:blip r:embed="rId3"/>
          <a:srcRect/>
          <a:stretch>
            <a:fillRect/>
          </a:stretch>
        </p:blipFill>
        <p:spPr bwMode="auto">
          <a:xfrm>
            <a:off x="6350" y="849313"/>
            <a:ext cx="1981200" cy="1992312"/>
          </a:xfrm>
          <a:prstGeom prst="rect">
            <a:avLst/>
          </a:prstGeom>
          <a:noFill/>
          <a:ln w="9525">
            <a:noFill/>
            <a:miter lim="800000"/>
            <a:headEnd/>
            <a:tailEnd/>
          </a:ln>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fontAlgn="auto">
              <a:spcBef>
                <a:spcPts val="0"/>
              </a:spcBef>
              <a:spcAft>
                <a:spcPts val="0"/>
              </a:spcAft>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1752600"/>
            <a:ext cx="7924800" cy="3886200"/>
          </a:xfrm>
        </p:spPr>
        <p:txBody>
          <a:bodyPr>
            <a:normAutofit/>
          </a:bodyPr>
          <a:lstStyle/>
          <a:p>
            <a:pPr marL="0" indent="0" algn="just" fontAlgn="auto">
              <a:spcBef>
                <a:spcPts val="580"/>
              </a:spcBef>
              <a:spcAft>
                <a:spcPts val="0"/>
              </a:spcAft>
              <a:buFont typeface="Wingdings 2"/>
              <a:buNone/>
              <a:defRPr/>
            </a:pPr>
            <a:r>
              <a:rPr lang="en-US" sz="2400" b="1" dirty="0" smtClean="0"/>
              <a:t>Therapy for….</a:t>
            </a:r>
          </a:p>
          <a:p>
            <a:pPr marL="274320" indent="-274320" algn="just" fontAlgn="auto">
              <a:spcBef>
                <a:spcPts val="580"/>
              </a:spcBef>
              <a:spcAft>
                <a:spcPts val="0"/>
              </a:spcAft>
              <a:buFont typeface="Wingdings 2"/>
              <a:buChar char=""/>
              <a:defRPr/>
            </a:pPr>
            <a:r>
              <a:rPr lang="en-US" sz="2400" b="1" dirty="0" smtClean="0"/>
              <a:t>Children:</a:t>
            </a:r>
            <a:r>
              <a:rPr lang="en-US" sz="2400" dirty="0" smtClean="0"/>
              <a:t> behavioral, school, family issues</a:t>
            </a:r>
          </a:p>
          <a:p>
            <a:pPr marL="274320" indent="-274320" algn="just" fontAlgn="auto">
              <a:spcBef>
                <a:spcPts val="580"/>
              </a:spcBef>
              <a:spcAft>
                <a:spcPts val="0"/>
              </a:spcAft>
              <a:buFont typeface="Wingdings 2"/>
              <a:buChar char=""/>
              <a:defRPr/>
            </a:pPr>
            <a:r>
              <a:rPr lang="en-US" sz="2400" b="1" dirty="0" smtClean="0"/>
              <a:t>Adolescents:</a:t>
            </a:r>
            <a:r>
              <a:rPr lang="en-US" sz="2400" dirty="0" smtClean="0"/>
              <a:t> as above and issues of separation and peer relationships</a:t>
            </a:r>
          </a:p>
          <a:p>
            <a:pPr marL="274320" indent="-274320" algn="just" fontAlgn="auto">
              <a:spcBef>
                <a:spcPts val="580"/>
              </a:spcBef>
              <a:spcAft>
                <a:spcPts val="0"/>
              </a:spcAft>
              <a:buFont typeface="Wingdings 2"/>
              <a:buChar char=""/>
              <a:defRPr/>
            </a:pPr>
            <a:r>
              <a:rPr lang="en-US" sz="2400" b="1" dirty="0" smtClean="0"/>
              <a:t>Young adults:</a:t>
            </a:r>
            <a:r>
              <a:rPr lang="en-US" sz="2400" dirty="0" smtClean="0"/>
              <a:t> all of above plus career issues</a:t>
            </a:r>
          </a:p>
          <a:p>
            <a:pPr marL="274320" indent="-274320" algn="just" fontAlgn="auto">
              <a:spcBef>
                <a:spcPts val="580"/>
              </a:spcBef>
              <a:spcAft>
                <a:spcPts val="0"/>
              </a:spcAft>
              <a:buFont typeface="Wingdings 2"/>
              <a:buChar char=""/>
              <a:defRPr/>
            </a:pPr>
            <a:r>
              <a:rPr lang="en-US" sz="2400" b="1" dirty="0" smtClean="0"/>
              <a:t>Mature adults:</a:t>
            </a:r>
            <a:r>
              <a:rPr lang="en-US" sz="2400" dirty="0" smtClean="0"/>
              <a:t> all of above plus issues of changing relationships, family alignments, health, work and social status</a:t>
            </a:r>
          </a:p>
          <a:p>
            <a:pPr marL="274320" indent="-274320" algn="just" fontAlgn="auto">
              <a:spcBef>
                <a:spcPts val="580"/>
              </a:spcBef>
              <a:spcAft>
                <a:spcPts val="0"/>
              </a:spcAft>
              <a:buFont typeface="Wingdings 2"/>
              <a:buChar char=""/>
              <a:defRPr/>
            </a:pPr>
            <a:r>
              <a:rPr lang="en-US" sz="2400" b="1" dirty="0" smtClean="0"/>
              <a:t>Older adults:</a:t>
            </a:r>
            <a:r>
              <a:rPr lang="en-US" sz="2400" dirty="0" smtClean="0"/>
              <a:t> all of above plus end of life issues</a:t>
            </a:r>
          </a:p>
          <a:p>
            <a:pPr marL="274320" indent="-274320" algn="just" fontAlgn="auto">
              <a:spcBef>
                <a:spcPts val="580"/>
              </a:spcBef>
              <a:spcAft>
                <a:spcPts val="0"/>
              </a:spcAft>
              <a:buFont typeface="Wingdings 2"/>
              <a:buChar char=""/>
              <a:defRPr/>
            </a:pPr>
            <a:endParaRPr lang="en-US" sz="2400" dirty="0"/>
          </a:p>
        </p:txBody>
      </p:sp>
      <p:pic>
        <p:nvPicPr>
          <p:cNvPr id="23554" name="Picture 2" descr="C:\Users\asha-n\Downloads\Sunil ppt&amp; images\images45.jpg"/>
          <p:cNvPicPr>
            <a:picLocks noChangeAspect="1" noChangeArrowheads="1"/>
          </p:cNvPicPr>
          <p:nvPr/>
        </p:nvPicPr>
        <p:blipFill>
          <a:blip r:embed="rId2"/>
          <a:srcRect/>
          <a:stretch>
            <a:fillRect/>
          </a:stretch>
        </p:blipFill>
        <p:spPr bwMode="auto">
          <a:xfrm>
            <a:off x="6781800" y="152400"/>
            <a:ext cx="2009775" cy="19812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43000"/>
            <a:ext cx="8229600" cy="3581400"/>
          </a:xfrm>
        </p:spPr>
        <p:txBody>
          <a:bodyPr>
            <a:normAutofit/>
          </a:bodyPr>
          <a:lstStyle/>
          <a:p>
            <a:pPr marL="0" indent="0" fontAlgn="auto">
              <a:spcBef>
                <a:spcPts val="580"/>
              </a:spcBef>
              <a:spcAft>
                <a:spcPts val="0"/>
              </a:spcAft>
              <a:buFont typeface="Wingdings 2"/>
              <a:buNone/>
              <a:defRPr/>
            </a:pPr>
            <a:r>
              <a:rPr lang="en-US" sz="2400" b="1" dirty="0"/>
              <a:t>Types of Therapy</a:t>
            </a:r>
            <a:endParaRPr lang="en-US" sz="2400" dirty="0"/>
          </a:p>
          <a:p>
            <a:pPr marL="274320" indent="-274320" algn="just" fontAlgn="auto">
              <a:spcBef>
                <a:spcPts val="580"/>
              </a:spcBef>
              <a:spcAft>
                <a:spcPts val="0"/>
              </a:spcAft>
              <a:buFont typeface="Wingdings 2"/>
              <a:buChar char=""/>
              <a:defRPr/>
            </a:pPr>
            <a:r>
              <a:rPr lang="en-US" sz="2400" dirty="0"/>
              <a:t>Therapy can be given in a variety of formats, including:</a:t>
            </a:r>
          </a:p>
          <a:p>
            <a:pPr marL="274320" indent="-274320" algn="just" fontAlgn="auto">
              <a:spcBef>
                <a:spcPts val="580"/>
              </a:spcBef>
              <a:spcAft>
                <a:spcPts val="0"/>
              </a:spcAft>
              <a:buFont typeface="Wingdings 2"/>
              <a:buChar char=""/>
              <a:defRPr/>
            </a:pPr>
            <a:r>
              <a:rPr lang="en-US" sz="2400" b="1" dirty="0"/>
              <a:t>Individual:</a:t>
            </a:r>
            <a:r>
              <a:rPr lang="en-US" sz="2400" dirty="0"/>
              <a:t> This therapy involves only the patient and the therapist.</a:t>
            </a:r>
          </a:p>
          <a:p>
            <a:pPr marL="274320" indent="-274320" algn="just" fontAlgn="auto">
              <a:spcBef>
                <a:spcPts val="580"/>
              </a:spcBef>
              <a:spcAft>
                <a:spcPts val="0"/>
              </a:spcAft>
              <a:buFont typeface="Wingdings 2"/>
              <a:buChar char=""/>
              <a:defRPr/>
            </a:pPr>
            <a:r>
              <a:rPr lang="en-US" sz="2400" b="1" dirty="0"/>
              <a:t>Group:</a:t>
            </a:r>
            <a:r>
              <a:rPr lang="en-US" sz="2400" dirty="0"/>
              <a:t> Two or more patients may participate in therapy at the same time. Patients are able to share experiences and learn that others feel the same way and have had the same experiences.</a:t>
            </a:r>
          </a:p>
          <a:p>
            <a:pPr marL="274320" indent="-274320" algn="just" fontAlgn="auto">
              <a:spcBef>
                <a:spcPts val="580"/>
              </a:spcBef>
              <a:spcAft>
                <a:spcPts val="0"/>
              </a:spcAft>
              <a:buFont typeface="Wingdings 2"/>
              <a:buChar char=""/>
              <a:defRPr/>
            </a:pPr>
            <a:endParaRPr lang="en-US" sz="2400" dirty="0"/>
          </a:p>
        </p:txBody>
      </p:sp>
      <p:pic>
        <p:nvPicPr>
          <p:cNvPr id="24578" name="Picture 2" descr="C:\Users\asha-n\Downloads\Sunil ppt&amp; images\index8.jpg"/>
          <p:cNvPicPr>
            <a:picLocks noChangeAspect="1" noChangeArrowheads="1"/>
          </p:cNvPicPr>
          <p:nvPr/>
        </p:nvPicPr>
        <p:blipFill>
          <a:blip r:embed="rId2"/>
          <a:srcRect/>
          <a:stretch>
            <a:fillRect/>
          </a:stretch>
        </p:blipFill>
        <p:spPr bwMode="auto">
          <a:xfrm>
            <a:off x="6130925" y="3886200"/>
            <a:ext cx="2828925" cy="2514600"/>
          </a:xfrm>
          <a:prstGeom prst="rect">
            <a:avLst/>
          </a:prstGeom>
          <a:noFill/>
          <a:ln w="9525">
            <a:noFill/>
            <a:miter lim="800000"/>
            <a:headEnd/>
            <a:tailEnd/>
          </a:ln>
        </p:spPr>
      </p:pic>
      <p:pic>
        <p:nvPicPr>
          <p:cNvPr id="24579" name="Picture 3" descr="C:\Users\asha-n\Downloads\Sunil ppt&amp; images\images.31jpg.jpg"/>
          <p:cNvPicPr>
            <a:picLocks noChangeAspect="1" noChangeArrowheads="1"/>
          </p:cNvPicPr>
          <p:nvPr/>
        </p:nvPicPr>
        <p:blipFill>
          <a:blip r:embed="rId3"/>
          <a:srcRect/>
          <a:stretch>
            <a:fillRect/>
          </a:stretch>
        </p:blipFill>
        <p:spPr bwMode="auto">
          <a:xfrm>
            <a:off x="5943600" y="228600"/>
            <a:ext cx="2828925" cy="111442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2"/>
          <p:cNvSpPr>
            <a:spLocks noGrp="1"/>
          </p:cNvSpPr>
          <p:nvPr>
            <p:ph sz="quarter" idx="1"/>
          </p:nvPr>
        </p:nvSpPr>
        <p:spPr>
          <a:xfrm>
            <a:off x="601663" y="1066800"/>
            <a:ext cx="8229600" cy="3352800"/>
          </a:xfrm>
        </p:spPr>
        <p:txBody>
          <a:bodyPr/>
          <a:lstStyle/>
          <a:p>
            <a:pPr algn="just"/>
            <a:r>
              <a:rPr lang="en-US" sz="2400" b="1" smtClean="0"/>
              <a:t>Marital/couples:</a:t>
            </a:r>
            <a:r>
              <a:rPr lang="en-US" sz="2400" smtClean="0"/>
              <a:t> This type of therapy helps spouses and partners understand why their loved one has a mental disorder, what changes in communication and behaviors can help, and what they can do to cope.</a:t>
            </a:r>
          </a:p>
          <a:p>
            <a:pPr algn="just"/>
            <a:r>
              <a:rPr lang="en-US" sz="2400" b="1" smtClean="0"/>
              <a:t>Family:</a:t>
            </a:r>
            <a:r>
              <a:rPr lang="en-US" sz="2400" smtClean="0"/>
              <a:t> Because family is a key part of the team that helps people with mental illness get better, it is sometimes helpful for family members to understand what their loved one is going through, how they themselves can cope, and what they can do to help.</a:t>
            </a:r>
          </a:p>
        </p:txBody>
      </p:sp>
      <p:pic>
        <p:nvPicPr>
          <p:cNvPr id="25602" name="Picture 2" descr="C:\Users\asha-n\Downloads\Sunil ppt&amp; images\images.36jpg.jpg"/>
          <p:cNvPicPr>
            <a:picLocks noChangeAspect="1" noChangeArrowheads="1"/>
          </p:cNvPicPr>
          <p:nvPr/>
        </p:nvPicPr>
        <p:blipFill>
          <a:blip r:embed="rId2"/>
          <a:srcRect/>
          <a:stretch>
            <a:fillRect/>
          </a:stretch>
        </p:blipFill>
        <p:spPr bwMode="auto">
          <a:xfrm>
            <a:off x="6562725" y="4114800"/>
            <a:ext cx="2286000" cy="2286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95400"/>
            <a:ext cx="8229600" cy="4830763"/>
          </a:xfrm>
        </p:spPr>
        <p:txBody>
          <a:bodyPr>
            <a:noAutofit/>
          </a:bodyPr>
          <a:lstStyle/>
          <a:p>
            <a:pPr marL="0" indent="0" algn="just" fontAlgn="auto">
              <a:spcBef>
                <a:spcPts val="580"/>
              </a:spcBef>
              <a:spcAft>
                <a:spcPts val="0"/>
              </a:spcAft>
              <a:buFont typeface="Wingdings 2"/>
              <a:buNone/>
              <a:defRPr/>
            </a:pPr>
            <a:r>
              <a:rPr lang="en-US" sz="2400" dirty="0"/>
              <a:t>Different approaches to therapy include:</a:t>
            </a:r>
          </a:p>
          <a:p>
            <a:pPr marL="0" indent="0" algn="just" fontAlgn="auto">
              <a:spcBef>
                <a:spcPts val="580"/>
              </a:spcBef>
              <a:spcAft>
                <a:spcPts val="0"/>
              </a:spcAft>
              <a:buFont typeface="Wingdings 2"/>
              <a:buNone/>
              <a:defRPr/>
            </a:pPr>
            <a:r>
              <a:rPr lang="en-US" sz="2400" b="1" dirty="0"/>
              <a:t>Psychodynamic Therapy</a:t>
            </a:r>
            <a:endParaRPr lang="en-US" sz="2400" dirty="0"/>
          </a:p>
          <a:p>
            <a:pPr marL="274320" indent="-274320" algn="just" fontAlgn="auto">
              <a:spcBef>
                <a:spcPts val="580"/>
              </a:spcBef>
              <a:spcAft>
                <a:spcPts val="0"/>
              </a:spcAft>
              <a:buFont typeface="Wingdings 2"/>
              <a:buChar char=""/>
              <a:defRPr/>
            </a:pPr>
            <a:r>
              <a:rPr lang="en-US" sz="2400" dirty="0" smtClean="0"/>
              <a:t>Psychodynamic </a:t>
            </a:r>
            <a:r>
              <a:rPr lang="en-US" sz="2400" dirty="0"/>
              <a:t>therapy is based on the assumption that a person is having emotional problems because of unresolved, generally unconscious conflicts, often stemming from </a:t>
            </a:r>
            <a:r>
              <a:rPr lang="en-US" sz="2400" dirty="0" smtClean="0"/>
              <a:t>childhood.</a:t>
            </a:r>
          </a:p>
          <a:p>
            <a:pPr marL="274320" indent="-274320" algn="just" fontAlgn="auto">
              <a:spcBef>
                <a:spcPts val="580"/>
              </a:spcBef>
              <a:spcAft>
                <a:spcPts val="0"/>
              </a:spcAft>
              <a:buFont typeface="Wingdings 2"/>
              <a:buChar char=""/>
              <a:defRPr/>
            </a:pPr>
            <a:r>
              <a:rPr lang="en-US" sz="2400" dirty="0" smtClean="0"/>
              <a:t>The </a:t>
            </a:r>
            <a:r>
              <a:rPr lang="en-US" sz="2400" dirty="0"/>
              <a:t>goal of this type of therapy is for the patient to understand and cope better with these feelings by talking about the experiences. Psychodynamic therapy is administered over a period of at least several months, although it can last longer, even years.</a:t>
            </a:r>
          </a:p>
          <a:p>
            <a:pPr marL="274320" indent="-274320" algn="just" fontAlgn="auto">
              <a:spcBef>
                <a:spcPts val="580"/>
              </a:spcBef>
              <a:spcAft>
                <a:spcPts val="0"/>
              </a:spcAft>
              <a:buFont typeface="Wingdings 2"/>
              <a:buChar char=""/>
              <a:defRPr/>
            </a:pPr>
            <a:endParaRPr lang="en-US" sz="2400" dirty="0"/>
          </a:p>
        </p:txBody>
      </p:sp>
      <p:pic>
        <p:nvPicPr>
          <p:cNvPr id="26626" name="Picture 2" descr="C:\Users\asha-n\Downloads\Sunil ppt&amp; images\images38.jpg"/>
          <p:cNvPicPr>
            <a:picLocks noChangeAspect="1" noChangeArrowheads="1"/>
          </p:cNvPicPr>
          <p:nvPr/>
        </p:nvPicPr>
        <p:blipFill>
          <a:blip r:embed="rId2"/>
          <a:srcRect/>
          <a:stretch>
            <a:fillRect/>
          </a:stretch>
        </p:blipFill>
        <p:spPr bwMode="auto">
          <a:xfrm>
            <a:off x="7162800" y="304800"/>
            <a:ext cx="1752600" cy="1314450"/>
          </a:xfrm>
          <a:prstGeom prst="rect">
            <a:avLst/>
          </a:prstGeom>
          <a:noFill/>
          <a:ln w="9525">
            <a:noFill/>
            <a:miter lim="800000"/>
            <a:headEnd/>
            <a:tailEnd/>
          </a:ln>
        </p:spPr>
      </p:pic>
      <p:pic>
        <p:nvPicPr>
          <p:cNvPr id="26627" name="Picture 3" descr="C:\Users\asha-n\Downloads\Sunil ppt&amp; images\images40.jpg"/>
          <p:cNvPicPr>
            <a:picLocks noChangeAspect="1" noChangeArrowheads="1"/>
          </p:cNvPicPr>
          <p:nvPr/>
        </p:nvPicPr>
        <p:blipFill>
          <a:blip r:embed="rId3"/>
          <a:srcRect/>
          <a:stretch>
            <a:fillRect/>
          </a:stretch>
        </p:blipFill>
        <p:spPr bwMode="auto">
          <a:xfrm>
            <a:off x="6553200" y="5334000"/>
            <a:ext cx="2209800" cy="1319213"/>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19200"/>
            <a:ext cx="8229600" cy="3581400"/>
          </a:xfrm>
        </p:spPr>
        <p:txBody>
          <a:bodyPr>
            <a:normAutofit/>
          </a:bodyPr>
          <a:lstStyle/>
          <a:p>
            <a:pPr marL="0" indent="0" algn="just" fontAlgn="auto">
              <a:spcBef>
                <a:spcPts val="580"/>
              </a:spcBef>
              <a:spcAft>
                <a:spcPts val="0"/>
              </a:spcAft>
              <a:buFont typeface="Wingdings 2"/>
              <a:buNone/>
              <a:defRPr/>
            </a:pPr>
            <a:r>
              <a:rPr lang="en-US" sz="2400" b="1" dirty="0"/>
              <a:t>Interpersonal Therapy</a:t>
            </a:r>
            <a:endParaRPr lang="en-US" sz="2400" dirty="0"/>
          </a:p>
          <a:p>
            <a:pPr marL="274320" indent="-274320" algn="just" fontAlgn="auto">
              <a:spcBef>
                <a:spcPts val="580"/>
              </a:spcBef>
              <a:spcAft>
                <a:spcPts val="0"/>
              </a:spcAft>
              <a:buFont typeface="Wingdings 2"/>
              <a:buChar char=""/>
              <a:defRPr/>
            </a:pPr>
            <a:r>
              <a:rPr lang="en-US" sz="2400" dirty="0"/>
              <a:t>Interpersonal therapy focuses on the behaviors and interactions a patient has with family and friends. </a:t>
            </a:r>
            <a:endParaRPr lang="en-US" sz="2400" dirty="0" smtClean="0"/>
          </a:p>
          <a:p>
            <a:pPr marL="274320" indent="-274320" algn="just" fontAlgn="auto">
              <a:spcBef>
                <a:spcPts val="580"/>
              </a:spcBef>
              <a:spcAft>
                <a:spcPts val="0"/>
              </a:spcAft>
              <a:buFont typeface="Wingdings 2"/>
              <a:buChar char=""/>
              <a:defRPr/>
            </a:pPr>
            <a:r>
              <a:rPr lang="en-US" sz="2400" dirty="0" smtClean="0"/>
              <a:t>The </a:t>
            </a:r>
            <a:r>
              <a:rPr lang="en-US" sz="2400" dirty="0"/>
              <a:t>primary goal of this therapy is to improve communication skills and increase self-esteem during a short period of time. </a:t>
            </a:r>
            <a:endParaRPr lang="en-US" sz="2400" dirty="0" smtClean="0"/>
          </a:p>
          <a:p>
            <a:pPr marL="274320" indent="-274320" algn="just" fontAlgn="auto">
              <a:spcBef>
                <a:spcPts val="580"/>
              </a:spcBef>
              <a:spcAft>
                <a:spcPts val="0"/>
              </a:spcAft>
              <a:buFont typeface="Wingdings 2"/>
              <a:buChar char=""/>
              <a:defRPr/>
            </a:pPr>
            <a:r>
              <a:rPr lang="en-US" sz="2400" dirty="0" smtClean="0"/>
              <a:t>It </a:t>
            </a:r>
            <a:r>
              <a:rPr lang="en-US" sz="2400" dirty="0"/>
              <a:t>usually lasts three to four months and works well for depression caused by mourning, relationship conflicts, major life events, and social isolation.</a:t>
            </a:r>
          </a:p>
        </p:txBody>
      </p:sp>
      <p:pic>
        <p:nvPicPr>
          <p:cNvPr id="27650" name="Picture 2" descr="C:\Users\asha-n\Downloads\Sunil ppt&amp; images\images37.jpg"/>
          <p:cNvPicPr>
            <a:picLocks noChangeAspect="1" noChangeArrowheads="1"/>
          </p:cNvPicPr>
          <p:nvPr/>
        </p:nvPicPr>
        <p:blipFill>
          <a:blip r:embed="rId2"/>
          <a:srcRect/>
          <a:stretch>
            <a:fillRect/>
          </a:stretch>
        </p:blipFill>
        <p:spPr bwMode="auto">
          <a:xfrm>
            <a:off x="6477000" y="4095750"/>
            <a:ext cx="2667000" cy="2667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1600200"/>
            <a:ext cx="8153400" cy="3987800"/>
          </a:xfrm>
        </p:spPr>
        <p:txBody>
          <a:bodyPr>
            <a:normAutofit/>
          </a:bodyPr>
          <a:lstStyle/>
          <a:p>
            <a:pPr marL="0" indent="0" algn="just" fontAlgn="auto">
              <a:spcBef>
                <a:spcPts val="580"/>
              </a:spcBef>
              <a:spcAft>
                <a:spcPts val="0"/>
              </a:spcAft>
              <a:buFont typeface="Wingdings 2"/>
              <a:buNone/>
              <a:defRPr/>
            </a:pPr>
            <a:r>
              <a:rPr lang="en-US" sz="2400" dirty="0"/>
              <a:t>Although many subtypes and variations on therapies exist, some psychotherapy techniques proven to be effective include</a:t>
            </a:r>
            <a:r>
              <a:rPr lang="en-US" sz="2400" dirty="0" smtClean="0"/>
              <a:t>:</a:t>
            </a:r>
          </a:p>
          <a:p>
            <a:pPr marL="274320" indent="-274320" algn="just" fontAlgn="auto">
              <a:spcBef>
                <a:spcPts val="580"/>
              </a:spcBef>
              <a:spcAft>
                <a:spcPts val="0"/>
              </a:spcAft>
              <a:buFont typeface="Wingdings 2"/>
              <a:buChar char=""/>
              <a:defRPr/>
            </a:pPr>
            <a:r>
              <a:rPr lang="en-US" sz="2400" b="1" dirty="0"/>
              <a:t>Cognitive behavioral therapy,</a:t>
            </a:r>
            <a:r>
              <a:rPr lang="en-US" sz="2400" dirty="0"/>
              <a:t> which helps you identify unhealthy, negative beliefs and behaviors and replace them with healthy, positive ones</a:t>
            </a:r>
          </a:p>
          <a:p>
            <a:pPr marL="274320" indent="-274320" algn="just" fontAlgn="auto">
              <a:spcBef>
                <a:spcPts val="580"/>
              </a:spcBef>
              <a:spcAft>
                <a:spcPts val="0"/>
              </a:spcAft>
              <a:buFont typeface="Wingdings 2"/>
              <a:buChar char=""/>
              <a:defRPr/>
            </a:pPr>
            <a:r>
              <a:rPr lang="en-US" sz="2400" b="1" dirty="0"/>
              <a:t>Dialectical behavior therapy,</a:t>
            </a:r>
            <a:r>
              <a:rPr lang="en-US" sz="2400" dirty="0"/>
              <a:t> a type of cognitive behavioral therapy that teaches behavioral skills to help you handle stress, manage your emotions and improve your relationships with others</a:t>
            </a:r>
          </a:p>
          <a:p>
            <a:pPr marL="274320" indent="-274320" algn="just" fontAlgn="auto">
              <a:spcBef>
                <a:spcPts val="580"/>
              </a:spcBef>
              <a:spcAft>
                <a:spcPts val="0"/>
              </a:spcAft>
              <a:buFont typeface="Wingdings 2"/>
              <a:buChar char=""/>
              <a:defRPr/>
            </a:pPr>
            <a:endParaRPr lang="en-US" sz="2400" dirty="0"/>
          </a:p>
        </p:txBody>
      </p:sp>
      <p:pic>
        <p:nvPicPr>
          <p:cNvPr id="28674" name="Picture 2" descr="C:\Users\asha-n\Downloads\Sunil ppt&amp; images\index13.jpg"/>
          <p:cNvPicPr>
            <a:picLocks noChangeAspect="1" noChangeArrowheads="1"/>
          </p:cNvPicPr>
          <p:nvPr/>
        </p:nvPicPr>
        <p:blipFill>
          <a:blip r:embed="rId2"/>
          <a:srcRect/>
          <a:stretch>
            <a:fillRect/>
          </a:stretch>
        </p:blipFill>
        <p:spPr bwMode="auto">
          <a:xfrm>
            <a:off x="6781800" y="228600"/>
            <a:ext cx="1828800" cy="1371600"/>
          </a:xfrm>
          <a:prstGeom prst="rect">
            <a:avLst/>
          </a:prstGeom>
          <a:noFill/>
          <a:ln w="9525">
            <a:noFill/>
            <a:miter lim="800000"/>
            <a:headEnd/>
            <a:tailEnd/>
          </a:ln>
        </p:spPr>
      </p:pic>
      <p:pic>
        <p:nvPicPr>
          <p:cNvPr id="28675" name="Picture 2" descr="C:\Users\asha-n\Downloads\Sunil ppt&amp; images\images42.jpg"/>
          <p:cNvPicPr>
            <a:picLocks noChangeAspect="1" noChangeArrowheads="1"/>
          </p:cNvPicPr>
          <p:nvPr/>
        </p:nvPicPr>
        <p:blipFill>
          <a:blip r:embed="rId3"/>
          <a:srcRect/>
          <a:stretch>
            <a:fillRect/>
          </a:stretch>
        </p:blipFill>
        <p:spPr bwMode="auto">
          <a:xfrm>
            <a:off x="7086600" y="5105400"/>
            <a:ext cx="1676400" cy="150812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2"/>
          <p:cNvSpPr>
            <a:spLocks noGrp="1"/>
          </p:cNvSpPr>
          <p:nvPr>
            <p:ph sz="quarter" idx="1"/>
          </p:nvPr>
        </p:nvSpPr>
        <p:spPr>
          <a:xfrm>
            <a:off x="457200" y="1398588"/>
            <a:ext cx="8229600" cy="2743200"/>
          </a:xfrm>
        </p:spPr>
        <p:txBody>
          <a:bodyPr/>
          <a:lstStyle/>
          <a:p>
            <a:pPr algn="just"/>
            <a:r>
              <a:rPr lang="en-US" sz="2400" b="1" smtClean="0"/>
              <a:t>Acceptance and commitment therapy,</a:t>
            </a:r>
            <a:r>
              <a:rPr lang="en-US" sz="2400" smtClean="0"/>
              <a:t> which helps you become aware of and accept your thoughts and feelings and commit to making changes, increasing your ability to cope with and adjust to situations</a:t>
            </a:r>
          </a:p>
          <a:p>
            <a:pPr algn="just"/>
            <a:r>
              <a:rPr lang="en-US" sz="2400" b="1" smtClean="0"/>
              <a:t>Supportive psychotherapy,</a:t>
            </a:r>
            <a:r>
              <a:rPr lang="en-US" sz="2400" smtClean="0"/>
              <a:t> which reinforces your ability to cope with stress and difficult situations</a:t>
            </a:r>
          </a:p>
        </p:txBody>
      </p:sp>
      <p:pic>
        <p:nvPicPr>
          <p:cNvPr id="29698" name="Picture 3" descr="C:\Users\asha-n\Downloads\Sunil ppt&amp; images\images43.jpg"/>
          <p:cNvPicPr>
            <a:picLocks noChangeAspect="1" noChangeArrowheads="1"/>
          </p:cNvPicPr>
          <p:nvPr/>
        </p:nvPicPr>
        <p:blipFill>
          <a:blip r:embed="rId2"/>
          <a:srcRect/>
          <a:stretch>
            <a:fillRect/>
          </a:stretch>
        </p:blipFill>
        <p:spPr bwMode="auto">
          <a:xfrm>
            <a:off x="304800" y="4156075"/>
            <a:ext cx="2286000" cy="2338388"/>
          </a:xfrm>
          <a:prstGeom prst="rect">
            <a:avLst/>
          </a:prstGeom>
          <a:noFill/>
          <a:ln w="9525">
            <a:noFill/>
            <a:miter lim="800000"/>
            <a:headEnd/>
            <a:tailEnd/>
          </a:ln>
        </p:spPr>
      </p:pic>
      <p:pic>
        <p:nvPicPr>
          <p:cNvPr id="29699" name="Picture 4" descr="C:\Users\asha-n\Downloads\Sunil ppt&amp; images\images44.jpg"/>
          <p:cNvPicPr>
            <a:picLocks noChangeAspect="1" noChangeArrowheads="1"/>
          </p:cNvPicPr>
          <p:nvPr/>
        </p:nvPicPr>
        <p:blipFill>
          <a:blip r:embed="rId3"/>
          <a:srcRect/>
          <a:stretch>
            <a:fillRect/>
          </a:stretch>
        </p:blipFill>
        <p:spPr bwMode="auto">
          <a:xfrm>
            <a:off x="7086600" y="4513263"/>
            <a:ext cx="1885950" cy="19812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685800"/>
            <a:ext cx="8077200" cy="5334000"/>
          </a:xfrm>
        </p:spPr>
        <p:txBody>
          <a:bodyPr>
            <a:normAutofit/>
          </a:bodyPr>
          <a:lstStyle/>
          <a:p>
            <a:pPr marL="0" indent="0" fontAlgn="auto">
              <a:spcBef>
                <a:spcPts val="580"/>
              </a:spcBef>
              <a:spcAft>
                <a:spcPts val="0"/>
              </a:spcAft>
              <a:buFont typeface="Wingdings 2"/>
              <a:buNone/>
              <a:defRPr/>
            </a:pPr>
            <a:r>
              <a:rPr lang="en-US" dirty="0">
                <a:latin typeface="Calibri" pitchFamily="34" charset="0"/>
                <a:cs typeface="Calibri" pitchFamily="34" charset="0"/>
              </a:rPr>
              <a:t>Psychotherapy can be helpful in treating most mental health problems, including:</a:t>
            </a:r>
          </a:p>
          <a:p>
            <a:pPr marL="274320" indent="-274320" fontAlgn="auto">
              <a:spcBef>
                <a:spcPts val="580"/>
              </a:spcBef>
              <a:spcAft>
                <a:spcPts val="0"/>
              </a:spcAft>
              <a:buFont typeface="Wingdings 2"/>
              <a:buChar char=""/>
              <a:defRPr/>
            </a:pPr>
            <a:r>
              <a:rPr lang="en-US" b="1" dirty="0">
                <a:latin typeface="Calibri" pitchFamily="34" charset="0"/>
                <a:cs typeface="Calibri" pitchFamily="34" charset="0"/>
              </a:rPr>
              <a:t>Anxiety disorders,</a:t>
            </a:r>
            <a:r>
              <a:rPr lang="en-US" dirty="0">
                <a:latin typeface="Calibri" pitchFamily="34" charset="0"/>
                <a:cs typeface="Calibri" pitchFamily="34" charset="0"/>
              </a:rPr>
              <a:t> such as obsessive-compulsive disorder (OCD), phobias, panic disorder or post-traumatic stress disorder (PTSD)</a:t>
            </a:r>
          </a:p>
          <a:p>
            <a:pPr marL="274320" indent="-274320" fontAlgn="auto">
              <a:spcBef>
                <a:spcPts val="580"/>
              </a:spcBef>
              <a:spcAft>
                <a:spcPts val="0"/>
              </a:spcAft>
              <a:buFont typeface="Wingdings 2"/>
              <a:buChar char=""/>
              <a:defRPr/>
            </a:pPr>
            <a:r>
              <a:rPr lang="en-US" b="1" dirty="0">
                <a:latin typeface="Calibri" pitchFamily="34" charset="0"/>
                <a:cs typeface="Calibri" pitchFamily="34" charset="0"/>
              </a:rPr>
              <a:t>Mood disorders,</a:t>
            </a:r>
            <a:r>
              <a:rPr lang="en-US" dirty="0">
                <a:latin typeface="Calibri" pitchFamily="34" charset="0"/>
                <a:cs typeface="Calibri" pitchFamily="34" charset="0"/>
              </a:rPr>
              <a:t> such as depression or bipolar </a:t>
            </a:r>
            <a:r>
              <a:rPr lang="en-US" dirty="0" smtClean="0">
                <a:latin typeface="Calibri" pitchFamily="34" charset="0"/>
                <a:cs typeface="Calibri" pitchFamily="34" charset="0"/>
              </a:rPr>
              <a:t>disorder</a:t>
            </a:r>
          </a:p>
          <a:p>
            <a:pPr marL="274320" indent="-274320" fontAlgn="auto">
              <a:spcBef>
                <a:spcPts val="580"/>
              </a:spcBef>
              <a:spcAft>
                <a:spcPts val="0"/>
              </a:spcAft>
              <a:buFont typeface="Wingdings 2"/>
              <a:buChar char=""/>
              <a:defRPr/>
            </a:pPr>
            <a:r>
              <a:rPr lang="en-US" b="1" dirty="0">
                <a:latin typeface="Calibri" pitchFamily="34" charset="0"/>
                <a:cs typeface="Calibri" pitchFamily="34" charset="0"/>
              </a:rPr>
              <a:t>Schizophrenia</a:t>
            </a:r>
            <a:r>
              <a:rPr lang="en-US" dirty="0">
                <a:latin typeface="Calibri" pitchFamily="34" charset="0"/>
                <a:cs typeface="Calibri" pitchFamily="34" charset="0"/>
              </a:rPr>
              <a:t> or other disorders that cause detachment from reality (psychotic disorders)</a:t>
            </a:r>
            <a:endParaRPr lang="en-US" dirty="0"/>
          </a:p>
          <a:p>
            <a:pPr marL="274320" indent="-274320" fontAlgn="auto">
              <a:spcBef>
                <a:spcPts val="580"/>
              </a:spcBef>
              <a:spcAft>
                <a:spcPts val="0"/>
              </a:spcAft>
              <a:buFont typeface="Wingdings 2"/>
              <a:buChar char=""/>
              <a:defRPr/>
            </a:pPr>
            <a:endParaRPr lang="en-US" dirty="0">
              <a:latin typeface="Calibri" pitchFamily="34" charset="0"/>
              <a:cs typeface="Calibri" pitchFamily="34" charset="0"/>
            </a:endParaRPr>
          </a:p>
          <a:p>
            <a:pPr marL="274320" indent="-274320" fontAlgn="auto">
              <a:spcBef>
                <a:spcPts val="580"/>
              </a:spcBef>
              <a:spcAft>
                <a:spcPts val="0"/>
              </a:spcAft>
              <a:buFont typeface="Wingdings 2"/>
              <a:buChar char=""/>
              <a:defRPr/>
            </a:pPr>
            <a:endParaRPr lang="en-US" dirty="0">
              <a:latin typeface="Calibri" pitchFamily="34" charset="0"/>
              <a:cs typeface="Calibri" pitchFamily="34" charset="0"/>
            </a:endParaRPr>
          </a:p>
          <a:p>
            <a:pPr marL="274320" indent="-274320" fontAlgn="auto">
              <a:spcBef>
                <a:spcPts val="580"/>
              </a:spcBef>
              <a:spcAft>
                <a:spcPts val="0"/>
              </a:spcAft>
              <a:buFont typeface="Wingdings 2"/>
              <a:buChar char=""/>
              <a:defRPr/>
            </a:pPr>
            <a:endParaRPr lang="en-US" dirty="0">
              <a:latin typeface="Calibri" pitchFamily="34" charset="0"/>
              <a:cs typeface="Calibri" pitchFamily="34" charset="0"/>
            </a:endParaRPr>
          </a:p>
        </p:txBody>
      </p:sp>
      <p:pic>
        <p:nvPicPr>
          <p:cNvPr id="30722" name="Picture 2" descr="C:\Users\asha-n\Downloads\Sunil ppt&amp; images\images39.jpg"/>
          <p:cNvPicPr>
            <a:picLocks noChangeAspect="1" noChangeArrowheads="1"/>
          </p:cNvPicPr>
          <p:nvPr/>
        </p:nvPicPr>
        <p:blipFill>
          <a:blip r:embed="rId2"/>
          <a:srcRect l="4536" t="5847" r="5342" b="4637"/>
          <a:stretch>
            <a:fillRect/>
          </a:stretch>
        </p:blipFill>
        <p:spPr bwMode="auto">
          <a:xfrm>
            <a:off x="285750" y="4357688"/>
            <a:ext cx="2197100" cy="2182812"/>
          </a:xfrm>
          <a:prstGeom prst="rect">
            <a:avLst/>
          </a:prstGeom>
          <a:noFill/>
          <a:ln w="9525">
            <a:noFill/>
            <a:miter lim="800000"/>
            <a:headEnd/>
            <a:tailEnd/>
          </a:ln>
        </p:spPr>
      </p:pic>
      <p:pic>
        <p:nvPicPr>
          <p:cNvPr id="30723" name="Picture 2" descr="C:\Users\asha-n\Downloads\Sunil ppt&amp; images\index11.jpg"/>
          <p:cNvPicPr>
            <a:picLocks noChangeAspect="1" noChangeArrowheads="1"/>
          </p:cNvPicPr>
          <p:nvPr/>
        </p:nvPicPr>
        <p:blipFill>
          <a:blip r:embed="rId3"/>
          <a:srcRect/>
          <a:stretch>
            <a:fillRect/>
          </a:stretch>
        </p:blipFill>
        <p:spPr bwMode="auto">
          <a:xfrm>
            <a:off x="6934200" y="3990975"/>
            <a:ext cx="1685925" cy="271462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sz="quarter" idx="1"/>
          </p:nvPr>
        </p:nvSpPr>
        <p:spPr>
          <a:xfrm>
            <a:off x="609600" y="1936750"/>
            <a:ext cx="8077200" cy="2743200"/>
          </a:xfrm>
        </p:spPr>
        <p:txBody>
          <a:bodyPr/>
          <a:lstStyle/>
          <a:p>
            <a:r>
              <a:rPr lang="en-US" b="1" smtClean="0">
                <a:latin typeface="Calibri" pitchFamily="34" charset="0"/>
              </a:rPr>
              <a:t>Addictions,</a:t>
            </a:r>
            <a:r>
              <a:rPr lang="en-US" smtClean="0">
                <a:latin typeface="Calibri" pitchFamily="34" charset="0"/>
              </a:rPr>
              <a:t> such as alcoholism, drug dependence or compulsive gambling</a:t>
            </a:r>
          </a:p>
          <a:p>
            <a:r>
              <a:rPr lang="en-US" b="1" smtClean="0">
                <a:latin typeface="Calibri" pitchFamily="34" charset="0"/>
              </a:rPr>
              <a:t>Eating disorders,</a:t>
            </a:r>
            <a:r>
              <a:rPr lang="en-US" smtClean="0">
                <a:latin typeface="Calibri" pitchFamily="34" charset="0"/>
              </a:rPr>
              <a:t> such as anorexia or bulimia</a:t>
            </a:r>
            <a:endParaRPr lang="en-US" b="1" smtClean="0">
              <a:latin typeface="Calibri" pitchFamily="34" charset="0"/>
            </a:endParaRPr>
          </a:p>
          <a:p>
            <a:r>
              <a:rPr lang="en-US" b="1" smtClean="0">
                <a:latin typeface="Calibri" pitchFamily="34" charset="0"/>
              </a:rPr>
              <a:t>Personality disorders,</a:t>
            </a:r>
            <a:r>
              <a:rPr lang="en-US" smtClean="0">
                <a:latin typeface="Calibri" pitchFamily="34" charset="0"/>
              </a:rPr>
              <a:t> such as borderline personality disorder or dependent personality disorder</a:t>
            </a:r>
          </a:p>
        </p:txBody>
      </p:sp>
      <p:pic>
        <p:nvPicPr>
          <p:cNvPr id="31746" name="Picture 4" descr="C:\Users\asha-n\Downloads\Sunil ppt&amp; images\index10.jpg"/>
          <p:cNvPicPr>
            <a:picLocks noChangeAspect="1" noChangeArrowheads="1"/>
          </p:cNvPicPr>
          <p:nvPr/>
        </p:nvPicPr>
        <p:blipFill>
          <a:blip r:embed="rId2"/>
          <a:srcRect/>
          <a:stretch>
            <a:fillRect/>
          </a:stretch>
        </p:blipFill>
        <p:spPr bwMode="auto">
          <a:xfrm>
            <a:off x="5715000" y="228600"/>
            <a:ext cx="2828925" cy="1609725"/>
          </a:xfrm>
          <a:prstGeom prst="rect">
            <a:avLst/>
          </a:prstGeom>
          <a:noFill/>
          <a:ln w="9525">
            <a:noFill/>
            <a:miter lim="800000"/>
            <a:headEnd/>
            <a:tailEnd/>
          </a:ln>
        </p:spPr>
      </p:pic>
      <p:pic>
        <p:nvPicPr>
          <p:cNvPr id="31747" name="Picture 3" descr="C:\Users\asha-n\Downloads\Sunil ppt&amp; images\index9.jpg"/>
          <p:cNvPicPr>
            <a:picLocks noChangeAspect="1" noChangeArrowheads="1"/>
          </p:cNvPicPr>
          <p:nvPr/>
        </p:nvPicPr>
        <p:blipFill>
          <a:blip r:embed="rId3"/>
          <a:srcRect/>
          <a:stretch>
            <a:fillRect/>
          </a:stretch>
        </p:blipFill>
        <p:spPr bwMode="auto">
          <a:xfrm>
            <a:off x="533400" y="4495800"/>
            <a:ext cx="2381250" cy="19240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533400"/>
            <a:ext cx="8077200" cy="4724400"/>
          </a:xfrm>
        </p:spPr>
        <p:txBody>
          <a:bodyPr>
            <a:normAutofit/>
          </a:bodyPr>
          <a:lstStyle/>
          <a:p>
            <a:pPr marL="0" indent="0" algn="just" fontAlgn="auto">
              <a:spcBef>
                <a:spcPts val="580"/>
              </a:spcBef>
              <a:spcAft>
                <a:spcPts val="0"/>
              </a:spcAft>
              <a:buFont typeface="Wingdings 2"/>
              <a:buNone/>
              <a:defRPr/>
            </a:pPr>
            <a:r>
              <a:rPr lang="en-US" sz="2400" dirty="0"/>
              <a:t>Not everyone who benefits from psychotherapy is diagnosed with a mental illness. Psychotherapy can help with a number of life's stresses and conflicts that can affect anyone. For example, it may help you</a:t>
            </a:r>
            <a:r>
              <a:rPr lang="en-US" sz="2400" dirty="0" smtClean="0"/>
              <a:t>:</a:t>
            </a:r>
          </a:p>
          <a:p>
            <a:pPr marL="274320" indent="-274320" fontAlgn="auto">
              <a:spcBef>
                <a:spcPts val="580"/>
              </a:spcBef>
              <a:spcAft>
                <a:spcPts val="0"/>
              </a:spcAft>
              <a:buFont typeface="Wingdings 2"/>
              <a:buChar char=""/>
              <a:defRPr/>
            </a:pPr>
            <a:r>
              <a:rPr lang="en-US" sz="2400" b="1" dirty="0" smtClean="0"/>
              <a:t>Resolve conflicts</a:t>
            </a:r>
            <a:r>
              <a:rPr lang="en-US" sz="2400" dirty="0" smtClean="0"/>
              <a:t> </a:t>
            </a:r>
            <a:r>
              <a:rPr lang="en-US" sz="2400" dirty="0"/>
              <a:t>with your partner or someone else in your life</a:t>
            </a:r>
          </a:p>
          <a:p>
            <a:pPr marL="274320" indent="-274320" fontAlgn="auto">
              <a:spcBef>
                <a:spcPts val="580"/>
              </a:spcBef>
              <a:spcAft>
                <a:spcPts val="0"/>
              </a:spcAft>
              <a:buFont typeface="Wingdings 2"/>
              <a:buChar char=""/>
              <a:defRPr/>
            </a:pPr>
            <a:r>
              <a:rPr lang="en-US" sz="2400" b="1" dirty="0"/>
              <a:t>Relieve anxiety or stress</a:t>
            </a:r>
            <a:r>
              <a:rPr lang="en-US" sz="2400" dirty="0"/>
              <a:t> due to work or other situations</a:t>
            </a:r>
          </a:p>
          <a:p>
            <a:pPr marL="274320" indent="-274320" fontAlgn="auto">
              <a:spcBef>
                <a:spcPts val="580"/>
              </a:spcBef>
              <a:spcAft>
                <a:spcPts val="0"/>
              </a:spcAft>
              <a:buFont typeface="Wingdings 2"/>
              <a:buChar char=""/>
              <a:defRPr/>
            </a:pPr>
            <a:r>
              <a:rPr lang="en-US" sz="2400" b="1" dirty="0"/>
              <a:t>Cope with major life changes,</a:t>
            </a:r>
            <a:r>
              <a:rPr lang="en-US" sz="2400" dirty="0"/>
              <a:t> such as divorce, the death of a loved one or the loss of a job</a:t>
            </a:r>
          </a:p>
          <a:p>
            <a:pPr marL="274320" indent="-274320" fontAlgn="auto">
              <a:spcBef>
                <a:spcPts val="580"/>
              </a:spcBef>
              <a:spcAft>
                <a:spcPts val="0"/>
              </a:spcAft>
              <a:buFont typeface="Wingdings 2"/>
              <a:buChar char=""/>
              <a:defRPr/>
            </a:pPr>
            <a:r>
              <a:rPr lang="en-US" sz="2400" b="1" dirty="0"/>
              <a:t>Learn to manage unhealthy reactions,</a:t>
            </a:r>
            <a:r>
              <a:rPr lang="en-US" sz="2400" dirty="0"/>
              <a:t> such as road rage or passive-aggressive behavior</a:t>
            </a:r>
            <a:endParaRPr lang="en-US" sz="2400" dirty="0" smtClean="0"/>
          </a:p>
          <a:p>
            <a:pPr marL="274320" indent="-274320" algn="just" fontAlgn="auto">
              <a:spcBef>
                <a:spcPts val="580"/>
              </a:spcBef>
              <a:spcAft>
                <a:spcPts val="0"/>
              </a:spcAft>
              <a:buFont typeface="Wingdings 2"/>
              <a:buChar char=""/>
              <a:defRPr/>
            </a:pPr>
            <a:endParaRPr lang="en-US" sz="2400" dirty="0"/>
          </a:p>
        </p:txBody>
      </p:sp>
      <p:pic>
        <p:nvPicPr>
          <p:cNvPr id="32770" name="Picture 2" descr="C:\Users\asha-n\Downloads\Sunil ppt&amp; images\index12.jpg"/>
          <p:cNvPicPr>
            <a:picLocks noChangeAspect="1" noChangeArrowheads="1"/>
          </p:cNvPicPr>
          <p:nvPr/>
        </p:nvPicPr>
        <p:blipFill>
          <a:blip r:embed="rId2"/>
          <a:srcRect/>
          <a:stretch>
            <a:fillRect/>
          </a:stretch>
        </p:blipFill>
        <p:spPr bwMode="auto">
          <a:xfrm>
            <a:off x="5995988" y="4800600"/>
            <a:ext cx="2847975" cy="16002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descr="C:\Users\rakesh-s\Desktop\blue_light_background_04_vector_181887.jpg"/>
          <p:cNvPicPr>
            <a:picLocks noChangeAspect="1" noChangeArrowheads="1"/>
          </p:cNvPicPr>
          <p:nvPr/>
        </p:nvPicPr>
        <p:blipFill>
          <a:blip r:embed="rId2"/>
          <a:srcRect/>
          <a:stretch>
            <a:fillRect/>
          </a:stretch>
        </p:blipFill>
        <p:spPr bwMode="auto">
          <a:xfrm>
            <a:off x="0" y="-93663"/>
            <a:ext cx="9144000" cy="6926263"/>
          </a:xfrm>
          <a:prstGeom prst="rect">
            <a:avLst/>
          </a:prstGeom>
          <a:noFill/>
          <a:ln w="9525">
            <a:noFill/>
            <a:miter lim="800000"/>
            <a:headEnd/>
            <a:tailEnd/>
          </a:ln>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fontAlgn="auto">
              <a:spcBef>
                <a:spcPts val="0"/>
              </a:spcBef>
              <a:spcAft>
                <a:spcPts val="0"/>
              </a:spcAft>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fontAlgn="auto">
              <a:spcBef>
                <a:spcPts val="0"/>
              </a:spcBef>
              <a:spcAft>
                <a:spcPts val="0"/>
              </a:spcAft>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fontAlgn="auto">
              <a:spcBef>
                <a:spcPts val="0"/>
              </a:spcBef>
              <a:spcAft>
                <a:spcPts val="0"/>
              </a:spcAft>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fontAlgn="auto">
              <a:spcBef>
                <a:spcPts val="0"/>
              </a:spcBef>
              <a:spcAft>
                <a:spcPts val="0"/>
              </a:spcAft>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fontAlgn="auto">
              <a:spcBef>
                <a:spcPts val="0"/>
              </a:spcBef>
              <a:spcAft>
                <a:spcPts val="0"/>
              </a:spcAft>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sz="quarter" idx="1"/>
          </p:nvPr>
        </p:nvSpPr>
        <p:spPr>
          <a:xfrm>
            <a:off x="381000" y="762000"/>
            <a:ext cx="8229600" cy="3962400"/>
          </a:xfrm>
        </p:spPr>
        <p:txBody>
          <a:bodyPr/>
          <a:lstStyle/>
          <a:p>
            <a:endParaRPr lang="en-US" sz="2400" smtClean="0"/>
          </a:p>
          <a:p>
            <a:r>
              <a:rPr lang="en-US" sz="2400" b="1" smtClean="0"/>
              <a:t>Come to terms with an ongoing or serious physical health problem,</a:t>
            </a:r>
            <a:r>
              <a:rPr lang="en-US" sz="2400" smtClean="0"/>
              <a:t> such as diabetes, cancer or ongoing (chronic) pain</a:t>
            </a:r>
          </a:p>
          <a:p>
            <a:r>
              <a:rPr lang="en-US" sz="2400" b="1" smtClean="0"/>
              <a:t>Recover from physical or sexual abuse</a:t>
            </a:r>
            <a:r>
              <a:rPr lang="en-US" sz="2400" smtClean="0"/>
              <a:t> or witnessing violence</a:t>
            </a:r>
          </a:p>
          <a:p>
            <a:r>
              <a:rPr lang="en-US" sz="2400" b="1" smtClean="0"/>
              <a:t>Cope with sexual problems,</a:t>
            </a:r>
            <a:r>
              <a:rPr lang="en-US" sz="2400" smtClean="0"/>
              <a:t> whether they're due to a physical or psychological cause</a:t>
            </a:r>
          </a:p>
          <a:p>
            <a:r>
              <a:rPr lang="en-US" sz="2400" b="1" smtClean="0"/>
              <a:t>Sleep better,</a:t>
            </a:r>
            <a:r>
              <a:rPr lang="en-US" sz="2400" smtClean="0"/>
              <a:t> if you have trouble getting to sleep or staying asleep (insomnia)</a:t>
            </a:r>
          </a:p>
        </p:txBody>
      </p:sp>
      <p:pic>
        <p:nvPicPr>
          <p:cNvPr id="33794" name="Picture 2" descr="C:\Users\asha-n\Downloads\Sunil ppt&amp; images\images41.jpg"/>
          <p:cNvPicPr>
            <a:picLocks noChangeAspect="1" noChangeArrowheads="1"/>
          </p:cNvPicPr>
          <p:nvPr/>
        </p:nvPicPr>
        <p:blipFill>
          <a:blip r:embed="rId2"/>
          <a:srcRect b="6354"/>
          <a:stretch>
            <a:fillRect/>
          </a:stretch>
        </p:blipFill>
        <p:spPr bwMode="auto">
          <a:xfrm>
            <a:off x="6248400" y="4343400"/>
            <a:ext cx="2095500" cy="2043113"/>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Content Placeholder 2"/>
          <p:cNvSpPr>
            <a:spLocks noGrp="1"/>
          </p:cNvSpPr>
          <p:nvPr>
            <p:ph sz="quarter" idx="1"/>
          </p:nvPr>
        </p:nvSpPr>
        <p:spPr/>
        <p:txBody>
          <a:bodyPr/>
          <a:lstStyle/>
          <a:p>
            <a:r>
              <a:rPr lang="en-US" b="1" smtClean="0"/>
              <a:t>Psychoanalysis</a:t>
            </a:r>
          </a:p>
          <a:p>
            <a:r>
              <a:rPr lang="en-US" smtClean="0"/>
              <a:t>Focus on unconscious as it emerges in treatment relationship</a:t>
            </a:r>
          </a:p>
          <a:p>
            <a:r>
              <a:rPr lang="en-US" smtClean="0"/>
              <a:t>Insight by interpretation of unconscious conflict</a:t>
            </a:r>
          </a:p>
          <a:p>
            <a:r>
              <a:rPr lang="en-US" smtClean="0"/>
              <a:t>Most rigorous: 3-5 times/week, lasts years, expensive</a:t>
            </a:r>
          </a:p>
          <a:p>
            <a:r>
              <a:rPr lang="en-US" smtClean="0"/>
              <a:t>Patient (analysand) lies on couch, analyst unseen to eliminate visual cues</a:t>
            </a:r>
          </a:p>
          <a:p>
            <a:r>
              <a:rPr lang="en-US" smtClean="0"/>
              <a:t>Must be stable, highly motivated, verbal, psychologically minded and be able to tolerate stress without becoming overly regressed, distraught,  impulsive</a:t>
            </a:r>
          </a:p>
          <a:p>
            <a:endParaRPr lang="en-US" smtClean="0">
              <a:solidFill>
                <a:srgbClr val="FF00FF"/>
              </a:solidFill>
            </a:endParaRPr>
          </a:p>
          <a:p>
            <a:endParaRPr lang="en-US" smtClean="0">
              <a:solidFill>
                <a:srgbClr val="FF00FF"/>
              </a:solidFill>
            </a:endParaRPr>
          </a:p>
          <a:p>
            <a:endParaRPr lang="en-US" smtClean="0">
              <a:solidFill>
                <a:srgbClr val="FF00FF"/>
              </a:solidFill>
            </a:endParaRPr>
          </a:p>
          <a:p>
            <a:endParaRPr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2"/>
          <p:cNvSpPr>
            <a:spLocks noGrp="1"/>
          </p:cNvSpPr>
          <p:nvPr>
            <p:ph sz="quarter" idx="1"/>
          </p:nvPr>
        </p:nvSpPr>
        <p:spPr/>
        <p:txBody>
          <a:bodyPr/>
          <a:lstStyle/>
          <a:p>
            <a:r>
              <a:rPr lang="en-US" sz="2400" smtClean="0"/>
              <a:t>Analyst neutral</a:t>
            </a:r>
          </a:p>
          <a:p>
            <a:r>
              <a:rPr lang="en-US" sz="2400" smtClean="0"/>
              <a:t>Goal: structural reorganization of personality</a:t>
            </a:r>
          </a:p>
          <a:p>
            <a:r>
              <a:rPr lang="en-US" sz="2400" smtClean="0"/>
              <a:t>Techniques: interpretation, clarification, working through, dream interpretation</a:t>
            </a:r>
          </a:p>
          <a:p>
            <a:endParaRPr lang="en-US" sz="24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endParaRPr lang="ru-RU" smtClean="0">
              <a:latin typeface="Franklin Gothic Book" pitchFamily="34" charset="0"/>
            </a:endParaRPr>
          </a:p>
        </p:txBody>
      </p:sp>
      <p:sp>
        <p:nvSpPr>
          <p:cNvPr id="36866" name="Content Placeholder 2"/>
          <p:cNvSpPr>
            <a:spLocks noGrp="1"/>
          </p:cNvSpPr>
          <p:nvPr>
            <p:ph idx="1"/>
          </p:nvPr>
        </p:nvSpPr>
        <p:spPr/>
        <p:txBody>
          <a:bodyPr/>
          <a:lstStyle/>
          <a:p>
            <a:endParaRPr lang="ru-RU" smtClean="0">
              <a:latin typeface="Perpetua" pitchFamily="18" charset="0"/>
            </a:endParaRPr>
          </a:p>
        </p:txBody>
      </p:sp>
      <p:pic>
        <p:nvPicPr>
          <p:cNvPr id="36867" name="Picture 2"/>
          <p:cNvPicPr>
            <a:picLocks noChangeAspect="1" noChangeArrowheads="1"/>
          </p:cNvPicPr>
          <p:nvPr/>
        </p:nvPicPr>
        <p:blipFill>
          <a:blip r:embed="rId2"/>
          <a:srcRect/>
          <a:stretch>
            <a:fillRect/>
          </a:stretch>
        </p:blipFill>
        <p:spPr bwMode="auto">
          <a:xfrm>
            <a:off x="-47625" y="0"/>
            <a:ext cx="9191625" cy="6958013"/>
          </a:xfrm>
          <a:prstGeom prst="rect">
            <a:avLst/>
          </a:prstGeom>
          <a:noFill/>
          <a:ln w="9525">
            <a:noFill/>
            <a:miter lim="800000"/>
            <a:headEnd/>
            <a:tailEnd/>
          </a:ln>
        </p:spPr>
      </p:pic>
      <p:sp>
        <p:nvSpPr>
          <p:cNvPr id="6" name="Title 1"/>
          <p:cNvSpPr txBox="1">
            <a:spLocks/>
          </p:cNvSpPr>
          <p:nvPr/>
        </p:nvSpPr>
        <p:spPr>
          <a:xfrm>
            <a:off x="623711"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fontAlgn="auto">
              <a:spcAft>
                <a:spcPts val="0"/>
              </a:spcAft>
              <a:defRPr/>
            </a:pPr>
            <a:r>
              <a:rPr lang="en-US" dirty="0" smtClean="0"/>
              <a:t>Psychiatry</a:t>
            </a:r>
            <a:br>
              <a:rPr lang="en-US" dirty="0" smtClean="0"/>
            </a:br>
            <a:r>
              <a:rPr lang="en-US" dirty="0" smtClean="0"/>
              <a:t>Related Journals</a:t>
            </a:r>
            <a:endParaRPr lang="en-US" dirty="0"/>
          </a:p>
        </p:txBody>
      </p:sp>
      <p:sp>
        <p:nvSpPr>
          <p:cNvPr id="7" name="Vertical Scroll 6"/>
          <p:cNvSpPr/>
          <p:nvPr/>
        </p:nvSpPr>
        <p:spPr>
          <a:xfrm>
            <a:off x="-81844" y="1471614"/>
            <a:ext cx="8717844" cy="4243387"/>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fontAlgn="auto">
              <a:spcBef>
                <a:spcPts val="0"/>
              </a:spcBef>
              <a:spcAft>
                <a:spcPts val="0"/>
              </a:spcAft>
              <a:buFont typeface="Wingdings" panose="05000000000000000000" pitchFamily="2" charset="2"/>
              <a:buChar char="Ø"/>
              <a:defRPr/>
            </a:pPr>
            <a:r>
              <a:rPr lang="en-IN" sz="2000" dirty="0">
                <a:hlinkClick r:id="rId3" tooltip="International Journal of Emergency Mental Health and Human Resilience"/>
              </a:rPr>
              <a:t>International Journal of Emergency Mental Health and Human Resilience</a:t>
            </a:r>
            <a:endParaRPr lang="en-IN" sz="2000" dirty="0"/>
          </a:p>
          <a:p>
            <a:pPr marL="342900" indent="-342900" fontAlgn="auto">
              <a:spcBef>
                <a:spcPts val="0"/>
              </a:spcBef>
              <a:spcAft>
                <a:spcPts val="0"/>
              </a:spcAft>
              <a:buFont typeface="Wingdings" panose="05000000000000000000" pitchFamily="2" charset="2"/>
              <a:buChar char="Ø"/>
              <a:defRPr/>
            </a:pPr>
            <a:r>
              <a:rPr lang="en-IN" sz="2000" dirty="0">
                <a:hlinkClick r:id="rId4" tooltip="Journal of Alzheimers Disease &amp; Parkinsonism"/>
              </a:rPr>
              <a:t>Journal of </a:t>
            </a:r>
            <a:r>
              <a:rPr lang="en-IN" sz="2000" dirty="0" err="1">
                <a:hlinkClick r:id="rId4" tooltip="Journal of Alzheimers Disease &amp; Parkinsonism"/>
              </a:rPr>
              <a:t>Alzheimers</a:t>
            </a:r>
            <a:r>
              <a:rPr lang="en-IN" sz="2000" dirty="0">
                <a:hlinkClick r:id="rId4" tooltip="Journal of Alzheimers Disease &amp; Parkinsonism"/>
              </a:rPr>
              <a:t> Disease &amp; Parkinsonism</a:t>
            </a:r>
            <a:endParaRPr lang="en-IN" sz="2000" dirty="0"/>
          </a:p>
          <a:p>
            <a:pPr marL="342900" indent="-342900" fontAlgn="auto">
              <a:spcBef>
                <a:spcPts val="0"/>
              </a:spcBef>
              <a:spcAft>
                <a:spcPts val="0"/>
              </a:spcAft>
              <a:buFont typeface="Wingdings" panose="05000000000000000000" pitchFamily="2" charset="2"/>
              <a:buChar char="Ø"/>
              <a:defRPr/>
            </a:pPr>
            <a:r>
              <a:rPr lang="en-IN" sz="2000" dirty="0">
                <a:hlinkClick r:id="rId5" tooltip="Journal of Child and Adolescent Behaviour"/>
              </a:rPr>
              <a:t>Journal of Child and Adolescent Behaviour</a:t>
            </a:r>
            <a:endParaRPr lang="en-IN" sz="2000" dirty="0"/>
          </a:p>
          <a:p>
            <a:pPr marL="342900" indent="-342900" fontAlgn="auto">
              <a:spcBef>
                <a:spcPts val="0"/>
              </a:spcBef>
              <a:spcAft>
                <a:spcPts val="0"/>
              </a:spcAft>
              <a:buFont typeface="Wingdings" panose="05000000000000000000" pitchFamily="2" charset="2"/>
              <a:buChar char="Ø"/>
              <a:defRPr/>
            </a:pP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Picture 1" descr="C:\Users\rakesh-s\Desktop\speaker.jpg"/>
          <p:cNvPicPr>
            <a:picLocks noChangeAspect="1" noChangeArrowheads="1"/>
          </p:cNvPicPr>
          <p:nvPr/>
        </p:nvPicPr>
        <p:blipFill>
          <a:blip r:embed="rId2"/>
          <a:srcRect/>
          <a:stretch>
            <a:fillRect/>
          </a:stretch>
        </p:blipFill>
        <p:spPr bwMode="auto">
          <a:xfrm>
            <a:off x="0" y="3962400"/>
            <a:ext cx="9144000" cy="2819400"/>
          </a:xfrm>
          <a:prstGeom prst="rect">
            <a:avLst/>
          </a:prstGeom>
          <a:noFill/>
          <a:ln w="9525">
            <a:noFill/>
            <a:miter lim="800000"/>
            <a:headEnd/>
            <a:tailEnd/>
          </a:ln>
        </p:spPr>
      </p:pic>
      <p:sp>
        <p:nvSpPr>
          <p:cNvPr id="6" name="Horizontal Scroll 5"/>
          <p:cNvSpPr/>
          <p:nvPr/>
        </p:nvSpPr>
        <p:spPr>
          <a:xfrm>
            <a:off x="346075" y="914400"/>
            <a:ext cx="8229600" cy="3514725"/>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fontAlgn="auto">
              <a:spcBef>
                <a:spcPts val="0"/>
              </a:spcBef>
              <a:spcAft>
                <a:spcPts val="0"/>
              </a:spcAft>
              <a:buFont typeface="Wingdings" panose="05000000000000000000" pitchFamily="2" charset="2"/>
              <a:buChar char="Ø"/>
              <a:defRPr/>
            </a:pPr>
            <a:r>
              <a:rPr lang="en-IN" sz="2400" dirty="0">
                <a:hlinkClick r:id="rId3" tooltip="Click here"/>
              </a:rPr>
              <a:t>Neurology &amp; Therapeutics</a:t>
            </a:r>
            <a:endParaRPr lang="en-US" sz="2200" dirty="0">
              <a:latin typeface="Footlight MT Light" panose="0204060206030A020304" pitchFamily="18" charset="0"/>
            </a:endParaRPr>
          </a:p>
        </p:txBody>
      </p:sp>
      <p:sp>
        <p:nvSpPr>
          <p:cNvPr id="7" name="Double Wave 6"/>
          <p:cNvSpPr/>
          <p:nvPr/>
        </p:nvSpPr>
        <p:spPr>
          <a:xfrm>
            <a:off x="187678" y="0"/>
            <a:ext cx="8777111"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3600" b="1" dirty="0"/>
              <a:t>Psychiatry</a:t>
            </a:r>
            <a:r>
              <a:rPr lang="en-US" sz="3600" dirty="0"/>
              <a:t/>
            </a:r>
            <a:br>
              <a:rPr lang="en-US" sz="3600" dirty="0"/>
            </a:br>
            <a:r>
              <a:rPr lang="en-US" sz="3600" dirty="0"/>
              <a:t>Related Conferences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endParaRPr lang="ru-RU" smtClean="0">
              <a:latin typeface="Franklin Gothic Book" pitchFamily="34" charset="0"/>
            </a:endParaRPr>
          </a:p>
        </p:txBody>
      </p:sp>
      <p:sp>
        <p:nvSpPr>
          <p:cNvPr id="38914" name="Content Placeholder 2"/>
          <p:cNvSpPr>
            <a:spLocks noGrp="1"/>
          </p:cNvSpPr>
          <p:nvPr>
            <p:ph idx="1"/>
          </p:nvPr>
        </p:nvSpPr>
        <p:spPr/>
        <p:txBody>
          <a:bodyPr/>
          <a:lstStyle/>
          <a:p>
            <a:endParaRPr lang="ru-RU" smtClean="0">
              <a:latin typeface="Perpetua" pitchFamily="18" charset="0"/>
            </a:endParaRPr>
          </a:p>
        </p:txBody>
      </p:sp>
      <p:pic>
        <p:nvPicPr>
          <p:cNvPr id="38915" name="Picture 2" descr="C:\Users\rakesh-s\Desktop\2-2nd-dec.jpg"/>
          <p:cNvPicPr>
            <a:picLocks noChangeAspect="1" noChangeArrowheads="1"/>
          </p:cNvPicPr>
          <p:nvPr/>
        </p:nvPicPr>
        <p:blipFill>
          <a:blip r:embed="rId2"/>
          <a:srcRect/>
          <a:stretch>
            <a:fillRect/>
          </a:stretch>
        </p:blipFill>
        <p:spPr bwMode="auto">
          <a:xfrm>
            <a:off x="0" y="0"/>
            <a:ext cx="9144000" cy="4348163"/>
          </a:xfrm>
          <a:prstGeom prst="rect">
            <a:avLst/>
          </a:prstGeom>
          <a:noFill/>
          <a:ln w="9525">
            <a:noFill/>
            <a:miter lim="800000"/>
            <a:headEnd/>
            <a:tailEnd/>
          </a:ln>
        </p:spPr>
      </p:pic>
      <p:pic>
        <p:nvPicPr>
          <p:cNvPr id="38916" name="Picture 3" descr="C:\Users\rakesh-s\Desktop\membership.jpg"/>
          <p:cNvPicPr>
            <a:picLocks noChangeAspect="1" noChangeArrowheads="1"/>
          </p:cNvPicPr>
          <p:nvPr/>
        </p:nvPicPr>
        <p:blipFill>
          <a:blip r:embed="rId3"/>
          <a:srcRect/>
          <a:stretch>
            <a:fillRect/>
          </a:stretch>
        </p:blipFill>
        <p:spPr bwMode="auto">
          <a:xfrm>
            <a:off x="0" y="4191000"/>
            <a:ext cx="9144000" cy="2667000"/>
          </a:xfrm>
          <a:prstGeom prst="rect">
            <a:avLst/>
          </a:prstGeom>
          <a:noFill/>
          <a:ln w="9525">
            <a:noFill/>
            <a:miter lim="800000"/>
            <a:headEnd/>
            <a:tailEnd/>
          </a:ln>
        </p:spPr>
      </p:pic>
      <p:sp>
        <p:nvSpPr>
          <p:cNvPr id="4" name="Rectangle 3"/>
          <p:cNvSpPr/>
          <p:nvPr/>
        </p:nvSpPr>
        <p:spPr>
          <a:xfrm>
            <a:off x="2819400" y="30163"/>
            <a:ext cx="7086600" cy="830262"/>
          </a:xfrm>
          <a:prstGeom prst="rect">
            <a:avLst/>
          </a:prstGeom>
        </p:spPr>
        <p:txBody>
          <a:bodyPr>
            <a:spAutoFit/>
          </a:bodyPr>
          <a:lstStyle/>
          <a:p>
            <a:pPr fontAlgn="auto">
              <a:spcBef>
                <a:spcPts val="0"/>
              </a:spcBef>
              <a:spcAft>
                <a:spcPts val="0"/>
              </a:spcAft>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fontAlgn="auto">
              <a:spcBef>
                <a:spcPts val="0"/>
              </a:spcBef>
              <a:spcAft>
                <a:spcPts val="0"/>
              </a:spcAft>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fontAlgn="auto">
              <a:spcBef>
                <a:spcPts val="0"/>
              </a:spcBef>
              <a:spcAft>
                <a:spcPts val="0"/>
              </a:spcAft>
              <a:defRPr/>
            </a:pPr>
            <a:r>
              <a:rPr lang="en-US" dirty="0">
                <a:latin typeface="Calisto MT" panose="02040603050505030304" pitchFamily="18" charset="0"/>
              </a:rPr>
              <a:t>For more details and benefits, click on the link below:</a:t>
            </a:r>
          </a:p>
          <a:p>
            <a:pPr fontAlgn="auto">
              <a:spcBef>
                <a:spcPts val="0"/>
              </a:spcBef>
              <a:spcAft>
                <a:spcPts val="0"/>
              </a:spcAft>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endParaRPr lang="en-IN" smtClean="0"/>
          </a:p>
        </p:txBody>
      </p:sp>
      <p:sp>
        <p:nvSpPr>
          <p:cNvPr id="16386" name="Content Placeholder 2"/>
          <p:cNvSpPr>
            <a:spLocks noGrp="1"/>
          </p:cNvSpPr>
          <p:nvPr>
            <p:ph idx="1"/>
          </p:nvPr>
        </p:nvSpPr>
        <p:spPr/>
        <p:txBody>
          <a:bodyPr/>
          <a:lstStyle/>
          <a:p>
            <a:pPr>
              <a:buFont typeface="Wingdings 2" pitchFamily="18" charset="2"/>
              <a:buNone/>
            </a:pPr>
            <a:r>
              <a:rPr lang="en-IN" i="1" smtClean="0">
                <a:latin typeface="Times New Roman" pitchFamily="18" charset="0"/>
                <a:cs typeface="Times New Roman" pitchFamily="18" charset="0"/>
              </a:rPr>
              <a:t>     </a:t>
            </a:r>
            <a:r>
              <a:rPr lang="en-IN" b="1" i="1" smtClean="0">
                <a:latin typeface="Times New Roman" pitchFamily="18" charset="0"/>
                <a:cs typeface="Times New Roman" pitchFamily="18" charset="0"/>
              </a:rPr>
              <a:t> Editor</a:t>
            </a:r>
          </a:p>
          <a:p>
            <a:pPr>
              <a:buFont typeface="Wingdings 2" pitchFamily="18" charset="2"/>
              <a:buNone/>
            </a:pPr>
            <a:endParaRPr lang="en-IN" sz="1600" smtClean="0">
              <a:latin typeface="Times New Roman" pitchFamily="18" charset="0"/>
              <a:cs typeface="Times New Roman" pitchFamily="18" charset="0"/>
            </a:endParaRPr>
          </a:p>
          <a:p>
            <a:pPr>
              <a:buFont typeface="Wingdings 2" pitchFamily="18" charset="2"/>
              <a:buNone/>
            </a:pPr>
            <a:endParaRPr lang="en-IN" sz="1600" smtClean="0">
              <a:latin typeface="Times New Roman" pitchFamily="18" charset="0"/>
              <a:cs typeface="Times New Roman" pitchFamily="18" charset="0"/>
            </a:endParaRPr>
          </a:p>
          <a:p>
            <a:pPr>
              <a:buFont typeface="Wingdings 2" pitchFamily="18" charset="2"/>
              <a:buNone/>
            </a:pPr>
            <a:r>
              <a:rPr lang="en-IN" sz="1600" b="1" smtClean="0"/>
              <a:t/>
            </a:r>
            <a:br>
              <a:rPr lang="en-IN" sz="1600" b="1" smtClean="0"/>
            </a:br>
            <a:endParaRPr lang="en-IN" sz="1600" smtClean="0"/>
          </a:p>
        </p:txBody>
      </p:sp>
      <p:pic>
        <p:nvPicPr>
          <p:cNvPr id="16387" name="Picture 13"/>
          <p:cNvPicPr>
            <a:picLocks noChangeAspect="1" noChangeArrowheads="1"/>
          </p:cNvPicPr>
          <p:nvPr/>
        </p:nvPicPr>
        <p:blipFill>
          <a:blip r:embed="rId2"/>
          <a:srcRect/>
          <a:stretch>
            <a:fillRect/>
          </a:stretch>
        </p:blipFill>
        <p:spPr bwMode="auto">
          <a:xfrm>
            <a:off x="285750" y="285750"/>
            <a:ext cx="8643938" cy="1143000"/>
          </a:xfrm>
          <a:prstGeom prst="rect">
            <a:avLst/>
          </a:prstGeom>
          <a:noFill/>
          <a:ln w="9525">
            <a:noFill/>
            <a:miter lim="800000"/>
            <a:headEnd/>
            <a:tailEnd/>
          </a:ln>
        </p:spPr>
      </p:pic>
      <p:sp>
        <p:nvSpPr>
          <p:cNvPr id="16388" name="Rectangle 7"/>
          <p:cNvSpPr>
            <a:spLocks noChangeArrowheads="1"/>
          </p:cNvSpPr>
          <p:nvPr/>
        </p:nvSpPr>
        <p:spPr bwMode="auto">
          <a:xfrm>
            <a:off x="4214813" y="1500188"/>
            <a:ext cx="3857625" cy="2554287"/>
          </a:xfrm>
          <a:prstGeom prst="rect">
            <a:avLst/>
          </a:prstGeom>
          <a:noFill/>
          <a:ln w="9525">
            <a:noFill/>
            <a:miter lim="800000"/>
            <a:headEnd/>
            <a:tailEnd/>
          </a:ln>
        </p:spPr>
        <p:txBody>
          <a:bodyPr>
            <a:spAutoFit/>
          </a:bodyPr>
          <a:lstStyle/>
          <a:p>
            <a:r>
              <a:rPr lang="en-IN" sz="2000" b="1" i="1">
                <a:latin typeface="Times New Roman" pitchFamily="18" charset="0"/>
                <a:cs typeface="Times New Roman" pitchFamily="18" charset="0"/>
              </a:rPr>
              <a:t>Alexandr Merkin</a:t>
            </a:r>
            <a:r>
              <a:rPr lang="en-IN" sz="2000" i="1">
                <a:latin typeface="Times New Roman" pitchFamily="18" charset="0"/>
                <a:cs typeface="Times New Roman" pitchFamily="18" charset="0"/>
              </a:rPr>
              <a:t/>
            </a:r>
            <a:br>
              <a:rPr lang="en-IN" sz="2000" i="1">
                <a:latin typeface="Times New Roman" pitchFamily="18" charset="0"/>
                <a:cs typeface="Times New Roman" pitchFamily="18" charset="0"/>
              </a:rPr>
            </a:br>
            <a:r>
              <a:rPr lang="en-IN" sz="2000" i="1">
                <a:latin typeface="Times New Roman" pitchFamily="18" charset="0"/>
                <a:cs typeface="Times New Roman" pitchFamily="18" charset="0"/>
              </a:rPr>
              <a:t>Department of Addictions and Psychotherapy</a:t>
            </a:r>
            <a:br>
              <a:rPr lang="en-IN" sz="2000" i="1">
                <a:latin typeface="Times New Roman" pitchFamily="18" charset="0"/>
                <a:cs typeface="Times New Roman" pitchFamily="18" charset="0"/>
              </a:rPr>
            </a:br>
            <a:r>
              <a:rPr lang="en-IN" sz="2000" i="1">
                <a:latin typeface="Times New Roman" pitchFamily="18" charset="0"/>
                <a:cs typeface="Times New Roman" pitchFamily="18" charset="0"/>
              </a:rPr>
              <a:t>Institute for Advanced Studies of the Federal Medical-Biological Agency of Russia</a:t>
            </a:r>
            <a:br>
              <a:rPr lang="en-IN" sz="2000" i="1">
                <a:latin typeface="Times New Roman" pitchFamily="18" charset="0"/>
                <a:cs typeface="Times New Roman" pitchFamily="18" charset="0"/>
              </a:rPr>
            </a:br>
            <a:endParaRPr lang="en-IN" sz="2000" i="1">
              <a:latin typeface="Times New Roman" pitchFamily="18" charset="0"/>
              <a:cs typeface="Times New Roman" pitchFamily="18" charset="0"/>
            </a:endParaRPr>
          </a:p>
          <a:p>
            <a:endParaRPr lang="en-IN" sz="2000" i="1">
              <a:latin typeface="Perpetua" pitchFamily="18" charset="0"/>
            </a:endParaRPr>
          </a:p>
        </p:txBody>
      </p:sp>
      <p:pic>
        <p:nvPicPr>
          <p:cNvPr id="16389" name="Picture 3" descr="C:\Users\alia-asif\Desktop\journal-of-psychiatry--open-access--alexandr-merkin-14744.JPG"/>
          <p:cNvPicPr>
            <a:picLocks noChangeAspect="1" noChangeArrowheads="1"/>
          </p:cNvPicPr>
          <p:nvPr/>
        </p:nvPicPr>
        <p:blipFill>
          <a:blip r:embed="rId3"/>
          <a:srcRect/>
          <a:stretch>
            <a:fillRect/>
          </a:stretch>
        </p:blipFill>
        <p:spPr bwMode="auto">
          <a:xfrm>
            <a:off x="928688" y="2000250"/>
            <a:ext cx="1914525" cy="2357438"/>
          </a:xfrm>
          <a:prstGeom prst="rect">
            <a:avLst/>
          </a:prstGeom>
          <a:noFill/>
          <a:ln w="9525">
            <a:noFill/>
            <a:miter lim="800000"/>
            <a:headEnd/>
            <a:tailEnd/>
          </a:ln>
        </p:spPr>
      </p:pic>
      <p:pic>
        <p:nvPicPr>
          <p:cNvPr id="16390" name="Picture 4" descr="C:\Users\alia-asif\Desktop\images.jpg"/>
          <p:cNvPicPr>
            <a:picLocks noChangeAspect="1" noChangeArrowheads="1"/>
          </p:cNvPicPr>
          <p:nvPr/>
        </p:nvPicPr>
        <p:blipFill>
          <a:blip r:embed="rId4"/>
          <a:srcRect/>
          <a:stretch>
            <a:fillRect/>
          </a:stretch>
        </p:blipFill>
        <p:spPr bwMode="auto">
          <a:xfrm>
            <a:off x="4198938" y="4357688"/>
            <a:ext cx="2944812" cy="1785937"/>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endParaRPr lang="en-IN" smtClean="0"/>
          </a:p>
        </p:txBody>
      </p:sp>
      <p:sp>
        <p:nvSpPr>
          <p:cNvPr id="17410" name="Content Placeholder 2"/>
          <p:cNvSpPr>
            <a:spLocks noGrp="1"/>
          </p:cNvSpPr>
          <p:nvPr>
            <p:ph sz="quarter" idx="1"/>
          </p:nvPr>
        </p:nvSpPr>
        <p:spPr>
          <a:xfrm>
            <a:off x="285750" y="1447800"/>
            <a:ext cx="8247063" cy="4933950"/>
          </a:xfrm>
        </p:spPr>
        <p:txBody>
          <a:bodyPr/>
          <a:lstStyle/>
          <a:p>
            <a:pPr>
              <a:buFont typeface="Wingdings 2" pitchFamily="18" charset="2"/>
              <a:buNone/>
            </a:pPr>
            <a:r>
              <a:rPr lang="en-IN" sz="2800" b="1" i="1" smtClean="0">
                <a:solidFill>
                  <a:srgbClr val="7030A0"/>
                </a:solidFill>
                <a:latin typeface="Times New Roman" pitchFamily="18" charset="0"/>
                <a:cs typeface="Times New Roman" pitchFamily="18" charset="0"/>
              </a:rPr>
              <a:t>Biography:</a:t>
            </a:r>
          </a:p>
          <a:p>
            <a:pPr algn="just">
              <a:buFont typeface="Wingdings 2" pitchFamily="18" charset="2"/>
              <a:buNone/>
            </a:pPr>
            <a:r>
              <a:rPr lang="en-IN" sz="1800" smtClean="0">
                <a:latin typeface="Times New Roman" pitchFamily="18" charset="0"/>
                <a:cs typeface="Times New Roman" pitchFamily="18" charset="0"/>
              </a:rPr>
              <a:t>     Dr. Alexandr Merkin graduated from the Russian State Medical University (Pirogov Russian National Research Medical University) in 1997. In 1999 he completed his Residency in Functional Diagnostics in Therapy, Neurology and Psychiatry. Then he studied Psychiatry and completed his Residency in Psychiatry, as well as in further advanced trainings in Forensic Psychiatry, Addiction Medicine and Psychotherapy.</a:t>
            </a:r>
          </a:p>
          <a:p>
            <a:pPr algn="just">
              <a:buFont typeface="Wingdings 2" pitchFamily="18" charset="2"/>
              <a:buNone/>
            </a:pPr>
            <a:r>
              <a:rPr lang="en-IN" sz="1800" smtClean="0">
                <a:latin typeface="Times New Roman" pitchFamily="18" charset="0"/>
                <a:cs typeface="Times New Roman" pitchFamily="18" charset="0"/>
              </a:rPr>
              <a:t>     Dr. Merkin has been working as a Lecturer at the Institute for Advanced Studies in Moscow since 2005. He completed his PhD dissertation in 2011, and since 2012 he is on Assistant Professor position. He conduct clinical consultations for patients with a variety of mental disorders and psychological problems.</a:t>
            </a:r>
          </a:p>
          <a:p>
            <a:pPr algn="just">
              <a:buFont typeface="Wingdings 2" pitchFamily="18" charset="2"/>
              <a:buNone/>
            </a:pPr>
            <a:r>
              <a:rPr lang="en-IN" sz="1800" smtClean="0">
                <a:latin typeface="Times New Roman" pitchFamily="18" charset="0"/>
                <a:cs typeface="Times New Roman" pitchFamily="18" charset="0"/>
              </a:rPr>
              <a:t>	As a researcher he is responsible for research planning, take part in data collection and analysis, write abstracts and articles and present results at scientific conferences. In addition,he give lectures and conduct workshops on different aspects of psychiatry and addiction disorders in Moscow, all around Russia and abroad.</a:t>
            </a:r>
            <a:endParaRPr lang="en-IN" sz="1800" b="1" i="1" smtClean="0">
              <a:solidFill>
                <a:srgbClr val="7030A0"/>
              </a:solidFill>
              <a:latin typeface="Times New Roman" pitchFamily="18" charset="0"/>
              <a:cs typeface="Times New Roman" pitchFamily="18" charset="0"/>
            </a:endParaRPr>
          </a:p>
        </p:txBody>
      </p:sp>
      <p:pic>
        <p:nvPicPr>
          <p:cNvPr id="17411" name="Picture 13"/>
          <p:cNvPicPr>
            <a:picLocks noChangeAspect="1" noChangeArrowheads="1"/>
          </p:cNvPicPr>
          <p:nvPr/>
        </p:nvPicPr>
        <p:blipFill>
          <a:blip r:embed="rId2"/>
          <a:srcRect/>
          <a:stretch>
            <a:fillRect/>
          </a:stretch>
        </p:blipFill>
        <p:spPr bwMode="auto">
          <a:xfrm>
            <a:off x="285750" y="285750"/>
            <a:ext cx="8643938" cy="1143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endParaRPr lang="en-IN" smtClean="0"/>
          </a:p>
        </p:txBody>
      </p:sp>
      <p:sp>
        <p:nvSpPr>
          <p:cNvPr id="18434" name="Content Placeholder 2"/>
          <p:cNvSpPr>
            <a:spLocks noGrp="1"/>
          </p:cNvSpPr>
          <p:nvPr>
            <p:ph idx="1"/>
          </p:nvPr>
        </p:nvSpPr>
        <p:spPr/>
        <p:txBody>
          <a:bodyPr/>
          <a:lstStyle/>
          <a:p>
            <a:pPr>
              <a:buFont typeface="Wingdings 2" pitchFamily="18" charset="2"/>
              <a:buNone/>
            </a:pPr>
            <a:r>
              <a:rPr lang="en-IN" sz="2800" b="1" i="1" smtClean="0">
                <a:solidFill>
                  <a:srgbClr val="7030A0"/>
                </a:solidFill>
                <a:latin typeface="Times New Roman" pitchFamily="18" charset="0"/>
                <a:cs typeface="Times New Roman" pitchFamily="18" charset="0"/>
              </a:rPr>
              <a:t>Research Interest:</a:t>
            </a:r>
          </a:p>
          <a:p>
            <a:r>
              <a:rPr lang="en-IN" sz="2800" smtClean="0"/>
              <a:t>General psychopathology</a:t>
            </a:r>
          </a:p>
          <a:p>
            <a:r>
              <a:rPr lang="en-IN" sz="2800" smtClean="0"/>
              <a:t>Psycholinguistics</a:t>
            </a:r>
          </a:p>
          <a:p>
            <a:r>
              <a:rPr lang="en-IN" sz="2800" smtClean="0"/>
              <a:t>Neurosciences and Neuroimaging</a:t>
            </a:r>
          </a:p>
          <a:p>
            <a:r>
              <a:rPr lang="en-IN" sz="2800" smtClean="0"/>
              <a:t>Medical Education</a:t>
            </a:r>
          </a:p>
          <a:p>
            <a:r>
              <a:rPr lang="en-IN" sz="2800" smtClean="0"/>
              <a:t>Psychotherapy</a:t>
            </a:r>
            <a:endParaRPr lang="en-IN" sz="2800" b="1" i="1" smtClean="0">
              <a:solidFill>
                <a:srgbClr val="7030A0"/>
              </a:solidFill>
              <a:latin typeface="Times New Roman" pitchFamily="18" charset="0"/>
              <a:cs typeface="Times New Roman" pitchFamily="18" charset="0"/>
            </a:endParaRPr>
          </a:p>
        </p:txBody>
      </p:sp>
      <p:pic>
        <p:nvPicPr>
          <p:cNvPr id="18435" name="Picture 13"/>
          <p:cNvPicPr>
            <a:picLocks noChangeAspect="1" noChangeArrowheads="1"/>
          </p:cNvPicPr>
          <p:nvPr/>
        </p:nvPicPr>
        <p:blipFill>
          <a:blip r:embed="rId2"/>
          <a:srcRect/>
          <a:stretch>
            <a:fillRect/>
          </a:stretch>
        </p:blipFill>
        <p:spPr bwMode="auto">
          <a:xfrm>
            <a:off x="285750" y="285750"/>
            <a:ext cx="8643938" cy="1143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endParaRPr lang="en-IN" smtClean="0"/>
          </a:p>
        </p:txBody>
      </p:sp>
      <p:sp>
        <p:nvSpPr>
          <p:cNvPr id="19458" name="Content Placeholder 2"/>
          <p:cNvSpPr>
            <a:spLocks noGrp="1"/>
          </p:cNvSpPr>
          <p:nvPr>
            <p:ph idx="1"/>
          </p:nvPr>
        </p:nvSpPr>
        <p:spPr>
          <a:xfrm>
            <a:off x="914400" y="1447800"/>
            <a:ext cx="7545388" cy="5076825"/>
          </a:xfrm>
        </p:spPr>
        <p:txBody>
          <a:bodyPr/>
          <a:lstStyle/>
          <a:p>
            <a:pPr>
              <a:buFont typeface="Wingdings 2" pitchFamily="18" charset="2"/>
              <a:buNone/>
            </a:pPr>
            <a:r>
              <a:rPr lang="en-US" sz="2800" b="1" i="1" smtClean="0">
                <a:solidFill>
                  <a:srgbClr val="7030A0"/>
                </a:solidFill>
                <a:latin typeface="Times New Roman" pitchFamily="18" charset="0"/>
                <a:cs typeface="Times New Roman" pitchFamily="18" charset="0"/>
              </a:rPr>
              <a:t>Recent Publications:</a:t>
            </a:r>
          </a:p>
          <a:p>
            <a:pPr algn="just">
              <a:spcBef>
                <a:spcPct val="0"/>
              </a:spcBef>
              <a:buFont typeface="Wingdings" pitchFamily="2" charset="2"/>
              <a:buChar char="q"/>
            </a:pPr>
            <a:endParaRPr lang="en-IN" sz="2000" smtClean="0">
              <a:latin typeface="Times New Roman" pitchFamily="18" charset="0"/>
              <a:cs typeface="Times New Roman" pitchFamily="18" charset="0"/>
            </a:endParaRPr>
          </a:p>
          <a:p>
            <a:pPr algn="just">
              <a:spcBef>
                <a:spcPts val="600"/>
              </a:spcBef>
              <a:spcAft>
                <a:spcPct val="40000"/>
              </a:spcAft>
              <a:buFont typeface="Wingdings" pitchFamily="2" charset="2"/>
              <a:buChar char="q"/>
            </a:pPr>
            <a:r>
              <a:rPr lang="en-IN" sz="2000" smtClean="0">
                <a:latin typeface="Times New Roman" pitchFamily="18" charset="0"/>
                <a:cs typeface="Times New Roman" pitchFamily="18" charset="0"/>
              </a:rPr>
              <a:t>Alexandr Merkin, Ilya Borisov, Alexandr Shushkevitch, Evgeny Dinov, Evgeny Cheremushkin (2014) Difficulties in diagnosing delirium in elderly patients in a general hospital. Asian Journal of Psychiatry, </a:t>
            </a:r>
            <a:r>
              <a:rPr lang="en-US" sz="2000" smtClean="0">
                <a:latin typeface="Times New Roman" pitchFamily="18" charset="0"/>
              </a:rPr>
              <a:t>9, pp. 85-86.</a:t>
            </a:r>
          </a:p>
          <a:p>
            <a:pPr algn="just">
              <a:spcBef>
                <a:spcPts val="600"/>
              </a:spcBef>
              <a:spcAft>
                <a:spcPct val="40000"/>
              </a:spcAft>
              <a:buFont typeface="Wingdings" pitchFamily="2" charset="2"/>
              <a:buChar char="q"/>
            </a:pPr>
            <a:r>
              <a:rPr lang="en-IN" sz="2000" smtClean="0">
                <a:latin typeface="Times New Roman" pitchFamily="18" charset="0"/>
                <a:cs typeface="Times New Roman" pitchFamily="18" charset="0"/>
              </a:rPr>
              <a:t>Alexandr Merkin, Alexander Komarov, Evgeny Dinov et al. </a:t>
            </a:r>
            <a:r>
              <a:rPr lang="en-US" sz="2000" smtClean="0">
                <a:latin typeface="Times New Roman" pitchFamily="18" charset="0"/>
              </a:rPr>
              <a:t>(2014) Asthenic and depressive disorders in elderly patients in outpatient practice (Differential diagnosis and therapy), 3(10), pp. 36-40.</a:t>
            </a:r>
            <a:r>
              <a:rPr lang="ru-RU" sz="2000" smtClean="0">
                <a:latin typeface="Times New Roman" pitchFamily="18" charset="0"/>
              </a:rPr>
              <a:t> </a:t>
            </a:r>
            <a:endParaRPr lang="en-US" sz="2000" smtClean="0">
              <a:latin typeface="Times New Roman" pitchFamily="18" charset="0"/>
            </a:endParaRPr>
          </a:p>
          <a:p>
            <a:pPr algn="just">
              <a:spcBef>
                <a:spcPts val="600"/>
              </a:spcBef>
              <a:spcAft>
                <a:spcPct val="40000"/>
              </a:spcAft>
              <a:buFont typeface="Wingdings" pitchFamily="2" charset="2"/>
              <a:buChar char="q"/>
            </a:pPr>
            <a:r>
              <a:rPr lang="en-IN" sz="2000" smtClean="0">
                <a:latin typeface="Times New Roman" pitchFamily="18" charset="0"/>
                <a:cs typeface="Times New Roman" pitchFamily="18" charset="0"/>
              </a:rPr>
              <a:t>Alexandr Merkin.</a:t>
            </a:r>
            <a:r>
              <a:rPr lang="en-US" sz="2000" smtClean="0">
                <a:latin typeface="Times New Roman" pitchFamily="18" charset="0"/>
              </a:rPr>
              <a:t> Confusional state (delirium) in geriatrics. </a:t>
            </a:r>
            <a:r>
              <a:rPr lang="en-NZ" sz="2000" smtClean="0">
                <a:latin typeface="Times New Roman" pitchFamily="18" charset="0"/>
              </a:rPr>
              <a:t>C</a:t>
            </a:r>
            <a:r>
              <a:rPr lang="en-US" sz="2000" smtClean="0">
                <a:latin typeface="Times New Roman" pitchFamily="18" charset="0"/>
              </a:rPr>
              <a:t>linical signs, comorbidity, care service organization. Saarbrücken</a:t>
            </a:r>
            <a:r>
              <a:rPr lang="en-NZ" sz="2000" smtClean="0">
                <a:latin typeface="Times New Roman" pitchFamily="18" charset="0"/>
              </a:rPr>
              <a:t>: </a:t>
            </a:r>
            <a:r>
              <a:rPr lang="en-US" sz="2000" smtClean="0">
                <a:latin typeface="Times New Roman" pitchFamily="18" charset="0"/>
              </a:rPr>
              <a:t>LAP Lambert Academic Publishing, 2013, 181 p.</a:t>
            </a:r>
            <a:endParaRPr lang="en-IN" sz="2000" smtClean="0">
              <a:latin typeface="Times New Roman" pitchFamily="18" charset="0"/>
              <a:cs typeface="Times New Roman" pitchFamily="18" charset="0"/>
            </a:endParaRPr>
          </a:p>
        </p:txBody>
      </p:sp>
      <p:pic>
        <p:nvPicPr>
          <p:cNvPr id="19459" name="Picture 13"/>
          <p:cNvPicPr>
            <a:picLocks noChangeAspect="1" noChangeArrowheads="1"/>
          </p:cNvPicPr>
          <p:nvPr/>
        </p:nvPicPr>
        <p:blipFill>
          <a:blip r:embed="rId2"/>
          <a:srcRect/>
          <a:stretch>
            <a:fillRect/>
          </a:stretch>
        </p:blipFill>
        <p:spPr bwMode="auto">
          <a:xfrm>
            <a:off x="285750" y="285750"/>
            <a:ext cx="8643938" cy="1143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ctrTitle"/>
          </p:nvPr>
        </p:nvSpPr>
        <p:spPr>
          <a:xfrm>
            <a:off x="457200" y="1506538"/>
            <a:ext cx="8229600" cy="1470025"/>
          </a:xfrm>
        </p:spPr>
        <p:txBody>
          <a:bodyPr/>
          <a:lstStyle/>
          <a:p>
            <a:r>
              <a:rPr sz="6600" smtClean="0">
                <a:latin typeface="Gabriola" pitchFamily="82" charset="0"/>
              </a:rPr>
              <a:t>Psychotherapy</a:t>
            </a:r>
          </a:p>
        </p:txBody>
      </p:sp>
      <p:pic>
        <p:nvPicPr>
          <p:cNvPr id="20482" name="Picture 2" descr="C:\Users\asha-n\Downloads\Sunil ppt&amp; images\images32.jpg"/>
          <p:cNvPicPr>
            <a:picLocks noChangeAspect="1" noChangeArrowheads="1"/>
          </p:cNvPicPr>
          <p:nvPr/>
        </p:nvPicPr>
        <p:blipFill>
          <a:blip r:embed="rId2"/>
          <a:srcRect/>
          <a:stretch>
            <a:fillRect/>
          </a:stretch>
        </p:blipFill>
        <p:spPr bwMode="auto">
          <a:xfrm>
            <a:off x="5299075" y="4267200"/>
            <a:ext cx="3844925" cy="25908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2"/>
          <p:cNvSpPr>
            <a:spLocks noGrp="1"/>
          </p:cNvSpPr>
          <p:nvPr>
            <p:ph sz="quarter" idx="1"/>
          </p:nvPr>
        </p:nvSpPr>
        <p:spPr>
          <a:xfrm>
            <a:off x="381000" y="2057400"/>
            <a:ext cx="8534400" cy="3209925"/>
          </a:xfrm>
        </p:spPr>
        <p:txBody>
          <a:bodyPr/>
          <a:lstStyle/>
          <a:p>
            <a:pPr algn="just">
              <a:spcBef>
                <a:spcPts val="600"/>
              </a:spcBef>
              <a:spcAft>
                <a:spcPct val="60000"/>
              </a:spcAft>
            </a:pPr>
            <a:r>
              <a:rPr lang="en-US" sz="2400" smtClean="0"/>
              <a:t>Psychotherapy is often used either alone or in combination with medications to treat mental illnesses. Called "therapy" for short, the word psychotherapy actually involves a variety of treatment techniques. </a:t>
            </a:r>
          </a:p>
          <a:p>
            <a:pPr algn="just"/>
            <a:r>
              <a:rPr lang="en-US" sz="2400" smtClean="0"/>
              <a:t>During psychotherapy, a person with a mental illness talks to a licensed and trained mental health care professional who helps him or her identify and work through the factors that may be triggering the illness.</a:t>
            </a:r>
          </a:p>
        </p:txBody>
      </p:sp>
      <p:pic>
        <p:nvPicPr>
          <p:cNvPr id="21506" name="Picture 2" descr="C:\Users\asha-n\Downloads\Sunil ppt&amp; images\images33.jpg"/>
          <p:cNvPicPr>
            <a:picLocks noChangeAspect="1" noChangeArrowheads="1"/>
          </p:cNvPicPr>
          <p:nvPr/>
        </p:nvPicPr>
        <p:blipFill>
          <a:blip r:embed="rId2"/>
          <a:srcRect/>
          <a:stretch>
            <a:fillRect/>
          </a:stretch>
        </p:blipFill>
        <p:spPr bwMode="auto">
          <a:xfrm>
            <a:off x="6553200" y="228600"/>
            <a:ext cx="2098675" cy="17494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905000"/>
            <a:ext cx="7772400" cy="3657600"/>
          </a:xfrm>
        </p:spPr>
        <p:txBody>
          <a:bodyPr>
            <a:normAutofit/>
          </a:bodyPr>
          <a:lstStyle/>
          <a:p>
            <a:pPr marL="0" indent="0" fontAlgn="auto">
              <a:spcBef>
                <a:spcPts val="580"/>
              </a:spcBef>
              <a:spcAft>
                <a:spcPts val="0"/>
              </a:spcAft>
              <a:buFont typeface="Wingdings 2"/>
              <a:buNone/>
              <a:defRPr/>
            </a:pPr>
            <a:r>
              <a:rPr lang="en-US" sz="2400" b="1" dirty="0"/>
              <a:t>All psychotherapies provide</a:t>
            </a:r>
            <a:r>
              <a:rPr lang="en-US" sz="2400" b="1" dirty="0" smtClean="0"/>
              <a:t>:</a:t>
            </a:r>
          </a:p>
          <a:p>
            <a:pPr marL="274320" indent="-274320" fontAlgn="auto">
              <a:spcBef>
                <a:spcPts val="580"/>
              </a:spcBef>
              <a:spcAft>
                <a:spcPts val="0"/>
              </a:spcAft>
              <a:buFont typeface="Wingdings 2"/>
              <a:buChar char=""/>
              <a:defRPr/>
            </a:pPr>
            <a:r>
              <a:rPr lang="en-US" sz="2400" dirty="0"/>
              <a:t>A working alliance between patient and therapist</a:t>
            </a:r>
          </a:p>
          <a:p>
            <a:pPr marL="274320" indent="-274320" fontAlgn="auto">
              <a:spcBef>
                <a:spcPts val="580"/>
              </a:spcBef>
              <a:spcAft>
                <a:spcPts val="0"/>
              </a:spcAft>
              <a:buFont typeface="Wingdings 2"/>
              <a:buChar char=""/>
              <a:defRPr/>
            </a:pPr>
            <a:r>
              <a:rPr lang="en-US" sz="2400" dirty="0"/>
              <a:t>An emotionally safe setting where the patient can feel accepted, supported, un-criticized</a:t>
            </a:r>
          </a:p>
          <a:p>
            <a:pPr marL="274320" indent="-274320" fontAlgn="auto">
              <a:spcBef>
                <a:spcPts val="580"/>
              </a:spcBef>
              <a:spcAft>
                <a:spcPts val="0"/>
              </a:spcAft>
              <a:buFont typeface="Wingdings 2"/>
              <a:buChar char=""/>
              <a:defRPr/>
            </a:pPr>
            <a:r>
              <a:rPr lang="en-US" sz="2400" dirty="0"/>
              <a:t>A therapeutic approach that may either be strictly adhered to or modified according to patient needs</a:t>
            </a:r>
          </a:p>
          <a:p>
            <a:pPr marL="274320" indent="-274320" fontAlgn="auto">
              <a:spcBef>
                <a:spcPts val="580"/>
              </a:spcBef>
              <a:spcAft>
                <a:spcPts val="0"/>
              </a:spcAft>
              <a:buFont typeface="Wingdings 2"/>
              <a:buChar char=""/>
              <a:defRPr/>
            </a:pPr>
            <a:r>
              <a:rPr lang="en-US" sz="2400" dirty="0"/>
              <a:t>Confidentiality as integral to therapeutic relationship except with safety issues</a:t>
            </a:r>
          </a:p>
          <a:p>
            <a:pPr marL="274320" indent="-274320" fontAlgn="auto">
              <a:spcBef>
                <a:spcPts val="580"/>
              </a:spcBef>
              <a:spcAft>
                <a:spcPts val="0"/>
              </a:spcAft>
              <a:buFont typeface="Wingdings 2"/>
              <a:buChar char=""/>
              <a:defRPr/>
            </a:pPr>
            <a:endParaRPr lang="en-US" sz="2400" dirty="0"/>
          </a:p>
        </p:txBody>
      </p:sp>
      <p:pic>
        <p:nvPicPr>
          <p:cNvPr id="22530" name="Picture 2" descr="C:\Users\Heidi\AppData\Local\Microsoft\Windows\Temporary Internet Files\Content.IE5\K2E4D00N\MC900334236[1].wmf"/>
          <p:cNvPicPr>
            <a:picLocks noChangeAspect="1" noChangeArrowheads="1"/>
          </p:cNvPicPr>
          <p:nvPr/>
        </p:nvPicPr>
        <p:blipFill>
          <a:blip r:embed="rId2"/>
          <a:srcRect/>
          <a:stretch>
            <a:fillRect/>
          </a:stretch>
        </p:blipFill>
        <p:spPr bwMode="auto">
          <a:xfrm>
            <a:off x="5867400" y="381000"/>
            <a:ext cx="2667000" cy="179705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168</TotalTime>
  <Words>1380</Words>
  <Application>Microsoft Office PowerPoint</Application>
  <PresentationFormat>On-screen Show (4:3)</PresentationFormat>
  <Paragraphs>101</Paragraphs>
  <Slides>25</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25</vt:i4>
      </vt:variant>
    </vt:vector>
  </HeadingPairs>
  <TitlesOfParts>
    <vt:vector size="43" baseType="lpstr">
      <vt:lpstr>Perpetua</vt:lpstr>
      <vt:lpstr>Arial</vt:lpstr>
      <vt:lpstr>Franklin Gothic Book</vt:lpstr>
      <vt:lpstr>Wingdings 2</vt:lpstr>
      <vt:lpstr>Calibri</vt:lpstr>
      <vt:lpstr>Stencil</vt:lpstr>
      <vt:lpstr>Nyala</vt:lpstr>
      <vt:lpstr>Centaur</vt:lpstr>
      <vt:lpstr>Microsoft YaHei</vt:lpstr>
      <vt:lpstr>Baskerville Old Face</vt:lpstr>
      <vt:lpstr>Times New Roman</vt:lpstr>
      <vt:lpstr>Wingdings</vt:lpstr>
      <vt:lpstr>Gabriola</vt:lpstr>
      <vt:lpstr>Estrangelo Edessa</vt:lpstr>
      <vt:lpstr>Footlight MT Light</vt:lpstr>
      <vt:lpstr>Andalus</vt:lpstr>
      <vt:lpstr>Calisto MT</vt:lpstr>
      <vt:lpstr>Equity</vt:lpstr>
      <vt:lpstr>Slide 1</vt:lpstr>
      <vt:lpstr>Slide 2</vt:lpstr>
      <vt:lpstr>Slide 3</vt:lpstr>
      <vt:lpstr>Slide 4</vt:lpstr>
      <vt:lpstr>Slide 5</vt:lpstr>
      <vt:lpstr>Slide 6</vt:lpstr>
      <vt:lpstr>Psychotherapy</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Psychotherapy</dc:title>
  <dc:creator>Asha Nair</dc:creator>
  <cp:lastModifiedBy>alia-asif</cp:lastModifiedBy>
  <cp:revision>23</cp:revision>
  <dcterms:created xsi:type="dcterms:W3CDTF">2014-10-17T08:32:50Z</dcterms:created>
  <dcterms:modified xsi:type="dcterms:W3CDTF">2014-11-13T07:24:35Z</dcterms:modified>
</cp:coreProperties>
</file>