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345" r:id="rId2"/>
    <p:sldId id="346" r:id="rId3"/>
    <p:sldId id="256" r:id="rId4"/>
    <p:sldId id="257" r:id="rId5"/>
    <p:sldId id="341" r:id="rId6"/>
    <p:sldId id="260" r:id="rId7"/>
    <p:sldId id="333" r:id="rId8"/>
    <p:sldId id="334" r:id="rId9"/>
    <p:sldId id="347" r:id="rId10"/>
    <p:sldId id="348" r:id="rId11"/>
    <p:sldId id="34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44"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A46A11-D320-4319-BB19-6AF34A8AC94B}" type="datetimeFigureOut">
              <a:rPr lang="en-US" smtClean="0"/>
              <a:t>11/20/2015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54FC7-E7F6-46BE-91CA-F07215B68C83}" type="slidenum">
              <a:rPr lang="en-US" smtClean="0"/>
              <a:t>‹#›</a:t>
            </a:fld>
            <a:endParaRPr lang="en-US"/>
          </a:p>
        </p:txBody>
      </p:sp>
    </p:spTree>
    <p:extLst>
      <p:ext uri="{BB962C8B-B14F-4D97-AF65-F5344CB8AC3E}">
        <p14:creationId xmlns:p14="http://schemas.microsoft.com/office/powerpoint/2010/main" val="2421474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54FC7-E7F6-46BE-91CA-F07215B68C83}" type="slidenum">
              <a:rPr lang="en-US" smtClean="0"/>
              <a:t>3</a:t>
            </a:fld>
            <a:endParaRPr lang="en-US"/>
          </a:p>
        </p:txBody>
      </p:sp>
    </p:spTree>
    <p:extLst>
      <p:ext uri="{BB962C8B-B14F-4D97-AF65-F5344CB8AC3E}">
        <p14:creationId xmlns:p14="http://schemas.microsoft.com/office/powerpoint/2010/main" val="933886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897EF42-4468-45B4-839B-0223E8CED2DD}" type="datetimeFigureOut">
              <a:rPr lang="en-US" smtClean="0"/>
              <a:t>11/20/2015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97EF42-4468-45B4-839B-0223E8CED2DD}" type="datetimeFigureOut">
              <a:rPr lang="en-US" smtClean="0"/>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897EF42-4468-45B4-839B-0223E8CED2DD}" type="datetimeFigureOut">
              <a:rPr lang="en-US" smtClean="0"/>
              <a:t>11/20/2015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97EF42-4468-45B4-839B-0223E8CED2DD}" type="datetimeFigureOut">
              <a:rPr lang="en-US" smtClean="0"/>
              <a:t>11/20/2015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7EF42-4468-45B4-839B-0223E8CED2DD}" type="datetimeFigureOut">
              <a:rPr lang="en-US" smtClean="0"/>
              <a:t>11/20/2015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F925245-6EC2-4710-A17C-F03DBAEE8AC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897EF42-4468-45B4-839B-0223E8CED2DD}" type="datetimeFigureOut">
              <a:rPr lang="en-US" smtClean="0"/>
              <a:t>11/20/2015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F925245-6EC2-4710-A17C-F03DBAEE8AC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79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Allergy Conference </a:t>
            </a:r>
            <a:endParaRPr lang="en-IN" dirty="0" smtClean="0"/>
          </a:p>
          <a:p>
            <a:pPr marL="285750" indent="-285750">
              <a:buFont typeface="Wingdings" panose="05000000000000000000" pitchFamily="2" charset="2"/>
              <a:buChar char="Ø"/>
              <a:defRPr/>
            </a:pPr>
            <a:r>
              <a:rPr lang="en-IN" dirty="0"/>
              <a:t>4th Bacteriology and Infectious Diseases </a:t>
            </a:r>
            <a:r>
              <a:rPr lang="en-IN" dirty="0" smtClean="0"/>
              <a:t>Conference</a:t>
            </a:r>
          </a:p>
          <a:p>
            <a:pPr marL="285750" indent="-285750">
              <a:buFont typeface="Wingdings" panose="05000000000000000000" pitchFamily="2" charset="2"/>
              <a:buChar char="Ø"/>
              <a:defRPr/>
            </a:pPr>
            <a:r>
              <a:rPr lang="en-IN" dirty="0"/>
              <a:t>2nd Infectious Diseases Congress</a:t>
            </a:r>
            <a:endParaRPr lang="en-US" dirty="0" smtClean="0"/>
          </a:p>
        </p:txBody>
      </p:sp>
      <p:sp>
        <p:nvSpPr>
          <p:cNvPr id="7" name="Double Wave 6"/>
          <p:cNvSpPr/>
          <p:nvPr/>
        </p:nvSpPr>
        <p:spPr>
          <a:xfrm>
            <a:off x="160585" y="-14436"/>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t>Journal of </a:t>
            </a:r>
            <a:r>
              <a:rPr lang="en-US" sz="3600" dirty="0"/>
              <a:t>Air &amp; Water Borne Diseases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343938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1800" dirty="0">
                <a:latin typeface="Calisto MT" panose="02040603050505030304" pitchFamily="18" charset="0"/>
              </a:rPr>
              <a:t>OMICS </a:t>
            </a:r>
            <a:r>
              <a:rPr lang="en-US" sz="1800" dirty="0" smtClean="0">
                <a:latin typeface="Calisto MT" panose="02040603050505030304" pitchFamily="18" charset="0"/>
              </a:rPr>
              <a:t>International </a:t>
            </a:r>
            <a:r>
              <a:rPr lang="en-US" sz="1800"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sz="1800" dirty="0">
                <a:latin typeface="Calisto MT" panose="02040603050505030304" pitchFamily="18" charset="0"/>
              </a:rPr>
              <a:t>For more details and benefits, click on the link below:</a:t>
            </a:r>
          </a:p>
          <a:p>
            <a:pPr>
              <a:defRPr/>
            </a:pPr>
            <a:r>
              <a:rPr lang="en-US" sz="1800" dirty="0">
                <a:solidFill>
                  <a:schemeClr val="accent4">
                    <a:lumMod val="10000"/>
                  </a:schemeClr>
                </a:solidFill>
                <a:latin typeface="Calisto MT" panose="02040603050505030304" pitchFamily="18" charset="0"/>
                <a:hlinkClick r:id="rId4"/>
              </a:rPr>
              <a:t>http://omicsonline.org/membership.php</a:t>
            </a:r>
            <a:r>
              <a:rPr lang="en-US" sz="1800"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930249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515215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396847"/>
            <a:ext cx="5210503" cy="4062651"/>
          </a:xfrm>
          <a:prstGeom prst="rect">
            <a:avLst/>
          </a:prstGeom>
        </p:spPr>
        <p:txBody>
          <a:bodyPr wrap="square">
            <a:spAutoFit/>
          </a:bodyPr>
          <a:lstStyle/>
          <a:p>
            <a:pPr>
              <a:lnSpc>
                <a:spcPct val="150000"/>
              </a:lnSpc>
            </a:pPr>
            <a:r>
              <a:rPr lang="en-US" sz="2800" b="1" dirty="0" err="1"/>
              <a:t>Alfesio</a:t>
            </a:r>
            <a:r>
              <a:rPr lang="en-US" sz="2800" b="1" dirty="0"/>
              <a:t> Braga</a:t>
            </a:r>
            <a:r>
              <a:rPr lang="en-US" sz="2800" dirty="0"/>
              <a:t/>
            </a:r>
            <a:br>
              <a:rPr lang="en-US" sz="2800" dirty="0"/>
            </a:br>
            <a:r>
              <a:rPr lang="en-US" sz="2400" dirty="0" smtClean="0"/>
              <a:t>Professor</a:t>
            </a:r>
          </a:p>
          <a:p>
            <a:pPr>
              <a:lnSpc>
                <a:spcPct val="150000"/>
              </a:lnSpc>
            </a:pPr>
            <a:r>
              <a:rPr lang="en-IN" sz="2400" dirty="0"/>
              <a:t>Environmental Exposure and Risk Assessment </a:t>
            </a:r>
            <a:r>
              <a:rPr lang="en-IN" sz="2400" dirty="0" smtClean="0"/>
              <a:t>Group</a:t>
            </a:r>
          </a:p>
          <a:p>
            <a:pPr>
              <a:lnSpc>
                <a:spcPct val="150000"/>
              </a:lnSpc>
            </a:pPr>
            <a:r>
              <a:rPr lang="en-IN" sz="2400" dirty="0"/>
              <a:t>The Catholic University of Santos</a:t>
            </a:r>
            <a:r>
              <a:rPr lang="en-US" sz="2400" dirty="0"/>
              <a:t/>
            </a:r>
            <a:br>
              <a:rPr lang="en-US" sz="2400" dirty="0"/>
            </a:br>
            <a:r>
              <a:rPr lang="en-US" sz="2400" dirty="0"/>
              <a:t>USA</a:t>
            </a:r>
            <a:br>
              <a:rPr lang="en-US" sz="2400" dirty="0"/>
            </a:br>
            <a:endParaRPr lang="en-US" sz="2400" dirty="0">
              <a:latin typeface="Times New Roman" pitchFamily="18" charset="0"/>
              <a:cs typeface="Times New Roman" pitchFamily="18" charset="0"/>
            </a:endParaRPr>
          </a:p>
        </p:txBody>
      </p:sp>
      <p:sp>
        <p:nvSpPr>
          <p:cNvPr id="5" name="Rectangle 4"/>
          <p:cNvSpPr/>
          <p:nvPr/>
        </p:nvSpPr>
        <p:spPr>
          <a:xfrm>
            <a:off x="2343807" y="1383200"/>
            <a:ext cx="3886200" cy="523220"/>
          </a:xfrm>
          <a:prstGeom prst="rect">
            <a:avLst/>
          </a:prstGeom>
        </p:spPr>
        <p:txBody>
          <a:bodyPr wrap="square">
            <a:spAutoFit/>
          </a:bodyPr>
          <a:lstStyle/>
          <a:p>
            <a:pPr algn="ctr"/>
            <a:r>
              <a:rPr lang="en-US" sz="2800" b="1" dirty="0" smtClean="0">
                <a:latin typeface="Times New Roman" pitchFamily="18" charset="0"/>
                <a:cs typeface="Times New Roman" pitchFamily="18" charset="0"/>
              </a:rPr>
              <a:t>Editorial Board</a:t>
            </a:r>
          </a:p>
        </p:txBody>
      </p:sp>
      <p:sp>
        <p:nvSpPr>
          <p:cNvPr id="7" name="TextBox 6"/>
          <p:cNvSpPr txBox="1"/>
          <p:nvPr/>
        </p:nvSpPr>
        <p:spPr>
          <a:xfrm>
            <a:off x="6248400" y="4267200"/>
            <a:ext cx="2209800" cy="369332"/>
          </a:xfrm>
          <a:prstGeom prst="rect">
            <a:avLst/>
          </a:prstGeom>
          <a:noFill/>
        </p:spPr>
        <p:txBody>
          <a:bodyPr wrap="square" rtlCol="0">
            <a:spAutoFit/>
          </a:bodyPr>
          <a:lstStyle/>
          <a:p>
            <a:endParaRPr lang="en-US" dirty="0"/>
          </a:p>
        </p:txBody>
      </p:sp>
      <p:pic>
        <p:nvPicPr>
          <p:cNvPr id="1026" name="Picture 2" descr="C:\Users\manjula-p\Desktop\AWBD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95"/>
            <a:ext cx="9144000" cy="120960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Alfesio Brag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2209800"/>
            <a:ext cx="2438400" cy="335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4873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964353"/>
            <a:ext cx="8763000" cy="4893647"/>
          </a:xfrm>
          <a:prstGeom prst="rect">
            <a:avLst/>
          </a:prstGeom>
        </p:spPr>
        <p:txBody>
          <a:bodyPr wrap="square">
            <a:spAutoFit/>
          </a:bodyPr>
          <a:lstStyle/>
          <a:p>
            <a:pPr marL="342900" indent="-342900" algn="just">
              <a:buFont typeface="Arial" pitchFamily="34" charset="0"/>
              <a:buChar char="•"/>
            </a:pPr>
            <a:r>
              <a:rPr lang="en-IN" sz="2400" dirty="0" err="1"/>
              <a:t>Dr.</a:t>
            </a:r>
            <a:r>
              <a:rPr lang="en-IN" sz="2400" dirty="0"/>
              <a:t> Braga is graduated in Medicine at the Faculty of Medicine of Santo </a:t>
            </a:r>
            <a:r>
              <a:rPr lang="en-IN" sz="2400" dirty="0" err="1"/>
              <a:t>Amaro</a:t>
            </a:r>
            <a:r>
              <a:rPr lang="en-IN" sz="2400" dirty="0"/>
              <a:t> (1987). Specialist in </a:t>
            </a:r>
            <a:r>
              <a:rPr lang="en-IN" sz="2400" dirty="0" err="1"/>
              <a:t>Pediatrics</a:t>
            </a:r>
            <a:r>
              <a:rPr lang="en-IN" sz="2400" dirty="0"/>
              <a:t> at Sao Paulo State Department of Health (1990). Received a PhD degree in medicine from the University of Sao Paulo (1998), Brazil. He was also a postdoctoral fellow in Environmental Epidemiology at Harvard School of Public Health, USA (2001). He is currently Professor and researcher at the Environmental Exposure and Risk Assessment Group of the Catholic University of Santos, Senior researcher of the Environmental Epidemiology Study Group in the Laboratory of Experimental Air Pollution, University of São Paulo Faculty of Medical Sciences, and researcher at the </a:t>
            </a:r>
            <a:r>
              <a:rPr lang="en-IN" sz="2400" dirty="0" err="1"/>
              <a:t>Center</a:t>
            </a:r>
            <a:r>
              <a:rPr lang="en-IN" sz="2400" dirty="0"/>
              <a:t> for Studies of Contemporary Culture (CEDEC).</a:t>
            </a:r>
            <a:endParaRPr lang="en-US" sz="2200" dirty="0">
              <a:latin typeface="Times New Roman" pitchFamily="18" charset="0"/>
              <a:cs typeface="Times New Roman" pitchFamily="18" charset="0"/>
            </a:endParaRPr>
          </a:p>
        </p:txBody>
      </p:sp>
      <p:sp>
        <p:nvSpPr>
          <p:cNvPr id="6" name="Rectangle 5"/>
          <p:cNvSpPr/>
          <p:nvPr/>
        </p:nvSpPr>
        <p:spPr>
          <a:xfrm>
            <a:off x="61234" y="1676400"/>
            <a:ext cx="1569661"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Biography</a:t>
            </a:r>
          </a:p>
        </p:txBody>
      </p:sp>
      <p:sp>
        <p:nvSpPr>
          <p:cNvPr id="8" name="Rectangle 7"/>
          <p:cNvSpPr/>
          <p:nvPr/>
        </p:nvSpPr>
        <p:spPr>
          <a:xfrm>
            <a:off x="8001000" y="6368534"/>
            <a:ext cx="838200" cy="369332"/>
          </a:xfrm>
          <a:prstGeom prst="rect">
            <a:avLst/>
          </a:prstGeom>
        </p:spPr>
        <p:txBody>
          <a:bodyPr wrap="square">
            <a:spAutoFit/>
          </a:bodyPr>
          <a:lstStyle/>
          <a:p>
            <a:r>
              <a:rPr lang="en-US" b="1" dirty="0" smtClean="0"/>
              <a:t>&gt; &gt; &gt;</a:t>
            </a:r>
            <a:endParaRPr lang="en-US" b="1" dirty="0"/>
          </a:p>
        </p:txBody>
      </p:sp>
      <p:pic>
        <p:nvPicPr>
          <p:cNvPr id="9"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7857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0"/>
            <a:ext cx="8001000" cy="830997"/>
          </a:xfrm>
          <a:prstGeom prst="rect">
            <a:avLst/>
          </a:prstGeom>
        </p:spPr>
        <p:txBody>
          <a:bodyPr wrap="square">
            <a:spAutoFit/>
          </a:bodyPr>
          <a:lstStyle/>
          <a:p>
            <a:pPr marL="342900" indent="-342900" algn="just">
              <a:buFont typeface="Arial" pitchFamily="34" charset="0"/>
              <a:buChar char="•"/>
            </a:pPr>
            <a:r>
              <a:rPr lang="en-IN" sz="2400" dirty="0" err="1"/>
              <a:t>Dr.</a:t>
            </a:r>
            <a:r>
              <a:rPr lang="en-IN" sz="2400" dirty="0"/>
              <a:t> Braga research  interest include study of the adverse effects of air, water and soil contamination on health.</a:t>
            </a:r>
            <a:endParaRPr lang="en-US" sz="2400" dirty="0">
              <a:latin typeface="Times New Roman" pitchFamily="18" charset="0"/>
              <a:cs typeface="Times New Roman" pitchFamily="18" charset="0"/>
            </a:endParaRPr>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217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5310" y="1595735"/>
            <a:ext cx="1808508"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Publications</a:t>
            </a:r>
          </a:p>
        </p:txBody>
      </p:sp>
      <p:sp>
        <p:nvSpPr>
          <p:cNvPr id="3" name="Rectangle 2"/>
          <p:cNvSpPr/>
          <p:nvPr/>
        </p:nvSpPr>
        <p:spPr>
          <a:xfrm>
            <a:off x="34159" y="2109952"/>
            <a:ext cx="8534400" cy="4862870"/>
          </a:xfrm>
          <a:prstGeom prst="rect">
            <a:avLst/>
          </a:prstGeom>
        </p:spPr>
        <p:txBody>
          <a:bodyPr wrap="square">
            <a:spAutoFit/>
          </a:bodyPr>
          <a:lstStyle/>
          <a:p>
            <a:r>
              <a:rPr lang="en-IN" sz="2400" b="1" dirty="0"/>
              <a:t>The Effect of Weather on Respiratory and Cardiovascular Deaths </a:t>
            </a:r>
            <a:r>
              <a:rPr lang="en-IN" sz="2400" b="1" dirty="0" smtClean="0"/>
              <a:t>in 12 </a:t>
            </a:r>
            <a:r>
              <a:rPr lang="en-IN" sz="2400" b="1" dirty="0"/>
              <a:t>U.S. Cities</a:t>
            </a:r>
            <a:r>
              <a:rPr lang="en-US" sz="2400" b="1" dirty="0" smtClean="0"/>
              <a:t>.</a:t>
            </a:r>
            <a:endParaRPr lang="en-US" sz="2400" b="1" dirty="0"/>
          </a:p>
          <a:p>
            <a:endParaRPr lang="en-US" sz="2400" dirty="0" smtClean="0"/>
          </a:p>
          <a:p>
            <a:r>
              <a:rPr lang="en-US" sz="2400" dirty="0" err="1" smtClean="0"/>
              <a:t>Alfésio</a:t>
            </a:r>
            <a:r>
              <a:rPr lang="en-US" sz="2400" dirty="0" smtClean="0"/>
              <a:t> </a:t>
            </a:r>
            <a:r>
              <a:rPr lang="en-US" sz="2400" dirty="0"/>
              <a:t>L. F. Braga,1, 2 </a:t>
            </a:r>
            <a:r>
              <a:rPr lang="en-US" sz="2400" dirty="0" err="1"/>
              <a:t>Antonella</a:t>
            </a:r>
            <a:r>
              <a:rPr lang="en-US" sz="2400" dirty="0"/>
              <a:t> Zanobetti,1 and Joel </a:t>
            </a:r>
            <a:r>
              <a:rPr lang="en-US" sz="2400" dirty="0" smtClean="0"/>
              <a:t>Schwartz</a:t>
            </a:r>
          </a:p>
          <a:p>
            <a:endParaRPr lang="en-US" sz="2400" b="1" dirty="0" smtClean="0"/>
          </a:p>
          <a:p>
            <a:r>
              <a:rPr lang="en-IN" sz="2400" b="1" dirty="0"/>
              <a:t>Air pollution from biomass burning and asthma hospital admissions in a sugar cane plantation area in </a:t>
            </a:r>
            <a:r>
              <a:rPr lang="en-IN" sz="2400" b="1" dirty="0" smtClean="0"/>
              <a:t>Brazil</a:t>
            </a:r>
          </a:p>
          <a:p>
            <a:endParaRPr lang="en-US" sz="2400" dirty="0" smtClean="0"/>
          </a:p>
          <a:p>
            <a:r>
              <a:rPr lang="en-US" sz="2400" dirty="0" smtClean="0"/>
              <a:t>Marcos </a:t>
            </a:r>
            <a:r>
              <a:rPr lang="en-US" sz="2400" dirty="0" err="1"/>
              <a:t>Abdo</a:t>
            </a:r>
            <a:r>
              <a:rPr lang="en-US" sz="2400" dirty="0"/>
              <a:t> </a:t>
            </a:r>
            <a:r>
              <a:rPr lang="en-US" sz="2400" dirty="0" err="1"/>
              <a:t>Arbex</a:t>
            </a:r>
            <a:r>
              <a:rPr lang="en-US" sz="2400" dirty="0"/>
              <a:t>, Lourdes </a:t>
            </a:r>
            <a:r>
              <a:rPr lang="en-US" sz="2400" dirty="0" err="1"/>
              <a:t>Conceição</a:t>
            </a:r>
            <a:r>
              <a:rPr lang="en-US" sz="2400" dirty="0"/>
              <a:t> Martins, </a:t>
            </a:r>
            <a:r>
              <a:rPr lang="en-US" sz="2400" dirty="0" err="1"/>
              <a:t>Regiani</a:t>
            </a:r>
            <a:r>
              <a:rPr lang="en-US" sz="2400" dirty="0"/>
              <a:t> </a:t>
            </a:r>
            <a:r>
              <a:rPr lang="en-US" sz="2400" dirty="0" err="1"/>
              <a:t>Carvalho</a:t>
            </a:r>
            <a:r>
              <a:rPr lang="en-US" sz="2400" dirty="0"/>
              <a:t> de Oliveira, </a:t>
            </a:r>
            <a:r>
              <a:rPr lang="en-US" sz="2400" dirty="0" err="1"/>
              <a:t>Luiz</a:t>
            </a:r>
            <a:r>
              <a:rPr lang="en-US" sz="2400" dirty="0"/>
              <a:t> Alberto Amador Pereira, </a:t>
            </a:r>
            <a:r>
              <a:rPr lang="en-US" sz="2400" dirty="0" err="1"/>
              <a:t>Flávio</a:t>
            </a:r>
            <a:r>
              <a:rPr lang="en-US" sz="2400" dirty="0"/>
              <a:t> </a:t>
            </a:r>
            <a:r>
              <a:rPr lang="en-US" sz="2400" dirty="0" err="1"/>
              <a:t>Ferlin</a:t>
            </a:r>
            <a:r>
              <a:rPr lang="en-US" sz="2400" dirty="0"/>
              <a:t> </a:t>
            </a:r>
            <a:r>
              <a:rPr lang="en-US" sz="2400" dirty="0" err="1"/>
              <a:t>Arbex</a:t>
            </a:r>
            <a:r>
              <a:rPr lang="en-US" sz="2400" dirty="0"/>
              <a:t>, José Eduardo </a:t>
            </a:r>
            <a:r>
              <a:rPr lang="en-US" sz="2400" dirty="0" err="1"/>
              <a:t>Delfini</a:t>
            </a:r>
            <a:r>
              <a:rPr lang="en-US" sz="2400" dirty="0"/>
              <a:t> </a:t>
            </a:r>
            <a:r>
              <a:rPr lang="en-US" sz="2400" dirty="0" err="1"/>
              <a:t>Cançado</a:t>
            </a:r>
            <a:r>
              <a:rPr lang="en-US" sz="2400" dirty="0"/>
              <a:t>, Paulo </a:t>
            </a:r>
            <a:r>
              <a:rPr lang="en-US" sz="2400" dirty="0" err="1"/>
              <a:t>Hilário</a:t>
            </a:r>
            <a:r>
              <a:rPr lang="en-US" sz="2400" dirty="0"/>
              <a:t> </a:t>
            </a:r>
            <a:r>
              <a:rPr lang="en-US" sz="2400" dirty="0" err="1"/>
              <a:t>Nascimento</a:t>
            </a:r>
            <a:r>
              <a:rPr lang="en-US" sz="2400" dirty="0"/>
              <a:t> </a:t>
            </a:r>
            <a:r>
              <a:rPr lang="en-US" sz="2400" dirty="0" err="1"/>
              <a:t>Saldiva</a:t>
            </a:r>
            <a:r>
              <a:rPr lang="en-US" sz="2400" dirty="0"/>
              <a:t>, and </a:t>
            </a:r>
            <a:r>
              <a:rPr lang="en-US" sz="2400" dirty="0" err="1"/>
              <a:t>Alfésio</a:t>
            </a:r>
            <a:r>
              <a:rPr lang="en-US" sz="2400" dirty="0"/>
              <a:t> </a:t>
            </a:r>
            <a:r>
              <a:rPr lang="en-US" sz="2400" dirty="0" err="1"/>
              <a:t>Luís</a:t>
            </a:r>
            <a:r>
              <a:rPr lang="en-US" sz="2400" dirty="0"/>
              <a:t> Ferreira Braga</a:t>
            </a:r>
            <a:endParaRPr lang="en-US" sz="2200" dirty="0" smtClean="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p:txBody>
      </p:sp>
      <p:pic>
        <p:nvPicPr>
          <p:cNvPr id="5"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5651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838200"/>
            <a:ext cx="7772400" cy="4893647"/>
          </a:xfrm>
          <a:prstGeom prst="rect">
            <a:avLst/>
          </a:prstGeom>
        </p:spPr>
        <p:txBody>
          <a:bodyPr wrap="square">
            <a:spAutoFit/>
          </a:bodyPr>
          <a:lstStyle/>
          <a:p>
            <a:r>
              <a:rPr lang="en-IN" sz="2400" b="1" dirty="0"/>
              <a:t>Air pollution and </a:t>
            </a:r>
            <a:r>
              <a:rPr lang="en-IN" sz="2400" b="1" dirty="0" err="1"/>
              <a:t>pediatric</a:t>
            </a:r>
            <a:r>
              <a:rPr lang="en-IN" sz="2400" b="1" dirty="0"/>
              <a:t> respiratory hospital admissions in São Paulo, </a:t>
            </a:r>
            <a:r>
              <a:rPr lang="en-IN" sz="2400" b="1" dirty="0" smtClean="0"/>
              <a:t>Brazil</a:t>
            </a:r>
          </a:p>
          <a:p>
            <a:r>
              <a:rPr lang="en-US" sz="2400" dirty="0" err="1"/>
              <a:t>Alfésio</a:t>
            </a:r>
            <a:r>
              <a:rPr lang="en-US" sz="2400" dirty="0"/>
              <a:t> L.F. </a:t>
            </a:r>
            <a:r>
              <a:rPr lang="en-US" sz="2400" dirty="0" smtClean="0"/>
              <a:t>Braga, </a:t>
            </a:r>
            <a:r>
              <a:rPr lang="en-US" sz="2400" dirty="0" err="1"/>
              <a:t>Gleice</a:t>
            </a:r>
            <a:r>
              <a:rPr lang="en-US" sz="2400" dirty="0"/>
              <a:t> M.S. </a:t>
            </a:r>
            <a:r>
              <a:rPr lang="en-US" sz="2400" dirty="0" err="1" smtClean="0"/>
              <a:t>Conceição</a:t>
            </a:r>
            <a:r>
              <a:rPr lang="en-US" sz="2400" dirty="0" smtClean="0"/>
              <a:t>, </a:t>
            </a:r>
            <a:r>
              <a:rPr lang="en-US" sz="2400" dirty="0" err="1"/>
              <a:t>Luiz</a:t>
            </a:r>
            <a:r>
              <a:rPr lang="en-US" sz="2400" dirty="0"/>
              <a:t> A.A. </a:t>
            </a:r>
            <a:r>
              <a:rPr lang="en-US" sz="2400" dirty="0" smtClean="0"/>
              <a:t>Pereira, </a:t>
            </a:r>
            <a:r>
              <a:rPr lang="en-US" sz="2400" dirty="0" err="1"/>
              <a:t>Humberto</a:t>
            </a:r>
            <a:r>
              <a:rPr lang="en-US" sz="2400" dirty="0"/>
              <a:t> S. </a:t>
            </a:r>
            <a:r>
              <a:rPr lang="en-US" sz="2400" dirty="0" err="1" smtClean="0"/>
              <a:t>Kishi</a:t>
            </a:r>
            <a:r>
              <a:rPr lang="en-US" sz="2400" dirty="0" smtClean="0"/>
              <a:t>, </a:t>
            </a:r>
            <a:r>
              <a:rPr lang="en-US" sz="2400" dirty="0" err="1"/>
              <a:t>Júlio</a:t>
            </a:r>
            <a:r>
              <a:rPr lang="en-US" sz="2400" dirty="0"/>
              <a:t> C.R. </a:t>
            </a:r>
            <a:r>
              <a:rPr lang="en-US" sz="2400" dirty="0" smtClean="0"/>
              <a:t>Pereira, </a:t>
            </a:r>
            <a:r>
              <a:rPr lang="en-US" sz="2400" dirty="0"/>
              <a:t>Maria F. </a:t>
            </a:r>
            <a:r>
              <a:rPr lang="en-US" sz="2400" dirty="0" smtClean="0"/>
              <a:t>Andrade, </a:t>
            </a:r>
            <a:r>
              <a:rPr lang="en-US" sz="2400" dirty="0" err="1"/>
              <a:t>Fábio</a:t>
            </a:r>
            <a:r>
              <a:rPr lang="en-US" sz="2400" dirty="0"/>
              <a:t> L.T. </a:t>
            </a:r>
            <a:r>
              <a:rPr lang="en-US" sz="2400" dirty="0" err="1" smtClean="0"/>
              <a:t>Gonçalves</a:t>
            </a:r>
            <a:r>
              <a:rPr lang="en-US" sz="2400" dirty="0" smtClean="0"/>
              <a:t>, </a:t>
            </a:r>
            <a:r>
              <a:rPr lang="en-US" sz="2400" dirty="0"/>
              <a:t>Paulo H.N. </a:t>
            </a:r>
            <a:r>
              <a:rPr lang="en-US" sz="2400" dirty="0" err="1" smtClean="0"/>
              <a:t>Saldiva</a:t>
            </a:r>
            <a:r>
              <a:rPr lang="en-US" sz="2400" dirty="0" smtClean="0"/>
              <a:t> </a:t>
            </a:r>
            <a:r>
              <a:rPr lang="en-US" sz="2400" dirty="0" err="1"/>
              <a:t>andMaria</a:t>
            </a:r>
            <a:r>
              <a:rPr lang="en-US" sz="2400" dirty="0"/>
              <a:t> </a:t>
            </a:r>
            <a:r>
              <a:rPr lang="en-US" sz="2400" dirty="0" smtClean="0"/>
              <a:t> and </a:t>
            </a:r>
            <a:r>
              <a:rPr lang="en-US" sz="2400" dirty="0" err="1" smtClean="0"/>
              <a:t>Latorre</a:t>
            </a:r>
            <a:r>
              <a:rPr lang="en-US" sz="2400" dirty="0" smtClean="0"/>
              <a:t>,</a:t>
            </a:r>
            <a:endParaRPr lang="en-US" sz="2400" dirty="0" smtClean="0"/>
          </a:p>
          <a:p>
            <a:endParaRPr lang="en-US" sz="2400" dirty="0"/>
          </a:p>
          <a:p>
            <a:r>
              <a:rPr lang="en-IN" sz="2400" b="1" dirty="0"/>
              <a:t>Health effects of air pollution exposure on children and adolescents in São Paulo, </a:t>
            </a:r>
            <a:r>
              <a:rPr lang="en-IN" sz="2400" b="1" dirty="0" err="1"/>
              <a:t>Brazi</a:t>
            </a:r>
            <a:r>
              <a:rPr lang="en-US" sz="2400" b="1" dirty="0" smtClean="0"/>
              <a:t>.</a:t>
            </a:r>
            <a:endParaRPr lang="en-US" sz="2400" b="1" dirty="0"/>
          </a:p>
          <a:p>
            <a:r>
              <a:rPr lang="en-US" sz="2400" dirty="0" err="1"/>
              <a:t>Alfesio</a:t>
            </a:r>
            <a:r>
              <a:rPr lang="en-US" sz="2400" dirty="0"/>
              <a:t> L.F. </a:t>
            </a:r>
            <a:r>
              <a:rPr lang="en-US" sz="2400" dirty="0" smtClean="0"/>
              <a:t>Braga, Paulo </a:t>
            </a:r>
            <a:r>
              <a:rPr lang="en-US" sz="2400" dirty="0"/>
              <a:t>H.N. </a:t>
            </a:r>
            <a:r>
              <a:rPr lang="en-US" sz="2400" dirty="0" err="1" smtClean="0"/>
              <a:t>Saldiva</a:t>
            </a:r>
            <a:r>
              <a:rPr lang="en-US" sz="2400" dirty="0" smtClean="0"/>
              <a:t>, </a:t>
            </a:r>
            <a:r>
              <a:rPr lang="en-US" sz="2400" dirty="0" err="1"/>
              <a:t>Luiz</a:t>
            </a:r>
            <a:r>
              <a:rPr lang="en-US" sz="2400" dirty="0"/>
              <a:t> A.A. </a:t>
            </a:r>
            <a:r>
              <a:rPr lang="en-US" sz="2400" dirty="0" smtClean="0"/>
              <a:t>Pereira, </a:t>
            </a:r>
            <a:r>
              <a:rPr lang="en-US" sz="2400" dirty="0" err="1"/>
              <a:t>Joaquim</a:t>
            </a:r>
            <a:r>
              <a:rPr lang="en-US" sz="2400" dirty="0"/>
              <a:t> J.C. </a:t>
            </a:r>
            <a:r>
              <a:rPr lang="en-US" sz="2400" dirty="0" err="1" smtClean="0"/>
              <a:t>Menezes</a:t>
            </a:r>
            <a:r>
              <a:rPr lang="en-US" sz="2400" dirty="0" smtClean="0"/>
              <a:t>, </a:t>
            </a:r>
            <a:r>
              <a:rPr lang="en-US" sz="2400" dirty="0" err="1"/>
              <a:t>Gleice</a:t>
            </a:r>
            <a:r>
              <a:rPr lang="en-US" sz="2400" dirty="0"/>
              <a:t> </a:t>
            </a:r>
            <a:r>
              <a:rPr lang="en-US" sz="2400" dirty="0" smtClean="0"/>
              <a:t>,  </a:t>
            </a:r>
            <a:r>
              <a:rPr lang="en-US" sz="2400" dirty="0" err="1" smtClean="0"/>
              <a:t>Conceição</a:t>
            </a:r>
            <a:r>
              <a:rPr lang="en-US" sz="2400" dirty="0" smtClean="0"/>
              <a:t>, </a:t>
            </a:r>
            <a:r>
              <a:rPr lang="en-US" sz="2400" dirty="0"/>
              <a:t>Chin A. </a:t>
            </a:r>
            <a:r>
              <a:rPr lang="en-US" sz="2400" dirty="0" smtClean="0"/>
              <a:t>Lin, </a:t>
            </a:r>
            <a:r>
              <a:rPr lang="en-US" sz="2400" dirty="0" err="1"/>
              <a:t>Antonella</a:t>
            </a:r>
            <a:r>
              <a:rPr lang="en-US" sz="2400" dirty="0"/>
              <a:t> </a:t>
            </a:r>
            <a:r>
              <a:rPr lang="en-US" sz="2400" dirty="0" err="1" smtClean="0"/>
              <a:t>Zanobetti</a:t>
            </a:r>
            <a:r>
              <a:rPr lang="en-US" sz="2400" dirty="0" smtClean="0"/>
              <a:t>, </a:t>
            </a:r>
            <a:r>
              <a:rPr lang="en-US" sz="2400" dirty="0"/>
              <a:t>Joel </a:t>
            </a:r>
            <a:r>
              <a:rPr lang="en-US" sz="2400" dirty="0" smtClean="0"/>
              <a:t>Schwartz and Douglas </a:t>
            </a:r>
            <a:r>
              <a:rPr lang="en-US" sz="2400" dirty="0"/>
              <a:t>W. Dockery </a:t>
            </a:r>
            <a:r>
              <a:rPr lang="en-US" sz="2400" dirty="0" smtClean="0"/>
              <a:t>ScD</a:t>
            </a:r>
            <a:endParaRPr lang="en-US" sz="2400" dirty="0"/>
          </a:p>
        </p:txBody>
      </p:sp>
    </p:spTree>
    <p:extLst>
      <p:ext uri="{BB962C8B-B14F-4D97-AF65-F5344CB8AC3E}">
        <p14:creationId xmlns:p14="http://schemas.microsoft.com/office/powerpoint/2010/main" val="3589317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7221" y="1944414"/>
            <a:ext cx="8875986" cy="3046988"/>
          </a:xfrm>
          <a:prstGeom prst="rect">
            <a:avLst/>
          </a:prstGeom>
          <a:noFill/>
        </p:spPr>
        <p:txBody>
          <a:bodyPr wrap="square" rtlCol="0">
            <a:spAutoFit/>
          </a:bodyPr>
          <a:lstStyle/>
          <a:p>
            <a:r>
              <a:rPr lang="en-IN" sz="2400" b="1" dirty="0"/>
              <a:t>Air pollution and the respiratory system</a:t>
            </a:r>
            <a:r>
              <a:rPr lang="en-US" sz="2400" b="1" dirty="0" smtClean="0"/>
              <a:t>.</a:t>
            </a:r>
          </a:p>
          <a:p>
            <a:endParaRPr lang="en-US" sz="2400" b="1" dirty="0"/>
          </a:p>
          <a:p>
            <a:r>
              <a:rPr lang="pt-BR" sz="2400" dirty="0"/>
              <a:t>Marcos Abdo Arbex, Ubiratan de Paula </a:t>
            </a:r>
            <a:r>
              <a:rPr lang="pt-BR" sz="2400" dirty="0" smtClean="0"/>
              <a:t>Santos,Lourdes </a:t>
            </a:r>
            <a:r>
              <a:rPr lang="pt-BR" sz="2400" dirty="0"/>
              <a:t>Conceição Martins, Paulo Hilário Nascimento </a:t>
            </a:r>
            <a:r>
              <a:rPr lang="pt-BR" sz="2400" dirty="0" smtClean="0"/>
              <a:t>Saldiva,Luiz </a:t>
            </a:r>
            <a:r>
              <a:rPr lang="pt-BR" sz="2400" dirty="0"/>
              <a:t>Alberto Amador Pereira, Alfésio </a:t>
            </a:r>
            <a:r>
              <a:rPr lang="pt-BR" sz="2400" dirty="0" smtClean="0"/>
              <a:t>Braga</a:t>
            </a:r>
            <a:endParaRPr lang="en-US" sz="2400" dirty="0" smtClean="0"/>
          </a:p>
          <a:p>
            <a:endParaRPr lang="en-US" sz="2400" dirty="0"/>
          </a:p>
          <a:p>
            <a:endParaRPr lang="en-US" sz="2400" dirty="0"/>
          </a:p>
          <a:p>
            <a:endParaRPr lang="en-US" sz="2400" dirty="0"/>
          </a:p>
        </p:txBody>
      </p:sp>
      <p:sp>
        <p:nvSpPr>
          <p:cNvPr id="7" name="TextBox 6"/>
          <p:cNvSpPr txBox="1"/>
          <p:nvPr/>
        </p:nvSpPr>
        <p:spPr>
          <a:xfrm>
            <a:off x="5486400" y="4557770"/>
            <a:ext cx="2514600" cy="369332"/>
          </a:xfrm>
          <a:prstGeom prst="rect">
            <a:avLst/>
          </a:prstGeom>
          <a:noFill/>
        </p:spPr>
        <p:txBody>
          <a:bodyPr wrap="square" rtlCol="0">
            <a:spAutoFit/>
          </a:bodyPr>
          <a:lstStyle/>
          <a:p>
            <a:endParaRPr lang="en-US" dirty="0"/>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0279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7"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825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Journal of Air &amp; Water Borne Diseases</a:t>
            </a:r>
          </a:p>
          <a:p>
            <a:pPr>
              <a:defRPr/>
            </a:pPr>
            <a:r>
              <a:rPr lang="en-US" dirty="0" smtClean="0"/>
              <a:t>Related Journals</a:t>
            </a:r>
            <a:endParaRPr lang="en-US" dirty="0"/>
          </a:p>
        </p:txBody>
      </p:sp>
      <p:sp>
        <p:nvSpPr>
          <p:cNvPr id="7" name="Vertical Scroll 6"/>
          <p:cNvSpPr/>
          <p:nvPr/>
        </p:nvSpPr>
        <p:spPr>
          <a:xfrm>
            <a:off x="-108826" y="1627188"/>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Bacteriology &amp; </a:t>
            </a:r>
            <a:r>
              <a:rPr lang="en-US" sz="2800" dirty="0" smtClean="0">
                <a:solidFill>
                  <a:schemeClr val="bg1"/>
                </a:solidFill>
                <a:latin typeface="Estrangelo Edessa" panose="03080600000000000000" pitchFamily="66" charset="0"/>
                <a:cs typeface="Estrangelo Edessa" panose="03080600000000000000" pitchFamily="66" charset="0"/>
              </a:rPr>
              <a:t>Parasitology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Medical Microbiology &amp; </a:t>
            </a:r>
            <a:r>
              <a:rPr lang="en-IN" sz="2800" dirty="0" smtClean="0">
                <a:solidFill>
                  <a:schemeClr val="bg1"/>
                </a:solidFill>
                <a:latin typeface="Estrangelo Edessa" panose="03080600000000000000" pitchFamily="66" charset="0"/>
                <a:cs typeface="Estrangelo Edessa" panose="03080600000000000000" pitchFamily="66" charset="0"/>
              </a:rPr>
              <a:t>Diagnosis</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Microbial &amp; Biochemical </a:t>
            </a:r>
            <a:r>
              <a:rPr lang="en-IN" sz="2800" dirty="0" smtClean="0">
                <a:solidFill>
                  <a:schemeClr val="bg1"/>
                </a:solidFill>
                <a:latin typeface="Estrangelo Edessa" panose="03080600000000000000" pitchFamily="66" charset="0"/>
                <a:cs typeface="Estrangelo Edessa" panose="03080600000000000000" pitchFamily="66" charset="0"/>
              </a:rPr>
              <a:t>Technology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Plant Pathology &amp; </a:t>
            </a:r>
            <a:r>
              <a:rPr lang="en-IN" sz="2800" dirty="0" smtClean="0">
                <a:solidFill>
                  <a:schemeClr val="bg1"/>
                </a:solidFill>
                <a:latin typeface="Estrangelo Edessa" panose="03080600000000000000" pitchFamily="66" charset="0"/>
                <a:cs typeface="Estrangelo Edessa" panose="03080600000000000000" pitchFamily="66" charset="0"/>
              </a:rPr>
              <a:t>Microbiology</a:t>
            </a:r>
          </a:p>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Vaccines &amp; Vaccination</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3861048"/>
            <a:ext cx="3561407" cy="2996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67915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929</TotalTime>
  <Words>697</Words>
  <Application>Microsoft Office PowerPoint</Application>
  <PresentationFormat>On-screen Show (4:3)</PresentationFormat>
  <Paragraphs>50</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Vinay Chandra Vipperla</dc:creator>
  <cp:lastModifiedBy>Manjula Podila</cp:lastModifiedBy>
  <cp:revision>75</cp:revision>
  <dcterms:created xsi:type="dcterms:W3CDTF">2014-10-01T07:08:05Z</dcterms:created>
  <dcterms:modified xsi:type="dcterms:W3CDTF">2015-11-20T08:17:39Z</dcterms:modified>
</cp:coreProperties>
</file>