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366" r:id="rId2"/>
    <p:sldId id="367" r:id="rId3"/>
    <p:sldId id="307" r:id="rId4"/>
    <p:sldId id="340" r:id="rId5"/>
    <p:sldId id="257" r:id="rId6"/>
    <p:sldId id="341" r:id="rId7"/>
    <p:sldId id="268" r:id="rId8"/>
    <p:sldId id="269" r:id="rId9"/>
    <p:sldId id="308" r:id="rId10"/>
    <p:sldId id="344" r:id="rId11"/>
    <p:sldId id="309" r:id="rId12"/>
    <p:sldId id="270" r:id="rId13"/>
    <p:sldId id="342" r:id="rId14"/>
    <p:sldId id="343" r:id="rId15"/>
    <p:sldId id="271" r:id="rId16"/>
    <p:sldId id="310" r:id="rId17"/>
    <p:sldId id="311" r:id="rId18"/>
    <p:sldId id="312" r:id="rId19"/>
    <p:sldId id="313" r:id="rId20"/>
    <p:sldId id="346" r:id="rId21"/>
    <p:sldId id="345" r:id="rId22"/>
    <p:sldId id="347" r:id="rId23"/>
    <p:sldId id="348" r:id="rId24"/>
    <p:sldId id="349" r:id="rId25"/>
    <p:sldId id="350" r:id="rId26"/>
    <p:sldId id="351" r:id="rId27"/>
    <p:sldId id="352" r:id="rId28"/>
    <p:sldId id="353" r:id="rId29"/>
    <p:sldId id="354" r:id="rId30"/>
    <p:sldId id="355" r:id="rId31"/>
    <p:sldId id="272" r:id="rId32"/>
    <p:sldId id="274" r:id="rId33"/>
    <p:sldId id="275" r:id="rId34"/>
    <p:sldId id="320" r:id="rId35"/>
    <p:sldId id="319" r:id="rId36"/>
    <p:sldId id="324" r:id="rId37"/>
    <p:sldId id="329" r:id="rId38"/>
    <p:sldId id="334" r:id="rId39"/>
    <p:sldId id="333" r:id="rId40"/>
    <p:sldId id="331" r:id="rId41"/>
    <p:sldId id="335" r:id="rId42"/>
    <p:sldId id="328" r:id="rId43"/>
    <p:sldId id="336" r:id="rId44"/>
    <p:sldId id="326" r:id="rId45"/>
    <p:sldId id="337" r:id="rId46"/>
    <p:sldId id="322" r:id="rId47"/>
    <p:sldId id="358" r:id="rId48"/>
    <p:sldId id="359" r:id="rId49"/>
    <p:sldId id="364" r:id="rId50"/>
    <p:sldId id="360" r:id="rId51"/>
    <p:sldId id="365" r:id="rId52"/>
    <p:sldId id="361" r:id="rId53"/>
    <p:sldId id="368" r:id="rId54"/>
    <p:sldId id="369" r:id="rId55"/>
    <p:sldId id="370" r:id="rId56"/>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2" autoAdjust="0"/>
    <p:restoredTop sz="86232" autoAdjust="0"/>
  </p:normalViewPr>
  <p:slideViewPr>
    <p:cSldViewPr>
      <p:cViewPr>
        <p:scale>
          <a:sx n="71" d="100"/>
          <a:sy n="71" d="100"/>
        </p:scale>
        <p:origin x="-16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125AD878-6162-4785-BAD9-136B8831D134}" type="datetimeFigureOut">
              <a:rPr lang="ar-YE"/>
              <a:pPr>
                <a:defRPr/>
              </a:pPr>
              <a:t>05/12/1436</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YE"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A2AF8CF7-4517-4D9D-B906-6D5D3D38C27E}" type="slidenum">
              <a:rPr lang="ar-YE"/>
              <a:pPr>
                <a:defRPr/>
              </a:pPr>
              <a:t>‹#›</a:t>
            </a:fld>
            <a:endParaRPr lang="ar-YE"/>
          </a:p>
        </p:txBody>
      </p:sp>
    </p:spTree>
    <p:extLst>
      <p:ext uri="{BB962C8B-B14F-4D97-AF65-F5344CB8AC3E}">
        <p14:creationId xmlns:p14="http://schemas.microsoft.com/office/powerpoint/2010/main" val="4030838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smtClean="0">
                <a:cs typeface="Arial" pitchFamily="34" charset="0"/>
              </a:rPr>
              <a:t>The conversion of prodrug to corresponding drug depend on presence of enzyme capable of metabolizing the promoiety drug linkage. Enzymes may be located in specific region within the body. </a:t>
            </a:r>
          </a:p>
          <a:p>
            <a:pPr algn="l" rtl="0" eaLnBrk="1" hangingPunct="1">
              <a:spcBef>
                <a:spcPct val="0"/>
              </a:spcBef>
            </a:pPr>
            <a:r>
              <a:rPr lang="en-US" smtClean="0">
                <a:cs typeface="Arial" pitchFamily="34" charset="0"/>
              </a:rPr>
              <a:t>Esterase more abundant </a:t>
            </a:r>
          </a:p>
          <a:p>
            <a:pPr algn="l" rtl="0" eaLnBrk="1" hangingPunct="1">
              <a:spcBef>
                <a:spcPct val="0"/>
              </a:spcBef>
            </a:pPr>
            <a:r>
              <a:rPr lang="en-US" smtClean="0">
                <a:cs typeface="Arial" pitchFamily="34" charset="0"/>
              </a:rPr>
              <a:t>Chemically changing of ph &amp; hydrolysisi</a:t>
            </a:r>
            <a:endParaRPr lang="ar-YE" smtClean="0"/>
          </a:p>
        </p:txBody>
      </p:sp>
      <p:sp>
        <p:nvSpPr>
          <p:cNvPr id="573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360EE-31DA-4755-8035-FA1003C562DF}" type="slidenum">
              <a:rPr lang="ar-YE" smtClean="0"/>
              <a:pPr fontAlgn="base">
                <a:spcBef>
                  <a:spcPct val="0"/>
                </a:spcBef>
                <a:spcAft>
                  <a:spcPct val="0"/>
                </a:spcAft>
                <a:defRPr/>
              </a:pPr>
              <a:t>8</a:t>
            </a:fld>
            <a:endParaRPr lang="ar-Y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Anti-tumer</a:t>
            </a:r>
            <a:endParaRPr lang="ar-YE" smtClean="0"/>
          </a:p>
        </p:txBody>
      </p:sp>
      <p:sp>
        <p:nvSpPr>
          <p:cNvPr id="665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2D214-DDCE-4884-9C92-4C6AC83F3226}" type="slidenum">
              <a:rPr lang="ar-YE" smtClean="0"/>
              <a:pPr fontAlgn="base">
                <a:spcBef>
                  <a:spcPct val="0"/>
                </a:spcBef>
                <a:spcAft>
                  <a:spcPct val="0"/>
                </a:spcAft>
                <a:defRPr/>
              </a:pPr>
              <a:t>23</a:t>
            </a:fld>
            <a:endParaRPr lang="ar-Y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Anti-tumer</a:t>
            </a:r>
            <a:endParaRPr lang="ar-YE" smtClean="0"/>
          </a:p>
        </p:txBody>
      </p:sp>
      <p:sp>
        <p:nvSpPr>
          <p:cNvPr id="675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66D2DB-F81F-435C-8180-752603CF5797}" type="slidenum">
              <a:rPr lang="ar-YE" smtClean="0"/>
              <a:pPr fontAlgn="base">
                <a:spcBef>
                  <a:spcPct val="0"/>
                </a:spcBef>
                <a:spcAft>
                  <a:spcPct val="0"/>
                </a:spcAft>
                <a:defRPr/>
              </a:pPr>
              <a:t>24</a:t>
            </a:fld>
            <a:endParaRPr lang="ar-Y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686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9858F4-13A4-4975-BDBD-1C0249F07E25}" type="slidenum">
              <a:rPr lang="ar-YE" smtClean="0"/>
              <a:pPr fontAlgn="base">
                <a:spcBef>
                  <a:spcPct val="0"/>
                </a:spcBef>
                <a:spcAft>
                  <a:spcPct val="0"/>
                </a:spcAft>
                <a:defRPr/>
              </a:pPr>
              <a:t>25</a:t>
            </a:fld>
            <a:endParaRPr lang="ar-Y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696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7E4AB-84E2-46F4-BBA3-72D9050631AD}" type="slidenum">
              <a:rPr lang="ar-YE" smtClean="0"/>
              <a:pPr fontAlgn="base">
                <a:spcBef>
                  <a:spcPct val="0"/>
                </a:spcBef>
                <a:spcAft>
                  <a:spcPct val="0"/>
                </a:spcAft>
                <a:defRPr/>
              </a:pPr>
              <a:t>26</a:t>
            </a:fld>
            <a:endParaRPr lang="ar-Y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706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17ED3-AB33-4F23-9619-F9EC4B915EC0}" type="slidenum">
              <a:rPr lang="ar-YE" smtClean="0"/>
              <a:pPr fontAlgn="base">
                <a:spcBef>
                  <a:spcPct val="0"/>
                </a:spcBef>
                <a:spcAft>
                  <a:spcPct val="0"/>
                </a:spcAft>
                <a:defRPr/>
              </a:pPr>
              <a:t>27</a:t>
            </a:fld>
            <a:endParaRPr lang="ar-Y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716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C1CF7-EC5A-4504-B7BD-A2C6711D0FE3}" type="slidenum">
              <a:rPr lang="ar-YE" smtClean="0"/>
              <a:pPr fontAlgn="base">
                <a:spcBef>
                  <a:spcPct val="0"/>
                </a:spcBef>
                <a:spcAft>
                  <a:spcPct val="0"/>
                </a:spcAft>
                <a:defRPr/>
              </a:pPr>
              <a:t>28</a:t>
            </a:fld>
            <a:endParaRPr lang="ar-Y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727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C7FFA-1FD3-49C4-B9BE-B203B73FCE71}" type="slidenum">
              <a:rPr lang="ar-YE" smtClean="0"/>
              <a:pPr fontAlgn="base">
                <a:spcBef>
                  <a:spcPct val="0"/>
                </a:spcBef>
                <a:spcAft>
                  <a:spcPct val="0"/>
                </a:spcAft>
                <a:defRPr/>
              </a:pPr>
              <a:t>29</a:t>
            </a:fld>
            <a:endParaRPr lang="ar-Y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737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01EF0-BFF4-4187-A1FB-FAABCD1BC7EB}" type="slidenum">
              <a:rPr lang="ar-YE" smtClean="0"/>
              <a:pPr fontAlgn="base">
                <a:spcBef>
                  <a:spcPct val="0"/>
                </a:spcBef>
                <a:spcAft>
                  <a:spcPct val="0"/>
                </a:spcAft>
                <a:defRPr/>
              </a:pPr>
              <a:t>30</a:t>
            </a:fld>
            <a:endParaRPr lang="ar-Y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The end part of the drug is one of the function gps and will prepere as prodrug</a:t>
            </a:r>
            <a:endParaRPr lang="ar-YE" smtClean="0"/>
          </a:p>
        </p:txBody>
      </p:sp>
      <p:sp>
        <p:nvSpPr>
          <p:cNvPr id="583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11395-0D73-49C6-BC08-549885FD7A81}" type="slidenum">
              <a:rPr lang="ar-YE" smtClean="0"/>
              <a:pPr fontAlgn="base">
                <a:spcBef>
                  <a:spcPct val="0"/>
                </a:spcBef>
                <a:spcAft>
                  <a:spcPct val="0"/>
                </a:spcAft>
                <a:defRPr/>
              </a:pPr>
              <a:t>12</a:t>
            </a:fld>
            <a:endParaRPr lang="ar-Y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5939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D355C-003E-40BA-B0FD-700872E69813}" type="slidenum">
              <a:rPr lang="ar-YE" smtClean="0"/>
              <a:pPr fontAlgn="base">
                <a:spcBef>
                  <a:spcPct val="0"/>
                </a:spcBef>
                <a:spcAft>
                  <a:spcPct val="0"/>
                </a:spcAft>
                <a:defRPr/>
              </a:pPr>
              <a:t>13</a:t>
            </a:fld>
            <a:endParaRPr lang="ar-Y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6042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0FB77-E6F6-4406-B467-4A88E6478A68}" type="slidenum">
              <a:rPr lang="ar-YE" smtClean="0"/>
              <a:pPr fontAlgn="base">
                <a:spcBef>
                  <a:spcPct val="0"/>
                </a:spcBef>
                <a:spcAft>
                  <a:spcPct val="0"/>
                </a:spcAft>
                <a:defRPr/>
              </a:pPr>
              <a:t>14</a:t>
            </a:fld>
            <a:endParaRPr lang="ar-Y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smtClean="0">
                <a:cs typeface="Arial" pitchFamily="34" charset="0"/>
              </a:rPr>
              <a:t>is a </a:t>
            </a:r>
            <a:r>
              <a:rPr lang="en-US" b="1" smtClean="0">
                <a:cs typeface="Arial" pitchFamily="34" charset="0"/>
              </a:rPr>
              <a:t>prodrug for the antiglaucoma drug epinephrine. The dipivaloyl esters</a:t>
            </a:r>
          </a:p>
          <a:p>
            <a:pPr algn="l" rtl="0" eaLnBrk="1" hangingPunct="1">
              <a:spcBef>
                <a:spcPct val="0"/>
              </a:spcBef>
            </a:pPr>
            <a:r>
              <a:rPr lang="en-US" smtClean="0">
                <a:cs typeface="Arial" pitchFamily="34" charset="0"/>
              </a:rPr>
              <a:t>allow for greater corneal permeability which are hydrolyzed by corneal and</a:t>
            </a:r>
          </a:p>
          <a:p>
            <a:pPr algn="l" rtl="0" eaLnBrk="1" hangingPunct="1">
              <a:spcBef>
                <a:spcPct val="0"/>
              </a:spcBef>
            </a:pPr>
            <a:r>
              <a:rPr lang="en-US" smtClean="0">
                <a:cs typeface="Arial" pitchFamily="34" charset="0"/>
              </a:rPr>
              <a:t>aqueous humor esterases</a:t>
            </a:r>
          </a:p>
          <a:p>
            <a:pPr algn="l" rtl="0" eaLnBrk="1" hangingPunct="1">
              <a:spcBef>
                <a:spcPct val="0"/>
              </a:spcBef>
            </a:pPr>
            <a:r>
              <a:rPr lang="en-US" smtClean="0">
                <a:cs typeface="Arial" pitchFamily="34" charset="0"/>
              </a:rPr>
              <a:t>Increased absorption by the addition of non-polar  carboxylic acid is seen wid dipivefrin HCL , This prodrug from epinephrine in which the caticol hydroxyl groups  . Have been utilized in the formation  of  ester linkage with pivalic acid ,the agent of use in the treatment of open angle glaucoma . the increased lipophilicity relative to epinephrine allows the agent to move across the membrane of the eye easily when applied .</a:t>
            </a:r>
          </a:p>
          <a:p>
            <a:pPr algn="l" rtl="0" eaLnBrk="1" hangingPunct="1">
              <a:spcBef>
                <a:spcPct val="0"/>
              </a:spcBef>
            </a:pPr>
            <a:endParaRPr lang="ar-YE" smtClean="0"/>
          </a:p>
        </p:txBody>
      </p:sp>
      <p:sp>
        <p:nvSpPr>
          <p:cNvPr id="6144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7030F5-02A5-4C58-B7FD-E367C2B9D138}" type="slidenum">
              <a:rPr lang="ar-YE" smtClean="0"/>
              <a:pPr fontAlgn="base">
                <a:spcBef>
                  <a:spcPct val="0"/>
                </a:spcBef>
                <a:spcAft>
                  <a:spcPct val="0"/>
                </a:spcAft>
                <a:defRPr/>
              </a:pPr>
              <a:t>15</a:t>
            </a:fld>
            <a:endParaRPr lang="ar-Y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smtClean="0">
                <a:cs typeface="Arial" pitchFamily="34" charset="0"/>
              </a:rPr>
              <a:t>A number of agents have unpleasant taste when given orally, this result when the drug begins to dissolve in mouth and then is capable of interacting with taste receptors.</a:t>
            </a:r>
          </a:p>
          <a:p>
            <a:pPr algn="l" rtl="0" eaLnBrk="1" hangingPunct="1">
              <a:spcBef>
                <a:spcPct val="0"/>
              </a:spcBef>
            </a:pPr>
            <a:r>
              <a:rPr lang="en-US" smtClean="0">
                <a:cs typeface="Arial" pitchFamily="34" charset="0"/>
              </a:rPr>
              <a:t>A prodrug with reduced water solubility, The hydrophopic  palmitate ester  dose not dissolve to any appreciable extent  in the mouth and  therefore  dose not  interact  with taste receptors.</a:t>
            </a:r>
            <a:endParaRPr lang="ar-YE" smtClean="0"/>
          </a:p>
        </p:txBody>
      </p:sp>
      <p:sp>
        <p:nvSpPr>
          <p:cNvPr id="6246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EFC4B-A418-49C8-8B98-DCD6BA7CD84A}" type="slidenum">
              <a:rPr lang="ar-YE" smtClean="0"/>
              <a:pPr fontAlgn="base">
                <a:spcBef>
                  <a:spcPct val="0"/>
                </a:spcBef>
                <a:spcAft>
                  <a:spcPct val="0"/>
                </a:spcAft>
                <a:defRPr/>
              </a:pPr>
              <a:t>16</a:t>
            </a:fld>
            <a:endParaRPr lang="ar-Y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YE" smtClean="0"/>
          </a:p>
        </p:txBody>
      </p:sp>
      <p:sp>
        <p:nvSpPr>
          <p:cNvPr id="6349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A2D2D0-AE11-48CC-BB73-63FD5C68330A}" type="slidenum">
              <a:rPr lang="ar-YE" smtClean="0"/>
              <a:pPr fontAlgn="base">
                <a:spcBef>
                  <a:spcPct val="0"/>
                </a:spcBef>
                <a:spcAft>
                  <a:spcPct val="0"/>
                </a:spcAft>
                <a:defRPr/>
              </a:pPr>
              <a:t>20</a:t>
            </a:fld>
            <a:endParaRPr lang="ar-Y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Anti-tumer</a:t>
            </a:r>
            <a:endParaRPr lang="ar-YE" smtClean="0"/>
          </a:p>
        </p:txBody>
      </p:sp>
      <p:sp>
        <p:nvSpPr>
          <p:cNvPr id="645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DFFAF2-8ACA-488A-ADA5-ED40D1B44CC9}" type="slidenum">
              <a:rPr lang="ar-YE" smtClean="0"/>
              <a:pPr fontAlgn="base">
                <a:spcBef>
                  <a:spcPct val="0"/>
                </a:spcBef>
                <a:spcAft>
                  <a:spcPct val="0"/>
                </a:spcAft>
                <a:defRPr/>
              </a:pPr>
              <a:t>21</a:t>
            </a:fld>
            <a:endParaRPr lang="ar-Y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Anti-tumer</a:t>
            </a:r>
            <a:endParaRPr lang="ar-YE" smtClean="0"/>
          </a:p>
        </p:txBody>
      </p:sp>
      <p:sp>
        <p:nvSpPr>
          <p:cNvPr id="655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274B-9E1D-4152-B505-40D4B1A6BC5C}" type="slidenum">
              <a:rPr lang="ar-YE" smtClean="0"/>
              <a:pPr fontAlgn="base">
                <a:spcBef>
                  <a:spcPct val="0"/>
                </a:spcBef>
                <a:spcAft>
                  <a:spcPct val="0"/>
                </a:spcAft>
                <a:defRPr/>
              </a:pPr>
              <a:t>22</a:t>
            </a:fld>
            <a:endParaRPr lang="ar-Y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1BD353B3-B2B4-4786-BDFB-725D6F3C362F}" type="datetimeFigureOut">
              <a:rPr lang="ar-SA"/>
              <a:pPr>
                <a:defRPr/>
              </a:pPr>
              <a:t>05/12/1436</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E5ADE02-71DF-4BC0-9B8B-7B775DFC0BC0}" type="slidenum">
              <a:rPr lang="ar-SA"/>
              <a:pPr>
                <a:defRPr/>
              </a:pPr>
              <a:t>‹#›</a:t>
            </a:fld>
            <a:endParaRPr lang="ar-SA"/>
          </a:p>
        </p:txBody>
      </p:sp>
    </p:spTree>
    <p:extLst>
      <p:ext uri="{BB962C8B-B14F-4D97-AF65-F5344CB8AC3E}">
        <p14:creationId xmlns:p14="http://schemas.microsoft.com/office/powerpoint/2010/main" val="310741088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C74B05C2-B4F7-4587-A52F-F5E6638AE920}" type="datetimeFigureOut">
              <a:rPr lang="ar-SA"/>
              <a:pPr>
                <a:defRPr/>
              </a:pPr>
              <a:t>05/12/1436</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9EED470-9A23-411D-A772-04CB630F8C6F}" type="slidenum">
              <a:rPr lang="ar-SA"/>
              <a:pPr>
                <a:defRPr/>
              </a:pPr>
              <a:t>‹#›</a:t>
            </a:fld>
            <a:endParaRPr lang="ar-SA"/>
          </a:p>
        </p:txBody>
      </p:sp>
    </p:spTree>
    <p:extLst>
      <p:ext uri="{BB962C8B-B14F-4D97-AF65-F5344CB8AC3E}">
        <p14:creationId xmlns:p14="http://schemas.microsoft.com/office/powerpoint/2010/main" val="414116281"/>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4650821-BD47-4A41-827B-F61F615233DA}" type="datetimeFigureOut">
              <a:rPr lang="ar-SA"/>
              <a:pPr>
                <a:defRPr/>
              </a:pPr>
              <a:t>05/12/1436</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252EF535-FAAE-46A4-B18F-95584A4EEB1A}" type="slidenum">
              <a:rPr lang="ar-SA"/>
              <a:pPr>
                <a:defRPr/>
              </a:pPr>
              <a:t>‹#›</a:t>
            </a:fld>
            <a:endParaRPr lang="ar-SA"/>
          </a:p>
        </p:txBody>
      </p:sp>
    </p:spTree>
    <p:extLst>
      <p:ext uri="{BB962C8B-B14F-4D97-AF65-F5344CB8AC3E}">
        <p14:creationId xmlns:p14="http://schemas.microsoft.com/office/powerpoint/2010/main" val="66912297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190497A-5DE3-495F-A447-D3147863AF51}" type="datetimeFigureOut">
              <a:rPr lang="ar-SA"/>
              <a:pPr>
                <a:defRPr/>
              </a:pPr>
              <a:t>05/12/1436</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7EBAD514-960C-404E-8C08-547BF6E3F543}" type="slidenum">
              <a:rPr lang="ar-SA"/>
              <a:pPr>
                <a:defRPr/>
              </a:pPr>
              <a:t>‹#›</a:t>
            </a:fld>
            <a:endParaRPr lang="ar-SA"/>
          </a:p>
        </p:txBody>
      </p:sp>
    </p:spTree>
    <p:extLst>
      <p:ext uri="{BB962C8B-B14F-4D97-AF65-F5344CB8AC3E}">
        <p14:creationId xmlns:p14="http://schemas.microsoft.com/office/powerpoint/2010/main" val="619369701"/>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E483BE55-D2C9-4AC3-8965-025BC44073EC}" type="datetimeFigureOut">
              <a:rPr lang="ar-SA"/>
              <a:pPr>
                <a:defRPr/>
              </a:pPr>
              <a:t>05/12/1436</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9D793E3-B689-449F-B962-7A8D208F0A38}" type="slidenum">
              <a:rPr lang="ar-SA"/>
              <a:pPr>
                <a:defRPr/>
              </a:pPr>
              <a:t>‹#›</a:t>
            </a:fld>
            <a:endParaRPr lang="ar-SA"/>
          </a:p>
        </p:txBody>
      </p:sp>
    </p:spTree>
    <p:extLst>
      <p:ext uri="{BB962C8B-B14F-4D97-AF65-F5344CB8AC3E}">
        <p14:creationId xmlns:p14="http://schemas.microsoft.com/office/powerpoint/2010/main" val="4183789719"/>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AED11AD2-8890-436E-A2BC-E660A9979D5A}" type="datetimeFigureOut">
              <a:rPr lang="ar-SA"/>
              <a:pPr>
                <a:defRPr/>
              </a:pPr>
              <a:t>05/12/1436</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1292A5C-A402-40D2-9C96-AAC6CC89DBA4}" type="slidenum">
              <a:rPr lang="ar-SA"/>
              <a:pPr>
                <a:defRPr/>
              </a:pPr>
              <a:t>‹#›</a:t>
            </a:fld>
            <a:endParaRPr lang="ar-SA"/>
          </a:p>
        </p:txBody>
      </p:sp>
    </p:spTree>
    <p:extLst>
      <p:ext uri="{BB962C8B-B14F-4D97-AF65-F5344CB8AC3E}">
        <p14:creationId xmlns:p14="http://schemas.microsoft.com/office/powerpoint/2010/main" val="13878884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07B6F790-EB70-4E08-8E11-218BCE62351C}" type="datetimeFigureOut">
              <a:rPr lang="ar-SA"/>
              <a:pPr>
                <a:defRPr/>
              </a:pPr>
              <a:t>05/12/1436</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D6C7EB25-8294-4743-B6C1-2D237DE98163}" type="slidenum">
              <a:rPr lang="ar-SA"/>
              <a:pPr>
                <a:defRPr/>
              </a:pPr>
              <a:t>‹#›</a:t>
            </a:fld>
            <a:endParaRPr lang="ar-SA"/>
          </a:p>
        </p:txBody>
      </p:sp>
    </p:spTree>
    <p:extLst>
      <p:ext uri="{BB962C8B-B14F-4D97-AF65-F5344CB8AC3E}">
        <p14:creationId xmlns:p14="http://schemas.microsoft.com/office/powerpoint/2010/main" val="217595229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9DF3283F-F858-4AFF-876B-C5E68017CAFA}" type="datetimeFigureOut">
              <a:rPr lang="ar-SA"/>
              <a:pPr>
                <a:defRPr/>
              </a:pPr>
              <a:t>05/12/1436</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F12709DB-8C1D-419F-B570-E9B96802D707}" type="slidenum">
              <a:rPr lang="ar-SA"/>
              <a:pPr>
                <a:defRPr/>
              </a:pPr>
              <a:t>‹#›</a:t>
            </a:fld>
            <a:endParaRPr lang="ar-SA"/>
          </a:p>
        </p:txBody>
      </p:sp>
    </p:spTree>
    <p:extLst>
      <p:ext uri="{BB962C8B-B14F-4D97-AF65-F5344CB8AC3E}">
        <p14:creationId xmlns:p14="http://schemas.microsoft.com/office/powerpoint/2010/main" val="240612473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8919F60-F106-4EB2-94BE-C47D97D4487D}" type="datetimeFigureOut">
              <a:rPr lang="ar-SA"/>
              <a:pPr>
                <a:defRPr/>
              </a:pPr>
              <a:t>05/12/1436</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FCB51967-CBFF-4347-BBEF-65FB7FAA1B53}" type="slidenum">
              <a:rPr lang="ar-SA"/>
              <a:pPr>
                <a:defRPr/>
              </a:pPr>
              <a:t>‹#›</a:t>
            </a:fld>
            <a:endParaRPr lang="ar-SA"/>
          </a:p>
        </p:txBody>
      </p:sp>
    </p:spTree>
    <p:extLst>
      <p:ext uri="{BB962C8B-B14F-4D97-AF65-F5344CB8AC3E}">
        <p14:creationId xmlns:p14="http://schemas.microsoft.com/office/powerpoint/2010/main" val="2623695356"/>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F674DCC5-ECAC-4BF6-B712-8D6EEA7E8CE2}" type="datetimeFigureOut">
              <a:rPr lang="ar-SA"/>
              <a:pPr>
                <a:defRPr/>
              </a:pPr>
              <a:t>05/12/1436</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178E4B61-88D3-4673-8DFA-69B019A89F51}" type="slidenum">
              <a:rPr lang="ar-SA"/>
              <a:pPr>
                <a:defRPr/>
              </a:pPr>
              <a:t>‹#›</a:t>
            </a:fld>
            <a:endParaRPr lang="ar-SA"/>
          </a:p>
        </p:txBody>
      </p:sp>
    </p:spTree>
    <p:extLst>
      <p:ext uri="{BB962C8B-B14F-4D97-AF65-F5344CB8AC3E}">
        <p14:creationId xmlns:p14="http://schemas.microsoft.com/office/powerpoint/2010/main" val="162006707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44970EC-B155-4758-8373-71F3455E4FE7}" type="datetimeFigureOut">
              <a:rPr lang="ar-SA"/>
              <a:pPr>
                <a:defRPr/>
              </a:pPr>
              <a:t>05/12/1436</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33C8F0A0-DAA3-4ABA-AA53-1FC26B4A82CD}" type="slidenum">
              <a:rPr lang="ar-SA"/>
              <a:pPr>
                <a:defRPr/>
              </a:pPr>
              <a:t>‹#›</a:t>
            </a:fld>
            <a:endParaRPr lang="ar-SA"/>
          </a:p>
        </p:txBody>
      </p:sp>
    </p:spTree>
    <p:extLst>
      <p:ext uri="{BB962C8B-B14F-4D97-AF65-F5344CB8AC3E}">
        <p14:creationId xmlns:p14="http://schemas.microsoft.com/office/powerpoint/2010/main" val="140997082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9EFF02BD-A2A3-4FEC-AAD1-EB693A58ABCA}" type="datetimeFigureOut">
              <a:rPr lang="ar-SA"/>
              <a:pPr>
                <a:defRPr/>
              </a:pPr>
              <a:t>05/12/1436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A9F45734-A80C-4FA7-813E-A3169A2369E2}"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upload.wikimedia.org/wikipedia/commons/e/e8/Epinephrine_structure_with_descriptor.svg"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en.wikipedia.org/wiki/Ampicillin"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upload.wikimedia.org/wikipedia/commons/3/36/Ampicillin_Structural_Formulae_V.1.svg" TargetMode="External"/><Relationship Id="rId5" Type="http://schemas.openxmlformats.org/officeDocument/2006/relationships/image" Target="../media/image12.png"/><Relationship Id="rId4" Type="http://schemas.openxmlformats.org/officeDocument/2006/relationships/hyperlink" Target="http://upload.wikimedia.org/wikipedia/en/c/c0/Hetacillin.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http://images.rxlist.com/images/rxlist/nabume1.gi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http://dailymed.nlm.nih.gov/dailymed/image.cfm?id=11195&amp;type=img&amp;name=5276f530-14bc-492d-974b-913fd06bf52e-02.jpg"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Crosslinking_of_DNA"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http://www.sphinx.co.ke/images/Kloran_drops.png" TargetMode="External"/><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https://www.rxprohub.com/images/P/namubetone.jpg" TargetMode="External"/><Relationship Id="rId4" Type="http://schemas.openxmlformats.org/officeDocument/2006/relationships/image" Target="../media/image22.jpeg"/><Relationship Id="rId9"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omicsgroup.org/journals/drug-designing.php"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omicsgroup.org/journals/advances-in-pharmacoepidemiology-drug-safety.php" TargetMode="External"/><Relationship Id="rId4" Type="http://schemas.openxmlformats.org/officeDocument/2006/relationships/hyperlink" Target="http://omicsgroup.org/journals/biochemistry-pharmacology-open-access.php"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pharmaceuticalconferences.com/medicinal-chemistry-aided-drug-designing-2014/"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pharmacognosy-phytochemistry-natural-products.pharmaceuticalconference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worldlingo.com/ma/enwiki/en/Bambuterol" TargetMode="External"/><Relationship Id="rId3" Type="http://schemas.openxmlformats.org/officeDocument/2006/relationships/hyperlink" Target="http://www.worldlingo.com/ma/enwiki/en/Zidovudine" TargetMode="External"/><Relationship Id="rId7" Type="http://schemas.openxmlformats.org/officeDocument/2006/relationships/hyperlink" Target="http://www.worldlingo.com/ma/enwiki/en/Fosphenytoi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worldlingo.com/ma/enwiki/en/Sulfasalazine" TargetMode="External"/><Relationship Id="rId5" Type="http://schemas.openxmlformats.org/officeDocument/2006/relationships/hyperlink" Target="http://www.worldlingo.com/ma/enwiki/en/Cyclophosphamide" TargetMode="External"/><Relationship Id="rId4" Type="http://schemas.openxmlformats.org/officeDocument/2006/relationships/hyperlink" Target="http://www.worldlingo.com/ma/enwiki/en/Captopri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5400" dirty="0" smtClean="0">
                <a:solidFill>
                  <a:schemeClr val="accent6"/>
                </a:solidFill>
                <a:latin typeface="Stencil" panose="040409050D0802020404" pitchFamily="82" charset="0"/>
              </a:rPr>
              <a:t>OMICS </a:t>
            </a:r>
            <a:r>
              <a:rPr lang="en-US" sz="5400" dirty="0">
                <a:solidFill>
                  <a:schemeClr val="accent6"/>
                </a:solidFill>
                <a:latin typeface="Stencil" panose="040409050D0802020404" pitchFamily="82" charset="0"/>
              </a:rPr>
              <a:t>International</a:t>
            </a: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US" sz="2200">
                <a:solidFill>
                  <a:srgbClr val="0070C0"/>
                </a:solidFill>
                <a:latin typeface="Nyala" panose="02000504070300020003" pitchFamily="2" charset="0"/>
              </a:rPr>
              <a:t>OMICS </a:t>
            </a:r>
            <a:r>
              <a:rPr lang="en-US" sz="220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OMICS International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مجموعة 5"/>
          <p:cNvGrpSpPr>
            <a:grpSpLocks/>
          </p:cNvGrpSpPr>
          <p:nvPr/>
        </p:nvGrpSpPr>
        <p:grpSpPr bwMode="auto">
          <a:xfrm>
            <a:off x="-119063" y="0"/>
            <a:ext cx="1025526" cy="6872288"/>
            <a:chOff x="-108519" y="0"/>
            <a:chExt cx="1026774" cy="6872513"/>
          </a:xfrm>
        </p:grpSpPr>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مربع نص 7"/>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2" name="مستطيل 11"/>
          <p:cNvSpPr/>
          <p:nvPr/>
        </p:nvSpPr>
        <p:spPr>
          <a:xfrm>
            <a:off x="1000125" y="285750"/>
            <a:ext cx="8001000" cy="6002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a:p>
            <a:pPr fontAlgn="auto">
              <a:spcBef>
                <a:spcPts val="0"/>
              </a:spcBef>
              <a:spcAft>
                <a:spcPts val="0"/>
              </a:spcAft>
              <a:defRPr/>
            </a:pPr>
            <a:endParaRPr lang="en-US" sz="2400" dirty="0"/>
          </a:p>
        </p:txBody>
      </p:sp>
      <p:sp>
        <p:nvSpPr>
          <p:cNvPr id="11268" name="Rectangle 1"/>
          <p:cNvSpPr>
            <a:spLocks noChangeArrowheads="1"/>
          </p:cNvSpPr>
          <p:nvPr/>
        </p:nvSpPr>
        <p:spPr bwMode="auto">
          <a:xfrm>
            <a:off x="1000125" y="571500"/>
            <a:ext cx="8001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a:solidFill>
                <a:srgbClr val="000000"/>
              </a:solidFill>
              <a:latin typeface="Calibri" pitchFamily="34" charset="0"/>
            </a:endParaRPr>
          </a:p>
          <a:p>
            <a:endParaRPr lang="en-US" sz="2400">
              <a:solidFill>
                <a:srgbClr val="000000"/>
              </a:solidFill>
              <a:latin typeface="Calibri" pitchFamily="34" charset="0"/>
            </a:endParaRPr>
          </a:p>
          <a:p>
            <a:r>
              <a:rPr lang="en-US" sz="2400">
                <a:solidFill>
                  <a:srgbClr val="000000"/>
                </a:solidFill>
                <a:latin typeface="Calibri" pitchFamily="34" charset="0"/>
              </a:rPr>
              <a:t>The problem associated with prodrug design </a:t>
            </a:r>
            <a:r>
              <a:rPr lang="en-US" sz="2400" u="sng">
                <a:solidFill>
                  <a:srgbClr val="000000"/>
                </a:solidFill>
                <a:latin typeface="Calibri" pitchFamily="34" charset="0"/>
              </a:rPr>
              <a:t>is its toxicity </a:t>
            </a:r>
            <a:r>
              <a:rPr lang="en-US" sz="2400">
                <a:solidFill>
                  <a:srgbClr val="000000"/>
                </a:solidFill>
                <a:latin typeface="Calibri" pitchFamily="34" charset="0"/>
              </a:rPr>
              <a:t>which is due to :</a:t>
            </a:r>
          </a:p>
          <a:p>
            <a:endParaRPr lang="en-US" sz="2400">
              <a:solidFill>
                <a:srgbClr val="000000"/>
              </a:solidFill>
              <a:latin typeface="Calibri" pitchFamily="34" charset="0"/>
            </a:endParaRPr>
          </a:p>
          <a:p>
            <a:pPr algn="just" eaLnBrk="0" hangingPunct="0"/>
            <a:r>
              <a:rPr lang="en-US" sz="2400">
                <a:solidFill>
                  <a:srgbClr val="000000"/>
                </a:solidFill>
                <a:latin typeface="Calibri" pitchFamily="34" charset="0"/>
              </a:rPr>
              <a:t>·</a:t>
            </a:r>
            <a:r>
              <a:rPr lang="en-US" sz="2400" u="sng">
                <a:solidFill>
                  <a:srgbClr val="000000"/>
                </a:solidFill>
                <a:latin typeface="Calibri" pitchFamily="34" charset="0"/>
              </a:rPr>
              <a:t>Formation of unexpected metabolite </a:t>
            </a:r>
            <a:r>
              <a:rPr lang="en-US" sz="2400">
                <a:solidFill>
                  <a:srgbClr val="000000"/>
                </a:solidFill>
                <a:latin typeface="Calibri" pitchFamily="34" charset="0"/>
              </a:rPr>
              <a:t>from the total drug conjugates. </a:t>
            </a:r>
          </a:p>
          <a:p>
            <a:pPr eaLnBrk="0" hangingPunct="0"/>
            <a:endParaRPr lang="en-US" sz="2400">
              <a:solidFill>
                <a:srgbClr val="000000"/>
              </a:solidFill>
              <a:latin typeface="Calibri" pitchFamily="34" charset="0"/>
            </a:endParaRPr>
          </a:p>
          <a:p>
            <a:pPr algn="just" eaLnBrk="0" hangingPunct="0"/>
            <a:r>
              <a:rPr lang="en-US" sz="2400">
                <a:solidFill>
                  <a:srgbClr val="000000"/>
                </a:solidFill>
                <a:latin typeface="Calibri" pitchFamily="34" charset="0"/>
              </a:rPr>
              <a:t>·Toxicity may be due to inert carrier generated by cleavage of promoiety and drug conjugate which is converted into toxic metabolite. </a:t>
            </a:r>
          </a:p>
          <a:p>
            <a:pPr eaLnBrk="0" hangingPunct="0"/>
            <a:endParaRPr lang="en-US" sz="2400">
              <a:solidFill>
                <a:srgbClr val="000000"/>
              </a:solidFill>
              <a:latin typeface="Calibri" pitchFamily="34" charset="0"/>
            </a:endParaRPr>
          </a:p>
          <a:p>
            <a:pPr algn="just" eaLnBrk="0" hangingPunct="0"/>
            <a:r>
              <a:rPr lang="en-US" sz="2400">
                <a:solidFill>
                  <a:srgbClr val="000000"/>
                </a:solidFill>
                <a:latin typeface="Calibri" pitchFamily="34" charset="0"/>
              </a:rPr>
              <a:t>·The prodrug might </a:t>
            </a:r>
            <a:r>
              <a:rPr lang="en-US" sz="2400" u="sng">
                <a:solidFill>
                  <a:srgbClr val="000000"/>
                </a:solidFill>
                <a:latin typeface="Calibri" pitchFamily="34" charset="0"/>
              </a:rPr>
              <a:t>consume</a:t>
            </a:r>
            <a:r>
              <a:rPr lang="en-US" sz="2400">
                <a:solidFill>
                  <a:srgbClr val="000000"/>
                </a:solidFill>
                <a:latin typeface="Calibri" pitchFamily="34" charset="0"/>
              </a:rPr>
              <a:t> a vital cell constituent such as glutathione during its activation stage which causes </a:t>
            </a:r>
            <a:r>
              <a:rPr lang="en-US" sz="2400" u="sng">
                <a:solidFill>
                  <a:srgbClr val="000000"/>
                </a:solidFill>
                <a:latin typeface="Calibri" pitchFamily="34" charset="0"/>
              </a:rPr>
              <a:t>depletion</a:t>
            </a:r>
            <a:r>
              <a:rPr lang="en-US" sz="2400">
                <a:solidFill>
                  <a:srgbClr val="000000"/>
                </a:solidFill>
                <a:latin typeface="Calibri" pitchFamily="34" charset="0"/>
              </a:rPr>
              <a:t> of prodrug.</a:t>
            </a:r>
          </a:p>
          <a:p>
            <a:pPr algn="r" rtl="1" eaLnBrk="0" hangingPunct="0"/>
            <a:endParaRPr lang="en-US"/>
          </a:p>
        </p:txBody>
      </p:sp>
      <p:sp>
        <p:nvSpPr>
          <p:cNvPr id="11269" name="Rectangle 2"/>
          <p:cNvSpPr>
            <a:spLocks noChangeArrowheads="1"/>
          </p:cNvSpPr>
          <p:nvPr/>
        </p:nvSpPr>
        <p:spPr bwMode="auto">
          <a:xfrm>
            <a:off x="2463800" y="425450"/>
            <a:ext cx="510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u="sng">
                <a:cs typeface="Times New Roman" pitchFamily="18" charset="0"/>
              </a:rPr>
              <a:t>Limitation Of Prodrug:</a:t>
            </a:r>
            <a:endParaRPr lang="en-US" sz="4800" u="sng"/>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مجموعة 4"/>
          <p:cNvGrpSpPr>
            <a:grpSpLocks/>
          </p:cNvGrpSpPr>
          <p:nvPr/>
        </p:nvGrpSpPr>
        <p:grpSpPr bwMode="auto">
          <a:xfrm>
            <a:off x="-120650" y="0"/>
            <a:ext cx="1027113" cy="6872288"/>
            <a:chOff x="-108519" y="0"/>
            <a:chExt cx="1026774" cy="6872513"/>
          </a:xfrm>
        </p:grpSpPr>
        <p:pic>
          <p:nvPicPr>
            <p:cNvPr id="12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مربع نص 6"/>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8" name="مخطط انسيابي: محطة طرفية 7"/>
          <p:cNvSpPr/>
          <p:nvPr/>
        </p:nvSpPr>
        <p:spPr>
          <a:xfrm>
            <a:off x="2357422" y="22554"/>
            <a:ext cx="5572164" cy="150019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prordug</a:t>
            </a:r>
            <a:endParaRPr lang="ar-YE"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مخطط انسيابي: محطة طرفية 9"/>
          <p:cNvSpPr/>
          <p:nvPr/>
        </p:nvSpPr>
        <p:spPr>
          <a:xfrm>
            <a:off x="1071538" y="2786058"/>
            <a:ext cx="2714644"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dirty="0" err="1"/>
              <a:t>Promeioty</a:t>
            </a:r>
            <a:endParaRPr lang="en-US" dirty="0"/>
          </a:p>
          <a:p>
            <a:pPr algn="ctr" fontAlgn="auto">
              <a:spcBef>
                <a:spcPts val="0"/>
              </a:spcBef>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dirty="0"/>
              <a:t>Carrier linked </a:t>
            </a:r>
            <a:r>
              <a:rPr lang="en-US" dirty="0" err="1"/>
              <a:t>prodrug</a:t>
            </a:r>
            <a:endParaRPr lang="ar-Y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مخطط انسيابي: محطة طرفية 12"/>
          <p:cNvSpPr/>
          <p:nvPr/>
        </p:nvSpPr>
        <p:spPr>
          <a:xfrm>
            <a:off x="3857620" y="4786322"/>
            <a:ext cx="2428892"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dirty="0" err="1"/>
              <a:t>Bioprecursors</a:t>
            </a:r>
            <a:endParaRPr lang="ar-Y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مخطط انسيابي: محطة طرفية 13"/>
          <p:cNvSpPr/>
          <p:nvPr/>
        </p:nvSpPr>
        <p:spPr>
          <a:xfrm>
            <a:off x="6643702" y="2786058"/>
            <a:ext cx="2428892"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dirty="0"/>
              <a:t>Mutual </a:t>
            </a:r>
            <a:r>
              <a:rPr lang="en-US" dirty="0" err="1"/>
              <a:t>prodrug</a:t>
            </a:r>
            <a:endParaRPr lang="ar-YE"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مجموعة 6"/>
          <p:cNvGrpSpPr>
            <a:grpSpLocks/>
          </p:cNvGrpSpPr>
          <p:nvPr/>
        </p:nvGrpSpPr>
        <p:grpSpPr bwMode="auto">
          <a:xfrm>
            <a:off x="465138" y="798513"/>
            <a:ext cx="8675687" cy="6003925"/>
            <a:chOff x="489541" y="1039442"/>
            <a:chExt cx="8676457" cy="5760640"/>
          </a:xfrm>
        </p:grpSpPr>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41" y="1039442"/>
              <a:ext cx="8676457"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9"/>
            <p:cNvSpPr/>
            <p:nvPr/>
          </p:nvSpPr>
          <p:spPr>
            <a:xfrm>
              <a:off x="921379" y="4532077"/>
              <a:ext cx="2160779" cy="2246681"/>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2000" dirty="0"/>
                <a:t>Common functional groups on parent</a:t>
              </a:r>
            </a:p>
            <a:p>
              <a:pPr fontAlgn="auto">
                <a:spcBef>
                  <a:spcPts val="0"/>
                </a:spcBef>
                <a:spcAft>
                  <a:spcPts val="0"/>
                </a:spcAft>
                <a:defRPr/>
              </a:pPr>
              <a:r>
                <a:rPr lang="en-US" sz="2000" dirty="0"/>
                <a:t>drugs that are amenable to </a:t>
              </a:r>
              <a:r>
                <a:rPr lang="en-US" sz="2000" dirty="0" err="1"/>
                <a:t>prodrug</a:t>
              </a:r>
              <a:r>
                <a:rPr lang="en-US" sz="2000" dirty="0"/>
                <a:t> design (shown in green).</a:t>
              </a:r>
              <a:endParaRPr lang="ar-YE" sz="2000" dirty="0"/>
            </a:p>
          </p:txBody>
        </p:sp>
      </p:grpSp>
      <p:grpSp>
        <p:nvGrpSpPr>
          <p:cNvPr id="13315" name="مجموعة 3"/>
          <p:cNvGrpSpPr>
            <a:grpSpLocks/>
          </p:cNvGrpSpPr>
          <p:nvPr/>
        </p:nvGrpSpPr>
        <p:grpSpPr bwMode="auto">
          <a:xfrm>
            <a:off x="-107950" y="0"/>
            <a:ext cx="1025525" cy="6872288"/>
            <a:chOff x="1000067" y="0"/>
            <a:chExt cx="1026774" cy="6872513"/>
          </a:xfrm>
        </p:grpSpPr>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مربع نص 5"/>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9" name="مربع نص 8"/>
          <p:cNvSpPr txBox="1"/>
          <p:nvPr/>
        </p:nvSpPr>
        <p:spPr>
          <a:xfrm>
            <a:off x="1000125" y="214313"/>
            <a:ext cx="8001000" cy="52387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fontAlgn="auto">
              <a:spcBef>
                <a:spcPts val="0"/>
              </a:spcBef>
              <a:spcAft>
                <a:spcPts val="0"/>
              </a:spcAft>
              <a:defRPr/>
            </a:pPr>
            <a:r>
              <a:rPr lang="en-US" sz="2800" dirty="0"/>
              <a:t> promoiety Prodrugs according to functional  groups: </a:t>
            </a:r>
            <a:endParaRPr lang="ar-YE" sz="28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3"/>
          <p:cNvGrpSpPr>
            <a:grpSpLocks/>
          </p:cNvGrpSpPr>
          <p:nvPr/>
        </p:nvGrpSpPr>
        <p:grpSpPr bwMode="auto">
          <a:xfrm>
            <a:off x="-107950" y="0"/>
            <a:ext cx="1025525" cy="6872288"/>
            <a:chOff x="1000067" y="0"/>
            <a:chExt cx="1026774" cy="6872513"/>
          </a:xfrm>
        </p:grpSpPr>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مربع نص 5"/>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9" name="مربع نص 8"/>
          <p:cNvSpPr txBox="1"/>
          <p:nvPr/>
        </p:nvSpPr>
        <p:spPr>
          <a:xfrm>
            <a:off x="1000125" y="168275"/>
            <a:ext cx="8001000" cy="655637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en-US" sz="2800" b="1" u="sng" dirty="0"/>
              <a:t>Related definitions</a:t>
            </a:r>
          </a:p>
          <a:p>
            <a:pPr algn="just" fontAlgn="auto">
              <a:spcBef>
                <a:spcPts val="0"/>
              </a:spcBef>
              <a:spcAft>
                <a:spcPts val="0"/>
              </a:spcAft>
              <a:buFont typeface="Wingdings" pitchFamily="2" charset="2"/>
              <a:buChar char="Ø"/>
              <a:defRPr/>
            </a:pPr>
            <a:r>
              <a:rPr lang="en-US" sz="2800" b="1" u="sng" dirty="0"/>
              <a:t>Double </a:t>
            </a:r>
            <a:r>
              <a:rPr lang="en-US" sz="2800" b="1" u="sng" dirty="0" err="1"/>
              <a:t>Prodrug</a:t>
            </a:r>
            <a:r>
              <a:rPr lang="en-US" sz="2800" b="1" u="sng" dirty="0"/>
              <a:t> or pro-</a:t>
            </a:r>
            <a:r>
              <a:rPr lang="en-US" sz="2800" b="1" u="sng" dirty="0" err="1"/>
              <a:t>prodrug</a:t>
            </a:r>
            <a:r>
              <a:rPr lang="en-US" sz="2800" b="1" u="sng" dirty="0"/>
              <a:t> :</a:t>
            </a:r>
          </a:p>
          <a:p>
            <a:pPr algn="just" fontAlgn="auto">
              <a:spcBef>
                <a:spcPts val="0"/>
              </a:spcBef>
              <a:spcAft>
                <a:spcPts val="0"/>
              </a:spcAft>
              <a:defRPr/>
            </a:pPr>
            <a:r>
              <a:rPr lang="en-US" sz="2800" dirty="0"/>
              <a:t>The double </a:t>
            </a:r>
            <a:r>
              <a:rPr lang="en-US" sz="2800" dirty="0" err="1"/>
              <a:t>prodrug</a:t>
            </a:r>
            <a:r>
              <a:rPr lang="en-US" sz="2800" dirty="0"/>
              <a:t> is a biologically inactive molecule which is transformed in vivo in two steps(</a:t>
            </a:r>
            <a:r>
              <a:rPr lang="en-US" sz="2800" dirty="0" err="1"/>
              <a:t>enzymatically</a:t>
            </a:r>
            <a:r>
              <a:rPr lang="en-US" sz="2800" dirty="0"/>
              <a:t> or chemically) to the active species.</a:t>
            </a:r>
          </a:p>
          <a:p>
            <a:pPr algn="ctr" fontAlgn="auto">
              <a:spcBef>
                <a:spcPts val="0"/>
              </a:spcBef>
              <a:spcAft>
                <a:spcPts val="0"/>
              </a:spcAft>
              <a:buFont typeface="Wingdings" pitchFamily="2" charset="2"/>
              <a:buChar char="Ø"/>
              <a:defRPr/>
            </a:pPr>
            <a:r>
              <a:rPr lang="en-US" sz="2800" u="sng" dirty="0"/>
              <a:t>Carrier linked </a:t>
            </a:r>
            <a:r>
              <a:rPr lang="en-US" sz="2800" u="sng" dirty="0" err="1"/>
              <a:t>prodrug</a:t>
            </a:r>
            <a:r>
              <a:rPr lang="en-US" sz="2800" u="sng" dirty="0"/>
              <a:t> subdivided into:</a:t>
            </a:r>
            <a:r>
              <a:rPr lang="en-US" sz="2800" dirty="0"/>
              <a:t> </a:t>
            </a:r>
          </a:p>
          <a:p>
            <a:pPr algn="just" fontAlgn="auto">
              <a:spcBef>
                <a:spcPts val="0"/>
              </a:spcBef>
              <a:spcAft>
                <a:spcPts val="0"/>
              </a:spcAft>
              <a:defRPr/>
            </a:pPr>
            <a:r>
              <a:rPr lang="en-US" sz="2800" dirty="0"/>
              <a:t>A. </a:t>
            </a:r>
            <a:r>
              <a:rPr lang="en-US" sz="2800" b="1" dirty="0" err="1"/>
              <a:t>bipartate</a:t>
            </a:r>
            <a:r>
              <a:rPr lang="en-US" sz="2800" b="1" dirty="0"/>
              <a:t> :  </a:t>
            </a:r>
            <a:r>
              <a:rPr lang="en-US" sz="2800" dirty="0"/>
              <a:t>in which the parent drug is attached to directly to </a:t>
            </a:r>
            <a:r>
              <a:rPr lang="en-US" sz="2800" dirty="0" err="1"/>
              <a:t>promoiety</a:t>
            </a:r>
            <a:r>
              <a:rPr lang="en-US" sz="2800" dirty="0"/>
              <a:t>.</a:t>
            </a:r>
          </a:p>
          <a:p>
            <a:pPr algn="ctr" fontAlgn="auto">
              <a:spcBef>
                <a:spcPts val="0"/>
              </a:spcBef>
              <a:spcAft>
                <a:spcPts val="0"/>
              </a:spcAft>
              <a:defRPr/>
            </a:pPr>
            <a:r>
              <a:rPr lang="en-US" sz="2800" dirty="0"/>
              <a:t> comprised of one carrier attached to drug. </a:t>
            </a:r>
          </a:p>
          <a:p>
            <a:pPr algn="just" fontAlgn="auto">
              <a:spcBef>
                <a:spcPts val="0"/>
              </a:spcBef>
              <a:spcAft>
                <a:spcPts val="0"/>
              </a:spcAft>
              <a:defRPr/>
            </a:pPr>
            <a:r>
              <a:rPr lang="en-US" sz="2800" dirty="0"/>
              <a:t>B. </a:t>
            </a:r>
            <a:r>
              <a:rPr lang="en-US" sz="2800" b="1" dirty="0"/>
              <a:t>tripartite </a:t>
            </a:r>
            <a:r>
              <a:rPr lang="en-US" sz="2800" b="1" dirty="0" err="1"/>
              <a:t>prodrug</a:t>
            </a:r>
            <a:r>
              <a:rPr lang="en-US" sz="2800" b="1" dirty="0"/>
              <a:t> :</a:t>
            </a:r>
            <a:r>
              <a:rPr lang="en-US" sz="2800" dirty="0"/>
              <a:t>  there is a connector group between drug molecule and </a:t>
            </a:r>
            <a:r>
              <a:rPr lang="en-US" sz="2800" dirty="0" err="1"/>
              <a:t>promoiety</a:t>
            </a:r>
            <a:r>
              <a:rPr lang="en-US" sz="2800" dirty="0"/>
              <a:t> . </a:t>
            </a:r>
            <a:endParaRPr lang="en-US" sz="2800" b="1" dirty="0"/>
          </a:p>
          <a:p>
            <a:pPr algn="just" fontAlgn="auto">
              <a:spcBef>
                <a:spcPts val="0"/>
              </a:spcBef>
              <a:spcAft>
                <a:spcPts val="0"/>
              </a:spcAft>
              <a:defRPr/>
            </a:pPr>
            <a:r>
              <a:rPr lang="en-US" sz="2800" dirty="0"/>
              <a:t> carrier connected to a linker that is connected to drugs.</a:t>
            </a:r>
          </a:p>
          <a:p>
            <a:pPr algn="just" fontAlgn="auto">
              <a:spcBef>
                <a:spcPts val="0"/>
              </a:spcBef>
              <a:spcAft>
                <a:spcPts val="0"/>
              </a:spcAft>
              <a:defRPr/>
            </a:pPr>
            <a:endParaRPr lang="en-US" sz="28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مجموعة 3"/>
          <p:cNvGrpSpPr>
            <a:grpSpLocks/>
          </p:cNvGrpSpPr>
          <p:nvPr/>
        </p:nvGrpSpPr>
        <p:grpSpPr bwMode="auto">
          <a:xfrm>
            <a:off x="-107950" y="0"/>
            <a:ext cx="1025525" cy="6872288"/>
            <a:chOff x="1000067" y="0"/>
            <a:chExt cx="1026774" cy="6872513"/>
          </a:xfrm>
        </p:grpSpPr>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مربع نص 5"/>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9" name="مربع نص 8"/>
          <p:cNvSpPr txBox="1"/>
          <p:nvPr/>
        </p:nvSpPr>
        <p:spPr>
          <a:xfrm>
            <a:off x="1000125" y="168275"/>
            <a:ext cx="8001000" cy="557053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en-US" sz="4000" b="1" u="sng" dirty="0">
                <a:solidFill>
                  <a:schemeClr val="tx1"/>
                </a:solidFill>
                <a:latin typeface="+mj-lt"/>
                <a:ea typeface="+mj-ea"/>
                <a:cs typeface="+mj-cs"/>
              </a:rPr>
              <a:t>Ideal Drug Carriers</a:t>
            </a:r>
          </a:p>
          <a:p>
            <a:pPr algn="ctr" fontAlgn="auto">
              <a:spcBef>
                <a:spcPts val="0"/>
              </a:spcBef>
              <a:spcAft>
                <a:spcPts val="0"/>
              </a:spcAft>
              <a:defRPr/>
            </a:pPr>
            <a:endParaRPr lang="en-US" sz="4000" b="1" u="sng" dirty="0">
              <a:solidFill>
                <a:schemeClr val="tx1"/>
              </a:solidFill>
              <a:latin typeface="+mj-lt"/>
              <a:ea typeface="+mj-ea"/>
              <a:cs typeface="+mj-cs"/>
            </a:endParaRPr>
          </a:p>
          <a:p>
            <a:pPr algn="ctr" fontAlgn="auto">
              <a:spcBef>
                <a:spcPts val="0"/>
              </a:spcBef>
              <a:spcAft>
                <a:spcPts val="0"/>
              </a:spcAft>
              <a:defRPr/>
            </a:pPr>
            <a:endParaRPr lang="en-US" sz="4000" b="1" u="sng" dirty="0">
              <a:solidFill>
                <a:schemeClr val="tx1"/>
              </a:solidFill>
              <a:latin typeface="+mj-lt"/>
              <a:ea typeface="+mj-ea"/>
              <a:cs typeface="+mj-cs"/>
            </a:endParaRPr>
          </a:p>
          <a:p>
            <a:pPr algn="ctr" fontAlgn="auto">
              <a:spcBef>
                <a:spcPts val="0"/>
              </a:spcBef>
              <a:spcAft>
                <a:spcPts val="0"/>
              </a:spcAft>
              <a:defRPr/>
            </a:pPr>
            <a:endParaRPr lang="en-US" sz="4000" b="1" u="sng" dirty="0">
              <a:solidFill>
                <a:schemeClr val="tx1"/>
              </a:solidFill>
              <a:latin typeface="+mj-lt"/>
              <a:ea typeface="+mj-ea"/>
              <a:cs typeface="+mj-cs"/>
            </a:endParaRPr>
          </a:p>
          <a:p>
            <a:pPr algn="ctr" fontAlgn="auto">
              <a:spcBef>
                <a:spcPts val="0"/>
              </a:spcBef>
              <a:spcAft>
                <a:spcPts val="0"/>
              </a:spcAft>
              <a:defRPr/>
            </a:pPr>
            <a:r>
              <a:rPr lang="en-US" sz="2800" dirty="0"/>
              <a:t> </a:t>
            </a:r>
          </a:p>
          <a:p>
            <a:pPr algn="just" fontAlgn="auto">
              <a:spcBef>
                <a:spcPts val="0"/>
              </a:spcBef>
              <a:spcAft>
                <a:spcPts val="0"/>
              </a:spcAft>
              <a:defRPr/>
            </a:pPr>
            <a:endParaRPr lang="en-US" sz="2800" dirty="0"/>
          </a:p>
          <a:p>
            <a:pPr algn="just" fontAlgn="auto">
              <a:spcBef>
                <a:spcPts val="0"/>
              </a:spcBef>
              <a:spcAft>
                <a:spcPts val="0"/>
              </a:spcAft>
              <a:defRPr/>
            </a:pPr>
            <a:endParaRPr lang="en-US" sz="2800" dirty="0"/>
          </a:p>
          <a:p>
            <a:pPr algn="just" fontAlgn="auto">
              <a:spcBef>
                <a:spcPts val="0"/>
              </a:spcBef>
              <a:spcAft>
                <a:spcPts val="0"/>
              </a:spcAft>
              <a:defRPr/>
            </a:pPr>
            <a:endParaRPr lang="en-US" sz="2800" dirty="0"/>
          </a:p>
          <a:p>
            <a:pPr algn="just" fontAlgn="auto">
              <a:spcBef>
                <a:spcPts val="0"/>
              </a:spcBef>
              <a:spcAft>
                <a:spcPts val="0"/>
              </a:spcAft>
              <a:defRPr/>
            </a:pPr>
            <a:endParaRPr lang="en-US" sz="2800" dirty="0"/>
          </a:p>
          <a:p>
            <a:pPr algn="just" fontAlgn="auto">
              <a:spcBef>
                <a:spcPts val="0"/>
              </a:spcBef>
              <a:spcAft>
                <a:spcPts val="0"/>
              </a:spcAft>
              <a:defRPr/>
            </a:pPr>
            <a:endParaRPr lang="en-US" sz="2800" dirty="0"/>
          </a:p>
          <a:p>
            <a:pPr algn="just" fontAlgn="auto">
              <a:spcBef>
                <a:spcPts val="0"/>
              </a:spcBef>
              <a:spcAft>
                <a:spcPts val="0"/>
              </a:spcAft>
              <a:defRPr/>
            </a:pPr>
            <a:endParaRPr lang="en-US" sz="2800" dirty="0"/>
          </a:p>
        </p:txBody>
      </p:sp>
      <p:sp>
        <p:nvSpPr>
          <p:cNvPr id="15364" name="مستطيل 6"/>
          <p:cNvSpPr>
            <a:spLocks noChangeArrowheads="1"/>
          </p:cNvSpPr>
          <p:nvPr/>
        </p:nvSpPr>
        <p:spPr bwMode="auto">
          <a:xfrm>
            <a:off x="1071563" y="1203325"/>
            <a:ext cx="78581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sz="2400">
                <a:latin typeface="Calibri" pitchFamily="34" charset="0"/>
              </a:rPr>
              <a:t>Protect the drug until it reaches the site of action.</a:t>
            </a:r>
          </a:p>
          <a:p>
            <a:endParaRPr lang="en-US" sz="2400">
              <a:latin typeface="Calibri" pitchFamily="34" charset="0"/>
            </a:endParaRPr>
          </a:p>
          <a:p>
            <a:pPr>
              <a:buFont typeface="Arial" pitchFamily="34" charset="0"/>
              <a:buChar char="•"/>
            </a:pPr>
            <a:r>
              <a:rPr lang="en-US" sz="2400">
                <a:latin typeface="Calibri" pitchFamily="34" charset="0"/>
              </a:rPr>
              <a:t> Localize the drug at the site of action.</a:t>
            </a:r>
          </a:p>
          <a:p>
            <a:pPr>
              <a:buFont typeface="Arial" pitchFamily="34" charset="0"/>
              <a:buChar char="•"/>
            </a:pPr>
            <a:r>
              <a:rPr lang="en-US" sz="2400">
                <a:latin typeface="Calibri" pitchFamily="34" charset="0"/>
              </a:rPr>
              <a:t> Minimize host toxicity.</a:t>
            </a:r>
          </a:p>
          <a:p>
            <a:endParaRPr lang="en-US" sz="2400">
              <a:latin typeface="Calibri" pitchFamily="34" charset="0"/>
            </a:endParaRPr>
          </a:p>
          <a:p>
            <a:pPr>
              <a:buFont typeface="Arial" pitchFamily="34" charset="0"/>
              <a:buChar char="•"/>
            </a:pPr>
            <a:r>
              <a:rPr lang="en-US" sz="2400">
                <a:latin typeface="Calibri" pitchFamily="34" charset="0"/>
              </a:rPr>
              <a:t> Are biodegradable, inert, and nonimmunogenic.</a:t>
            </a:r>
          </a:p>
          <a:p>
            <a:endParaRPr lang="en-US" sz="2400">
              <a:latin typeface="Calibri" pitchFamily="34" charset="0"/>
            </a:endParaRPr>
          </a:p>
          <a:p>
            <a:pPr>
              <a:buFont typeface="Arial" pitchFamily="34" charset="0"/>
              <a:buChar char="•"/>
            </a:pPr>
            <a:r>
              <a:rPr lang="en-US" sz="2400">
                <a:latin typeface="Calibri" pitchFamily="34" charset="0"/>
              </a:rPr>
              <a:t> Are easily prepared and inexpensive.</a:t>
            </a:r>
          </a:p>
          <a:p>
            <a:endParaRPr lang="en-US" sz="2400">
              <a:latin typeface="Calibri" pitchFamily="34" charset="0"/>
            </a:endParaRPr>
          </a:p>
          <a:p>
            <a:pPr>
              <a:buFont typeface="Arial" pitchFamily="34" charset="0"/>
              <a:buChar char="•"/>
            </a:pPr>
            <a:r>
              <a:rPr lang="en-US" sz="2400">
                <a:latin typeface="Calibri" pitchFamily="34" charset="0"/>
              </a:rPr>
              <a:t> Are stable in the dosage form</a:t>
            </a:r>
            <a:r>
              <a:rPr lang="en-US" sz="2400">
                <a:latin typeface="Calibri" pitchFamily="34" charset="0"/>
                <a:sym typeface="Symbol" pitchFamily="18" charset="2"/>
              </a:rPr>
              <a:t>.</a:t>
            </a:r>
          </a:p>
          <a:p>
            <a:endParaRPr lang="en-US" sz="240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مجموعة 6"/>
          <p:cNvGrpSpPr>
            <a:grpSpLocks/>
          </p:cNvGrpSpPr>
          <p:nvPr/>
        </p:nvGrpSpPr>
        <p:grpSpPr bwMode="auto">
          <a:xfrm>
            <a:off x="-107950" y="0"/>
            <a:ext cx="1025525" cy="6872288"/>
            <a:chOff x="-108519" y="0"/>
            <a:chExt cx="1026774" cy="6872513"/>
          </a:xfrm>
        </p:grpSpPr>
        <p:pic>
          <p:nvPicPr>
            <p:cNvPr id="16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6387"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00125" y="606425"/>
            <a:ext cx="8001000" cy="28622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sz="2800" dirty="0">
                <a:solidFill>
                  <a:srgbClr val="31849B"/>
                </a:solidFill>
                <a:latin typeface="Berlin Sans FB Demi" pitchFamily="34" charset="0"/>
                <a:ea typeface="Times New Roman" pitchFamily="18" charset="0"/>
                <a:cs typeface="Calibri" pitchFamily="34" charset="0"/>
              </a:rPr>
              <a:t>Carboxylic acid and alcohols </a:t>
            </a:r>
            <a:r>
              <a:rPr lang="en-US" sz="2800" dirty="0">
                <a:solidFill>
                  <a:schemeClr val="tx1"/>
                </a:solidFill>
                <a:ea typeface="Times New Roman" pitchFamily="18" charset="0"/>
                <a:cs typeface="Calibri" pitchFamily="34" charset="0"/>
              </a:rPr>
              <a:t>:</a:t>
            </a:r>
          </a:p>
          <a:p>
            <a:pPr algn="ctr">
              <a:defRPr/>
            </a:pPr>
            <a:endParaRPr lang="en-US" sz="800" dirty="0">
              <a:solidFill>
                <a:schemeClr val="tx1"/>
              </a:solidFill>
              <a:latin typeface="Arial" pitchFamily="34" charset="0"/>
              <a:cs typeface="Arial" pitchFamily="34" charset="0"/>
            </a:endParaRPr>
          </a:p>
          <a:p>
            <a:pPr rtl="1" eaLnBrk="0" hangingPunct="0">
              <a:defRPr/>
            </a:pPr>
            <a:r>
              <a:rPr lang="ar-YE" sz="2400" b="1" dirty="0">
                <a:solidFill>
                  <a:srgbClr val="31849B"/>
                </a:solidFill>
                <a:ea typeface="Times New Roman" pitchFamily="18" charset="0"/>
                <a:cs typeface="Mudir MT" pitchFamily="2" charset="-78"/>
              </a:rPr>
              <a:t>: </a:t>
            </a:r>
            <a:r>
              <a:rPr lang="en-US" sz="2400" b="1" dirty="0" err="1">
                <a:solidFill>
                  <a:srgbClr val="31849B"/>
                </a:solidFill>
                <a:ea typeface="Times New Roman" pitchFamily="18" charset="0"/>
                <a:cs typeface="Mudir MT" pitchFamily="2" charset="-78"/>
              </a:rPr>
              <a:t>Dipiveferin</a:t>
            </a:r>
            <a:r>
              <a:rPr lang="en-US" sz="2400" b="1" dirty="0">
                <a:solidFill>
                  <a:srgbClr val="31849B"/>
                </a:solidFill>
                <a:ea typeface="Times New Roman" pitchFamily="18" charset="0"/>
                <a:cs typeface="Mudir MT" pitchFamily="2" charset="-78"/>
              </a:rPr>
              <a:t> HCL</a:t>
            </a:r>
            <a:r>
              <a:rPr lang="ar-SA" sz="2400" b="1" dirty="0">
                <a:solidFill>
                  <a:srgbClr val="31849B"/>
                </a:solidFill>
                <a:ea typeface="Times New Roman" pitchFamily="18" charset="0"/>
                <a:cs typeface="Mudir MT" pitchFamily="2" charset="-78"/>
              </a:rPr>
              <a:t>  </a:t>
            </a:r>
            <a:r>
              <a:rPr lang="en-US" sz="2400" b="1" dirty="0">
                <a:solidFill>
                  <a:srgbClr val="31849B"/>
                </a:solidFill>
                <a:ea typeface="Times New Roman" pitchFamily="18" charset="0"/>
                <a:cs typeface="Mudir MT" pitchFamily="2" charset="-78"/>
              </a:rPr>
              <a:t>a)</a:t>
            </a:r>
          </a:p>
          <a:p>
            <a:pPr algn="just" eaLnBrk="0" hangingPunct="0">
              <a:defRPr/>
            </a:pPr>
            <a:r>
              <a:rPr lang="en-US" sz="2400" u="sng" dirty="0" err="1"/>
              <a:t>Dipivefrin</a:t>
            </a:r>
            <a:r>
              <a:rPr lang="en-US" sz="2400" u="sng" dirty="0"/>
              <a:t> HCL </a:t>
            </a:r>
            <a:r>
              <a:rPr lang="en-US" sz="2400" dirty="0"/>
              <a:t>is a </a:t>
            </a:r>
            <a:r>
              <a:rPr lang="en-US" sz="2400" dirty="0" err="1"/>
              <a:t>prodrug</a:t>
            </a:r>
            <a:r>
              <a:rPr lang="en-US" sz="2400" dirty="0"/>
              <a:t> of epinephrine formed by the </a:t>
            </a:r>
            <a:r>
              <a:rPr lang="en-US" sz="2400" dirty="0" err="1"/>
              <a:t>diesterification</a:t>
            </a:r>
            <a:r>
              <a:rPr lang="en-US" sz="2400" dirty="0"/>
              <a:t> of epinephrine and </a:t>
            </a:r>
            <a:r>
              <a:rPr lang="en-US" sz="2400" dirty="0" err="1"/>
              <a:t>pivalic</a:t>
            </a:r>
            <a:r>
              <a:rPr lang="en-US" sz="2400" dirty="0"/>
              <a:t> acid. </a:t>
            </a:r>
          </a:p>
          <a:p>
            <a:pPr algn="just" eaLnBrk="0" hangingPunct="0">
              <a:defRPr/>
            </a:pPr>
            <a:r>
              <a:rPr lang="en-US" sz="2400" dirty="0"/>
              <a:t>The agent of use in the </a:t>
            </a:r>
            <a:r>
              <a:rPr lang="en-US" sz="2400" u="sng" dirty="0"/>
              <a:t>treatment of open angle glaucoma </a:t>
            </a:r>
            <a:r>
              <a:rPr lang="en-US" sz="2400" dirty="0"/>
              <a:t>. the increased </a:t>
            </a:r>
            <a:r>
              <a:rPr lang="en-US" sz="2400" dirty="0" err="1"/>
              <a:t>lipophilicity</a:t>
            </a:r>
            <a:r>
              <a:rPr lang="en-US" sz="2400" dirty="0"/>
              <a:t> relative to epinephrine allows the agent to move across the membrane of the eye easily when applied . </a:t>
            </a:r>
          </a:p>
        </p:txBody>
      </p:sp>
      <p:pic>
        <p:nvPicPr>
          <p:cNvPr id="16389" name="صورة 10" descr="http://www.newdruginfo.com/pharmacopeia/usp28/v28230/uspnf/pub/images/v28230/g-28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571875"/>
            <a:ext cx="30003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0" name="AutoShape 3"/>
          <p:cNvCxnSpPr>
            <a:cxnSpLocks noChangeShapeType="1"/>
          </p:cNvCxnSpPr>
          <p:nvPr/>
        </p:nvCxnSpPr>
        <p:spPr bwMode="auto">
          <a:xfrm>
            <a:off x="4181475" y="4429125"/>
            <a:ext cx="2533650" cy="3571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6391"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
        <p:nvSpPr>
          <p:cNvPr id="16392" name="مربع نص 17"/>
          <p:cNvSpPr txBox="1">
            <a:spLocks noChangeArrowheads="1"/>
          </p:cNvSpPr>
          <p:nvPr/>
        </p:nvSpPr>
        <p:spPr bwMode="auto">
          <a:xfrm>
            <a:off x="4714875" y="40719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b="1">
                <a:latin typeface="Calibri" pitchFamily="34" charset="0"/>
              </a:rPr>
              <a:t>Esterase </a:t>
            </a:r>
            <a:endParaRPr lang="ar-YE" b="1">
              <a:latin typeface="Calibri" pitchFamily="34" charset="0"/>
            </a:endParaRPr>
          </a:p>
        </p:txBody>
      </p:sp>
      <p:pic>
        <p:nvPicPr>
          <p:cNvPr id="16393" name="صورة 13" descr="File:Epinephrine structure with descriptor.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3571875"/>
            <a:ext cx="22701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صورة 16" descr="http://www.chemsynthesis.com/molimg/1/big/5/54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5357813"/>
            <a:ext cx="20002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مستطيل 20"/>
          <p:cNvSpPr>
            <a:spLocks noChangeArrowheads="1"/>
          </p:cNvSpPr>
          <p:nvPr/>
        </p:nvSpPr>
        <p:spPr bwMode="auto">
          <a:xfrm>
            <a:off x="2357438" y="5500688"/>
            <a:ext cx="1716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b="1">
                <a:latin typeface="Calibri" pitchFamily="34" charset="0"/>
              </a:rPr>
              <a:t> Dipiveferin HCl </a:t>
            </a:r>
            <a:endParaRPr lang="ar-YE">
              <a:latin typeface="Calibri" pitchFamily="34" charset="0"/>
            </a:endParaRPr>
          </a:p>
        </p:txBody>
      </p:sp>
      <p:sp>
        <p:nvSpPr>
          <p:cNvPr id="16396" name="مستطيل 21"/>
          <p:cNvSpPr>
            <a:spLocks noChangeArrowheads="1"/>
          </p:cNvSpPr>
          <p:nvPr/>
        </p:nvSpPr>
        <p:spPr bwMode="auto">
          <a:xfrm>
            <a:off x="7740650" y="45720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b="1">
                <a:latin typeface="Calibri" pitchFamily="34" charset="0"/>
              </a:rPr>
              <a:t>Epinephrine</a:t>
            </a:r>
            <a:r>
              <a:rPr lang="ar-SA">
                <a:latin typeface="Calibri" pitchFamily="34" charset="0"/>
              </a:rPr>
              <a:t> </a:t>
            </a:r>
            <a:endParaRPr lang="ar-YE">
              <a:latin typeface="Calibri" pitchFamily="34" charset="0"/>
            </a:endParaRPr>
          </a:p>
        </p:txBody>
      </p:sp>
      <p:sp>
        <p:nvSpPr>
          <p:cNvPr id="16397" name="Rectangle 10"/>
          <p:cNvSpPr>
            <a:spLocks noChangeArrowheads="1"/>
          </p:cNvSpPr>
          <p:nvPr/>
        </p:nvSpPr>
        <p:spPr bwMode="auto">
          <a:xfrm>
            <a:off x="5857875" y="6416675"/>
            <a:ext cx="1500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a:tabLst>
                <a:tab pos="4664075" algn="l"/>
              </a:tabLst>
            </a:pPr>
            <a:r>
              <a:rPr lang="en-US" b="1">
                <a:latin typeface="Calibri" pitchFamily="34" charset="0"/>
              </a:rPr>
              <a:t>Pivalic acid</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مجموعة 6"/>
          <p:cNvGrpSpPr>
            <a:grpSpLocks/>
          </p:cNvGrpSpPr>
          <p:nvPr/>
        </p:nvGrpSpPr>
        <p:grpSpPr bwMode="auto">
          <a:xfrm>
            <a:off x="-107950" y="0"/>
            <a:ext cx="1025525" cy="6872288"/>
            <a:chOff x="-108519" y="0"/>
            <a:chExt cx="1026774" cy="6872513"/>
          </a:xfrm>
        </p:grpSpPr>
        <p:pic>
          <p:nvPicPr>
            <p:cNvPr id="174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7411"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00125" y="606425"/>
            <a:ext cx="8001000" cy="2492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sz="2800" dirty="0">
                <a:solidFill>
                  <a:srgbClr val="31849B"/>
                </a:solidFill>
                <a:latin typeface="Berlin Sans FB Demi" pitchFamily="34" charset="0"/>
                <a:ea typeface="Times New Roman" pitchFamily="18" charset="0"/>
                <a:cs typeface="Calibri" pitchFamily="34" charset="0"/>
              </a:rPr>
              <a:t>Carboxylic acid and alcohols </a:t>
            </a:r>
            <a:r>
              <a:rPr lang="en-US" sz="2800" dirty="0">
                <a:solidFill>
                  <a:schemeClr val="tx1"/>
                </a:solidFill>
                <a:ea typeface="Times New Roman" pitchFamily="18" charset="0"/>
                <a:cs typeface="Calibri" pitchFamily="34" charset="0"/>
              </a:rPr>
              <a:t>:</a:t>
            </a:r>
          </a:p>
          <a:p>
            <a:pPr algn="ctr">
              <a:defRPr/>
            </a:pPr>
            <a:endParaRPr lang="en-US" sz="800" dirty="0">
              <a:solidFill>
                <a:schemeClr val="tx1"/>
              </a:solidFill>
              <a:latin typeface="Arial" pitchFamily="34" charset="0"/>
              <a:cs typeface="Arial" pitchFamily="34" charset="0"/>
            </a:endParaRPr>
          </a:p>
          <a:p>
            <a:pPr fontAlgn="auto">
              <a:spcBef>
                <a:spcPts val="0"/>
              </a:spcBef>
              <a:spcAft>
                <a:spcPts val="0"/>
              </a:spcAft>
              <a:defRPr/>
            </a:pPr>
            <a:r>
              <a:rPr lang="en-US" sz="2400" b="1" dirty="0">
                <a:solidFill>
                  <a:srgbClr val="31849B"/>
                </a:solidFill>
                <a:ea typeface="Times New Roman" pitchFamily="18" charset="0"/>
                <a:cs typeface="Mudir MT" pitchFamily="2" charset="-78"/>
              </a:rPr>
              <a:t>b) </a:t>
            </a:r>
            <a:r>
              <a:rPr lang="en-US" sz="2400" b="1" dirty="0" err="1">
                <a:solidFill>
                  <a:srgbClr val="31849B"/>
                </a:solidFill>
                <a:ea typeface="Times New Roman" pitchFamily="18" charset="0"/>
                <a:cs typeface="Mudir MT" pitchFamily="2" charset="-78"/>
              </a:rPr>
              <a:t>chloramphenicol</a:t>
            </a:r>
            <a:r>
              <a:rPr lang="en-US" sz="2400" b="1" dirty="0">
                <a:solidFill>
                  <a:srgbClr val="31849B"/>
                </a:solidFill>
                <a:ea typeface="Times New Roman" pitchFamily="18" charset="0"/>
                <a:cs typeface="Mudir MT" pitchFamily="2" charset="-78"/>
              </a:rPr>
              <a:t> </a:t>
            </a:r>
            <a:r>
              <a:rPr lang="en-US" sz="2400" b="1" dirty="0" err="1">
                <a:solidFill>
                  <a:srgbClr val="31849B"/>
                </a:solidFill>
                <a:ea typeface="Times New Roman" pitchFamily="18" charset="0"/>
                <a:cs typeface="Mudir MT" pitchFamily="2" charset="-78"/>
              </a:rPr>
              <a:t>palmitate</a:t>
            </a:r>
            <a:r>
              <a:rPr lang="en-US" sz="2400" b="1" dirty="0">
                <a:solidFill>
                  <a:srgbClr val="31849B"/>
                </a:solidFill>
                <a:ea typeface="Times New Roman" pitchFamily="18" charset="0"/>
                <a:cs typeface="Mudir MT" pitchFamily="2" charset="-78"/>
              </a:rPr>
              <a:t> :</a:t>
            </a:r>
            <a:endParaRPr lang="en-US" sz="2400" dirty="0"/>
          </a:p>
          <a:p>
            <a:pPr algn="just" fontAlgn="auto">
              <a:spcBef>
                <a:spcPts val="0"/>
              </a:spcBef>
              <a:spcAft>
                <a:spcPts val="0"/>
              </a:spcAft>
              <a:defRPr/>
            </a:pPr>
            <a:r>
              <a:rPr lang="en-US" sz="2400" dirty="0"/>
              <a:t>A </a:t>
            </a:r>
            <a:r>
              <a:rPr lang="en-US" sz="2400" dirty="0" err="1"/>
              <a:t>prodrug</a:t>
            </a:r>
            <a:r>
              <a:rPr lang="en-US" sz="2400" dirty="0"/>
              <a:t> with reduced water solubility, The </a:t>
            </a:r>
            <a:r>
              <a:rPr lang="en-US" sz="2400" dirty="0" err="1"/>
              <a:t>hydrophopic</a:t>
            </a:r>
            <a:r>
              <a:rPr lang="en-US" sz="2400" dirty="0"/>
              <a:t>  </a:t>
            </a:r>
            <a:r>
              <a:rPr lang="en-US" sz="2400" dirty="0" err="1"/>
              <a:t>palmitate</a:t>
            </a:r>
            <a:r>
              <a:rPr lang="en-US" sz="2400" dirty="0"/>
              <a:t> ester  dose not dissolve to any appreciable extent  in the mouth and  therefore  dose not  interact  with taste receptors.</a:t>
            </a:r>
          </a:p>
        </p:txBody>
      </p:sp>
      <p:sp>
        <p:nvSpPr>
          <p:cNvPr id="17413"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17414" name="صورة 22" descr="http://www.techno-preneur.net/technology/Project-Profiles/chemical/pic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75" y="3214688"/>
            <a:ext cx="392271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4"/>
          <p:cNvSpPr>
            <a:spLocks noChangeArrowheads="1"/>
          </p:cNvSpPr>
          <p:nvPr/>
        </p:nvSpPr>
        <p:spPr bwMode="auto">
          <a:xfrm>
            <a:off x="5133975" y="3857625"/>
            <a:ext cx="1081088" cy="215900"/>
          </a:xfrm>
          <a:prstGeom prst="rightArrow">
            <a:avLst>
              <a:gd name="adj1" fmla="val 50000"/>
              <a:gd name="adj2" fmla="val 125184"/>
            </a:avLst>
          </a:prstGeom>
          <a:solidFill>
            <a:srgbClr val="FFFFFF"/>
          </a:solidFill>
          <a:ln w="9525">
            <a:solidFill>
              <a:srgbClr val="000000"/>
            </a:solidFill>
            <a:miter lim="800000"/>
            <a:headEnd/>
            <a:tailEnd/>
          </a:ln>
        </p:spPr>
        <p:txBody>
          <a:bodyPr/>
          <a:lstStyle/>
          <a:p>
            <a:pPr algn="r" rtl="1"/>
            <a:endParaRPr lang="ar-YE">
              <a:latin typeface="Calibri" pitchFamily="34" charset="0"/>
            </a:endParaRPr>
          </a:p>
        </p:txBody>
      </p:sp>
      <p:pic>
        <p:nvPicPr>
          <p:cNvPr id="17416" name="صورة 25" descr="http://www.bifcpresidency.tn.gov.in/Chloramphenic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214688"/>
            <a:ext cx="2590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6"/>
          <p:cNvSpPr>
            <a:spLocks noChangeArrowheads="1"/>
          </p:cNvSpPr>
          <p:nvPr/>
        </p:nvSpPr>
        <p:spPr bwMode="auto">
          <a:xfrm>
            <a:off x="1143000" y="4841875"/>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a:r>
              <a:rPr lang="en-US" sz="2000" b="1">
                <a:solidFill>
                  <a:srgbClr val="0D0D0D"/>
                </a:solidFill>
                <a:latin typeface="Calibri" pitchFamily="34" charset="0"/>
                <a:ea typeface="Times New Roman" pitchFamily="18" charset="0"/>
                <a:cs typeface="Calibri" pitchFamily="34" charset="0"/>
              </a:rPr>
              <a:t>chloramphenicol palmitate                                                                                  </a:t>
            </a:r>
            <a:endParaRPr lang="en-US" sz="3600">
              <a:ea typeface="Times New Roman" pitchFamily="18" charset="0"/>
              <a:cs typeface="Calibri" pitchFamily="34" charset="0"/>
            </a:endParaRPr>
          </a:p>
        </p:txBody>
      </p:sp>
      <p:sp>
        <p:nvSpPr>
          <p:cNvPr id="17418" name="مستطيل 22"/>
          <p:cNvSpPr>
            <a:spLocks noChangeArrowheads="1"/>
          </p:cNvSpPr>
          <p:nvPr/>
        </p:nvSpPr>
        <p:spPr bwMode="auto">
          <a:xfrm>
            <a:off x="6865938" y="4845050"/>
            <a:ext cx="177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b="1">
                <a:solidFill>
                  <a:srgbClr val="0D0D0D"/>
                </a:solidFill>
                <a:latin typeface="Calibri" pitchFamily="34" charset="0"/>
                <a:ea typeface="Times New Roman" pitchFamily="18" charset="0"/>
                <a:cs typeface="Calibri" pitchFamily="34" charset="0"/>
              </a:rPr>
              <a:t>chloramphenicol</a:t>
            </a:r>
            <a:endParaRPr lang="ar-YE">
              <a:latin typeface="Calibri" pitchFamily="34" charset="0"/>
              <a:ea typeface="Times New Roman" pitchFamily="18" charset="0"/>
              <a:cs typeface="Calibri" pitchFamily="34" charset="0"/>
            </a:endParaRPr>
          </a:p>
        </p:txBody>
      </p:sp>
      <p:sp>
        <p:nvSpPr>
          <p:cNvPr id="17419" name="مربع نص 23"/>
          <p:cNvSpPr txBox="1">
            <a:spLocks noChangeArrowheads="1"/>
          </p:cNvSpPr>
          <p:nvPr/>
        </p:nvSpPr>
        <p:spPr bwMode="auto">
          <a:xfrm>
            <a:off x="4929188" y="35004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b="1">
                <a:latin typeface="Calibri" pitchFamily="34" charset="0"/>
              </a:rPr>
              <a:t>Esterase </a:t>
            </a:r>
            <a:endParaRPr lang="ar-YE" b="1">
              <a:latin typeface="Calibri" pitchFamily="34" charset="0"/>
            </a:endParaRPr>
          </a:p>
        </p:txBody>
      </p:sp>
      <p:pic>
        <p:nvPicPr>
          <p:cNvPr id="17420" name="صورة 28" descr="http://upload.wikimedia.org/wikipedia/commons/archive/2/2b/20061021150031!Palmitic_acid_shorthand_formul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5500688"/>
            <a:ext cx="25908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8"/>
          <p:cNvSpPr>
            <a:spLocks noChangeArrowheads="1"/>
          </p:cNvSpPr>
          <p:nvPr/>
        </p:nvSpPr>
        <p:spPr bwMode="auto">
          <a:xfrm>
            <a:off x="7426325" y="5572125"/>
            <a:ext cx="200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r>
              <a:rPr lang="en-US" b="1">
                <a:solidFill>
                  <a:srgbClr val="0D0D0D"/>
                </a:solidFill>
                <a:latin typeface="Calibri" pitchFamily="34" charset="0"/>
                <a:ea typeface="Times New Roman" pitchFamily="18" charset="0"/>
                <a:cs typeface="Calibri" pitchFamily="34" charset="0"/>
              </a:rPr>
              <a:t>palmitic Acid           </a:t>
            </a:r>
          </a:p>
        </p:txBody>
      </p:sp>
      <p:sp>
        <p:nvSpPr>
          <p:cNvPr id="17422" name="مستطيل 26"/>
          <p:cNvSpPr>
            <a:spLocks noChangeArrowheads="1"/>
          </p:cNvSpPr>
          <p:nvPr/>
        </p:nvSpPr>
        <p:spPr bwMode="auto">
          <a:xfrm>
            <a:off x="8550275" y="3786188"/>
            <a:ext cx="5937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en-US" sz="9600" b="1" baseline="-25000">
                <a:solidFill>
                  <a:srgbClr val="000000"/>
                </a:solidFill>
                <a:latin typeface="Calibri" pitchFamily="34" charset="0"/>
              </a:rPr>
              <a:t>+</a:t>
            </a:r>
            <a:endParaRPr lang="ar-YE">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مجموعة 6"/>
          <p:cNvGrpSpPr>
            <a:grpSpLocks/>
          </p:cNvGrpSpPr>
          <p:nvPr/>
        </p:nvGrpSpPr>
        <p:grpSpPr bwMode="auto">
          <a:xfrm>
            <a:off x="-107950" y="0"/>
            <a:ext cx="1025525" cy="6872288"/>
            <a:chOff x="-108519" y="0"/>
            <a:chExt cx="1026774" cy="6872513"/>
          </a:xfrm>
        </p:grpSpPr>
        <p:pic>
          <p:nvPicPr>
            <p:cNvPr id="18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8435"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61864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a:solidFill>
                  <a:srgbClr val="31849B"/>
                </a:solidFill>
                <a:latin typeface="Berlin Sans FB Demi" pitchFamily="34" charset="0"/>
                <a:ea typeface="Times New Roman" pitchFamily="18" charset="0"/>
                <a:cs typeface="Calibri" pitchFamily="34" charset="0"/>
              </a:rPr>
              <a:t>Amines</a:t>
            </a:r>
          </a:p>
          <a:p>
            <a:pPr>
              <a:defRPr/>
            </a:pPr>
            <a:endParaRPr lang="en-US" sz="800" dirty="0">
              <a:solidFill>
                <a:schemeClr val="tx1"/>
              </a:solidFill>
              <a:latin typeface="Arial" pitchFamily="34" charset="0"/>
              <a:cs typeface="Arial" pitchFamily="34" charset="0"/>
            </a:endParaRPr>
          </a:p>
          <a:p>
            <a:pPr fontAlgn="auto">
              <a:spcBef>
                <a:spcPts val="0"/>
              </a:spcBef>
              <a:spcAft>
                <a:spcPts val="0"/>
              </a:spcAft>
              <a:defRPr/>
            </a:pPr>
            <a:r>
              <a:rPr lang="en-US" sz="2400" b="1" dirty="0" err="1">
                <a:solidFill>
                  <a:srgbClr val="31849B"/>
                </a:solidFill>
                <a:ea typeface="Times New Roman" pitchFamily="18" charset="0"/>
                <a:cs typeface="Mudir MT" pitchFamily="2" charset="-78"/>
              </a:rPr>
              <a:t>Hetacillin</a:t>
            </a:r>
            <a:r>
              <a:rPr lang="en-US" sz="2400" b="1" dirty="0">
                <a:solidFill>
                  <a:srgbClr val="31849B"/>
                </a:solidFill>
                <a:ea typeface="Times New Roman" pitchFamily="18" charset="0"/>
                <a:cs typeface="Mudir MT" pitchFamily="2" charset="-78"/>
              </a:rPr>
              <a:t> :</a:t>
            </a:r>
            <a:r>
              <a:rPr lang="en-US" sz="2400" b="1" dirty="0"/>
              <a:t> </a:t>
            </a:r>
          </a:p>
          <a:p>
            <a:pPr algn="just" fontAlgn="auto">
              <a:spcBef>
                <a:spcPts val="0"/>
              </a:spcBef>
              <a:spcAft>
                <a:spcPts val="0"/>
              </a:spcAft>
              <a:defRPr/>
            </a:pPr>
            <a:r>
              <a:rPr lang="en-US" sz="2400" b="1" dirty="0" err="1"/>
              <a:t>Hetacillin</a:t>
            </a:r>
            <a:r>
              <a:rPr lang="en-US" sz="2400" dirty="0"/>
              <a:t> is a beta-</a:t>
            </a:r>
            <a:r>
              <a:rPr lang="en-US" sz="2400" dirty="0" err="1"/>
              <a:t>lactam</a:t>
            </a:r>
            <a:r>
              <a:rPr lang="en-US" sz="2400" dirty="0"/>
              <a:t>. </a:t>
            </a:r>
            <a:r>
              <a:rPr lang="en-US" sz="2400" dirty="0" err="1"/>
              <a:t>Hetacillin</a:t>
            </a:r>
            <a:r>
              <a:rPr lang="en-US" sz="2400" dirty="0"/>
              <a:t> is a activity, but is converted by the body to </a:t>
            </a:r>
            <a:r>
              <a:rPr lang="en-US" sz="2400" u="sng" dirty="0" err="1">
                <a:hlinkClick r:id="rId3" tooltip="Ampicillin"/>
              </a:rPr>
              <a:t>ampicillin</a:t>
            </a:r>
            <a:r>
              <a:rPr lang="en-US" sz="2400" dirty="0"/>
              <a:t>, which is active against a variety of organisms. </a:t>
            </a:r>
          </a:p>
          <a:p>
            <a:pPr algn="just" fontAlgn="auto">
              <a:spcBef>
                <a:spcPts val="0"/>
              </a:spcBef>
              <a:spcAft>
                <a:spcPts val="0"/>
              </a:spcAft>
              <a:defRPr/>
            </a:pPr>
            <a:r>
              <a:rPr lang="en-US" sz="2400" dirty="0"/>
              <a:t>The effect of  forming  the  </a:t>
            </a:r>
            <a:r>
              <a:rPr lang="en-US" sz="2400" dirty="0" err="1"/>
              <a:t>Mannich</a:t>
            </a:r>
            <a:r>
              <a:rPr lang="en-US" sz="2400" dirty="0"/>
              <a:t> base is to lower  the </a:t>
            </a:r>
            <a:r>
              <a:rPr lang="en-US" sz="2400" dirty="0" err="1"/>
              <a:t>basicity</a:t>
            </a:r>
            <a:r>
              <a:rPr lang="en-US" sz="2400" dirty="0"/>
              <a:t> of the amine and there by </a:t>
            </a:r>
            <a:r>
              <a:rPr lang="en-US" sz="2400" dirty="0" err="1"/>
              <a:t>icrease</a:t>
            </a:r>
            <a:r>
              <a:rPr lang="en-US" sz="2400" dirty="0"/>
              <a:t> </a:t>
            </a:r>
            <a:r>
              <a:rPr lang="en-US" sz="2400" dirty="0" err="1"/>
              <a:t>lipophilicity</a:t>
            </a:r>
            <a:r>
              <a:rPr lang="en-US" sz="2400" dirty="0"/>
              <a:t> and absorption .</a:t>
            </a:r>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p:txBody>
      </p:sp>
      <p:sp>
        <p:nvSpPr>
          <p:cNvPr id="18437"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
        <p:nvSpPr>
          <p:cNvPr id="18438" name="Rectangle 6"/>
          <p:cNvSpPr>
            <a:spLocks noChangeArrowheads="1"/>
          </p:cNvSpPr>
          <p:nvPr/>
        </p:nvSpPr>
        <p:spPr bwMode="auto">
          <a:xfrm>
            <a:off x="1071563" y="55562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r>
              <a:rPr lang="en-US" sz="2000" b="1">
                <a:latin typeface="Calibri" pitchFamily="34" charset="0"/>
              </a:rPr>
              <a:t>Hetacillin</a:t>
            </a:r>
            <a:endParaRPr lang="en-US" sz="3600"/>
          </a:p>
        </p:txBody>
      </p:sp>
      <p:sp>
        <p:nvSpPr>
          <p:cNvPr id="18439" name="مستطيل 22"/>
          <p:cNvSpPr>
            <a:spLocks noChangeArrowheads="1"/>
          </p:cNvSpPr>
          <p:nvPr/>
        </p:nvSpPr>
        <p:spPr bwMode="auto">
          <a:xfrm>
            <a:off x="7534275" y="5130800"/>
            <a:ext cx="1109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b="1">
                <a:solidFill>
                  <a:srgbClr val="0D0D0D"/>
                </a:solidFill>
                <a:latin typeface="Calibri" pitchFamily="34" charset="0"/>
                <a:ea typeface="Times New Roman" pitchFamily="18" charset="0"/>
                <a:cs typeface="Calibri" pitchFamily="34" charset="0"/>
              </a:rPr>
              <a:t>ampicillin</a:t>
            </a:r>
            <a:endParaRPr lang="ar-YE">
              <a:latin typeface="Calibri" pitchFamily="34" charset="0"/>
              <a:ea typeface="Times New Roman" pitchFamily="18" charset="0"/>
              <a:cs typeface="Calibri" pitchFamily="34" charset="0"/>
            </a:endParaRPr>
          </a:p>
        </p:txBody>
      </p:sp>
      <p:pic>
        <p:nvPicPr>
          <p:cNvPr id="18440" name="صورة 1" descr="File:Hetacilli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857625"/>
            <a:ext cx="30003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AutoShape 4"/>
          <p:cNvSpPr>
            <a:spLocks noChangeArrowheads="1"/>
          </p:cNvSpPr>
          <p:nvPr/>
        </p:nvSpPr>
        <p:spPr bwMode="auto">
          <a:xfrm>
            <a:off x="4572000" y="4641850"/>
            <a:ext cx="1081088" cy="215900"/>
          </a:xfrm>
          <a:prstGeom prst="rightArrow">
            <a:avLst>
              <a:gd name="adj1" fmla="val 50000"/>
              <a:gd name="adj2" fmla="val 125184"/>
            </a:avLst>
          </a:prstGeom>
          <a:solidFill>
            <a:srgbClr val="FFFFFF"/>
          </a:solidFill>
          <a:ln w="9525">
            <a:solidFill>
              <a:srgbClr val="000000"/>
            </a:solidFill>
            <a:miter lim="800000"/>
            <a:headEnd/>
            <a:tailEnd/>
          </a:ln>
        </p:spPr>
        <p:txBody>
          <a:bodyPr/>
          <a:lstStyle/>
          <a:p>
            <a:pPr algn="r" rtl="1"/>
            <a:endParaRPr lang="ar-YE">
              <a:latin typeface="Calibri" pitchFamily="34" charset="0"/>
            </a:endParaRPr>
          </a:p>
        </p:txBody>
      </p:sp>
      <p:pic>
        <p:nvPicPr>
          <p:cNvPr id="18442" name="صورة 4" descr="File:Ampicillin Structural Formulae V.1.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7088" y="3643313"/>
            <a:ext cx="29511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صورة 7" descr="http://1.bp.blogspot.com/_z_etvXOnqPU/S-3Wu3JGj_I/AAAAAAAAAPY/T4AShlShLAk/s1600/Acetone-structur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3563" y="5619750"/>
            <a:ext cx="16557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6"/>
          <p:cNvSpPr>
            <a:spLocks noChangeArrowheads="1"/>
          </p:cNvSpPr>
          <p:nvPr/>
        </p:nvSpPr>
        <p:spPr bwMode="auto">
          <a:xfrm>
            <a:off x="6742113" y="5929313"/>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r>
              <a:rPr lang="en-US" sz="1200" b="1">
                <a:latin typeface="Berlin Sans FB Demi" pitchFamily="34" charset="0"/>
                <a:ea typeface="Times New Roman" pitchFamily="18" charset="0"/>
                <a:cs typeface="Calibri" pitchFamily="34" charset="0"/>
              </a:rPr>
              <a:t> </a:t>
            </a:r>
            <a:r>
              <a:rPr lang="en-US" sz="2000" b="1">
                <a:latin typeface="Calibri" pitchFamily="34" charset="0"/>
                <a:ea typeface="Times New Roman" pitchFamily="18" charset="0"/>
                <a:cs typeface="Calibri" pitchFamily="34" charset="0"/>
              </a:rPr>
              <a:t>Acetone                    </a:t>
            </a:r>
          </a:p>
        </p:txBody>
      </p:sp>
      <p:sp>
        <p:nvSpPr>
          <p:cNvPr id="18445" name="مربع نص 20"/>
          <p:cNvSpPr txBox="1">
            <a:spLocks noChangeArrowheads="1"/>
          </p:cNvSpPr>
          <p:nvPr/>
        </p:nvSpPr>
        <p:spPr bwMode="auto">
          <a:xfrm>
            <a:off x="4357688" y="428625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b="1">
                <a:latin typeface="Calibri" pitchFamily="34" charset="0"/>
              </a:rPr>
              <a:t>water</a:t>
            </a:r>
            <a:endParaRPr lang="ar-YE" b="1">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مجموعة 6"/>
          <p:cNvGrpSpPr>
            <a:grpSpLocks/>
          </p:cNvGrpSpPr>
          <p:nvPr/>
        </p:nvGrpSpPr>
        <p:grpSpPr bwMode="auto">
          <a:xfrm>
            <a:off x="-107950" y="0"/>
            <a:ext cx="1025525" cy="6872288"/>
            <a:chOff x="-108519" y="0"/>
            <a:chExt cx="1026774" cy="6872513"/>
          </a:xfrm>
        </p:grpSpPr>
        <p:pic>
          <p:nvPicPr>
            <p:cNvPr id="194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9459"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50784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b="1" dirty="0"/>
              <a:t> </a:t>
            </a:r>
            <a:r>
              <a:rPr lang="en-US" sz="2800" dirty="0" err="1">
                <a:solidFill>
                  <a:srgbClr val="31849B"/>
                </a:solidFill>
                <a:latin typeface="Berlin Sans FB Demi" pitchFamily="34" charset="0"/>
                <a:ea typeface="Times New Roman" pitchFamily="18" charset="0"/>
                <a:cs typeface="Calibri" pitchFamily="34" charset="0"/>
              </a:rPr>
              <a:t>Azo</a:t>
            </a:r>
            <a:r>
              <a:rPr lang="en-US" sz="2800" dirty="0">
                <a:solidFill>
                  <a:srgbClr val="31849B"/>
                </a:solidFill>
                <a:latin typeface="Berlin Sans FB Demi" pitchFamily="34" charset="0"/>
                <a:ea typeface="Times New Roman" pitchFamily="18" charset="0"/>
                <a:cs typeface="Calibri" pitchFamily="34" charset="0"/>
              </a:rPr>
              <a:t> linkage </a:t>
            </a:r>
          </a:p>
          <a:p>
            <a:pPr algn="r" rtl="1">
              <a:defRPr/>
            </a:pPr>
            <a:endParaRPr lang="en-US" sz="800" dirty="0">
              <a:solidFill>
                <a:schemeClr val="tx1"/>
              </a:solidFill>
              <a:latin typeface="Arial" pitchFamily="34" charset="0"/>
              <a:cs typeface="Arial" pitchFamily="34" charset="0"/>
            </a:endParaRPr>
          </a:p>
          <a:p>
            <a:pPr fontAlgn="auto">
              <a:spcBef>
                <a:spcPts val="0"/>
              </a:spcBef>
              <a:spcAft>
                <a:spcPts val="0"/>
              </a:spcAft>
              <a:defRPr/>
            </a:pPr>
            <a:r>
              <a:rPr lang="en-US" sz="2400" b="1" dirty="0" err="1">
                <a:solidFill>
                  <a:srgbClr val="31849B"/>
                </a:solidFill>
                <a:ea typeface="Times New Roman" pitchFamily="18" charset="0"/>
                <a:cs typeface="Mudir MT" pitchFamily="2" charset="-78"/>
              </a:rPr>
              <a:t>Sulfasalazine</a:t>
            </a:r>
            <a:r>
              <a:rPr lang="en-US" sz="2400" b="1" dirty="0">
                <a:solidFill>
                  <a:srgbClr val="31849B"/>
                </a:solidFill>
                <a:ea typeface="Times New Roman" pitchFamily="18" charset="0"/>
                <a:cs typeface="Mudir MT" pitchFamily="2" charset="-78"/>
              </a:rPr>
              <a:t> :</a:t>
            </a:r>
          </a:p>
          <a:p>
            <a:pPr algn="just" fontAlgn="auto">
              <a:spcBef>
                <a:spcPts val="0"/>
              </a:spcBef>
              <a:spcAft>
                <a:spcPts val="0"/>
              </a:spcAft>
              <a:defRPr/>
            </a:pPr>
            <a:r>
              <a:rPr lang="en-US" sz="2400" dirty="0"/>
              <a:t>is used in the treatment of </a:t>
            </a:r>
            <a:r>
              <a:rPr lang="en-US" sz="2400" i="1" dirty="0"/>
              <a:t>inflammatory bowel disease (ulcerative </a:t>
            </a:r>
            <a:r>
              <a:rPr lang="en-US" sz="2400" dirty="0"/>
              <a:t>colitis).</a:t>
            </a:r>
          </a:p>
          <a:p>
            <a:pPr algn="just" fontAlgn="auto">
              <a:spcBef>
                <a:spcPts val="0"/>
              </a:spcBef>
              <a:spcAft>
                <a:spcPts val="0"/>
              </a:spcAft>
              <a:defRPr/>
            </a:pPr>
            <a:r>
              <a:rPr lang="en-US" sz="2400" dirty="0"/>
              <a:t>• Anaerobic bacteria in the lower bowel metabolically reduce </a:t>
            </a:r>
            <a:r>
              <a:rPr lang="en-US" sz="2400" dirty="0" err="1"/>
              <a:t>sulfasalazine</a:t>
            </a:r>
            <a:r>
              <a:rPr lang="en-US" sz="2400" dirty="0"/>
              <a:t> to the therapeutic agent </a:t>
            </a:r>
            <a:r>
              <a:rPr lang="en-US" sz="2400" b="1" dirty="0"/>
              <a:t>5-aminosalicylic acid.</a:t>
            </a:r>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p:txBody>
      </p:sp>
      <p:sp>
        <p:nvSpPr>
          <p:cNvPr id="19461"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194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43250"/>
            <a:ext cx="7715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مربع نص 9"/>
          <p:cNvSpPr txBox="1">
            <a:spLocks noChangeArrowheads="1"/>
          </p:cNvSpPr>
          <p:nvPr/>
        </p:nvSpPr>
        <p:spPr bwMode="auto">
          <a:xfrm>
            <a:off x="3714750" y="391636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b="1">
                <a:latin typeface="Calibri" pitchFamily="34" charset="0"/>
              </a:rPr>
              <a:t>Azo reductase</a:t>
            </a:r>
            <a:endParaRPr lang="ar-SA" b="1">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مجموعة 6"/>
          <p:cNvGrpSpPr>
            <a:grpSpLocks/>
          </p:cNvGrpSpPr>
          <p:nvPr/>
        </p:nvGrpSpPr>
        <p:grpSpPr bwMode="auto">
          <a:xfrm>
            <a:off x="-107950" y="0"/>
            <a:ext cx="1025525" cy="6872288"/>
            <a:chOff x="-108519" y="0"/>
            <a:chExt cx="1026774" cy="6872513"/>
          </a:xfrm>
        </p:grpSpPr>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0483"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4216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a:solidFill>
                  <a:srgbClr val="31849B"/>
                </a:solidFill>
                <a:latin typeface="Berlin Sans FB Demi" pitchFamily="34" charset="0"/>
                <a:ea typeface="Times New Roman" pitchFamily="18" charset="0"/>
                <a:cs typeface="Calibri" pitchFamily="34" charset="0"/>
              </a:rPr>
              <a:t>Carbonyl compounds </a:t>
            </a:r>
          </a:p>
          <a:p>
            <a:pPr fontAlgn="auto">
              <a:spcBef>
                <a:spcPts val="0"/>
              </a:spcBef>
              <a:spcAft>
                <a:spcPts val="0"/>
              </a:spcAft>
              <a:defRPr/>
            </a:pPr>
            <a:r>
              <a:rPr lang="en-US" sz="2400" b="1" dirty="0"/>
              <a:t> </a:t>
            </a:r>
            <a:r>
              <a:rPr lang="en-US" sz="2400" b="1" dirty="0" err="1">
                <a:solidFill>
                  <a:srgbClr val="31849B"/>
                </a:solidFill>
                <a:ea typeface="Times New Roman" pitchFamily="18" charset="0"/>
                <a:cs typeface="Mudir MT" pitchFamily="2" charset="-78"/>
              </a:rPr>
              <a:t>Methenamine</a:t>
            </a:r>
            <a:r>
              <a:rPr lang="en-US" sz="2400" b="1" dirty="0">
                <a:solidFill>
                  <a:srgbClr val="31849B"/>
                </a:solidFill>
                <a:ea typeface="Times New Roman" pitchFamily="18" charset="0"/>
                <a:cs typeface="Mudir MT" pitchFamily="2" charset="-78"/>
              </a:rPr>
              <a:t> :</a:t>
            </a:r>
            <a:r>
              <a:rPr lang="en-US" sz="2400" b="1" dirty="0"/>
              <a:t> </a:t>
            </a:r>
          </a:p>
          <a:p>
            <a:pPr fontAlgn="auto">
              <a:spcBef>
                <a:spcPts val="0"/>
              </a:spcBef>
              <a:spcAft>
                <a:spcPts val="0"/>
              </a:spcAft>
              <a:defRPr/>
            </a:pPr>
            <a:r>
              <a:rPr lang="en-US" sz="2400" dirty="0" err="1"/>
              <a:t>Methanamine</a:t>
            </a:r>
            <a:r>
              <a:rPr lang="en-US" sz="2400" dirty="0"/>
              <a:t> is </a:t>
            </a:r>
            <a:r>
              <a:rPr lang="en-US" sz="2400" dirty="0" err="1"/>
              <a:t>prodrug</a:t>
            </a:r>
            <a:r>
              <a:rPr lang="en-US" sz="2400" dirty="0"/>
              <a:t>  in acidic pH , </a:t>
            </a:r>
            <a:r>
              <a:rPr lang="en-US" sz="2400" dirty="0" err="1"/>
              <a:t>methamine</a:t>
            </a:r>
            <a:r>
              <a:rPr lang="en-US" sz="2400" dirty="0"/>
              <a:t> is converted to formaldehyde , which act as an antibacterial agent.</a:t>
            </a:r>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a:p>
            <a:pPr fontAlgn="auto">
              <a:spcBef>
                <a:spcPts val="0"/>
              </a:spcBef>
              <a:spcAft>
                <a:spcPts val="0"/>
              </a:spcAft>
              <a:defRPr/>
            </a:pPr>
            <a:endParaRPr lang="en-US" sz="2400" b="1" dirty="0">
              <a:solidFill>
                <a:srgbClr val="31849B"/>
              </a:solidFill>
              <a:ea typeface="Times New Roman" pitchFamily="18" charset="0"/>
              <a:cs typeface="Mudir MT" pitchFamily="2" charset="-78"/>
            </a:endParaRPr>
          </a:p>
        </p:txBody>
      </p:sp>
      <p:sp>
        <p:nvSpPr>
          <p:cNvPr id="20485"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graphicFrame>
        <p:nvGraphicFramePr>
          <p:cNvPr id="20486" name="Object 2"/>
          <p:cNvGraphicFramePr>
            <a:graphicFrameLocks noChangeAspect="1"/>
          </p:cNvGraphicFramePr>
          <p:nvPr/>
        </p:nvGraphicFramePr>
        <p:xfrm>
          <a:off x="1585913" y="3024188"/>
          <a:ext cx="6986587" cy="1547812"/>
        </p:xfrm>
        <a:graphic>
          <a:graphicData uri="http://schemas.openxmlformats.org/presentationml/2006/ole">
            <mc:AlternateContent xmlns:mc="http://schemas.openxmlformats.org/markup-compatibility/2006">
              <mc:Choice xmlns:v="urn:schemas-microsoft-com:vml" Requires="v">
                <p:oleObj spid="_x0000_s20496" name="ISIS/Draw Sketch" r:id="rId4" imgW="6020542" imgH="1335355" progId="">
                  <p:embed/>
                </p:oleObj>
              </mc:Choice>
              <mc:Fallback>
                <p:oleObj name="ISIS/Draw Sketch" r:id="rId4" imgW="6020542" imgH="133535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913" y="3024188"/>
                        <a:ext cx="69865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International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مجموعة 6"/>
          <p:cNvGrpSpPr>
            <a:grpSpLocks/>
          </p:cNvGrpSpPr>
          <p:nvPr/>
        </p:nvGrpSpPr>
        <p:grpSpPr bwMode="auto">
          <a:xfrm>
            <a:off x="-107950" y="0"/>
            <a:ext cx="1025525" cy="6872288"/>
            <a:chOff x="-108519" y="0"/>
            <a:chExt cx="1026774" cy="6872513"/>
          </a:xfrm>
        </p:grpSpPr>
        <p:pic>
          <p:nvPicPr>
            <p:cNvPr id="21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1507"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6432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err="1">
                <a:solidFill>
                  <a:srgbClr val="31849B"/>
                </a:solidFill>
                <a:latin typeface="Berlin Sans FB Demi" pitchFamily="34" charset="0"/>
                <a:ea typeface="Times New Roman" pitchFamily="18" charset="0"/>
                <a:cs typeface="Calibri" pitchFamily="34" charset="0"/>
              </a:rPr>
              <a:t>Bioprecursor</a:t>
            </a:r>
            <a:r>
              <a:rPr lang="en-US" sz="2800" dirty="0">
                <a:solidFill>
                  <a:srgbClr val="31849B"/>
                </a:solidFill>
                <a:latin typeface="Berlin Sans FB Demi" pitchFamily="34" charset="0"/>
                <a:ea typeface="Times New Roman" pitchFamily="18" charset="0"/>
                <a:cs typeface="Calibri" pitchFamily="34" charset="0"/>
              </a:rPr>
              <a:t> Prodrug</a:t>
            </a:r>
          </a:p>
          <a:p>
            <a:pPr algn="just" fontAlgn="auto">
              <a:spcBef>
                <a:spcPts val="0"/>
              </a:spcBef>
              <a:spcAft>
                <a:spcPts val="0"/>
              </a:spcAft>
              <a:defRPr/>
            </a:pPr>
            <a:r>
              <a:rPr lang="en-US" sz="2400" dirty="0"/>
              <a:t>Which result from a molecular modification of the active compound itself. This modification generates a new compound, which acts as a substrates for the metabolizing enzymes, and metabolite being the expected active agent.</a:t>
            </a: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a:t> </a:t>
            </a:r>
          </a:p>
          <a:p>
            <a:pPr algn="just" fontAlgn="auto">
              <a:spcBef>
                <a:spcPts val="0"/>
              </a:spcBef>
              <a:spcAft>
                <a:spcPts val="0"/>
              </a:spcAft>
              <a:defRPr/>
            </a:pPr>
            <a:r>
              <a:rPr lang="en-US" sz="2400" b="1" dirty="0" err="1">
                <a:solidFill>
                  <a:srgbClr val="31849B"/>
                </a:solidFill>
                <a:ea typeface="Times New Roman" pitchFamily="18" charset="0"/>
                <a:cs typeface="Mudir MT" pitchFamily="2" charset="-78"/>
              </a:rPr>
              <a:t>Nabumetone</a:t>
            </a:r>
            <a:r>
              <a:rPr lang="en-US" sz="2400" b="1" dirty="0">
                <a:solidFill>
                  <a:srgbClr val="31849B"/>
                </a:solidFill>
                <a:ea typeface="Times New Roman" pitchFamily="18" charset="0"/>
                <a:cs typeface="Mudir MT" pitchFamily="2" charset="-78"/>
              </a:rPr>
              <a:t> :  (NSAID) (Relafen)  </a:t>
            </a:r>
            <a:r>
              <a:rPr lang="en-US" sz="2400" dirty="0" err="1"/>
              <a:t>prodrug</a:t>
            </a:r>
            <a:r>
              <a:rPr lang="en-US" sz="2400" dirty="0"/>
              <a:t> that </a:t>
            </a:r>
            <a:r>
              <a:rPr lang="en-US" sz="2400" u="sng" dirty="0"/>
              <a:t>requires oxidative activation. </a:t>
            </a:r>
          </a:p>
          <a:p>
            <a:pPr algn="just" fontAlgn="auto">
              <a:spcBef>
                <a:spcPts val="0"/>
              </a:spcBef>
              <a:spcAft>
                <a:spcPts val="0"/>
              </a:spcAft>
              <a:defRPr/>
            </a:pPr>
            <a:r>
              <a:rPr lang="en-US" sz="2400" dirty="0" err="1"/>
              <a:t>Nabumetone</a:t>
            </a:r>
            <a:r>
              <a:rPr lang="en-US" sz="2400" dirty="0"/>
              <a:t> contains no acidic functionality and passes through the </a:t>
            </a:r>
            <a:r>
              <a:rPr lang="en-US" sz="2400" dirty="0" err="1"/>
              <a:t>stomch</a:t>
            </a:r>
            <a:r>
              <a:rPr lang="en-US" sz="2400" dirty="0"/>
              <a:t> without producing the irritation normally associated with this class agent .subsequent absorption occurs in the intestines.</a:t>
            </a:r>
            <a:endParaRPr lang="en-US" sz="2400" b="1" dirty="0">
              <a:solidFill>
                <a:srgbClr val="31849B"/>
              </a:solidFill>
              <a:ea typeface="Times New Roman" pitchFamily="18" charset="0"/>
              <a:cs typeface="Mudir MT" pitchFamily="2" charset="-78"/>
            </a:endParaRPr>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a:p>
            <a:pPr algn="just" fontAlgn="auto">
              <a:spcBef>
                <a:spcPts val="0"/>
              </a:spcBef>
              <a:spcAft>
                <a:spcPts val="0"/>
              </a:spcAft>
              <a:defRPr/>
            </a:pPr>
            <a:endParaRPr lang="en-US" sz="2400" dirty="0"/>
          </a:p>
        </p:txBody>
      </p:sp>
      <p:sp>
        <p:nvSpPr>
          <p:cNvPr id="2150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21510" name="Picture 3" descr="http://dailymed.nlm.nih.gov/dailymed/image.cfm?id=11195&amp;type=img&amp;name=5276f530-14bc-492d-974b-913fd06bf52e-0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53113" y="5286375"/>
            <a:ext cx="30765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descr="http://images.rxlist.com/images/rxlist/nabume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71563" y="5286375"/>
            <a:ext cx="33210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AutoShape 4"/>
          <p:cNvSpPr>
            <a:spLocks noChangeArrowheads="1"/>
          </p:cNvSpPr>
          <p:nvPr/>
        </p:nvSpPr>
        <p:spPr bwMode="auto">
          <a:xfrm>
            <a:off x="4714875" y="5784850"/>
            <a:ext cx="1081088" cy="215900"/>
          </a:xfrm>
          <a:prstGeom prst="rightArrow">
            <a:avLst>
              <a:gd name="adj1" fmla="val 50000"/>
              <a:gd name="adj2" fmla="val 125184"/>
            </a:avLst>
          </a:prstGeom>
          <a:solidFill>
            <a:srgbClr val="FFFFFF"/>
          </a:solidFill>
          <a:ln w="9525">
            <a:solidFill>
              <a:srgbClr val="000000"/>
            </a:solidFill>
            <a:miter lim="800000"/>
            <a:headEnd/>
            <a:tailEnd/>
          </a:ln>
        </p:spPr>
        <p:txBody>
          <a:bodyPr/>
          <a:lstStyle/>
          <a:p>
            <a:pPr algn="r" rtl="1"/>
            <a:endParaRPr lang="ar-YE">
              <a:latin typeface="Calibri" pitchFamily="34" charset="0"/>
            </a:endParaRPr>
          </a:p>
        </p:txBody>
      </p:sp>
      <p:sp>
        <p:nvSpPr>
          <p:cNvPr id="21513" name="مستطيل 12"/>
          <p:cNvSpPr>
            <a:spLocks noChangeArrowheads="1"/>
          </p:cNvSpPr>
          <p:nvPr/>
        </p:nvSpPr>
        <p:spPr bwMode="auto">
          <a:xfrm>
            <a:off x="2214563" y="6488113"/>
            <a:ext cx="147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atin typeface="Calibri" pitchFamily="34" charset="0"/>
              </a:rPr>
              <a:t>Nabumetone </a:t>
            </a:r>
            <a:endParaRPr lang="ar-YE">
              <a:latin typeface="Calibri" pitchFamily="34" charset="0"/>
            </a:endParaRPr>
          </a:p>
        </p:txBody>
      </p:sp>
      <p:sp>
        <p:nvSpPr>
          <p:cNvPr id="21514" name="مستطيل 13"/>
          <p:cNvSpPr>
            <a:spLocks noChangeArrowheads="1"/>
          </p:cNvSpPr>
          <p:nvPr/>
        </p:nvSpPr>
        <p:spPr bwMode="auto">
          <a:xfrm>
            <a:off x="6715125" y="6488113"/>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atin typeface="Calibri" pitchFamily="34" charset="0"/>
              </a:rPr>
              <a:t>Active Form</a:t>
            </a:r>
            <a:endParaRPr lang="ar-YE">
              <a:latin typeface="Calibri" pitchFamily="34" charset="0"/>
            </a:endParaRPr>
          </a:p>
        </p:txBody>
      </p:sp>
      <p:sp>
        <p:nvSpPr>
          <p:cNvPr id="21515" name="مستطيل 14"/>
          <p:cNvSpPr>
            <a:spLocks noChangeArrowheads="1"/>
          </p:cNvSpPr>
          <p:nvPr/>
        </p:nvSpPr>
        <p:spPr bwMode="auto">
          <a:xfrm>
            <a:off x="4714875" y="5416550"/>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atin typeface="Calibri" pitchFamily="34" charset="0"/>
              </a:rPr>
              <a:t> oxidation</a:t>
            </a:r>
            <a:endParaRPr lang="ar-YE">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مجموعة 6"/>
          <p:cNvGrpSpPr>
            <a:grpSpLocks/>
          </p:cNvGrpSpPr>
          <p:nvPr/>
        </p:nvGrpSpPr>
        <p:grpSpPr bwMode="auto">
          <a:xfrm>
            <a:off x="-107950" y="0"/>
            <a:ext cx="1025525" cy="6872288"/>
            <a:chOff x="-108519" y="0"/>
            <a:chExt cx="1026774" cy="6872513"/>
          </a:xfrm>
        </p:grpSpPr>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2531"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71500"/>
            <a:ext cx="8001000" cy="57546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err="1">
                <a:solidFill>
                  <a:srgbClr val="31849B"/>
                </a:solidFill>
                <a:latin typeface="Berlin Sans FB Demi" pitchFamily="34" charset="0"/>
                <a:ea typeface="Times New Roman" pitchFamily="18" charset="0"/>
                <a:cs typeface="Calibri" pitchFamily="34" charset="0"/>
              </a:rPr>
              <a:t>Bioprecursor</a:t>
            </a:r>
            <a:r>
              <a:rPr lang="en-US" sz="2800" dirty="0">
                <a:solidFill>
                  <a:srgbClr val="31849B"/>
                </a:solidFill>
                <a:latin typeface="Berlin Sans FB Demi" pitchFamily="34" charset="0"/>
                <a:ea typeface="Times New Roman" pitchFamily="18" charset="0"/>
                <a:cs typeface="Calibri" pitchFamily="34" charset="0"/>
              </a:rPr>
              <a:t> </a:t>
            </a:r>
            <a:r>
              <a:rPr lang="en-US" sz="2800" dirty="0" err="1">
                <a:solidFill>
                  <a:srgbClr val="31849B"/>
                </a:solidFill>
                <a:latin typeface="Berlin Sans FB Demi" pitchFamily="34" charset="0"/>
                <a:ea typeface="Times New Roman" pitchFamily="18" charset="0"/>
                <a:cs typeface="Calibri" pitchFamily="34" charset="0"/>
              </a:rPr>
              <a:t>Prodrug</a:t>
            </a: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err="1">
                <a:solidFill>
                  <a:srgbClr val="31849B"/>
                </a:solidFill>
                <a:ea typeface="Times New Roman" pitchFamily="18" charset="0"/>
                <a:cs typeface="Mudir MT" pitchFamily="2" charset="-78"/>
              </a:rPr>
              <a:t>Mitomycine</a:t>
            </a:r>
            <a:r>
              <a:rPr lang="en-US" sz="2400" b="1" dirty="0">
                <a:solidFill>
                  <a:srgbClr val="31849B"/>
                </a:solidFill>
                <a:ea typeface="Times New Roman" pitchFamily="18" charset="0"/>
                <a:cs typeface="Mudir MT" pitchFamily="2" charset="-78"/>
              </a:rPr>
              <a:t> C: </a:t>
            </a:r>
            <a:r>
              <a:rPr lang="en-US" sz="2400" dirty="0" err="1"/>
              <a:t>Mutamycin</a:t>
            </a:r>
            <a:r>
              <a:rPr lang="en-US" sz="2400" baseline="30000" dirty="0"/>
              <a:t>®</a:t>
            </a:r>
            <a:r>
              <a:rPr lang="en-US" sz="2400" dirty="0"/>
              <a:t> </a:t>
            </a:r>
            <a:r>
              <a:rPr lang="en-US" sz="2400" b="1" dirty="0">
                <a:solidFill>
                  <a:srgbClr val="31849B"/>
                </a:solidFill>
                <a:ea typeface="Times New Roman" pitchFamily="18" charset="0"/>
                <a:cs typeface="Mudir MT" pitchFamily="2" charset="-78"/>
              </a:rPr>
              <a:t>  (antineoplastic agent)  </a:t>
            </a:r>
            <a:r>
              <a:rPr lang="en-US" sz="2400" dirty="0" err="1"/>
              <a:t>prodrug</a:t>
            </a:r>
            <a:r>
              <a:rPr lang="en-US" sz="2400" dirty="0"/>
              <a:t> that </a:t>
            </a:r>
            <a:r>
              <a:rPr lang="en-US" sz="2400" u="sng" dirty="0"/>
              <a:t>requires Reduction of the </a:t>
            </a:r>
            <a:r>
              <a:rPr lang="en-US" sz="2400" b="1" u="sng" dirty="0" err="1"/>
              <a:t>quinone</a:t>
            </a:r>
            <a:r>
              <a:rPr lang="en-US" sz="2400" b="1" u="sng" dirty="0"/>
              <a:t> to hydroquinone.</a:t>
            </a:r>
          </a:p>
          <a:p>
            <a:pPr algn="just" fontAlgn="auto">
              <a:spcBef>
                <a:spcPts val="0"/>
              </a:spcBef>
              <a:spcAft>
                <a:spcPts val="0"/>
              </a:spcAft>
              <a:defRPr/>
            </a:pPr>
            <a:r>
              <a:rPr lang="en-US" sz="2400" u="sng" dirty="0"/>
              <a:t> </a:t>
            </a:r>
          </a:p>
          <a:p>
            <a:pPr algn="just" fontAlgn="auto">
              <a:spcBef>
                <a:spcPts val="0"/>
              </a:spcBef>
              <a:spcAft>
                <a:spcPts val="0"/>
              </a:spcAft>
              <a:defRPr/>
            </a:pPr>
            <a:endParaRPr lang="en-US" sz="2400" b="1" u="sng" dirty="0"/>
          </a:p>
          <a:p>
            <a:pPr algn="just" fontAlgn="auto">
              <a:spcBef>
                <a:spcPts val="0"/>
              </a:spcBef>
              <a:spcAft>
                <a:spcPts val="0"/>
              </a:spcAft>
              <a:buFont typeface="Wingdings" pitchFamily="2" charset="2"/>
              <a:buChar char="ü"/>
              <a:defRPr/>
            </a:pPr>
            <a:r>
              <a:rPr lang="en-US" sz="2400" dirty="0"/>
              <a:t>is a potent </a:t>
            </a:r>
            <a:r>
              <a:rPr lang="en-US" sz="2400" dirty="0">
                <a:hlinkClick r:id="rId4" action="ppaction://hlinkfile" tooltip="Crosslinking of DNA"/>
              </a:rPr>
              <a:t>DNA </a:t>
            </a:r>
            <a:r>
              <a:rPr lang="en-US" sz="2400" dirty="0" err="1">
                <a:hlinkClick r:id="rId4" action="ppaction://hlinkfile" tooltip="Crosslinking of DNA"/>
              </a:rPr>
              <a:t>crosslinker</a:t>
            </a:r>
            <a:r>
              <a:rPr lang="en-US" sz="2400" dirty="0"/>
              <a:t>. This crosslink has shown to be effective in killing bacteria.</a:t>
            </a:r>
          </a:p>
          <a:p>
            <a:pPr algn="just" fontAlgn="auto">
              <a:spcBef>
                <a:spcPts val="0"/>
              </a:spcBef>
              <a:spcAft>
                <a:spcPts val="0"/>
              </a:spcAft>
              <a:defRPr/>
            </a:pPr>
            <a:endParaRPr lang="en-US" sz="2400" dirty="0"/>
          </a:p>
          <a:p>
            <a:pPr algn="just" fontAlgn="auto">
              <a:spcBef>
                <a:spcPts val="0"/>
              </a:spcBef>
              <a:spcAft>
                <a:spcPts val="0"/>
              </a:spcAft>
              <a:buFont typeface="Wingdings" pitchFamily="2" charset="2"/>
              <a:buChar char="ü"/>
              <a:defRPr/>
            </a:pPr>
            <a:r>
              <a:rPr lang="en-US" sz="2400" b="1" dirty="0" err="1">
                <a:solidFill>
                  <a:srgbClr val="31849B"/>
                </a:solidFill>
                <a:ea typeface="Times New Roman" pitchFamily="18" charset="0"/>
                <a:cs typeface="Mudir MT" pitchFamily="2" charset="-78"/>
              </a:rPr>
              <a:t>Mitomycine</a:t>
            </a:r>
            <a:r>
              <a:rPr lang="en-US" sz="2400" b="1" dirty="0">
                <a:solidFill>
                  <a:srgbClr val="31849B"/>
                </a:solidFill>
                <a:ea typeface="Times New Roman" pitchFamily="18" charset="0"/>
                <a:cs typeface="Mudir MT" pitchFamily="2" charset="-78"/>
              </a:rPr>
              <a:t> C  required a </a:t>
            </a:r>
            <a:r>
              <a:rPr lang="en-US" sz="2400" dirty="0"/>
              <a:t>reductive activation followed by two N-</a:t>
            </a:r>
            <a:r>
              <a:rPr lang="en-US" sz="2400" dirty="0" err="1"/>
              <a:t>alkylations</a:t>
            </a:r>
            <a:r>
              <a:rPr lang="en-US" sz="2400" dirty="0"/>
              <a:t> specific for a guanine nucleoside. Potential </a:t>
            </a:r>
            <a:r>
              <a:rPr lang="en-US" sz="2400" dirty="0" err="1"/>
              <a:t>bis-alkylating</a:t>
            </a:r>
            <a:r>
              <a:rPr lang="en-US" sz="2400" dirty="0"/>
              <a:t> </a:t>
            </a:r>
            <a:r>
              <a:rPr lang="en-US" sz="2400" dirty="0" err="1"/>
              <a:t>heterocylic</a:t>
            </a:r>
            <a:r>
              <a:rPr lang="en-US" sz="2400" dirty="0"/>
              <a:t> </a:t>
            </a:r>
            <a:r>
              <a:rPr lang="en-US" sz="2400" dirty="0" err="1"/>
              <a:t>quinones</a:t>
            </a:r>
            <a:r>
              <a:rPr lang="en-US" sz="2400" dirty="0"/>
              <a:t> were </a:t>
            </a:r>
            <a:r>
              <a:rPr lang="en-US" sz="2400" dirty="0" err="1"/>
              <a:t>synthetised</a:t>
            </a:r>
            <a:r>
              <a:rPr lang="en-US" sz="2400" dirty="0"/>
              <a:t> in order to explore the </a:t>
            </a:r>
            <a:r>
              <a:rPr lang="en-US" sz="2400" dirty="0" err="1"/>
              <a:t>antitumoral</a:t>
            </a:r>
            <a:r>
              <a:rPr lang="en-US" sz="2400" dirty="0"/>
              <a:t> activities of bacteria. </a:t>
            </a:r>
          </a:p>
          <a:p>
            <a:pPr algn="just" fontAlgn="auto">
              <a:spcBef>
                <a:spcPts val="0"/>
              </a:spcBef>
              <a:spcAft>
                <a:spcPts val="0"/>
              </a:spcAft>
              <a:defRPr/>
            </a:pPr>
            <a:endParaRPr lang="en-US" sz="2400" b="1" u="sng" dirty="0"/>
          </a:p>
          <a:p>
            <a:pPr algn="just" fontAlgn="auto">
              <a:spcBef>
                <a:spcPts val="0"/>
              </a:spcBef>
              <a:spcAft>
                <a:spcPts val="0"/>
              </a:spcAft>
              <a:defRPr/>
            </a:pPr>
            <a:endParaRPr lang="en-US" sz="2400" u="sng" dirty="0"/>
          </a:p>
        </p:txBody>
      </p:sp>
      <p:sp>
        <p:nvSpPr>
          <p:cNvPr id="22533"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مجموعة 6"/>
          <p:cNvGrpSpPr>
            <a:grpSpLocks/>
          </p:cNvGrpSpPr>
          <p:nvPr/>
        </p:nvGrpSpPr>
        <p:grpSpPr bwMode="auto">
          <a:xfrm>
            <a:off x="-107950" y="0"/>
            <a:ext cx="1025525" cy="6872288"/>
            <a:chOff x="-108519" y="0"/>
            <a:chExt cx="1026774" cy="6872513"/>
          </a:xfrm>
        </p:grpSpPr>
        <p:pic>
          <p:nvPicPr>
            <p:cNvPr id="235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3555"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71500"/>
            <a:ext cx="8001000" cy="61245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err="1">
                <a:solidFill>
                  <a:srgbClr val="31849B"/>
                </a:solidFill>
                <a:latin typeface="Berlin Sans FB Demi" pitchFamily="34" charset="0"/>
                <a:ea typeface="Times New Roman" pitchFamily="18" charset="0"/>
                <a:cs typeface="Calibri" pitchFamily="34" charset="0"/>
              </a:rPr>
              <a:t>Bioprecursor</a:t>
            </a:r>
            <a:r>
              <a:rPr lang="en-US" sz="2800" dirty="0">
                <a:solidFill>
                  <a:srgbClr val="31849B"/>
                </a:solidFill>
                <a:latin typeface="Berlin Sans FB Demi" pitchFamily="34" charset="0"/>
                <a:ea typeface="Times New Roman" pitchFamily="18" charset="0"/>
                <a:cs typeface="Calibri" pitchFamily="34" charset="0"/>
              </a:rPr>
              <a:t> </a:t>
            </a:r>
            <a:r>
              <a:rPr lang="en-US" sz="2800" dirty="0" err="1">
                <a:solidFill>
                  <a:srgbClr val="31849B"/>
                </a:solidFill>
                <a:latin typeface="Berlin Sans FB Demi" pitchFamily="34" charset="0"/>
                <a:ea typeface="Times New Roman" pitchFamily="18" charset="0"/>
                <a:cs typeface="Calibri" pitchFamily="34" charset="0"/>
              </a:rPr>
              <a:t>Prodrug</a:t>
            </a: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err="1">
                <a:solidFill>
                  <a:srgbClr val="31849B"/>
                </a:solidFill>
                <a:ea typeface="Times New Roman" pitchFamily="18" charset="0"/>
                <a:cs typeface="Mudir MT" pitchFamily="2" charset="-78"/>
              </a:rPr>
              <a:t>Mitomycine</a:t>
            </a:r>
            <a:r>
              <a:rPr lang="en-US" sz="2400" b="1" dirty="0">
                <a:solidFill>
                  <a:srgbClr val="31849B"/>
                </a:solidFill>
                <a:ea typeface="Times New Roman" pitchFamily="18" charset="0"/>
                <a:cs typeface="Mudir MT" pitchFamily="2" charset="-78"/>
              </a:rPr>
              <a:t> C: </a:t>
            </a:r>
            <a:r>
              <a:rPr lang="en-US" sz="2400" dirty="0" err="1"/>
              <a:t>Mutamycin</a:t>
            </a:r>
            <a:r>
              <a:rPr lang="en-US" sz="2400" baseline="30000" dirty="0"/>
              <a:t>®</a:t>
            </a:r>
            <a:r>
              <a:rPr lang="en-US" sz="2400" dirty="0"/>
              <a:t> </a:t>
            </a:r>
            <a:r>
              <a:rPr lang="en-US" sz="2400" b="1" dirty="0">
                <a:solidFill>
                  <a:srgbClr val="31849B"/>
                </a:solidFill>
                <a:ea typeface="Times New Roman" pitchFamily="18" charset="0"/>
                <a:cs typeface="Mudir MT" pitchFamily="2" charset="-78"/>
              </a:rPr>
              <a:t>  (antineoplastic agent)  </a:t>
            </a:r>
            <a:r>
              <a:rPr lang="en-US" sz="2400" dirty="0" err="1"/>
              <a:t>prodrug</a:t>
            </a:r>
            <a:r>
              <a:rPr lang="en-US" sz="2400" dirty="0"/>
              <a:t> that </a:t>
            </a:r>
            <a:r>
              <a:rPr lang="en-US" sz="2400" u="sng" dirty="0"/>
              <a:t>requires Reduction of the </a:t>
            </a:r>
            <a:r>
              <a:rPr lang="en-US" sz="2400" b="1" u="sng" dirty="0" err="1"/>
              <a:t>quinone</a:t>
            </a:r>
            <a:r>
              <a:rPr lang="en-US" sz="2400" b="1" u="sng" dirty="0"/>
              <a:t> to hydroquinone.</a:t>
            </a:r>
          </a:p>
          <a:p>
            <a:pPr algn="just" fontAlgn="auto">
              <a:spcBef>
                <a:spcPts val="0"/>
              </a:spcBef>
              <a:spcAft>
                <a:spcPts val="0"/>
              </a:spcAft>
              <a:defRPr/>
            </a:pPr>
            <a:r>
              <a:rPr lang="en-US" sz="2400" u="sng" dirty="0"/>
              <a:t> </a:t>
            </a:r>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p:txBody>
      </p:sp>
      <p:sp>
        <p:nvSpPr>
          <p:cNvPr id="23557"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graphicFrame>
        <p:nvGraphicFramePr>
          <p:cNvPr id="23558" name="Object 2"/>
          <p:cNvGraphicFramePr>
            <a:graphicFrameLocks noChangeAspect="1"/>
          </p:cNvGraphicFramePr>
          <p:nvPr/>
        </p:nvGraphicFramePr>
        <p:xfrm>
          <a:off x="1143000" y="2359025"/>
          <a:ext cx="7786688" cy="4284663"/>
        </p:xfrm>
        <a:graphic>
          <a:graphicData uri="http://schemas.openxmlformats.org/presentationml/2006/ole">
            <mc:AlternateContent xmlns:mc="http://schemas.openxmlformats.org/markup-compatibility/2006">
              <mc:Choice xmlns:v="urn:schemas-microsoft-com:vml" Requires="v">
                <p:oleObj spid="_x0000_s23568" name="ISIS/Draw Sketch" r:id="rId5" imgW="8797290" imgH="4874260" progId="">
                  <p:embed/>
                </p:oleObj>
              </mc:Choice>
              <mc:Fallback>
                <p:oleObj name="ISIS/Draw Sketch" r:id="rId5" imgW="8797290" imgH="487426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359025"/>
                        <a:ext cx="7786688" cy="428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مجموعة 6"/>
          <p:cNvGrpSpPr>
            <a:grpSpLocks/>
          </p:cNvGrpSpPr>
          <p:nvPr/>
        </p:nvGrpSpPr>
        <p:grpSpPr bwMode="auto">
          <a:xfrm>
            <a:off x="-107950" y="0"/>
            <a:ext cx="1025525" cy="6872288"/>
            <a:chOff x="-108519" y="0"/>
            <a:chExt cx="1026774" cy="6872513"/>
          </a:xfrm>
        </p:grpSpPr>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4579"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71500"/>
            <a:ext cx="8001000" cy="53863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err="1">
                <a:solidFill>
                  <a:srgbClr val="31849B"/>
                </a:solidFill>
                <a:latin typeface="Berlin Sans FB Demi" pitchFamily="34" charset="0"/>
                <a:ea typeface="Times New Roman" pitchFamily="18" charset="0"/>
                <a:cs typeface="Calibri" pitchFamily="34" charset="0"/>
              </a:rPr>
              <a:t>Bioprecursor</a:t>
            </a:r>
            <a:r>
              <a:rPr lang="en-US" sz="2800" dirty="0">
                <a:solidFill>
                  <a:srgbClr val="31849B"/>
                </a:solidFill>
                <a:latin typeface="Berlin Sans FB Demi" pitchFamily="34" charset="0"/>
                <a:ea typeface="Times New Roman" pitchFamily="18" charset="0"/>
                <a:cs typeface="Calibri" pitchFamily="34" charset="0"/>
              </a:rPr>
              <a:t> </a:t>
            </a:r>
            <a:r>
              <a:rPr lang="en-US" sz="2800" dirty="0" err="1">
                <a:solidFill>
                  <a:srgbClr val="31849B"/>
                </a:solidFill>
                <a:latin typeface="Berlin Sans FB Demi" pitchFamily="34" charset="0"/>
                <a:ea typeface="Times New Roman" pitchFamily="18" charset="0"/>
                <a:cs typeface="Calibri" pitchFamily="34" charset="0"/>
              </a:rPr>
              <a:t>Prodrug</a:t>
            </a: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err="1">
                <a:solidFill>
                  <a:srgbClr val="31849B"/>
                </a:solidFill>
                <a:ea typeface="Times New Roman" pitchFamily="18" charset="0"/>
                <a:cs typeface="Mudir MT" pitchFamily="2" charset="-78"/>
              </a:rPr>
              <a:t>Vidarabine</a:t>
            </a:r>
            <a:r>
              <a:rPr lang="en-US" sz="2400" b="1" dirty="0">
                <a:solidFill>
                  <a:srgbClr val="31849B"/>
                </a:solidFill>
                <a:ea typeface="Times New Roman" pitchFamily="18" charset="0"/>
                <a:cs typeface="Mudir MT" pitchFamily="2" charset="-78"/>
              </a:rPr>
              <a:t> : (antiviral agent) </a:t>
            </a:r>
            <a:r>
              <a:rPr lang="en-US" sz="2400" dirty="0" err="1"/>
              <a:t>prodrug</a:t>
            </a:r>
            <a:r>
              <a:rPr lang="en-US" sz="2400" dirty="0"/>
              <a:t> that </a:t>
            </a:r>
            <a:r>
              <a:rPr lang="en-US" sz="2400" u="sng" dirty="0"/>
              <a:t>requires </a:t>
            </a:r>
            <a:r>
              <a:rPr lang="en-US" sz="2400" u="sng" dirty="0" err="1"/>
              <a:t>phosphorylation</a:t>
            </a:r>
            <a:r>
              <a:rPr lang="en-US" sz="2400" u="sng" dirty="0"/>
              <a:t>.</a:t>
            </a:r>
          </a:p>
          <a:p>
            <a:pPr algn="just" fontAlgn="auto">
              <a:spcBef>
                <a:spcPts val="0"/>
              </a:spcBef>
              <a:spcAft>
                <a:spcPts val="0"/>
              </a:spcAft>
              <a:defRPr/>
            </a:pPr>
            <a:endParaRPr lang="en-US" sz="2400" u="sng" dirty="0"/>
          </a:p>
          <a:p>
            <a:pPr algn="just" fontAlgn="auto">
              <a:spcBef>
                <a:spcPts val="0"/>
              </a:spcBef>
              <a:spcAft>
                <a:spcPts val="0"/>
              </a:spcAft>
              <a:buFont typeface="Wingdings" pitchFamily="2" charset="2"/>
              <a:buChar char="ü"/>
              <a:defRPr/>
            </a:pPr>
            <a:r>
              <a:rPr lang="en-US" sz="2400" dirty="0"/>
              <a:t>works by interfering with the synthesis of </a:t>
            </a:r>
            <a:r>
              <a:rPr lang="en-US" sz="2400" u="sng" dirty="0"/>
              <a:t>viral DNA.</a:t>
            </a:r>
          </a:p>
          <a:p>
            <a:pPr algn="just" fontAlgn="auto">
              <a:spcBef>
                <a:spcPts val="0"/>
              </a:spcBef>
              <a:spcAft>
                <a:spcPts val="0"/>
              </a:spcAft>
              <a:defRPr/>
            </a:pPr>
            <a:endParaRPr lang="en-US" sz="2400" u="sng" dirty="0"/>
          </a:p>
          <a:p>
            <a:pPr algn="just" fontAlgn="auto">
              <a:spcBef>
                <a:spcPts val="0"/>
              </a:spcBef>
              <a:spcAft>
                <a:spcPts val="0"/>
              </a:spcAft>
              <a:buFont typeface="Wingdings" pitchFamily="2" charset="2"/>
              <a:buChar char="ü"/>
              <a:defRPr/>
            </a:pPr>
            <a:r>
              <a:rPr lang="en-US" sz="2400" dirty="0" err="1"/>
              <a:t>vidarabine</a:t>
            </a:r>
            <a:r>
              <a:rPr lang="en-US" sz="2400" dirty="0"/>
              <a:t> is sequentially </a:t>
            </a:r>
            <a:r>
              <a:rPr lang="en-US" sz="2400" dirty="0" err="1"/>
              <a:t>phosphorylated</a:t>
            </a:r>
            <a:r>
              <a:rPr lang="en-US" sz="2400" dirty="0"/>
              <a:t> by </a:t>
            </a:r>
            <a:r>
              <a:rPr lang="en-US" sz="2400" dirty="0" err="1"/>
              <a:t>kinases</a:t>
            </a:r>
            <a:r>
              <a:rPr lang="en-US" sz="2400" dirty="0"/>
              <a:t> to the </a:t>
            </a:r>
            <a:r>
              <a:rPr lang="en-US" sz="2400" dirty="0" err="1"/>
              <a:t>triphosphate</a:t>
            </a:r>
            <a:r>
              <a:rPr lang="en-US" sz="2400" dirty="0"/>
              <a:t> </a:t>
            </a:r>
            <a:r>
              <a:rPr lang="en-US" sz="2400" u="sng" dirty="0" err="1"/>
              <a:t>ara</a:t>
            </a:r>
            <a:r>
              <a:rPr lang="en-US" sz="2400" u="sng" dirty="0"/>
              <a:t>-ATP ((active form)). </a:t>
            </a:r>
            <a:r>
              <a:rPr lang="en-US" sz="2400" dirty="0"/>
              <a:t>This active form is both an inhibitor and a substrate of viral DNA polymerase.</a:t>
            </a:r>
          </a:p>
          <a:p>
            <a:pPr algn="just" fontAlgn="auto">
              <a:spcBef>
                <a:spcPts val="0"/>
              </a:spcBef>
              <a:spcAft>
                <a:spcPts val="0"/>
              </a:spcAft>
              <a:buFont typeface="Wingdings" pitchFamily="2" charset="2"/>
              <a:buChar char="ü"/>
              <a:defRPr/>
            </a:pPr>
            <a:endParaRPr lang="en-US" sz="2400" b="1" u="sng" dirty="0"/>
          </a:p>
          <a:p>
            <a:pPr algn="just" fontAlgn="auto">
              <a:spcBef>
                <a:spcPts val="0"/>
              </a:spcBef>
              <a:spcAft>
                <a:spcPts val="0"/>
              </a:spcAft>
              <a:buFont typeface="Wingdings" pitchFamily="2" charset="2"/>
              <a:buChar char="ü"/>
              <a:defRPr/>
            </a:pPr>
            <a:r>
              <a:rPr lang="en-US" sz="2400" u="sng" dirty="0" err="1"/>
              <a:t>ara</a:t>
            </a:r>
            <a:r>
              <a:rPr lang="en-US" sz="2400" u="sng" dirty="0"/>
              <a:t>-ATP</a:t>
            </a:r>
            <a:r>
              <a:rPr lang="en-US" sz="2400" dirty="0"/>
              <a:t> competitively inhibits </a:t>
            </a:r>
            <a:r>
              <a:rPr lang="en-US" sz="2400" dirty="0" err="1"/>
              <a:t>dATP</a:t>
            </a:r>
            <a:r>
              <a:rPr lang="en-US" sz="2400" dirty="0"/>
              <a:t>  leading to the formation of ‘faulty’  viral DNA.</a:t>
            </a:r>
          </a:p>
          <a:p>
            <a:pPr algn="just" fontAlgn="auto">
              <a:spcBef>
                <a:spcPts val="0"/>
              </a:spcBef>
              <a:spcAft>
                <a:spcPts val="0"/>
              </a:spcAft>
              <a:defRPr/>
            </a:pPr>
            <a:endParaRPr lang="en-US" sz="2400" b="1" u="sng" dirty="0"/>
          </a:p>
        </p:txBody>
      </p:sp>
      <p:sp>
        <p:nvSpPr>
          <p:cNvPr id="24581"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مجموعة 6"/>
          <p:cNvGrpSpPr>
            <a:grpSpLocks/>
          </p:cNvGrpSpPr>
          <p:nvPr/>
        </p:nvGrpSpPr>
        <p:grpSpPr bwMode="auto">
          <a:xfrm>
            <a:off x="-107950" y="0"/>
            <a:ext cx="1025525" cy="6872288"/>
            <a:chOff x="-108519" y="0"/>
            <a:chExt cx="1026774" cy="6872513"/>
          </a:xfrm>
        </p:grpSpPr>
        <p:pic>
          <p:nvPicPr>
            <p:cNvPr id="256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5603"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71500"/>
            <a:ext cx="8001000" cy="6062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err="1">
                <a:solidFill>
                  <a:srgbClr val="31849B"/>
                </a:solidFill>
                <a:latin typeface="Berlin Sans FB Demi" pitchFamily="34" charset="0"/>
                <a:ea typeface="Times New Roman" pitchFamily="18" charset="0"/>
                <a:cs typeface="Calibri" pitchFamily="34" charset="0"/>
              </a:rPr>
              <a:t>Bioprecursor</a:t>
            </a:r>
            <a:r>
              <a:rPr lang="en-US" sz="2800" dirty="0">
                <a:solidFill>
                  <a:srgbClr val="31849B"/>
                </a:solidFill>
                <a:latin typeface="Berlin Sans FB Demi" pitchFamily="34" charset="0"/>
                <a:ea typeface="Times New Roman" pitchFamily="18" charset="0"/>
                <a:cs typeface="Calibri" pitchFamily="34" charset="0"/>
              </a:rPr>
              <a:t> </a:t>
            </a:r>
            <a:r>
              <a:rPr lang="en-US" sz="2800" dirty="0" err="1">
                <a:solidFill>
                  <a:srgbClr val="31849B"/>
                </a:solidFill>
                <a:latin typeface="Berlin Sans FB Demi" pitchFamily="34" charset="0"/>
                <a:ea typeface="Times New Roman" pitchFamily="18" charset="0"/>
                <a:cs typeface="Calibri" pitchFamily="34" charset="0"/>
              </a:rPr>
              <a:t>Prodrug</a:t>
            </a: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err="1">
                <a:solidFill>
                  <a:srgbClr val="31849B"/>
                </a:solidFill>
                <a:ea typeface="Times New Roman" pitchFamily="18" charset="0"/>
                <a:cs typeface="Mudir MT" pitchFamily="2" charset="-78"/>
              </a:rPr>
              <a:t>Vidarabine</a:t>
            </a:r>
            <a:r>
              <a:rPr lang="en-US" sz="2400" b="1" dirty="0">
                <a:solidFill>
                  <a:srgbClr val="31849B"/>
                </a:solidFill>
                <a:ea typeface="Times New Roman" pitchFamily="18" charset="0"/>
                <a:cs typeface="Mudir MT" pitchFamily="2" charset="-78"/>
              </a:rPr>
              <a:t> : (antiviral agent) </a:t>
            </a:r>
            <a:r>
              <a:rPr lang="en-US" sz="2400" dirty="0" err="1"/>
              <a:t>prodrug</a:t>
            </a:r>
            <a:r>
              <a:rPr lang="en-US" sz="2400" dirty="0"/>
              <a:t> that </a:t>
            </a:r>
            <a:r>
              <a:rPr lang="en-US" sz="2400" u="sng" dirty="0"/>
              <a:t>requires </a:t>
            </a:r>
            <a:r>
              <a:rPr lang="en-US" sz="2400" u="sng" dirty="0" err="1"/>
              <a:t>phosphorylation</a:t>
            </a:r>
            <a:r>
              <a:rPr lang="en-US" sz="2400" u="sng" dirty="0"/>
              <a:t>.</a:t>
            </a:r>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a:p>
            <a:pPr algn="just" fontAlgn="auto">
              <a:spcBef>
                <a:spcPts val="0"/>
              </a:spcBef>
              <a:spcAft>
                <a:spcPts val="0"/>
              </a:spcAft>
              <a:defRPr/>
            </a:pPr>
            <a:endParaRPr lang="en-US" sz="2400" u="sng" dirty="0"/>
          </a:p>
        </p:txBody>
      </p:sp>
      <p:sp>
        <p:nvSpPr>
          <p:cNvPr id="25605"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25606" name="Picture 2" descr="C:\Users\أنوار\Desktop\800px-ME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785938"/>
            <a:ext cx="80486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مجموعة 6"/>
          <p:cNvGrpSpPr>
            <a:grpSpLocks/>
          </p:cNvGrpSpPr>
          <p:nvPr/>
        </p:nvGrpSpPr>
        <p:grpSpPr bwMode="auto">
          <a:xfrm>
            <a:off x="-107950" y="0"/>
            <a:ext cx="1025525" cy="6872288"/>
            <a:chOff x="-108519" y="0"/>
            <a:chExt cx="1026774" cy="6872513"/>
          </a:xfrm>
        </p:grpSpPr>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6627"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52022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r>
              <a:rPr lang="en-US" sz="2800" dirty="0">
                <a:solidFill>
                  <a:srgbClr val="31849B"/>
                </a:solidFill>
                <a:latin typeface="Berlin Sans FB Demi" pitchFamily="34" charset="0"/>
                <a:ea typeface="Times New Roman" pitchFamily="18" charset="0"/>
                <a:cs typeface="Calibri" pitchFamily="34" charset="0"/>
              </a:rPr>
              <a:t>Mutual Prodrug</a:t>
            </a:r>
          </a:p>
          <a:p>
            <a:pPr algn="just" fontAlgn="auto">
              <a:spcBef>
                <a:spcPts val="0"/>
              </a:spcBef>
              <a:spcAft>
                <a:spcPts val="0"/>
              </a:spcAft>
              <a:defRPr/>
            </a:pPr>
            <a:r>
              <a:rPr lang="en-US" sz="2400" dirty="0"/>
              <a:t>Prodrug comprises of two pharmacologically active agents coupled together to form a single molecules such that each act as the carrier for the other </a:t>
            </a:r>
            <a:r>
              <a:rPr lang="en-US" sz="2400" dirty="0" err="1"/>
              <a:t>prodrug</a:t>
            </a:r>
            <a:r>
              <a:rPr lang="en-US" sz="2400" dirty="0"/>
              <a:t> of two active compounds are called as mutual </a:t>
            </a:r>
            <a:r>
              <a:rPr lang="en-US" sz="2400" dirty="0" err="1"/>
              <a:t>prodrug</a:t>
            </a:r>
            <a:r>
              <a:rPr lang="en-US" sz="2400" dirty="0"/>
              <a:t>.</a:t>
            </a:r>
          </a:p>
          <a:p>
            <a:pPr fontAlgn="auto">
              <a:spcBef>
                <a:spcPts val="0"/>
              </a:spcBef>
              <a:spcAft>
                <a:spcPts val="0"/>
              </a:spcAft>
              <a:defRPr/>
            </a:pPr>
            <a:endParaRPr lang="en-US" sz="2000" dirty="0"/>
          </a:p>
          <a:p>
            <a:pPr algn="ctr" fontAlgn="auto">
              <a:spcBef>
                <a:spcPts val="0"/>
              </a:spcBef>
              <a:spcAft>
                <a:spcPts val="0"/>
              </a:spcAft>
              <a:defRPr/>
            </a:pPr>
            <a:endParaRPr lang="ar-SA" sz="2800" dirty="0">
              <a:solidFill>
                <a:srgbClr val="31849B"/>
              </a:solidFill>
              <a:latin typeface="Berlin Sans FB Demi" pitchFamily="34" charset="0"/>
              <a:ea typeface="Times New Roman" pitchFamily="18" charset="0"/>
              <a:cs typeface="Calibri" pitchFamily="34" charset="0"/>
            </a:endParaRPr>
          </a:p>
          <a:p>
            <a:pPr algn="ctr" fontAlgn="auto">
              <a:spcBef>
                <a:spcPts val="0"/>
              </a:spcBef>
              <a:spcAft>
                <a:spcPts val="0"/>
              </a:spcAft>
              <a:defRPr/>
            </a:pPr>
            <a:endParaRPr lang="en-US" sz="2800" dirty="0">
              <a:solidFill>
                <a:srgbClr val="31849B"/>
              </a:solidFill>
              <a:latin typeface="Berlin Sans FB Demi" pitchFamily="34" charset="0"/>
              <a:ea typeface="Times New Roman" pitchFamily="18" charset="0"/>
              <a:cs typeface="Calibri" pitchFamily="34" charset="0"/>
            </a:endParaRPr>
          </a:p>
          <a:p>
            <a:pPr algn="just" fontAlgn="auto">
              <a:spcBef>
                <a:spcPts val="0"/>
              </a:spcBef>
              <a:spcAft>
                <a:spcPts val="0"/>
              </a:spcAft>
              <a:defRPr/>
            </a:pPr>
            <a:r>
              <a:rPr lang="en-US" sz="2400" b="1" dirty="0"/>
              <a:t> </a:t>
            </a:r>
          </a:p>
          <a:p>
            <a:pPr algn="just" fontAlgn="auto">
              <a:spcBef>
                <a:spcPts val="0"/>
              </a:spcBef>
              <a:spcAft>
                <a:spcPts val="0"/>
              </a:spcAft>
              <a:defRPr/>
            </a:pPr>
            <a:endParaRPr lang="en-US" sz="2400" dirty="0"/>
          </a:p>
        </p:txBody>
      </p:sp>
      <p:sp>
        <p:nvSpPr>
          <p:cNvPr id="2662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مجموعة 6"/>
          <p:cNvGrpSpPr>
            <a:grpSpLocks/>
          </p:cNvGrpSpPr>
          <p:nvPr/>
        </p:nvGrpSpPr>
        <p:grpSpPr bwMode="auto">
          <a:xfrm>
            <a:off x="-107950" y="0"/>
            <a:ext cx="1025525" cy="6872288"/>
            <a:chOff x="-108519" y="0"/>
            <a:chExt cx="1026774" cy="6872513"/>
          </a:xfrm>
        </p:grpSpPr>
        <p:pic>
          <p:nvPicPr>
            <p:cNvPr id="276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27651" name="عنصر نائب للمحتوى 8"/>
          <p:cNvSpPr>
            <a:spLocks noGrp="1"/>
          </p:cNvSpPr>
          <p:nvPr>
            <p:ph idx="1"/>
          </p:nvPr>
        </p:nvSpPr>
        <p:spPr>
          <a:xfrm>
            <a:off x="885825" y="0"/>
            <a:ext cx="7543800" cy="714375"/>
          </a:xfrm>
        </p:spPr>
        <p:txBody>
          <a:bodyPr/>
          <a:lstStyle/>
          <a:p>
            <a:pPr algn="l" rtl="0" eaLnBrk="1" hangingPunct="1"/>
            <a:r>
              <a:rPr lang="en-US" sz="3600" b="1" u="sng" smtClean="0">
                <a:cs typeface="Arial" pitchFamily="34" charset="0"/>
              </a:rPr>
              <a:t>Examples :</a:t>
            </a:r>
            <a:endParaRPr lang="ar-YE" sz="3600" b="1" u="sng" smtClean="0"/>
          </a:p>
        </p:txBody>
      </p:sp>
      <p:sp>
        <p:nvSpPr>
          <p:cNvPr id="36865" name="Rectangle 1"/>
          <p:cNvSpPr>
            <a:spLocks noChangeArrowheads="1"/>
          </p:cNvSpPr>
          <p:nvPr/>
        </p:nvSpPr>
        <p:spPr bwMode="auto">
          <a:xfrm>
            <a:off x="1022350" y="595313"/>
            <a:ext cx="8001000" cy="6248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2800" dirty="0">
                <a:solidFill>
                  <a:srgbClr val="31849B"/>
                </a:solidFill>
                <a:latin typeface="Berlin Sans FB Demi" pitchFamily="34" charset="0"/>
                <a:ea typeface="Times New Roman" pitchFamily="18" charset="0"/>
                <a:cs typeface="Calibri" pitchFamily="34" charset="0"/>
              </a:rPr>
              <a:t>Mutual </a:t>
            </a:r>
            <a:r>
              <a:rPr lang="en-US" sz="2800" dirty="0" err="1">
                <a:solidFill>
                  <a:srgbClr val="31849B"/>
                </a:solidFill>
                <a:latin typeface="Berlin Sans FB Demi" pitchFamily="34" charset="0"/>
                <a:ea typeface="Times New Roman" pitchFamily="18" charset="0"/>
                <a:cs typeface="Calibri" pitchFamily="34" charset="0"/>
              </a:rPr>
              <a:t>Prodrug</a:t>
            </a:r>
            <a:endParaRPr lang="en-US" sz="2000" dirty="0"/>
          </a:p>
          <a:p>
            <a:pPr fontAlgn="auto">
              <a:spcBef>
                <a:spcPts val="0"/>
              </a:spcBef>
              <a:spcAft>
                <a:spcPts val="0"/>
              </a:spcAft>
              <a:defRPr/>
            </a:pPr>
            <a:r>
              <a:rPr lang="en-US" sz="2800" b="1" dirty="0" err="1"/>
              <a:t>Estramustine</a:t>
            </a:r>
            <a:r>
              <a:rPr lang="en-US" sz="2800" b="1" dirty="0"/>
              <a:t>:</a:t>
            </a:r>
          </a:p>
          <a:p>
            <a:pPr fontAlgn="auto">
              <a:spcBef>
                <a:spcPts val="0"/>
              </a:spcBef>
              <a:spcAft>
                <a:spcPts val="0"/>
              </a:spcAft>
              <a:buFont typeface="Wingdings" pitchFamily="2" charset="2"/>
              <a:buChar char="ü"/>
              <a:defRPr/>
            </a:pPr>
            <a:r>
              <a:rPr lang="en-US" sz="2800" b="1" dirty="0">
                <a:solidFill>
                  <a:srgbClr val="31849B"/>
                </a:solidFill>
                <a:latin typeface="Berlin Sans FB Demi" pitchFamily="34" charset="0"/>
                <a:ea typeface="Times New Roman" pitchFamily="18" charset="0"/>
                <a:cs typeface="Calibri" pitchFamily="34" charset="0"/>
              </a:rPr>
              <a:t>Used for the </a:t>
            </a:r>
            <a:r>
              <a:rPr lang="en-US" sz="2800" dirty="0"/>
              <a:t>treatment of progressive carcinoma of the prostate.</a:t>
            </a:r>
          </a:p>
          <a:p>
            <a:pPr fontAlgn="auto">
              <a:spcBef>
                <a:spcPts val="0"/>
              </a:spcBef>
              <a:spcAft>
                <a:spcPts val="0"/>
              </a:spcAft>
              <a:defRPr/>
            </a:pPr>
            <a:endParaRPr lang="en-US" sz="2800" dirty="0"/>
          </a:p>
          <a:p>
            <a:pPr algn="just" fontAlgn="auto">
              <a:spcBef>
                <a:spcPts val="0"/>
              </a:spcBef>
              <a:spcAft>
                <a:spcPts val="0"/>
              </a:spcAft>
              <a:buFont typeface="Wingdings" pitchFamily="2" charset="2"/>
              <a:buChar char="ü"/>
              <a:defRPr/>
            </a:pPr>
            <a:r>
              <a:rPr lang="en-US" sz="2000" dirty="0" err="1"/>
              <a:t>Prodrug</a:t>
            </a:r>
            <a:r>
              <a:rPr lang="en-US" sz="2000" dirty="0"/>
              <a:t> is selectively taken up into estrogen  receptor positive cells then linkage is hydrolyzed.</a:t>
            </a:r>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defRPr/>
            </a:pPr>
            <a:endParaRPr lang="en-US" sz="2000" dirty="0"/>
          </a:p>
          <a:p>
            <a:pPr rtl="1" fontAlgn="auto">
              <a:spcBef>
                <a:spcPts val="0"/>
              </a:spcBef>
              <a:spcAft>
                <a:spcPts val="0"/>
              </a:spcAft>
              <a:defRPr/>
            </a:pPr>
            <a:r>
              <a:rPr lang="en-US" sz="2000" dirty="0"/>
              <a:t>17-alphaestradiol slow prostate cell growth</a:t>
            </a:r>
          </a:p>
          <a:p>
            <a:pPr rtl="1" fontAlgn="auto">
              <a:spcBef>
                <a:spcPts val="0"/>
              </a:spcBef>
              <a:spcAft>
                <a:spcPts val="0"/>
              </a:spcAft>
              <a:defRPr/>
            </a:pPr>
            <a:r>
              <a:rPr lang="en-US" sz="2000" dirty="0"/>
              <a:t> </a:t>
            </a:r>
            <a:r>
              <a:rPr lang="en-US" sz="2000" dirty="0" err="1"/>
              <a:t>Nornitrogen</a:t>
            </a:r>
            <a:r>
              <a:rPr lang="en-US" sz="2000" dirty="0"/>
              <a:t> mustard is a weak </a:t>
            </a:r>
            <a:r>
              <a:rPr lang="en-US" sz="2000" dirty="0" err="1"/>
              <a:t>alkylating</a:t>
            </a:r>
            <a:r>
              <a:rPr lang="en-US" sz="2000" dirty="0"/>
              <a:t> agent</a:t>
            </a:r>
            <a:endParaRPr lang="ar-SA" sz="2000" dirty="0"/>
          </a:p>
          <a:p>
            <a:pPr algn="just" fontAlgn="auto">
              <a:spcBef>
                <a:spcPts val="0"/>
              </a:spcBef>
              <a:spcAft>
                <a:spcPts val="0"/>
              </a:spcAft>
              <a:defRPr/>
            </a:pPr>
            <a:endParaRPr lang="en-US" sz="2000" dirty="0"/>
          </a:p>
        </p:txBody>
      </p:sp>
      <p:sp>
        <p:nvSpPr>
          <p:cNvPr id="27653"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graphicFrame>
        <p:nvGraphicFramePr>
          <p:cNvPr id="27654" name="Object 2"/>
          <p:cNvGraphicFramePr>
            <a:graphicFrameLocks noChangeAspect="1"/>
          </p:cNvGraphicFramePr>
          <p:nvPr/>
        </p:nvGraphicFramePr>
        <p:xfrm>
          <a:off x="1071563" y="3357563"/>
          <a:ext cx="7858125" cy="2571750"/>
        </p:xfrm>
        <a:graphic>
          <a:graphicData uri="http://schemas.openxmlformats.org/presentationml/2006/ole">
            <mc:AlternateContent xmlns:mc="http://schemas.openxmlformats.org/markup-compatibility/2006">
              <mc:Choice xmlns:v="urn:schemas-microsoft-com:vml" Requires="v">
                <p:oleObj spid="_x0000_s27664" name="ISIS/Draw Sketch" r:id="rId5" imgW="8591550" imgH="2597150" progId="">
                  <p:embed/>
                </p:oleObj>
              </mc:Choice>
              <mc:Fallback>
                <p:oleObj name="ISIS/Draw Sketch" r:id="rId5" imgW="8591550" imgH="259715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3357563"/>
                        <a:ext cx="78581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مجموعة 6"/>
          <p:cNvGrpSpPr>
            <a:grpSpLocks/>
          </p:cNvGrpSpPr>
          <p:nvPr/>
        </p:nvGrpSpPr>
        <p:grpSpPr bwMode="auto">
          <a:xfrm>
            <a:off x="-107950" y="0"/>
            <a:ext cx="1025525" cy="6872288"/>
            <a:chOff x="-108519" y="0"/>
            <a:chExt cx="1026774" cy="6872513"/>
          </a:xfrm>
        </p:grpSpPr>
        <p:pic>
          <p:nvPicPr>
            <p:cNvPr id="28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36865" name="Rectangle 1"/>
          <p:cNvSpPr>
            <a:spLocks noChangeArrowheads="1"/>
          </p:cNvSpPr>
          <p:nvPr/>
        </p:nvSpPr>
        <p:spPr bwMode="auto">
          <a:xfrm>
            <a:off x="1022350" y="142875"/>
            <a:ext cx="8001000" cy="6556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p:txBody>
      </p:sp>
      <p:sp>
        <p:nvSpPr>
          <p:cNvPr id="28676"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11" name="Picture 6" descr="https://www.rxprohub.com/images/P/namubetone.jpg"/>
          <p:cNvPicPr>
            <a:picLocks noChangeAspect="1" noChangeArrowheads="1"/>
          </p:cNvPicPr>
          <p:nvPr/>
        </p:nvPicPr>
        <p:blipFill>
          <a:blip r:embed="rId4" r:link="rId5" cstate="print"/>
          <a:srcRect/>
          <a:stretch>
            <a:fillRect/>
          </a:stretch>
        </p:blipFill>
        <p:spPr bwMode="auto">
          <a:xfrm>
            <a:off x="6072199" y="3786190"/>
            <a:ext cx="2857520" cy="2124075"/>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2" name="Rectangle 7"/>
          <p:cNvSpPr>
            <a:spLocks noChangeArrowheads="1"/>
          </p:cNvSpPr>
          <p:nvPr/>
        </p:nvSpPr>
        <p:spPr bwMode="auto">
          <a:xfrm>
            <a:off x="6700838" y="6072188"/>
            <a:ext cx="1871662" cy="400050"/>
          </a:xfrm>
          <a:prstGeom prst="rect">
            <a:avLst/>
          </a:prstGeom>
          <a:noFill/>
          <a:ln w="9525">
            <a:noFill/>
            <a:miter lim="800000"/>
            <a:headEnd/>
            <a:tailEnd/>
          </a:ln>
          <a:effectLst/>
        </p:spPr>
        <p:txBody>
          <a:bodyPr anchor="ctr">
            <a:spAutoFit/>
          </a:bodyPr>
          <a:lstStyle/>
          <a:p>
            <a:pPr algn="ctr">
              <a:defRPr/>
            </a:pPr>
            <a:r>
              <a:rPr lang="en-US" sz="2000" b="1" dirty="0">
                <a:solidFill>
                  <a:schemeClr val="accent2">
                    <a:lumMod val="75000"/>
                  </a:schemeClr>
                </a:solidFill>
                <a:ea typeface="Times New Roman" pitchFamily="18" charset="0"/>
                <a:cs typeface="Mudir MT" pitchFamily="2" charset="-78"/>
              </a:rPr>
              <a:t>Relafen </a:t>
            </a:r>
            <a:r>
              <a:rPr lang="en-US" sz="1400" b="1" dirty="0">
                <a:solidFill>
                  <a:schemeClr val="accent2">
                    <a:lumMod val="75000"/>
                  </a:schemeClr>
                </a:solidFill>
                <a:ea typeface="Times New Roman" pitchFamily="18" charset="0"/>
                <a:cs typeface="Mudir MT" pitchFamily="2" charset="-78"/>
              </a:rPr>
              <a:t>®</a:t>
            </a:r>
            <a:endParaRPr lang="en-US" b="1" dirty="0">
              <a:solidFill>
                <a:schemeClr val="accent2">
                  <a:lumMod val="75000"/>
                </a:schemeClr>
              </a:solidFill>
            </a:endParaRPr>
          </a:p>
        </p:txBody>
      </p:sp>
      <p:pic>
        <p:nvPicPr>
          <p:cNvPr id="13" name="صورة 13" descr="http://www.prestoimages.net/store/rd648/648_pd2011822_1.jpg"/>
          <p:cNvPicPr>
            <a:picLocks noChangeAspect="1" noChangeArrowheads="1"/>
          </p:cNvPicPr>
          <p:nvPr/>
        </p:nvPicPr>
        <p:blipFill>
          <a:blip r:embed="rId6" cstate="print"/>
          <a:srcRect/>
          <a:stretch>
            <a:fillRect/>
          </a:stretch>
        </p:blipFill>
        <p:spPr bwMode="auto">
          <a:xfrm>
            <a:off x="1071538" y="214290"/>
            <a:ext cx="328614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مستطيل 13"/>
          <p:cNvSpPr/>
          <p:nvPr/>
        </p:nvSpPr>
        <p:spPr>
          <a:xfrm>
            <a:off x="785813" y="2571750"/>
            <a:ext cx="4572000" cy="646113"/>
          </a:xfrm>
          <a:prstGeom prst="rect">
            <a:avLst/>
          </a:prstGeom>
        </p:spPr>
        <p:txBody>
          <a:bodyPr>
            <a:spAutoFit/>
          </a:bodyPr>
          <a:lstStyle/>
          <a:p>
            <a:pPr algn="ctr" rtl="1" fontAlgn="auto">
              <a:spcBef>
                <a:spcPts val="0"/>
              </a:spcBef>
              <a:spcAft>
                <a:spcPts val="0"/>
              </a:spcAft>
              <a:defRPr/>
            </a:pPr>
            <a:r>
              <a:rPr lang="en-US" b="1" dirty="0">
                <a:solidFill>
                  <a:schemeClr val="accent2">
                    <a:lumMod val="75000"/>
                  </a:schemeClr>
                </a:solidFill>
                <a:latin typeface="+mn-lt"/>
                <a:cs typeface="+mn-cs"/>
              </a:rPr>
              <a:t>DIPIVEFRIN </a:t>
            </a:r>
            <a:r>
              <a:rPr lang="en-US" b="1" dirty="0" err="1">
                <a:solidFill>
                  <a:schemeClr val="accent2">
                    <a:lumMod val="75000"/>
                  </a:schemeClr>
                </a:solidFill>
                <a:latin typeface="+mn-lt"/>
                <a:cs typeface="+mn-cs"/>
              </a:rPr>
              <a:t>HCl</a:t>
            </a:r>
            <a:r>
              <a:rPr lang="en-US" b="1" dirty="0">
                <a:solidFill>
                  <a:schemeClr val="accent2">
                    <a:lumMod val="75000"/>
                  </a:schemeClr>
                </a:solidFill>
                <a:latin typeface="+mn-lt"/>
                <a:cs typeface="+mn-cs"/>
              </a:rPr>
              <a:t> 0.1%, Alcon® ophthalmic solution</a:t>
            </a:r>
            <a:endParaRPr lang="en-US" dirty="0">
              <a:solidFill>
                <a:schemeClr val="accent2">
                  <a:lumMod val="75000"/>
                </a:schemeClr>
              </a:solidFill>
              <a:latin typeface="+mn-lt"/>
              <a:cs typeface="+mn-cs"/>
            </a:endParaRPr>
          </a:p>
        </p:txBody>
      </p:sp>
      <p:pic>
        <p:nvPicPr>
          <p:cNvPr id="28681" name="Picture 3" descr="http://www.sphinx.co.ke/images/Kloran_drops.pn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357813" y="214313"/>
            <a:ext cx="35718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5653088" y="2428875"/>
            <a:ext cx="3419475" cy="830263"/>
          </a:xfrm>
          <a:prstGeom prst="rect">
            <a:avLst/>
          </a:prstGeom>
          <a:noFill/>
          <a:ln w="9525">
            <a:noFill/>
            <a:miter lim="800000"/>
            <a:headEnd/>
            <a:tailEnd/>
          </a:ln>
          <a:effectLst/>
        </p:spPr>
        <p:txBody>
          <a:bodyPr anchor="ctr">
            <a:spAutoFit/>
          </a:bodyPr>
          <a:lstStyle/>
          <a:p>
            <a:pPr algn="ctr" rtl="1">
              <a:defRPr/>
            </a:pPr>
            <a:r>
              <a:rPr lang="en-US" sz="1300" b="1" i="1" dirty="0">
                <a:solidFill>
                  <a:schemeClr val="accent2">
                    <a:lumMod val="75000"/>
                  </a:schemeClr>
                </a:solidFill>
                <a:ea typeface="Times New Roman" pitchFamily="18" charset="0"/>
              </a:rPr>
              <a:t>KLORAN SUSPENSION</a:t>
            </a:r>
            <a:r>
              <a:rPr lang="en-US" sz="1300" dirty="0">
                <a:solidFill>
                  <a:schemeClr val="accent2">
                    <a:lumMod val="75000"/>
                  </a:schemeClr>
                </a:solidFill>
                <a:ea typeface="Times New Roman" pitchFamily="18" charset="0"/>
              </a:rPr>
              <a:t> </a:t>
            </a:r>
            <a:r>
              <a:rPr lang="en-US" sz="1600" b="1" dirty="0">
                <a:solidFill>
                  <a:schemeClr val="accent2">
                    <a:lumMod val="75000"/>
                  </a:schemeClr>
                </a:solidFill>
                <a:ea typeface="Times New Roman" pitchFamily="18" charset="0"/>
              </a:rPr>
              <a:t>con</a:t>
            </a:r>
            <a:r>
              <a:rPr lang="en-US" sz="1600" b="1" i="1" dirty="0">
                <a:solidFill>
                  <a:schemeClr val="accent2">
                    <a:lumMod val="75000"/>
                  </a:schemeClr>
                </a:solidFill>
                <a:ea typeface="Times New Roman" pitchFamily="18" charset="0"/>
              </a:rPr>
              <a:t>tai</a:t>
            </a:r>
            <a:r>
              <a:rPr lang="en-US" sz="1600" b="1" dirty="0">
                <a:solidFill>
                  <a:schemeClr val="accent2">
                    <a:lumMod val="75000"/>
                  </a:schemeClr>
                </a:solidFill>
                <a:ea typeface="Times New Roman" pitchFamily="18" charset="0"/>
              </a:rPr>
              <a:t>ns 125mg of </a:t>
            </a:r>
          </a:p>
          <a:p>
            <a:pPr algn="ctr" rtl="1">
              <a:defRPr/>
            </a:pPr>
            <a:r>
              <a:rPr lang="en-US" sz="1600" b="1" dirty="0">
                <a:solidFill>
                  <a:schemeClr val="accent2">
                    <a:lumMod val="75000"/>
                  </a:schemeClr>
                </a:solidFill>
                <a:ea typeface="Times New Roman" pitchFamily="18" charset="0"/>
              </a:rPr>
              <a:t> </a:t>
            </a:r>
            <a:r>
              <a:rPr lang="en-US" sz="1600" b="1" dirty="0" err="1">
                <a:solidFill>
                  <a:schemeClr val="accent2">
                    <a:lumMod val="75000"/>
                  </a:schemeClr>
                </a:solidFill>
                <a:ea typeface="Times New Roman" pitchFamily="18" charset="0"/>
              </a:rPr>
              <a:t>Chloramphenicol</a:t>
            </a:r>
            <a:r>
              <a:rPr lang="en-US" sz="1600" b="1" dirty="0">
                <a:solidFill>
                  <a:schemeClr val="accent2">
                    <a:lumMod val="75000"/>
                  </a:schemeClr>
                </a:solidFill>
                <a:ea typeface="Times New Roman" pitchFamily="18" charset="0"/>
              </a:rPr>
              <a:t> </a:t>
            </a:r>
            <a:r>
              <a:rPr lang="en-US" sz="1600" b="1" dirty="0" err="1">
                <a:solidFill>
                  <a:schemeClr val="accent2">
                    <a:lumMod val="75000"/>
                  </a:schemeClr>
                </a:solidFill>
                <a:ea typeface="Times New Roman" pitchFamily="18" charset="0"/>
              </a:rPr>
              <a:t>Palmitate</a:t>
            </a:r>
            <a:r>
              <a:rPr lang="en-US" sz="1300" dirty="0">
                <a:solidFill>
                  <a:srgbClr val="000000"/>
                </a:solidFill>
                <a:ea typeface="Times New Roman" pitchFamily="18" charset="0"/>
              </a:rPr>
              <a:t>.</a:t>
            </a:r>
            <a:endParaRPr lang="en-US" dirty="0"/>
          </a:p>
        </p:txBody>
      </p:sp>
      <p:pic>
        <p:nvPicPr>
          <p:cNvPr id="17" name="Picture 5" descr="d_1067"/>
          <p:cNvPicPr>
            <a:picLocks noChangeAspect="1" noChangeArrowheads="1"/>
          </p:cNvPicPr>
          <p:nvPr/>
        </p:nvPicPr>
        <p:blipFill>
          <a:blip r:embed="rId9" cstate="print"/>
          <a:srcRect/>
          <a:stretch>
            <a:fillRect/>
          </a:stretch>
        </p:blipFill>
        <p:spPr bwMode="auto">
          <a:xfrm>
            <a:off x="1128726" y="3500438"/>
            <a:ext cx="3228960" cy="2643206"/>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8" name="مستطيل 17"/>
          <p:cNvSpPr/>
          <p:nvPr/>
        </p:nvSpPr>
        <p:spPr>
          <a:xfrm>
            <a:off x="1643063" y="6215063"/>
            <a:ext cx="2317750" cy="400050"/>
          </a:xfrm>
          <a:prstGeom prst="rect">
            <a:avLst/>
          </a:prstGeom>
        </p:spPr>
        <p:txBody>
          <a:bodyPr>
            <a:spAutoFit/>
          </a:bodyPr>
          <a:lstStyle/>
          <a:p>
            <a:pPr algn="ctr" rtl="1" fontAlgn="auto">
              <a:spcBef>
                <a:spcPts val="0"/>
              </a:spcBef>
              <a:spcAft>
                <a:spcPts val="0"/>
              </a:spcAft>
              <a:defRPr/>
            </a:pPr>
            <a:r>
              <a:rPr lang="en-US" sz="2000" b="1" dirty="0" err="1">
                <a:solidFill>
                  <a:schemeClr val="accent2">
                    <a:lumMod val="75000"/>
                  </a:schemeClr>
                </a:solidFill>
                <a:latin typeface="+mn-lt"/>
                <a:cs typeface="+mn-cs"/>
              </a:rPr>
              <a:t>Hetacin</a:t>
            </a:r>
            <a:r>
              <a:rPr lang="en-US" sz="2000" b="1" dirty="0">
                <a:solidFill>
                  <a:schemeClr val="accent2">
                    <a:lumMod val="75000"/>
                  </a:schemeClr>
                </a:solidFill>
                <a:latin typeface="+mn-lt"/>
                <a:cs typeface="+mn-cs"/>
              </a:rPr>
              <a:t>-K</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مجموعة 6"/>
          <p:cNvGrpSpPr>
            <a:grpSpLocks/>
          </p:cNvGrpSpPr>
          <p:nvPr/>
        </p:nvGrpSpPr>
        <p:grpSpPr bwMode="auto">
          <a:xfrm>
            <a:off x="-107950" y="0"/>
            <a:ext cx="1025525" cy="6872288"/>
            <a:chOff x="-108519" y="0"/>
            <a:chExt cx="1026774" cy="6872513"/>
          </a:xfrm>
        </p:grpSpPr>
        <p:pic>
          <p:nvPicPr>
            <p:cNvPr id="29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36865" name="Rectangle 1"/>
          <p:cNvSpPr>
            <a:spLocks noChangeArrowheads="1"/>
          </p:cNvSpPr>
          <p:nvPr/>
        </p:nvSpPr>
        <p:spPr bwMode="auto">
          <a:xfrm>
            <a:off x="1022350" y="142875"/>
            <a:ext cx="8001000" cy="6556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a:p>
            <a:pPr algn="just" fontAlgn="auto">
              <a:spcBef>
                <a:spcPts val="0"/>
              </a:spcBef>
              <a:spcAft>
                <a:spcPts val="0"/>
              </a:spcAft>
              <a:defRPr/>
            </a:pPr>
            <a:endParaRPr lang="en-US" sz="2000" dirty="0"/>
          </a:p>
        </p:txBody>
      </p:sp>
      <p:sp>
        <p:nvSpPr>
          <p:cNvPr id="29700"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pic>
        <p:nvPicPr>
          <p:cNvPr id="27" name="Picture 2" descr="mandelamine"/>
          <p:cNvPicPr>
            <a:picLocks noChangeAspect="1" noChangeArrowheads="1"/>
          </p:cNvPicPr>
          <p:nvPr/>
        </p:nvPicPr>
        <p:blipFill>
          <a:blip r:embed="rId4" cstate="print"/>
          <a:srcRect/>
          <a:stretch>
            <a:fillRect/>
          </a:stretch>
        </p:blipFill>
        <p:spPr bwMode="auto">
          <a:xfrm>
            <a:off x="1714480" y="525708"/>
            <a:ext cx="2088232" cy="2952328"/>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8" name="مستطيل 27"/>
          <p:cNvSpPr/>
          <p:nvPr/>
        </p:nvSpPr>
        <p:spPr>
          <a:xfrm>
            <a:off x="1308100" y="3857625"/>
            <a:ext cx="2978150" cy="461963"/>
          </a:xfrm>
          <a:prstGeom prst="rect">
            <a:avLst/>
          </a:prstGeom>
        </p:spPr>
        <p:txBody>
          <a:bodyPr wrap="none">
            <a:spAutoFit/>
          </a:bodyPr>
          <a:lstStyle/>
          <a:p>
            <a:pPr algn="r" rtl="1" fontAlgn="auto">
              <a:spcBef>
                <a:spcPts val="0"/>
              </a:spcBef>
              <a:spcAft>
                <a:spcPts val="0"/>
              </a:spcAft>
              <a:defRPr/>
            </a:pPr>
            <a:r>
              <a:rPr lang="en-US" sz="2400" b="1" dirty="0" err="1">
                <a:solidFill>
                  <a:schemeClr val="tx2">
                    <a:lumMod val="75000"/>
                  </a:schemeClr>
                </a:solidFill>
                <a:latin typeface="Arial Black" pitchFamily="34" charset="0"/>
                <a:cs typeface="Akhbar MT" pitchFamily="2" charset="-78"/>
              </a:rPr>
              <a:t>Mandelamine</a:t>
            </a:r>
            <a:r>
              <a:rPr lang="en-US" sz="2400" b="1" dirty="0">
                <a:solidFill>
                  <a:schemeClr val="tx2">
                    <a:lumMod val="75000"/>
                  </a:schemeClr>
                </a:solidFill>
                <a:latin typeface="Arial Black" pitchFamily="34" charset="0"/>
                <a:cs typeface="Akhbar MT" pitchFamily="2" charset="-78"/>
              </a:rPr>
              <a:t>  ® </a:t>
            </a:r>
            <a:endParaRPr lang="en-US" sz="2400" dirty="0">
              <a:solidFill>
                <a:schemeClr val="tx2">
                  <a:lumMod val="75000"/>
                </a:schemeClr>
              </a:solidFill>
              <a:latin typeface="Arial Black" pitchFamily="34" charset="0"/>
              <a:cs typeface="Akhbar MT" pitchFamily="2" charset="-78"/>
            </a:endParaRPr>
          </a:p>
        </p:txBody>
      </p:sp>
      <p:sp>
        <p:nvSpPr>
          <p:cNvPr id="29" name="مستطيل 28"/>
          <p:cNvSpPr/>
          <p:nvPr/>
        </p:nvSpPr>
        <p:spPr>
          <a:xfrm>
            <a:off x="1714500" y="4557713"/>
            <a:ext cx="1838325" cy="369887"/>
          </a:xfrm>
          <a:prstGeom prst="rect">
            <a:avLst/>
          </a:prstGeom>
        </p:spPr>
        <p:txBody>
          <a:bodyPr wrap="none">
            <a:spAutoFit/>
          </a:bodyPr>
          <a:lstStyle/>
          <a:p>
            <a:pPr algn="r" rtl="1" fontAlgn="auto">
              <a:spcBef>
                <a:spcPts val="0"/>
              </a:spcBef>
              <a:spcAft>
                <a:spcPts val="0"/>
              </a:spcAft>
              <a:defRPr/>
            </a:pPr>
            <a:r>
              <a:rPr lang="en-US" b="1" dirty="0">
                <a:solidFill>
                  <a:schemeClr val="tx2">
                    <a:lumMod val="75000"/>
                  </a:schemeClr>
                </a:solidFill>
                <a:latin typeface="+mn-lt"/>
                <a:cs typeface="+mn-cs"/>
              </a:rPr>
              <a:t>( </a:t>
            </a:r>
            <a:r>
              <a:rPr lang="en-US" b="1" dirty="0" err="1">
                <a:solidFill>
                  <a:schemeClr val="tx2">
                    <a:lumMod val="75000"/>
                  </a:schemeClr>
                </a:solidFill>
                <a:latin typeface="+mn-lt"/>
                <a:cs typeface="+mn-cs"/>
              </a:rPr>
              <a:t>methenamine</a:t>
            </a:r>
            <a:r>
              <a:rPr lang="en-US" b="1" dirty="0">
                <a:solidFill>
                  <a:schemeClr val="tx2">
                    <a:lumMod val="75000"/>
                  </a:schemeClr>
                </a:solidFill>
                <a:latin typeface="+mn-lt"/>
                <a:cs typeface="+mn-cs"/>
              </a:rPr>
              <a:t>) </a:t>
            </a:r>
            <a:endParaRPr lang="en-US" dirty="0">
              <a:solidFill>
                <a:schemeClr val="tx2">
                  <a:lumMod val="75000"/>
                </a:schemeClr>
              </a:solidFill>
              <a:latin typeface="+mn-lt"/>
              <a:cs typeface="+mn-cs"/>
            </a:endParaRPr>
          </a:p>
        </p:txBody>
      </p:sp>
      <p:pic>
        <p:nvPicPr>
          <p:cNvPr id="30" name="Picture 3" descr="Unasyn%20Oral%20susp_26493"/>
          <p:cNvPicPr>
            <a:picLocks noChangeAspect="1" noChangeArrowheads="1"/>
          </p:cNvPicPr>
          <p:nvPr/>
        </p:nvPicPr>
        <p:blipFill>
          <a:blip r:embed="rId5" cstate="print"/>
          <a:srcRect/>
          <a:stretch>
            <a:fillRect/>
          </a:stretch>
        </p:blipFill>
        <p:spPr bwMode="auto">
          <a:xfrm>
            <a:off x="6143636" y="500042"/>
            <a:ext cx="2355174" cy="3140232"/>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31" name="مستطيل 30"/>
          <p:cNvSpPr/>
          <p:nvPr/>
        </p:nvSpPr>
        <p:spPr>
          <a:xfrm>
            <a:off x="6518275" y="4559300"/>
            <a:ext cx="1554163" cy="369888"/>
          </a:xfrm>
          <a:prstGeom prst="rect">
            <a:avLst/>
          </a:prstGeom>
        </p:spPr>
        <p:txBody>
          <a:bodyPr wrap="none">
            <a:spAutoFit/>
          </a:bodyPr>
          <a:lstStyle/>
          <a:p>
            <a:pPr algn="r" rtl="1" fontAlgn="auto">
              <a:spcBef>
                <a:spcPts val="0"/>
              </a:spcBef>
              <a:spcAft>
                <a:spcPts val="0"/>
              </a:spcAft>
              <a:defRPr/>
            </a:pPr>
            <a:r>
              <a:rPr lang="en-US" b="1" dirty="0">
                <a:solidFill>
                  <a:schemeClr val="tx2">
                    <a:lumMod val="75000"/>
                  </a:schemeClr>
                </a:solidFill>
                <a:latin typeface="+mn-lt"/>
                <a:cs typeface="+mn-cs"/>
              </a:rPr>
              <a:t>(</a:t>
            </a:r>
            <a:r>
              <a:rPr lang="en-US" b="1" dirty="0" err="1">
                <a:solidFill>
                  <a:schemeClr val="tx2">
                    <a:lumMod val="75000"/>
                  </a:schemeClr>
                </a:solidFill>
                <a:latin typeface="+mn-lt"/>
                <a:cs typeface="+mn-cs"/>
              </a:rPr>
              <a:t>Sultamacillin</a:t>
            </a:r>
            <a:r>
              <a:rPr lang="en-US" b="1" dirty="0">
                <a:solidFill>
                  <a:schemeClr val="tx2">
                    <a:lumMod val="75000"/>
                  </a:schemeClr>
                </a:solidFill>
                <a:latin typeface="+mn-lt"/>
                <a:cs typeface="+mn-cs"/>
              </a:rPr>
              <a:t>)</a:t>
            </a:r>
          </a:p>
        </p:txBody>
      </p:sp>
      <p:sp>
        <p:nvSpPr>
          <p:cNvPr id="32" name="Rectangle 4"/>
          <p:cNvSpPr>
            <a:spLocks noChangeArrowheads="1"/>
          </p:cNvSpPr>
          <p:nvPr/>
        </p:nvSpPr>
        <p:spPr bwMode="auto">
          <a:xfrm>
            <a:off x="6051550" y="3857625"/>
            <a:ext cx="2520950" cy="461963"/>
          </a:xfrm>
          <a:prstGeom prst="rect">
            <a:avLst/>
          </a:prstGeom>
          <a:noFill/>
          <a:ln w="9525">
            <a:noFill/>
            <a:miter lim="800000"/>
            <a:headEnd/>
            <a:tailEnd/>
          </a:ln>
          <a:effectLst/>
        </p:spPr>
        <p:txBody>
          <a:bodyPr anchor="ctr">
            <a:spAutoFit/>
          </a:bodyPr>
          <a:lstStyle/>
          <a:p>
            <a:pPr algn="justLow">
              <a:defRPr/>
            </a:pPr>
            <a:r>
              <a:rPr lang="en-US" sz="2400" b="1" dirty="0" err="1">
                <a:solidFill>
                  <a:schemeClr val="tx2">
                    <a:lumMod val="75000"/>
                  </a:schemeClr>
                </a:solidFill>
                <a:ea typeface="Times New Roman" pitchFamily="18" charset="0"/>
              </a:rPr>
              <a:t>Sultamicillin</a:t>
            </a:r>
            <a:r>
              <a:rPr lang="en-US" sz="2400" b="1" dirty="0">
                <a:solidFill>
                  <a:schemeClr val="tx2">
                    <a:lumMod val="75000"/>
                  </a:schemeClr>
                </a:solidFill>
                <a:ea typeface="Times New Roman" pitchFamily="18" charset="0"/>
              </a:rPr>
              <a:t> </a:t>
            </a:r>
            <a:r>
              <a:rPr lang="en-US" b="1" dirty="0">
                <a:solidFill>
                  <a:schemeClr val="tx2">
                    <a:lumMod val="75000"/>
                  </a:schemeClr>
                </a:solidFill>
                <a:ea typeface="Times New Roman" pitchFamily="18" charset="0"/>
                <a:cs typeface="Mudir MT" pitchFamily="2" charset="-78"/>
              </a:rPr>
              <a:t>®</a:t>
            </a:r>
            <a:endParaRPr lang="en-US" sz="2400" b="1" dirty="0">
              <a:solidFill>
                <a:schemeClr val="tx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مجموعة 6"/>
          <p:cNvGrpSpPr>
            <a:grpSpLocks/>
          </p:cNvGrpSpPr>
          <p:nvPr/>
        </p:nvGrpSpPr>
        <p:grpSpPr bwMode="auto">
          <a:xfrm>
            <a:off x="-107950" y="0"/>
            <a:ext cx="1025525" cy="6872288"/>
            <a:chOff x="-108519" y="0"/>
            <a:chExt cx="1026774" cy="6872513"/>
          </a:xfrm>
        </p:grpSpPr>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36865" name="Rectangle 1"/>
          <p:cNvSpPr>
            <a:spLocks noChangeArrowheads="1"/>
          </p:cNvSpPr>
          <p:nvPr/>
        </p:nvSpPr>
        <p:spPr bwMode="auto">
          <a:xfrm>
            <a:off x="1022350" y="142875"/>
            <a:ext cx="8001000" cy="66167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en-US" sz="3200" b="1" u="sng" dirty="0"/>
              <a:t>APPLICATIONS</a:t>
            </a:r>
          </a:p>
          <a:p>
            <a:pPr algn="ctr" fontAlgn="auto">
              <a:spcBef>
                <a:spcPts val="0"/>
              </a:spcBef>
              <a:spcAft>
                <a:spcPts val="0"/>
              </a:spcAft>
              <a:defRPr/>
            </a:pPr>
            <a:endParaRPr lang="en-US" sz="3200" b="1" u="sng" dirty="0"/>
          </a:p>
          <a:p>
            <a:pPr algn="ctr" fontAlgn="auto">
              <a:spcBef>
                <a:spcPts val="0"/>
              </a:spcBef>
              <a:spcAft>
                <a:spcPts val="0"/>
              </a:spcAft>
              <a:defRPr/>
            </a:pPr>
            <a:endParaRPr lang="en-US" sz="2000" b="1" u="sng" dirty="0"/>
          </a:p>
          <a:p>
            <a:pPr algn="ctr" fontAlgn="auto">
              <a:spcBef>
                <a:spcPts val="0"/>
              </a:spcBef>
              <a:spcAft>
                <a:spcPts val="0"/>
              </a:spcAft>
              <a:defRPr/>
            </a:pPr>
            <a:endParaRPr lang="en-US" sz="2000" b="1" u="sng"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a:p>
            <a:pPr algn="ctr" fontAlgn="auto">
              <a:spcBef>
                <a:spcPts val="0"/>
              </a:spcBef>
              <a:spcAft>
                <a:spcPts val="0"/>
              </a:spcAft>
              <a:defRPr/>
            </a:pPr>
            <a:endParaRPr lang="en-US" sz="2000" dirty="0"/>
          </a:p>
        </p:txBody>
      </p:sp>
      <p:sp>
        <p:nvSpPr>
          <p:cNvPr id="30724"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ar-YE">
              <a:latin typeface="Calibri" pitchFamily="34" charset="0"/>
            </a:endParaRPr>
          </a:p>
        </p:txBody>
      </p:sp>
      <p:sp>
        <p:nvSpPr>
          <p:cNvPr id="13" name="مستطيل 12"/>
          <p:cNvSpPr/>
          <p:nvPr/>
        </p:nvSpPr>
        <p:spPr>
          <a:xfrm>
            <a:off x="1143000" y="714375"/>
            <a:ext cx="7715250" cy="5478463"/>
          </a:xfrm>
          <a:prstGeom prst="rect">
            <a:avLst/>
          </a:prstGeom>
        </p:spPr>
        <p:txBody>
          <a:bodyPr>
            <a:spAutoFit/>
          </a:bodyPr>
          <a:lstStyle/>
          <a:p>
            <a:pPr fontAlgn="auto">
              <a:spcBef>
                <a:spcPts val="0"/>
              </a:spcBef>
              <a:spcAft>
                <a:spcPts val="0"/>
              </a:spcAft>
              <a:defRPr/>
            </a:pPr>
            <a:r>
              <a:rPr lang="en-US" sz="2000" b="1" u="sng" dirty="0">
                <a:solidFill>
                  <a:schemeClr val="accent3">
                    <a:lumMod val="75000"/>
                  </a:schemeClr>
                </a:solidFill>
                <a:latin typeface="+mn-lt"/>
                <a:cs typeface="+mn-cs"/>
              </a:rPr>
              <a:t>(a) PHARMACEUTICAL APPLICATIONS</a:t>
            </a:r>
            <a:endParaRPr lang="en-US" sz="2000" u="sng" dirty="0">
              <a:solidFill>
                <a:schemeClr val="accent3">
                  <a:lumMod val="75000"/>
                </a:schemeClr>
              </a:solidFill>
              <a:latin typeface="+mn-lt"/>
              <a:cs typeface="+mn-cs"/>
            </a:endParaRPr>
          </a:p>
          <a:p>
            <a:pPr algn="just" fontAlgn="auto">
              <a:spcBef>
                <a:spcPts val="0"/>
              </a:spcBef>
              <a:spcAft>
                <a:spcPts val="0"/>
              </a:spcAft>
              <a:buFont typeface="Arial" pitchFamily="34" charset="0"/>
              <a:buChar char="•"/>
              <a:defRPr/>
            </a:pPr>
            <a:r>
              <a:rPr lang="en-US" u="sng" dirty="0">
                <a:latin typeface="+mn-lt"/>
                <a:cs typeface="+mn-cs"/>
              </a:rPr>
              <a:t> </a:t>
            </a:r>
            <a:r>
              <a:rPr lang="en-US" sz="2000" u="sng" dirty="0">
                <a:latin typeface="+mn-lt"/>
                <a:cs typeface="+mn-cs"/>
              </a:rPr>
              <a:t>Improvement of taste.</a:t>
            </a:r>
          </a:p>
          <a:p>
            <a:pPr algn="ctr" fontAlgn="auto">
              <a:spcBef>
                <a:spcPts val="0"/>
              </a:spcBef>
              <a:spcAft>
                <a:spcPts val="0"/>
              </a:spcAft>
              <a:defRPr/>
            </a:pPr>
            <a:r>
              <a:rPr lang="en-US" sz="2000" dirty="0">
                <a:latin typeface="+mn-lt"/>
                <a:cs typeface="+mn-cs"/>
              </a:rPr>
              <a:t>Ex: </a:t>
            </a:r>
            <a:r>
              <a:rPr lang="en-US" dirty="0">
                <a:latin typeface="+mn-lt"/>
                <a:cs typeface="+mn-cs"/>
              </a:rPr>
              <a:t>Parent drug                                                    </a:t>
            </a:r>
            <a:r>
              <a:rPr lang="en-US" dirty="0" err="1">
                <a:latin typeface="+mn-lt"/>
                <a:cs typeface="+mn-cs"/>
              </a:rPr>
              <a:t>prodrug</a:t>
            </a:r>
            <a:r>
              <a:rPr lang="en-US" dirty="0">
                <a:latin typeface="+mn-lt"/>
                <a:cs typeface="+mn-cs"/>
              </a:rPr>
              <a:t> </a:t>
            </a:r>
          </a:p>
          <a:p>
            <a:pPr algn="ctr" fontAlgn="auto">
              <a:spcBef>
                <a:spcPts val="0"/>
              </a:spcBef>
              <a:spcAft>
                <a:spcPts val="0"/>
              </a:spcAft>
              <a:defRPr/>
            </a:pPr>
            <a:r>
              <a:rPr lang="en-US" dirty="0" err="1">
                <a:latin typeface="+mn-lt"/>
                <a:cs typeface="+mn-cs"/>
              </a:rPr>
              <a:t>Chloramphenicol</a:t>
            </a:r>
            <a:r>
              <a:rPr lang="en-US" dirty="0">
                <a:latin typeface="+mn-lt"/>
                <a:cs typeface="+mn-cs"/>
              </a:rPr>
              <a:t>                                       </a:t>
            </a:r>
            <a:r>
              <a:rPr lang="en-US" dirty="0" err="1">
                <a:latin typeface="+mn-lt"/>
                <a:cs typeface="+mn-cs"/>
              </a:rPr>
              <a:t>Palmitate</a:t>
            </a:r>
            <a:r>
              <a:rPr lang="en-US" dirty="0">
                <a:latin typeface="+mn-lt"/>
                <a:cs typeface="+mn-cs"/>
              </a:rPr>
              <a:t> ester </a:t>
            </a: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a:t>
            </a:r>
            <a:r>
              <a:rPr lang="en-US" sz="2000" u="sng" dirty="0">
                <a:latin typeface="+mn-lt"/>
                <a:cs typeface="+mn-cs"/>
              </a:rPr>
              <a:t>Improvement of odor.</a:t>
            </a:r>
          </a:p>
          <a:p>
            <a:pPr algn="ctr" fontAlgn="auto">
              <a:spcBef>
                <a:spcPts val="0"/>
              </a:spcBef>
              <a:spcAft>
                <a:spcPts val="0"/>
              </a:spcAft>
              <a:defRPr/>
            </a:pPr>
            <a:r>
              <a:rPr lang="en-US" sz="2000" dirty="0">
                <a:latin typeface="+mn-lt"/>
                <a:cs typeface="+mn-cs"/>
              </a:rPr>
              <a:t>e .g; Ethyl </a:t>
            </a:r>
            <a:r>
              <a:rPr lang="en-US" sz="2000" dirty="0" err="1">
                <a:latin typeface="+mn-lt"/>
                <a:cs typeface="+mn-cs"/>
              </a:rPr>
              <a:t>mercaptan</a:t>
            </a:r>
            <a:r>
              <a:rPr lang="en-US" sz="2000" dirty="0">
                <a:latin typeface="+mn-lt"/>
                <a:cs typeface="+mn-cs"/>
              </a:rPr>
              <a:t> which is a foul smelling liquid,  is converted in to its drug ester ,which has higher </a:t>
            </a:r>
            <a:r>
              <a:rPr lang="en-US" sz="2000" dirty="0" err="1">
                <a:latin typeface="+mn-lt"/>
                <a:cs typeface="+mn-cs"/>
              </a:rPr>
              <a:t>b.p</a:t>
            </a:r>
            <a:r>
              <a:rPr lang="en-US" sz="2000" dirty="0">
                <a:latin typeface="+mn-lt"/>
                <a:cs typeface="+mn-cs"/>
              </a:rPr>
              <a:t>. and </a:t>
            </a:r>
            <a:r>
              <a:rPr lang="en-US" sz="2000" u="sng" dirty="0">
                <a:latin typeface="+mn-lt"/>
                <a:cs typeface="+mn-cs"/>
              </a:rPr>
              <a:t>odorless</a:t>
            </a: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a:t>
            </a:r>
            <a:r>
              <a:rPr lang="en-US" sz="2000" u="sng" dirty="0">
                <a:latin typeface="+mn-lt"/>
                <a:cs typeface="+mn-cs"/>
              </a:rPr>
              <a:t>Reduction of pain on injection.</a:t>
            </a:r>
          </a:p>
          <a:p>
            <a:pPr algn="just" fontAlgn="auto">
              <a:spcBef>
                <a:spcPts val="0"/>
              </a:spcBef>
              <a:spcAft>
                <a:spcPts val="0"/>
              </a:spcAft>
              <a:defRPr/>
            </a:pPr>
            <a:r>
              <a:rPr lang="en-US" sz="2000" dirty="0">
                <a:latin typeface="+mn-lt"/>
                <a:cs typeface="+mn-cs"/>
              </a:rPr>
              <a:t>E.g. the low aqueous solubility of </a:t>
            </a:r>
            <a:r>
              <a:rPr lang="en-US" sz="2000" dirty="0" err="1">
                <a:latin typeface="+mn-lt"/>
                <a:cs typeface="+mn-cs"/>
              </a:rPr>
              <a:t>clindamycin</a:t>
            </a:r>
            <a:r>
              <a:rPr lang="en-US" sz="2000" dirty="0">
                <a:latin typeface="+mn-lt"/>
                <a:cs typeface="+mn-cs"/>
              </a:rPr>
              <a:t> </a:t>
            </a:r>
            <a:r>
              <a:rPr lang="en-US" sz="2000" dirty="0" err="1">
                <a:latin typeface="+mn-lt"/>
                <a:cs typeface="+mn-cs"/>
              </a:rPr>
              <a:t>Hcl</a:t>
            </a:r>
            <a:r>
              <a:rPr lang="en-US" sz="2000" dirty="0">
                <a:latin typeface="+mn-lt"/>
                <a:cs typeface="+mn-cs"/>
              </a:rPr>
              <a:t> is responsible for pain on injection.  This can be overcome by use of more water </a:t>
            </a:r>
            <a:r>
              <a:rPr lang="en-US" sz="2000" dirty="0" err="1">
                <a:latin typeface="+mn-lt"/>
                <a:cs typeface="+mn-cs"/>
              </a:rPr>
              <a:t>soIubIe</a:t>
            </a:r>
            <a:r>
              <a:rPr lang="en-US" sz="2000" dirty="0">
                <a:latin typeface="+mn-lt"/>
                <a:cs typeface="+mn-cs"/>
              </a:rPr>
              <a:t> </a:t>
            </a:r>
            <a:r>
              <a:rPr lang="en-US" sz="2000" dirty="0" err="1">
                <a:latin typeface="+mn-lt"/>
                <a:cs typeface="+mn-cs"/>
              </a:rPr>
              <a:t>prodrugs</a:t>
            </a:r>
            <a:r>
              <a:rPr lang="en-US" sz="2000" dirty="0">
                <a:latin typeface="+mn-lt"/>
                <a:cs typeface="+mn-cs"/>
              </a:rPr>
              <a:t> of such agents. E.g. 2-phosphate ester of </a:t>
            </a:r>
            <a:r>
              <a:rPr lang="en-US" sz="2000" dirty="0" err="1">
                <a:latin typeface="+mn-lt"/>
                <a:cs typeface="+mn-cs"/>
              </a:rPr>
              <a:t>clindamycin</a:t>
            </a:r>
            <a:r>
              <a:rPr lang="en-US" sz="2000" dirty="0">
                <a:latin typeface="+mn-lt"/>
                <a:cs typeface="+mn-cs"/>
              </a:rPr>
              <a:t> </a:t>
            </a:r>
          </a:p>
          <a:p>
            <a:pPr algn="just" fontAlgn="auto">
              <a:spcBef>
                <a:spcPts val="0"/>
              </a:spcBef>
              <a:spcAft>
                <a:spcPts val="0"/>
              </a:spcAft>
              <a:buFont typeface="Arial" pitchFamily="34" charset="0"/>
              <a:buChar char="•"/>
              <a:defRPr/>
            </a:pPr>
            <a:r>
              <a:rPr lang="en-US" sz="2000" dirty="0">
                <a:latin typeface="+mn-lt"/>
                <a:cs typeface="+mn-cs"/>
              </a:rPr>
              <a:t> Enhancement of drug solubility and dissolution rate (</a:t>
            </a:r>
            <a:r>
              <a:rPr lang="en-US" sz="2000" dirty="0" err="1">
                <a:latin typeface="+mn-lt"/>
                <a:cs typeface="+mn-cs"/>
              </a:rPr>
              <a:t>hydrophilicity</a:t>
            </a:r>
            <a:r>
              <a:rPr lang="en-US" sz="2000" dirty="0">
                <a:latin typeface="+mn-lt"/>
                <a:cs typeface="+mn-cs"/>
              </a:rPr>
              <a:t> of drug)</a:t>
            </a:r>
          </a:p>
          <a:p>
            <a:pPr algn="just" fontAlgn="auto">
              <a:spcBef>
                <a:spcPts val="0"/>
              </a:spcBef>
              <a:spcAft>
                <a:spcPts val="0"/>
              </a:spcAft>
              <a:buFont typeface="Arial" pitchFamily="34" charset="0"/>
              <a:buChar char="•"/>
              <a:defRPr/>
            </a:pPr>
            <a:r>
              <a:rPr lang="en-US" dirty="0">
                <a:latin typeface="+mn-lt"/>
                <a:cs typeface="+mn-cs"/>
              </a:rPr>
              <a:t> </a:t>
            </a:r>
            <a:r>
              <a:rPr lang="en-US" sz="2000" dirty="0">
                <a:latin typeface="+mn-lt"/>
                <a:cs typeface="+mn-cs"/>
              </a:rPr>
              <a:t>Enhancement of chemical stability of drug.</a:t>
            </a:r>
            <a:r>
              <a:rPr lang="en-US" dirty="0">
                <a:latin typeface="+mn-lt"/>
                <a:cs typeface="+mn-cs"/>
              </a:rPr>
              <a:t> </a:t>
            </a:r>
          </a:p>
          <a:p>
            <a:pPr algn="just" fontAlgn="auto">
              <a:spcBef>
                <a:spcPts val="0"/>
              </a:spcBef>
              <a:spcAft>
                <a:spcPts val="0"/>
              </a:spcAft>
              <a:defRPr/>
            </a:pPr>
            <a:r>
              <a:rPr lang="en-US" dirty="0">
                <a:latin typeface="+mn-lt"/>
                <a:cs typeface="+mn-cs"/>
              </a:rPr>
              <a:t>Ex: </a:t>
            </a:r>
            <a:r>
              <a:rPr lang="en-US" u="sng" dirty="0">
                <a:latin typeface="+mn-lt"/>
                <a:cs typeface="+mn-cs"/>
              </a:rPr>
              <a:t>Formaldehyde</a:t>
            </a:r>
            <a:r>
              <a:rPr lang="en-US" dirty="0">
                <a:latin typeface="+mn-lt"/>
                <a:cs typeface="+mn-cs"/>
              </a:rPr>
              <a:t> is used as </a:t>
            </a:r>
            <a:r>
              <a:rPr lang="en-US" dirty="0" err="1">
                <a:latin typeface="+mn-lt"/>
                <a:cs typeface="+mn-cs"/>
              </a:rPr>
              <a:t>prodrug</a:t>
            </a:r>
            <a:r>
              <a:rPr lang="en-US" dirty="0">
                <a:latin typeface="+mn-lt"/>
                <a:cs typeface="+mn-cs"/>
              </a:rPr>
              <a:t> ((</a:t>
            </a:r>
            <a:r>
              <a:rPr lang="en-US" dirty="0" err="1">
                <a:latin typeface="+mn-lt"/>
                <a:cs typeface="+mn-cs"/>
              </a:rPr>
              <a:t>methenamine</a:t>
            </a:r>
            <a:r>
              <a:rPr lang="en-US" dirty="0">
                <a:latin typeface="+mn-lt"/>
                <a:cs typeface="+mn-cs"/>
              </a:rPr>
              <a:t>)) in the form of enteric coated to prevent hydrolysis in the stomach.  (( </a:t>
            </a:r>
            <a:r>
              <a:rPr lang="en-US" u="sng" dirty="0">
                <a:latin typeface="+mn-lt"/>
                <a:cs typeface="+mn-cs"/>
              </a:rPr>
              <a:t>urinary tract antiseptic </a:t>
            </a:r>
            <a:r>
              <a:rPr lang="en-US" dirty="0">
                <a:latin typeface="+mn-lt"/>
                <a:cs typeface="+mn-cs"/>
              </a:rPr>
              <a:t>)).</a:t>
            </a: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ar-YE" dirty="0">
              <a:latin typeface="+mn-lt"/>
              <a:cs typeface="+mn-cs"/>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مجموعة 3"/>
          <p:cNvGrpSpPr>
            <a:grpSpLocks/>
          </p:cNvGrpSpPr>
          <p:nvPr/>
        </p:nvGrpSpPr>
        <p:grpSpPr bwMode="auto">
          <a:xfrm>
            <a:off x="-119063" y="0"/>
            <a:ext cx="1025526" cy="6872288"/>
            <a:chOff x="-108519" y="0"/>
            <a:chExt cx="1026774" cy="6872513"/>
          </a:xfrm>
        </p:grpSpPr>
        <p:pic>
          <p:nvPicPr>
            <p:cNvPr id="41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4099" name="مربع نص 6"/>
          <p:cNvSpPr txBox="1">
            <a:spLocks noChangeArrowheads="1"/>
          </p:cNvSpPr>
          <p:nvPr/>
        </p:nvSpPr>
        <p:spPr bwMode="auto">
          <a:xfrm>
            <a:off x="3357563" y="0"/>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sz="2800" b="1" u="sng">
                <a:latin typeface="Calibri" pitchFamily="34" charset="0"/>
              </a:rPr>
              <a:t>Introduction</a:t>
            </a:r>
            <a:r>
              <a:rPr lang="en-US">
                <a:latin typeface="Calibri" pitchFamily="34" charset="0"/>
              </a:rPr>
              <a:t> </a:t>
            </a:r>
            <a:endParaRPr lang="ar-YE">
              <a:latin typeface="Calibri" pitchFamily="34" charset="0"/>
            </a:endParaRPr>
          </a:p>
        </p:txBody>
      </p:sp>
      <p:sp>
        <p:nvSpPr>
          <p:cNvPr id="8" name="مستطيل 7"/>
          <p:cNvSpPr/>
          <p:nvPr/>
        </p:nvSpPr>
        <p:spPr>
          <a:xfrm>
            <a:off x="1000125" y="455613"/>
            <a:ext cx="8001000" cy="68627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Wingdings" pitchFamily="2" charset="2"/>
              <a:buChar char="ü"/>
              <a:defRPr/>
            </a:pPr>
            <a:r>
              <a:rPr lang="en-US" sz="2000" dirty="0"/>
              <a:t>The drug gives pharmacologic response by binding with receptor </a:t>
            </a:r>
            <a:r>
              <a:rPr lang="en-US" sz="2000" u="sng" dirty="0"/>
              <a:t>at the site of action</a:t>
            </a:r>
            <a:r>
              <a:rPr lang="en-US" sz="2000" dirty="0"/>
              <a:t>. </a:t>
            </a:r>
          </a:p>
          <a:p>
            <a:pPr algn="just" fontAlgn="auto">
              <a:spcBef>
                <a:spcPts val="0"/>
              </a:spcBef>
              <a:spcAft>
                <a:spcPts val="0"/>
              </a:spcAft>
              <a:buFont typeface="Wingdings" pitchFamily="2" charset="2"/>
              <a:buChar char="ü"/>
              <a:defRPr/>
            </a:pPr>
            <a:r>
              <a:rPr lang="en-US" sz="2000" dirty="0"/>
              <a:t>There is a </a:t>
            </a:r>
            <a:r>
              <a:rPr lang="en-US" sz="2000" u="sng" dirty="0"/>
              <a:t>factor</a:t>
            </a:r>
            <a:r>
              <a:rPr lang="en-US" sz="2000" dirty="0"/>
              <a:t> that limits its optimum entering into </a:t>
            </a:r>
            <a:r>
              <a:rPr lang="en-US" sz="2000" u="sng" dirty="0"/>
              <a:t>this site </a:t>
            </a:r>
            <a:r>
              <a:rPr lang="en-US" sz="2000" dirty="0"/>
              <a:t>is considered as </a:t>
            </a:r>
            <a:r>
              <a:rPr lang="en-US" sz="2000" u="sng" dirty="0"/>
              <a:t>barrier</a:t>
            </a:r>
            <a:r>
              <a:rPr lang="en-US" sz="2000" dirty="0"/>
              <a:t>. </a:t>
            </a:r>
          </a:p>
          <a:p>
            <a:pPr algn="just" fontAlgn="auto">
              <a:spcBef>
                <a:spcPts val="0"/>
              </a:spcBef>
              <a:spcAft>
                <a:spcPts val="0"/>
              </a:spcAft>
              <a:buFont typeface="Wingdings" pitchFamily="2" charset="2"/>
              <a:buChar char="ü"/>
              <a:defRPr/>
            </a:pPr>
            <a:r>
              <a:rPr lang="en-US" sz="2000" dirty="0"/>
              <a:t>The barrier can be overcome by chemically linking promoiety to form prodrug which undergoes biotransformation to release the parent drug which gives the pharmacologic response.</a:t>
            </a:r>
          </a:p>
          <a:p>
            <a:pPr algn="just" fontAlgn="auto">
              <a:spcBef>
                <a:spcPts val="0"/>
              </a:spcBef>
              <a:spcAft>
                <a:spcPts val="0"/>
              </a:spcAft>
              <a:buFont typeface="Wingdings" pitchFamily="2" charset="2"/>
              <a:buChar char="ü"/>
              <a:defRPr/>
            </a:pPr>
            <a:endParaRPr lang="en-US" sz="2000" dirty="0"/>
          </a:p>
          <a:p>
            <a:pPr algn="just" fontAlgn="auto">
              <a:spcBef>
                <a:spcPts val="0"/>
              </a:spcBef>
              <a:spcAft>
                <a:spcPts val="0"/>
              </a:spcAft>
              <a:buFont typeface="Wingdings" pitchFamily="2" charset="2"/>
              <a:buChar char="ü"/>
              <a:defRPr/>
            </a:pPr>
            <a:r>
              <a:rPr lang="en-US" sz="2000" dirty="0"/>
              <a:t>The term prodrug was first coined by Albert in1958</a:t>
            </a:r>
            <a:r>
              <a:rPr lang="ar-SA" sz="2000" dirty="0"/>
              <a:t>. </a:t>
            </a:r>
            <a:r>
              <a:rPr lang="en-US" sz="2000" dirty="0"/>
              <a:t>Harper (1959) has promoted  this concept by defining the term "DRUG LATENIATION" as the chemical modifications of a biologically activity compound to form a new chemical entity, the prodrug.</a:t>
            </a:r>
          </a:p>
          <a:p>
            <a:pPr algn="just" fontAlgn="auto">
              <a:spcBef>
                <a:spcPts val="0"/>
              </a:spcBef>
              <a:spcAft>
                <a:spcPts val="0"/>
              </a:spcAft>
              <a:defRPr/>
            </a:pPr>
            <a:r>
              <a:rPr lang="en-US" sz="2000" dirty="0"/>
              <a:t> </a:t>
            </a:r>
          </a:p>
          <a:p>
            <a:pPr algn="just" fontAlgn="auto">
              <a:spcBef>
                <a:spcPts val="0"/>
              </a:spcBef>
              <a:spcAft>
                <a:spcPts val="0"/>
              </a:spcAft>
              <a:buFont typeface="Wingdings" pitchFamily="2" charset="2"/>
              <a:buChar char="ü"/>
              <a:defRPr/>
            </a:pPr>
            <a:r>
              <a:rPr lang="en-US" sz="2000" dirty="0"/>
              <a:t>The drug is only identified as a prodrug after extensive drug metabolism studies ”Serendipity” </a:t>
            </a:r>
          </a:p>
          <a:p>
            <a:pPr algn="just" fontAlgn="auto">
              <a:spcBef>
                <a:spcPts val="0"/>
              </a:spcBef>
              <a:spcAft>
                <a:spcPts val="0"/>
              </a:spcAft>
              <a:defRPr/>
            </a:pPr>
            <a:endParaRPr lang="en-US" sz="2000" dirty="0"/>
          </a:p>
          <a:p>
            <a:pPr algn="just" fontAlgn="auto">
              <a:spcBef>
                <a:spcPts val="0"/>
              </a:spcBef>
              <a:spcAft>
                <a:spcPts val="0"/>
              </a:spcAft>
              <a:buFont typeface="Wingdings" pitchFamily="2" charset="2"/>
              <a:buChar char="ü"/>
              <a:defRPr/>
            </a:pPr>
            <a:r>
              <a:rPr lang="en-US" sz="2000" dirty="0"/>
              <a:t>Currently, 5–7% of the drugs approved worldwide can be classified as </a:t>
            </a:r>
            <a:r>
              <a:rPr lang="en-US" sz="2000" dirty="0" err="1"/>
              <a:t>prodrugs</a:t>
            </a:r>
            <a:r>
              <a:rPr lang="en-US" sz="2000" dirty="0"/>
              <a:t>, and approximately 15% of all new drugs approved in 2001 and 2002 were </a:t>
            </a:r>
            <a:r>
              <a:rPr lang="en-US" sz="2000" dirty="0" err="1"/>
              <a:t>prodrugs.by:Dr.Ali</a:t>
            </a:r>
            <a:r>
              <a:rPr lang="en-US" sz="2000" dirty="0"/>
              <a:t> </a:t>
            </a:r>
            <a:r>
              <a:rPr lang="en-US" sz="2000" dirty="0" err="1"/>
              <a:t>Gamal</a:t>
            </a:r>
            <a:r>
              <a:rPr lang="en-US" sz="2000" dirty="0"/>
              <a:t> Al-</a:t>
            </a:r>
            <a:r>
              <a:rPr lang="en-US" sz="2000" dirty="0" err="1"/>
              <a:t>kaf</a:t>
            </a:r>
            <a:r>
              <a:rPr lang="en-US" sz="2000" dirty="0"/>
              <a:t>-Editorial board member of American Medicinal Chemistry Journal. Associate </a:t>
            </a:r>
            <a:r>
              <a:rPr lang="en-US" sz="2000" dirty="0" err="1"/>
              <a:t>prof.of</a:t>
            </a:r>
            <a:r>
              <a:rPr lang="en-US" sz="2000" dirty="0"/>
              <a:t> </a:t>
            </a:r>
            <a:r>
              <a:rPr lang="en-US" sz="2000" dirty="0" err="1"/>
              <a:t>Med.Chem.Sana’a</a:t>
            </a:r>
            <a:r>
              <a:rPr lang="en-US" sz="2000" dirty="0"/>
              <a:t> </a:t>
            </a:r>
            <a:r>
              <a:rPr lang="en-US" sz="2000" dirty="0" err="1"/>
              <a:t>Univesity.Faculty</a:t>
            </a:r>
            <a:r>
              <a:rPr lang="en-US" sz="2000" dirty="0"/>
              <a:t> of </a:t>
            </a:r>
            <a:r>
              <a:rPr lang="en-US" sz="2000" dirty="0" err="1"/>
              <a:t>Pharmacy.Medicinal</a:t>
            </a:r>
            <a:r>
              <a:rPr lang="en-US" sz="2000" dirty="0"/>
              <a:t> Chemistry Department.</a:t>
            </a:r>
          </a:p>
          <a:p>
            <a:pPr algn="just" fontAlgn="auto">
              <a:spcBef>
                <a:spcPts val="0"/>
              </a:spcBef>
              <a:spcAft>
                <a:spcPts val="0"/>
              </a:spcAft>
              <a:defRPr/>
            </a:pPr>
            <a:endParaRPr lang="ar-YE" sz="20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مجموعة 6"/>
          <p:cNvGrpSpPr>
            <a:grpSpLocks/>
          </p:cNvGrpSpPr>
          <p:nvPr/>
        </p:nvGrpSpPr>
        <p:grpSpPr bwMode="auto">
          <a:xfrm>
            <a:off x="-107950" y="0"/>
            <a:ext cx="1025525" cy="6872288"/>
            <a:chOff x="-108519" y="0"/>
            <a:chExt cx="1026774" cy="6872513"/>
          </a:xfrm>
        </p:grpSpPr>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36865" name="Rectangle 1"/>
          <p:cNvSpPr>
            <a:spLocks noChangeArrowheads="1"/>
          </p:cNvSpPr>
          <p:nvPr/>
        </p:nvSpPr>
        <p:spPr bwMode="auto">
          <a:xfrm>
            <a:off x="1022350" y="142875"/>
            <a:ext cx="8001000" cy="64944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a:p>
            <a:pPr algn="just" fontAlgn="auto">
              <a:spcBef>
                <a:spcPts val="0"/>
              </a:spcBef>
              <a:spcAft>
                <a:spcPts val="0"/>
              </a:spcAft>
              <a:defRPr/>
            </a:pPr>
            <a:endParaRPr lang="en-US" sz="3200" b="1" u="sng" dirty="0"/>
          </a:p>
        </p:txBody>
      </p:sp>
      <p:sp>
        <p:nvSpPr>
          <p:cNvPr id="8" name="مستطيل 7"/>
          <p:cNvSpPr/>
          <p:nvPr/>
        </p:nvSpPr>
        <p:spPr>
          <a:xfrm>
            <a:off x="1143000" y="285750"/>
            <a:ext cx="7572375" cy="5016500"/>
          </a:xfrm>
          <a:prstGeom prst="rect">
            <a:avLst/>
          </a:prstGeom>
        </p:spPr>
        <p:txBody>
          <a:bodyPr>
            <a:spAutoFit/>
          </a:bodyPr>
          <a:lstStyle/>
          <a:p>
            <a:pPr algn="just" fontAlgn="auto">
              <a:spcBef>
                <a:spcPts val="0"/>
              </a:spcBef>
              <a:spcAft>
                <a:spcPts val="0"/>
              </a:spcAft>
              <a:defRPr/>
            </a:pPr>
            <a:r>
              <a:rPr lang="en-US" sz="2000" b="1" u="sng" dirty="0">
                <a:solidFill>
                  <a:schemeClr val="accent3">
                    <a:lumMod val="75000"/>
                  </a:schemeClr>
                </a:solidFill>
                <a:latin typeface="+mn-lt"/>
                <a:cs typeface="+mn-cs"/>
              </a:rPr>
              <a:t>(b) PHARMACOKINETIC APPLICATIONS </a:t>
            </a:r>
          </a:p>
          <a:p>
            <a:pPr algn="just" fontAlgn="auto">
              <a:spcBef>
                <a:spcPts val="0"/>
              </a:spcBef>
              <a:spcAft>
                <a:spcPts val="0"/>
              </a:spcAft>
              <a:defRPr/>
            </a:pPr>
            <a:endParaRPr lang="en-US" sz="2000" b="1" u="sng" dirty="0">
              <a:solidFill>
                <a:schemeClr val="accent3">
                  <a:lumMod val="75000"/>
                </a:schemeClr>
              </a:solidFill>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Enhancement of bioavailability (</a:t>
            </a:r>
            <a:r>
              <a:rPr lang="en-US" sz="2000" dirty="0" err="1">
                <a:latin typeface="+mn-lt"/>
                <a:cs typeface="+mn-cs"/>
              </a:rPr>
              <a:t>lipophilicity</a:t>
            </a:r>
            <a:r>
              <a:rPr lang="en-US" sz="2000" dirty="0">
                <a:latin typeface="+mn-lt"/>
                <a:cs typeface="+mn-cs"/>
              </a:rPr>
              <a:t>).</a:t>
            </a:r>
          </a:p>
          <a:p>
            <a:pPr algn="just" fontAlgn="auto">
              <a:spcBef>
                <a:spcPts val="0"/>
              </a:spcBef>
              <a:spcAft>
                <a:spcPts val="0"/>
              </a:spcAft>
              <a:defRPr/>
            </a:pP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Prevention of </a:t>
            </a:r>
            <a:r>
              <a:rPr lang="en-US" sz="2000" dirty="0" err="1">
                <a:latin typeface="+mn-lt"/>
                <a:cs typeface="+mn-cs"/>
              </a:rPr>
              <a:t>presystemic</a:t>
            </a:r>
            <a:r>
              <a:rPr lang="en-US" sz="2000" dirty="0">
                <a:latin typeface="+mn-lt"/>
                <a:cs typeface="+mn-cs"/>
              </a:rPr>
              <a:t> metabolism. </a:t>
            </a:r>
          </a:p>
          <a:p>
            <a:pPr algn="just" fontAlgn="auto">
              <a:spcBef>
                <a:spcPts val="0"/>
              </a:spcBef>
              <a:spcAft>
                <a:spcPts val="0"/>
              </a:spcAft>
              <a:buFont typeface="Arial" pitchFamily="34" charset="0"/>
              <a:buChar char="•"/>
              <a:defRPr/>
            </a:pP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Prolongation of duration of action. </a:t>
            </a:r>
          </a:p>
          <a:p>
            <a:pPr algn="just" fontAlgn="auto">
              <a:spcBef>
                <a:spcPts val="0"/>
              </a:spcBef>
              <a:spcAft>
                <a:spcPts val="0"/>
              </a:spcAft>
              <a:buFont typeface="Arial" pitchFamily="34" charset="0"/>
              <a:buChar char="•"/>
              <a:defRPr/>
            </a:pP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Reduction of toxicity.</a:t>
            </a:r>
          </a:p>
          <a:p>
            <a:pPr algn="just" fontAlgn="auto">
              <a:spcBef>
                <a:spcPts val="0"/>
              </a:spcBef>
              <a:spcAft>
                <a:spcPts val="0"/>
              </a:spcAft>
              <a:buFont typeface="Arial" pitchFamily="34" charset="0"/>
              <a:buChar char="•"/>
              <a:defRPr/>
            </a:pPr>
            <a:endParaRPr lang="en-US" sz="2000" dirty="0">
              <a:latin typeface="+mn-lt"/>
              <a:cs typeface="+mn-cs"/>
            </a:endParaRPr>
          </a:p>
          <a:p>
            <a:pPr algn="just" fontAlgn="auto">
              <a:spcBef>
                <a:spcPts val="0"/>
              </a:spcBef>
              <a:spcAft>
                <a:spcPts val="0"/>
              </a:spcAft>
              <a:buFont typeface="Arial" pitchFamily="34" charset="0"/>
              <a:buChar char="•"/>
              <a:defRPr/>
            </a:pPr>
            <a:r>
              <a:rPr lang="en-US" sz="2000" dirty="0">
                <a:latin typeface="+mn-lt"/>
                <a:cs typeface="+mn-cs"/>
              </a:rPr>
              <a:t> site-specific drug delivery (drug targeting)</a:t>
            </a:r>
            <a:r>
              <a:rPr lang="en-US" sz="2000" dirty="0">
                <a:latin typeface="+mn-lt"/>
                <a:cs typeface="+mn-cs"/>
                <a:sym typeface="Symbol"/>
              </a:rPr>
              <a:t>.</a:t>
            </a:r>
          </a:p>
          <a:p>
            <a:pPr algn="just" fontAlgn="auto">
              <a:spcBef>
                <a:spcPts val="0"/>
              </a:spcBef>
              <a:spcAft>
                <a:spcPts val="0"/>
              </a:spcAft>
              <a:buFont typeface="Arial" pitchFamily="34" charset="0"/>
              <a:buChar char="•"/>
              <a:defRPr/>
            </a:pPr>
            <a:endParaRPr lang="en-US" sz="2000" dirty="0">
              <a:latin typeface="+mn-lt"/>
              <a:cs typeface="+mn-cs"/>
              <a:sym typeface="Symbol"/>
            </a:endParaRPr>
          </a:p>
          <a:p>
            <a:pPr algn="just" fontAlgn="auto">
              <a:spcBef>
                <a:spcPts val="0"/>
              </a:spcBef>
              <a:spcAft>
                <a:spcPts val="0"/>
              </a:spcAft>
              <a:buFont typeface="Arial" pitchFamily="34" charset="0"/>
              <a:buChar char="•"/>
              <a:defRPr/>
            </a:pPr>
            <a:endParaRPr lang="en-US" sz="2000" dirty="0">
              <a:latin typeface="+mn-lt"/>
              <a:cs typeface="+mn-cs"/>
              <a:sym typeface="Symbol"/>
            </a:endParaRPr>
          </a:p>
          <a:p>
            <a:pPr algn="just" fontAlgn="auto">
              <a:spcBef>
                <a:spcPts val="0"/>
              </a:spcBef>
              <a:spcAft>
                <a:spcPts val="0"/>
              </a:spcAft>
              <a:defRPr/>
            </a:pPr>
            <a:endParaRPr lang="en-US" sz="2000" dirty="0">
              <a:latin typeface="+mn-lt"/>
              <a:cs typeface="+mn-cs"/>
              <a:sym typeface="Symbol"/>
            </a:endParaRPr>
          </a:p>
          <a:p>
            <a:pPr algn="just" fontAlgn="auto">
              <a:spcBef>
                <a:spcPts val="0"/>
              </a:spcBef>
              <a:spcAft>
                <a:spcPts val="0"/>
              </a:spcAft>
              <a:buFont typeface="Arial" pitchFamily="34" charset="0"/>
              <a:buChar char="•"/>
              <a:defRPr/>
            </a:pPr>
            <a:endParaRPr lang="en-US" sz="2000" dirty="0">
              <a:latin typeface="+mn-lt"/>
              <a:cs typeface="+mn-cs"/>
              <a:sym typeface="Symbol"/>
            </a:endParaRPr>
          </a:p>
          <a:p>
            <a:pPr algn="just" fontAlgn="auto">
              <a:spcBef>
                <a:spcPts val="0"/>
              </a:spcBef>
              <a:spcAft>
                <a:spcPts val="0"/>
              </a:spcAft>
              <a:defRPr/>
            </a:pPr>
            <a:endParaRPr lang="en-US" sz="2000" dirty="0">
              <a:latin typeface="+mn-lt"/>
              <a:cs typeface="+mn-cs"/>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مجموعة 6"/>
          <p:cNvGrpSpPr>
            <a:grpSpLocks/>
          </p:cNvGrpSpPr>
          <p:nvPr/>
        </p:nvGrpSpPr>
        <p:grpSpPr bwMode="auto">
          <a:xfrm>
            <a:off x="-107950" y="0"/>
            <a:ext cx="1025525" cy="6872288"/>
            <a:chOff x="-108519" y="0"/>
            <a:chExt cx="1026774" cy="6872513"/>
          </a:xfrm>
        </p:grpSpPr>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8" name="عنصر نائب للمحتوى 7"/>
          <p:cNvSpPr>
            <a:spLocks noGrp="1"/>
          </p:cNvSpPr>
          <p:nvPr>
            <p:ph idx="1"/>
          </p:nvPr>
        </p:nvSpPr>
        <p:spPr>
          <a:xfrm>
            <a:off x="1071538"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Examples of Prodrugs for improved </a:t>
            </a:r>
          </a:p>
          <a:p>
            <a:pPr algn="ctr" rtl="0" eaLnBrk="1" fontAlgn="auto" hangingPunct="1">
              <a:spcAft>
                <a:spcPts val="0"/>
              </a:spcAft>
              <a:buFont typeface="Arial" pitchFamily="34" charset="0"/>
              <a:buNone/>
              <a:defRPr/>
            </a:pPr>
            <a:r>
              <a:rPr lang="en-US" sz="6000" b="1" baseline="-25000" dirty="0" err="1" smtClean="0">
                <a:effectLst>
                  <a:glow rad="228600">
                    <a:schemeClr val="accent6">
                      <a:satMod val="175000"/>
                      <a:alpha val="40000"/>
                    </a:schemeClr>
                  </a:glow>
                </a:effectLst>
              </a:rPr>
              <a:t>lipophilicity</a:t>
            </a:r>
            <a:r>
              <a:rPr lang="en-US" sz="6000" b="1" baseline="-25000" dirty="0" smtClean="0">
                <a:effectLst>
                  <a:glow rad="228600">
                    <a:schemeClr val="accent6">
                      <a:satMod val="175000"/>
                      <a:alpha val="40000"/>
                    </a:schemeClr>
                  </a:glow>
                </a:effectLst>
              </a:rPr>
              <a:t> or permeability</a:t>
            </a:r>
            <a:endParaRPr lang="ar-YE" sz="6000" b="1" baseline="-25000" dirty="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مجموعة 3"/>
          <p:cNvGrpSpPr>
            <a:grpSpLocks/>
          </p:cNvGrpSpPr>
          <p:nvPr/>
        </p:nvGrpSpPr>
        <p:grpSpPr bwMode="auto">
          <a:xfrm>
            <a:off x="-217488" y="0"/>
            <a:ext cx="1014413" cy="6872288"/>
            <a:chOff x="874085" y="0"/>
            <a:chExt cx="1164787" cy="6872513"/>
          </a:xfrm>
        </p:grpSpPr>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646" y="0"/>
              <a:ext cx="911226"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مربع نص 5"/>
            <p:cNvSpPr txBox="1">
              <a:spLocks noChangeArrowheads="1"/>
            </p:cNvSpPr>
            <p:nvPr/>
          </p:nvSpPr>
          <p:spPr bwMode="auto">
            <a:xfrm rot="-5400000">
              <a:off x="-116559" y="990645"/>
              <a:ext cx="2996951"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84296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348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9525"/>
            <a:ext cx="84296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571500"/>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1000100"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Examples of Prodrugs for improved </a:t>
            </a:r>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aqueous solubility</a:t>
            </a:r>
            <a:endParaRPr lang="ar-YE" sz="6000" b="1" baseline="-25000" dirty="0" smtClean="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88"/>
            <a:ext cx="842962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88"/>
            <a:ext cx="84296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1000100"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Examples of Prodrugs for improved </a:t>
            </a:r>
          </a:p>
          <a:p>
            <a:pPr algn="ctr" rtl="0" eaLnBrk="1" fontAlgn="auto" hangingPunct="1">
              <a:spcAft>
                <a:spcPts val="0"/>
              </a:spcAft>
              <a:buFont typeface="Arial" pitchFamily="34" charset="0"/>
              <a:buNone/>
              <a:defRPr/>
            </a:pPr>
            <a:r>
              <a:rPr lang="en-US" sz="6000" b="1" baseline="-25000" dirty="0" err="1" smtClean="0">
                <a:effectLst>
                  <a:glow rad="228600">
                    <a:schemeClr val="accent6">
                      <a:satMod val="175000"/>
                      <a:alpha val="40000"/>
                    </a:schemeClr>
                  </a:glow>
                </a:effectLst>
              </a:rPr>
              <a:t>parenteral</a:t>
            </a:r>
            <a:r>
              <a:rPr lang="en-US" sz="6000" b="1" baseline="-25000" dirty="0" smtClean="0">
                <a:effectLst>
                  <a:glow rad="228600">
                    <a:schemeClr val="accent6">
                      <a:satMod val="175000"/>
                      <a:alpha val="40000"/>
                    </a:schemeClr>
                  </a:glow>
                </a:effectLst>
              </a:rPr>
              <a:t> administration</a:t>
            </a:r>
            <a:endParaRPr lang="ar-YE" sz="6000" b="1" baseline="-25000" dirty="0" smtClean="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1113"/>
            <a:ext cx="8429625"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مجموعة 3"/>
          <p:cNvGrpSpPr>
            <a:grpSpLocks/>
          </p:cNvGrpSpPr>
          <p:nvPr/>
        </p:nvGrpSpPr>
        <p:grpSpPr bwMode="auto">
          <a:xfrm>
            <a:off x="-119063" y="0"/>
            <a:ext cx="1025526" cy="6872288"/>
            <a:chOff x="-108519" y="0"/>
            <a:chExt cx="1026774" cy="6872513"/>
          </a:xfrm>
        </p:grpSpPr>
        <p:pic>
          <p:nvPicPr>
            <p:cNvPr id="5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مربع نص 5"/>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8" name="مستطيل 7"/>
          <p:cNvSpPr/>
          <p:nvPr/>
        </p:nvSpPr>
        <p:spPr>
          <a:xfrm>
            <a:off x="1000125" y="455613"/>
            <a:ext cx="8001000" cy="60007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a:p>
            <a:pPr algn="ctr" fontAlgn="auto">
              <a:spcBef>
                <a:spcPts val="0"/>
              </a:spcBef>
              <a:spcAft>
                <a:spcPts val="0"/>
              </a:spcAft>
              <a:defRPr/>
            </a:pPr>
            <a:endParaRPr lang="en-US" sz="2400" dirty="0"/>
          </a:p>
        </p:txBody>
      </p:sp>
      <p:sp>
        <p:nvSpPr>
          <p:cNvPr id="7" name="مخطط انسيابي: محطة طرفية 6"/>
          <p:cNvSpPr/>
          <p:nvPr/>
        </p:nvSpPr>
        <p:spPr>
          <a:xfrm>
            <a:off x="1071538" y="1928802"/>
            <a:ext cx="2714644"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dirty="0" err="1"/>
              <a:t>prodrug</a:t>
            </a:r>
            <a:endParaRPr lang="ar-YE"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مخطط انسيابي: محطة طرفية 8"/>
          <p:cNvSpPr/>
          <p:nvPr/>
        </p:nvSpPr>
        <p:spPr>
          <a:xfrm>
            <a:off x="3143240" y="571480"/>
            <a:ext cx="3786214"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000" dirty="0">
                <a:solidFill>
                  <a:schemeClr val="accent3">
                    <a:lumMod val="75000"/>
                  </a:schemeClr>
                </a:solidFill>
              </a:rPr>
              <a:t>Terms </a:t>
            </a:r>
            <a:endParaRPr lang="en-US" sz="3200" dirty="0">
              <a:solidFill>
                <a:schemeClr val="accent3">
                  <a:lumMod val="75000"/>
                </a:schemeClr>
              </a:solidFill>
            </a:endParaRPr>
          </a:p>
        </p:txBody>
      </p:sp>
      <p:sp>
        <p:nvSpPr>
          <p:cNvPr id="10" name="مخطط انسيابي: محطة طرفية 9"/>
          <p:cNvSpPr/>
          <p:nvPr/>
        </p:nvSpPr>
        <p:spPr>
          <a:xfrm>
            <a:off x="5286380" y="1928802"/>
            <a:ext cx="3643338" cy="785818"/>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dirty="0"/>
              <a:t>Non</a:t>
            </a:r>
            <a:r>
              <a:rPr lang="en-US" sz="3200" b="1" dirty="0"/>
              <a:t> -</a:t>
            </a:r>
            <a:r>
              <a:rPr lang="en-US" sz="3200" dirty="0" err="1"/>
              <a:t>prodrug</a:t>
            </a:r>
            <a:endParaRPr lang="ar-YE"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مخطط انسيابي: محطة طرفية 10"/>
          <p:cNvSpPr/>
          <p:nvPr/>
        </p:nvSpPr>
        <p:spPr>
          <a:xfrm>
            <a:off x="6072198" y="3000372"/>
            <a:ext cx="2286016" cy="714380"/>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dirty="0"/>
              <a:t>Hard</a:t>
            </a:r>
            <a:r>
              <a:rPr lang="en-US" sz="4400" b="1" dirty="0"/>
              <a:t> </a:t>
            </a:r>
            <a:endParaRPr lang="ar-YE"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7" name="شكل 16"/>
          <p:cNvCxnSpPr>
            <a:stCxn id="10" idx="1"/>
          </p:cNvCxnSpPr>
          <p:nvPr/>
        </p:nvCxnSpPr>
        <p:spPr>
          <a:xfrm rot="10800000" flipV="1">
            <a:off x="4643438" y="2320925"/>
            <a:ext cx="642937" cy="3465513"/>
          </a:xfrm>
          <a:prstGeom prst="bentConnector2">
            <a:avLst/>
          </a:prstGeom>
        </p:spPr>
        <p:style>
          <a:lnRef idx="1">
            <a:schemeClr val="dk1"/>
          </a:lnRef>
          <a:fillRef idx="0">
            <a:schemeClr val="dk1"/>
          </a:fillRef>
          <a:effectRef idx="0">
            <a:schemeClr val="dk1"/>
          </a:effectRef>
          <a:fontRef idx="minor">
            <a:schemeClr val="tx1"/>
          </a:fontRef>
        </p:style>
      </p:cxnSp>
      <p:cxnSp>
        <p:nvCxnSpPr>
          <p:cNvPr id="19" name="رابط كسهم مستقيم 18"/>
          <p:cNvCxnSpPr/>
          <p:nvPr/>
        </p:nvCxnSpPr>
        <p:spPr>
          <a:xfrm>
            <a:off x="4643438" y="3357563"/>
            <a:ext cx="142875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رابط كسهم مستقيم 19"/>
          <p:cNvCxnSpPr/>
          <p:nvPr/>
        </p:nvCxnSpPr>
        <p:spPr>
          <a:xfrm>
            <a:off x="4643438" y="4572000"/>
            <a:ext cx="14287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رابط كسهم مستقيم 20"/>
          <p:cNvCxnSpPr/>
          <p:nvPr/>
        </p:nvCxnSpPr>
        <p:spPr>
          <a:xfrm>
            <a:off x="4643438" y="5784850"/>
            <a:ext cx="14287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مخطط انسيابي: محطة طرفية 21"/>
          <p:cNvSpPr/>
          <p:nvPr/>
        </p:nvSpPr>
        <p:spPr>
          <a:xfrm>
            <a:off x="6072198" y="4214818"/>
            <a:ext cx="2286016" cy="714380"/>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dirty="0"/>
              <a:t>Soft</a:t>
            </a:r>
            <a:r>
              <a:rPr lang="en-US" sz="4400" b="1" dirty="0"/>
              <a:t> </a:t>
            </a:r>
            <a:endParaRPr lang="ar-YE"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مخطط انسيابي: محطة طرفية 22"/>
          <p:cNvSpPr/>
          <p:nvPr/>
        </p:nvSpPr>
        <p:spPr>
          <a:xfrm>
            <a:off x="6072198" y="5429264"/>
            <a:ext cx="2286016" cy="714380"/>
          </a:xfrm>
          <a:prstGeom prst="flowChartTerminator">
            <a:avLst/>
          </a:prstGeom>
          <a:solidFill>
            <a:schemeClr val="bg1"/>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dirty="0" err="1"/>
              <a:t>antedrug</a:t>
            </a:r>
            <a:endParaRPr lang="ar-YE"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71563"/>
            <a:ext cx="8501062"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1000100"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Examples of </a:t>
            </a:r>
            <a:r>
              <a:rPr lang="en-US" sz="6000" b="1" baseline="-25000" dirty="0" err="1" smtClean="0">
                <a:effectLst>
                  <a:glow rad="228600">
                    <a:schemeClr val="accent6">
                      <a:satMod val="175000"/>
                      <a:alpha val="40000"/>
                    </a:schemeClr>
                  </a:glow>
                </a:effectLst>
              </a:rPr>
              <a:t>Prodrugs</a:t>
            </a:r>
            <a:r>
              <a:rPr lang="en-US" sz="6000" b="1" baseline="-25000" dirty="0" smtClean="0">
                <a:effectLst>
                  <a:glow rad="228600">
                    <a:schemeClr val="accent6">
                      <a:satMod val="175000"/>
                      <a:alpha val="40000"/>
                    </a:schemeClr>
                  </a:glow>
                </a:effectLst>
              </a:rPr>
              <a:t> to exploit carrier-mediated absorption</a:t>
            </a:r>
            <a:endParaRPr lang="ar-YE" sz="6000" b="1" baseline="-25000" dirty="0" smtClean="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36513"/>
            <a:ext cx="83597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1000100"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Examples of Prodrugs for improved </a:t>
            </a:r>
          </a:p>
          <a:p>
            <a:pPr algn="ctr" rtl="0" eaLnBrk="1" fontAlgn="auto" hangingPunct="1">
              <a:spcAft>
                <a:spcPts val="0"/>
              </a:spcAft>
              <a:buFont typeface="Arial" pitchFamily="34" charset="0"/>
              <a:buNone/>
              <a:defRPr/>
            </a:pPr>
            <a:r>
              <a:rPr lang="en-US" sz="6000" b="1" baseline="-25000" dirty="0" smtClean="0">
                <a:effectLst>
                  <a:glow rad="228600">
                    <a:schemeClr val="accent6">
                      <a:satMod val="175000"/>
                      <a:alpha val="40000"/>
                    </a:schemeClr>
                  </a:glow>
                </a:effectLst>
              </a:rPr>
              <a:t>ophthalmic and dermal delivery</a:t>
            </a:r>
            <a:endParaRPr lang="ar-YE" sz="6000" b="1" baseline="-25000" dirty="0" smtClean="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588"/>
            <a:ext cx="83391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1000100" y="1000108"/>
            <a:ext cx="7929618" cy="5000660"/>
          </a:xfrm>
          <a:ln>
            <a:miter lim="800000"/>
            <a:headEnd/>
            <a:tailEnd/>
          </a:ln>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8000" b="1" baseline="-25000" dirty="0" smtClean="0">
                <a:effectLst>
                  <a:glow rad="228600">
                    <a:schemeClr val="accent6">
                      <a:satMod val="175000"/>
                      <a:alpha val="40000"/>
                    </a:schemeClr>
                  </a:glow>
                </a:effectLst>
              </a:rPr>
              <a:t>Examples of Prodrugs for</a:t>
            </a:r>
          </a:p>
          <a:p>
            <a:pPr algn="ctr" rtl="0" eaLnBrk="1" fontAlgn="auto" hangingPunct="1">
              <a:spcAft>
                <a:spcPts val="0"/>
              </a:spcAft>
              <a:buFont typeface="Arial" pitchFamily="34" charset="0"/>
              <a:buNone/>
              <a:defRPr/>
            </a:pPr>
            <a:r>
              <a:rPr lang="en-US" sz="8000" b="1" baseline="-25000" dirty="0" smtClean="0">
                <a:effectLst>
                  <a:glow rad="228600">
                    <a:schemeClr val="accent6">
                      <a:satMod val="175000"/>
                      <a:alpha val="40000"/>
                    </a:schemeClr>
                  </a:glow>
                </a:effectLst>
              </a:rPr>
              <a:t>other purposes</a:t>
            </a:r>
            <a:endParaRPr lang="ar-YE" sz="8000" b="1" baseline="-25000" dirty="0" smtClean="0">
              <a:effectLst>
                <a:glow rad="228600">
                  <a:schemeClr val="accent6">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481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2700"/>
            <a:ext cx="839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857250" y="71438"/>
            <a:ext cx="8143875" cy="6500812"/>
          </a:xfrm>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p:txBody>
      </p:sp>
      <p:sp>
        <p:nvSpPr>
          <p:cNvPr id="49157" name="مستطيل 4"/>
          <p:cNvSpPr>
            <a:spLocks noChangeArrowheads="1"/>
          </p:cNvSpPr>
          <p:nvPr/>
        </p:nvSpPr>
        <p:spPr bwMode="auto">
          <a:xfrm>
            <a:off x="2500313" y="71438"/>
            <a:ext cx="508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en-US" sz="2400" b="1" u="sng">
                <a:latin typeface="Calibri" pitchFamily="34" charset="0"/>
              </a:rPr>
              <a:t>Prodrug Therapies ((cancer therapies))</a:t>
            </a:r>
            <a:endParaRPr lang="ar-YE" sz="2400" u="sng">
              <a:latin typeface="Calibri" pitchFamily="34" charset="0"/>
            </a:endParaRPr>
          </a:p>
        </p:txBody>
      </p:sp>
      <p:sp>
        <p:nvSpPr>
          <p:cNvPr id="49158" name="Rectangle 3"/>
          <p:cNvSpPr>
            <a:spLocks noChangeArrowheads="1"/>
          </p:cNvSpPr>
          <p:nvPr/>
        </p:nvSpPr>
        <p:spPr bwMode="auto">
          <a:xfrm>
            <a:off x="857250" y="503238"/>
            <a:ext cx="80724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600" b="1">
              <a:cs typeface="Times New Roman" pitchFamily="18" charset="0"/>
            </a:endParaRPr>
          </a:p>
          <a:p>
            <a:pPr algn="ctr"/>
            <a:r>
              <a:rPr lang="en-US" sz="2000" b="1">
                <a:latin typeface="Calibri" pitchFamily="34" charset="0"/>
              </a:rPr>
              <a:t>For selective activation of prodrugs in tumor cells Two steps</a:t>
            </a:r>
          </a:p>
          <a:p>
            <a:pPr algn="ctr"/>
            <a:endParaRPr lang="en-US" sz="2000" b="1">
              <a:latin typeface="Calibri" pitchFamily="34" charset="0"/>
            </a:endParaRPr>
          </a:p>
          <a:p>
            <a:pPr eaLnBrk="0" hangingPunct="0"/>
            <a:r>
              <a:rPr lang="en-US" sz="1600">
                <a:cs typeface="Times New Roman" pitchFamily="18" charset="0"/>
              </a:rPr>
              <a:t>I. </a:t>
            </a:r>
            <a:r>
              <a:rPr lang="en-US" sz="2000">
                <a:latin typeface="Calibri" pitchFamily="34" charset="0"/>
              </a:rPr>
              <a:t>incorporate a prodrug-activating enzyme into a target tumor cell. </a:t>
            </a:r>
          </a:p>
          <a:p>
            <a:pPr eaLnBrk="0" hangingPunct="0"/>
            <a:r>
              <a:rPr lang="en-US" sz="2000">
                <a:latin typeface="Calibri" pitchFamily="34" charset="0"/>
              </a:rPr>
              <a:t>II. administer a nontoxic prodrug which is a substrate for the exogenous enzyme incorporated.</a:t>
            </a:r>
          </a:p>
          <a:p>
            <a:pPr algn="ctr" eaLnBrk="0" hangingPunct="0"/>
            <a:r>
              <a:rPr lang="en-US" sz="2000" b="1">
                <a:latin typeface="Calibri" pitchFamily="34" charset="0"/>
              </a:rPr>
              <a:t>Criteria for Success with Enzyme-Prodrug Therapies</a:t>
            </a:r>
            <a:r>
              <a:rPr lang="en-US" sz="2000">
                <a:latin typeface="Calibri" pitchFamily="34" charset="0"/>
              </a:rPr>
              <a:t> </a:t>
            </a:r>
          </a:p>
          <a:p>
            <a:pPr algn="ctr" eaLnBrk="0" hangingPunct="0"/>
            <a:endParaRPr lang="en-US" sz="2000">
              <a:latin typeface="Calibri" pitchFamily="34" charset="0"/>
            </a:endParaRPr>
          </a:p>
          <a:p>
            <a:pPr algn="just" eaLnBrk="0" hangingPunct="0"/>
            <a:r>
              <a:rPr lang="en-US" sz="2000">
                <a:latin typeface="Calibri" pitchFamily="34" charset="0"/>
              </a:rPr>
              <a:t>I. The prodrug-activating enzyme is either nonhuman or a human protein expressed poorly </a:t>
            </a:r>
          </a:p>
          <a:p>
            <a:pPr algn="just" eaLnBrk="0" hangingPunct="0"/>
            <a:r>
              <a:rPr lang="en-US" sz="2000">
                <a:latin typeface="Calibri" pitchFamily="34" charset="0"/>
              </a:rPr>
              <a:t>II. The prodrug-activating enzyme must have high catalytic activity </a:t>
            </a:r>
          </a:p>
          <a:p>
            <a:pPr algn="just" eaLnBrk="0" hangingPunct="0"/>
            <a:r>
              <a:rPr lang="en-US" sz="2000">
                <a:latin typeface="Calibri" pitchFamily="34" charset="0"/>
              </a:rPr>
              <a:t>III. The prodrug must be a good substrate for the incorporated enzyme and not for other endogenous enzymes </a:t>
            </a:r>
          </a:p>
          <a:p>
            <a:pPr algn="just" eaLnBrk="0" hangingPunct="0"/>
            <a:r>
              <a:rPr lang="en-US" sz="2000">
                <a:latin typeface="Calibri" pitchFamily="34" charset="0"/>
              </a:rPr>
              <a:t>IV. The prodrug must be able to cross tumor cell membranes </a:t>
            </a:r>
          </a:p>
          <a:p>
            <a:pPr algn="just" eaLnBrk="0" hangingPunct="0"/>
            <a:r>
              <a:rPr lang="en-US" sz="2000">
                <a:latin typeface="Calibri" pitchFamily="34" charset="0"/>
              </a:rPr>
              <a:t>V. The prodrug should have low cytotoxicity and the drug high cytotoxicity </a:t>
            </a:r>
          </a:p>
          <a:p>
            <a:pPr algn="just" eaLnBrk="0" hangingPunct="0"/>
            <a:r>
              <a:rPr lang="en-US" sz="2000">
                <a:latin typeface="Calibri" pitchFamily="34" charset="0"/>
              </a:rPr>
              <a:t>VI. The activated drug should be highly diffusable to kill neighboring nonexpressing cells (bystander killing effect) </a:t>
            </a:r>
          </a:p>
          <a:p>
            <a:pPr algn="just" eaLnBrk="0" hangingPunct="0"/>
            <a:r>
              <a:rPr lang="en-US" sz="2000">
                <a:latin typeface="Calibri" pitchFamily="34" charset="0"/>
              </a:rPr>
              <a:t>VII. The half-life of the active drug is long enough for bystander killing effect but short enough to avoid leaking out of tumor cells </a:t>
            </a:r>
          </a:p>
          <a:p>
            <a:pPr eaLnBrk="0" hangingPunct="0"/>
            <a:endParaRPr lang="en-US" sz="240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857250" y="71438"/>
            <a:ext cx="8143875" cy="6643687"/>
          </a:xfrm>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p:txBody>
      </p:sp>
      <p:sp>
        <p:nvSpPr>
          <p:cNvPr id="157698" name="Rectangle 2"/>
          <p:cNvSpPr>
            <a:spLocks noChangeArrowheads="1"/>
          </p:cNvSpPr>
          <p:nvPr/>
        </p:nvSpPr>
        <p:spPr bwMode="auto">
          <a:xfrm>
            <a:off x="857250" y="0"/>
            <a:ext cx="8286750" cy="6308725"/>
          </a:xfrm>
          <a:prstGeom prst="rect">
            <a:avLst/>
          </a:prstGeom>
          <a:noFill/>
          <a:ln w="9525">
            <a:noFill/>
            <a:miter lim="800000"/>
            <a:headEnd/>
            <a:tailEnd/>
          </a:ln>
          <a:effectLst/>
        </p:spPr>
        <p:txBody>
          <a:bodyPr anchor="ctr">
            <a:spAutoFit/>
          </a:bodyPr>
          <a:lstStyle/>
          <a:p>
            <a:pPr>
              <a:defRPr/>
            </a:pPr>
            <a:endParaRPr lang="en-US" sz="1600" b="1" dirty="0">
              <a:ea typeface="Times New Roman" pitchFamily="18" charset="0"/>
            </a:endParaRPr>
          </a:p>
          <a:p>
            <a:pPr>
              <a:defRPr/>
            </a:pPr>
            <a:r>
              <a:rPr lang="en-US" sz="1600" b="1" dirty="0">
                <a:ea typeface="Times New Roman" pitchFamily="18" charset="0"/>
              </a:rPr>
              <a:t>(a) Antibody Directed Enzyme </a:t>
            </a:r>
            <a:r>
              <a:rPr lang="en-US" sz="1600" b="1" dirty="0" err="1">
                <a:ea typeface="Times New Roman" pitchFamily="18" charset="0"/>
              </a:rPr>
              <a:t>Prodrug</a:t>
            </a:r>
            <a:r>
              <a:rPr lang="en-US" sz="1600" b="1" dirty="0">
                <a:ea typeface="Times New Roman" pitchFamily="18" charset="0"/>
              </a:rPr>
              <a:t> Therapy (ADEPT) </a:t>
            </a:r>
          </a:p>
          <a:p>
            <a:pPr algn="ctr" eaLnBrk="0" hangingPunct="0">
              <a:defRPr/>
            </a:pPr>
            <a:r>
              <a:rPr lang="en-US" dirty="0">
                <a:latin typeface="+mn-lt"/>
                <a:cs typeface="+mn-cs"/>
              </a:rPr>
              <a:t>An approach for site-specific delivery of cancer drugs. </a:t>
            </a:r>
          </a:p>
          <a:p>
            <a:pPr eaLnBrk="0" hangingPunct="0">
              <a:defRPr/>
            </a:pPr>
            <a:r>
              <a:rPr lang="en-US" sz="1600" b="1" dirty="0">
                <a:ea typeface="Times New Roman" pitchFamily="18" charset="0"/>
              </a:rPr>
              <a:t>l. Phase One:</a:t>
            </a:r>
            <a:r>
              <a:rPr lang="en-US" dirty="0">
                <a:latin typeface="+mn-lt"/>
                <a:cs typeface="+mn-cs"/>
              </a:rPr>
              <a:t> </a:t>
            </a:r>
          </a:p>
          <a:p>
            <a:pPr eaLnBrk="0" hangingPunct="0">
              <a:defRPr/>
            </a:pPr>
            <a:r>
              <a:rPr lang="en-US" dirty="0">
                <a:latin typeface="+mn-lt"/>
                <a:cs typeface="+mn-cs"/>
              </a:rPr>
              <a:t>An antibody-enzyme conjugate is administered which binds to the surface of the tumor </a:t>
            </a:r>
            <a:r>
              <a:rPr lang="en-US" dirty="0" err="1">
                <a:latin typeface="+mn-lt"/>
                <a:cs typeface="+mn-cs"/>
              </a:rPr>
              <a:t>cells.The</a:t>
            </a:r>
            <a:r>
              <a:rPr lang="en-US" dirty="0">
                <a:latin typeface="+mn-lt"/>
                <a:cs typeface="+mn-cs"/>
              </a:rPr>
              <a:t> antibody used has been targeted for the particular tumor cell. </a:t>
            </a:r>
          </a:p>
          <a:p>
            <a:pPr eaLnBrk="0" hangingPunct="0">
              <a:defRPr/>
            </a:pPr>
            <a:r>
              <a:rPr lang="en-US" dirty="0">
                <a:latin typeface="+mn-lt"/>
                <a:cs typeface="+mn-cs"/>
              </a:rPr>
              <a:t>The enzyme chosen for the conjugate is one that will be used to cleave the carrier group off of the prod rug administered in the next phase. </a:t>
            </a:r>
          </a:p>
          <a:p>
            <a:pPr eaLnBrk="0" hangingPunct="0">
              <a:defRPr/>
            </a:pPr>
            <a:r>
              <a:rPr lang="en-US" sz="1600" b="1" dirty="0">
                <a:ea typeface="Times New Roman" pitchFamily="18" charset="0"/>
              </a:rPr>
              <a:t>2 .Phase Two: </a:t>
            </a:r>
          </a:p>
          <a:p>
            <a:pPr eaLnBrk="0" hangingPunct="0">
              <a:defRPr/>
            </a:pPr>
            <a:r>
              <a:rPr lang="en-US" dirty="0">
                <a:latin typeface="+mn-lt"/>
                <a:cs typeface="+mn-cs"/>
              </a:rPr>
              <a:t>After the .antibody-enzyme has accumulated on the tumor cell and the excess conjugate is cleared from the blood and normal tissues, the </a:t>
            </a:r>
            <a:r>
              <a:rPr lang="en-US" dirty="0" err="1">
                <a:latin typeface="+mn-lt"/>
                <a:cs typeface="+mn-cs"/>
              </a:rPr>
              <a:t>prodrug</a:t>
            </a:r>
            <a:r>
              <a:rPr lang="en-US" dirty="0">
                <a:latin typeface="+mn-lt"/>
                <a:cs typeface="+mn-cs"/>
              </a:rPr>
              <a:t> is administered. </a:t>
            </a:r>
          </a:p>
          <a:p>
            <a:pPr eaLnBrk="0" hangingPunct="0">
              <a:defRPr/>
            </a:pPr>
            <a:r>
              <a:rPr lang="en-US" dirty="0">
                <a:latin typeface="+mn-lt"/>
                <a:cs typeface="+mn-cs"/>
              </a:rPr>
              <a:t>The enzyme conjugated with the antibody at the tumor cell surface catalyzes the conversion of the </a:t>
            </a:r>
            <a:r>
              <a:rPr lang="en-US" dirty="0" err="1">
                <a:latin typeface="+mn-lt"/>
                <a:cs typeface="+mn-cs"/>
              </a:rPr>
              <a:t>prodrug</a:t>
            </a:r>
            <a:r>
              <a:rPr lang="en-US" dirty="0">
                <a:latin typeface="+mn-lt"/>
                <a:cs typeface="+mn-cs"/>
              </a:rPr>
              <a:t> to the drug when it reaches the tumor cell.</a:t>
            </a:r>
          </a:p>
          <a:p>
            <a:pPr eaLnBrk="0" hangingPunct="0">
              <a:defRPr/>
            </a:pPr>
            <a:r>
              <a:rPr lang="en-US" sz="1600" b="1" dirty="0">
                <a:ea typeface="Times New Roman" pitchFamily="18" charset="0"/>
              </a:rPr>
              <a:t>Advantages</a:t>
            </a:r>
          </a:p>
          <a:p>
            <a:pPr marL="342900" indent="-342900" eaLnBrk="0" hangingPunct="0">
              <a:buFont typeface="+mj-lt"/>
              <a:buAutoNum type="arabicPeriod"/>
              <a:defRPr/>
            </a:pPr>
            <a:r>
              <a:rPr lang="en-US" dirty="0">
                <a:latin typeface="+mn-lt"/>
                <a:cs typeface="+mn-cs"/>
              </a:rPr>
              <a:t> Increased selectivity for targeted cell.</a:t>
            </a:r>
          </a:p>
          <a:p>
            <a:pPr marL="342900" indent="-342900" eaLnBrk="0" hangingPunct="0">
              <a:buFont typeface="+mj-lt"/>
              <a:buAutoNum type="arabicPeriod"/>
              <a:defRPr/>
            </a:pPr>
            <a:r>
              <a:rPr lang="en-US" dirty="0">
                <a:latin typeface="+mn-lt"/>
                <a:cs typeface="+mn-cs"/>
                <a:sym typeface="Symbol" pitchFamily="18" charset="2"/>
              </a:rPr>
              <a:t> Each enzyme molecule converts many </a:t>
            </a:r>
            <a:r>
              <a:rPr lang="en-US" dirty="0" err="1">
                <a:latin typeface="+mn-lt"/>
                <a:cs typeface="+mn-cs"/>
                <a:sym typeface="Symbol" pitchFamily="18" charset="2"/>
              </a:rPr>
              <a:t>prodrug</a:t>
            </a:r>
            <a:r>
              <a:rPr lang="en-US" dirty="0">
                <a:latin typeface="+mn-lt"/>
                <a:cs typeface="+mn-cs"/>
                <a:sym typeface="Symbol" pitchFamily="18" charset="2"/>
              </a:rPr>
              <a:t> Molecules.</a:t>
            </a:r>
            <a:endParaRPr lang="en-US" dirty="0">
              <a:latin typeface="+mn-lt"/>
              <a:cs typeface="+mn-cs"/>
            </a:endParaRPr>
          </a:p>
          <a:p>
            <a:pPr marL="342900" indent="-342900" eaLnBrk="0" hangingPunct="0">
              <a:buFont typeface="+mj-lt"/>
              <a:buAutoNum type="arabicPeriod"/>
              <a:defRPr/>
            </a:pPr>
            <a:r>
              <a:rPr lang="en-US" dirty="0">
                <a:latin typeface="+mn-lt"/>
                <a:cs typeface="+mn-cs"/>
                <a:sym typeface="Symbol" pitchFamily="18" charset="2"/>
              </a:rPr>
              <a:t> The released drug is at the site of action.</a:t>
            </a:r>
            <a:endParaRPr lang="en-US" dirty="0">
              <a:latin typeface="+mn-lt"/>
              <a:cs typeface="+mn-cs"/>
            </a:endParaRPr>
          </a:p>
          <a:p>
            <a:pPr marL="342900" indent="-342900" eaLnBrk="0" hangingPunct="0">
              <a:buFont typeface="+mj-lt"/>
              <a:buAutoNum type="arabicPeriod"/>
              <a:defRPr/>
            </a:pPr>
            <a:r>
              <a:rPr lang="en-US" dirty="0">
                <a:latin typeface="+mn-lt"/>
                <a:cs typeface="+mn-cs"/>
                <a:sym typeface="Symbol" pitchFamily="18" charset="2"/>
              </a:rPr>
              <a:t> Demonstrated to be effective at the clinical level.</a:t>
            </a:r>
            <a:endParaRPr lang="en-US" dirty="0">
              <a:latin typeface="+mn-lt"/>
              <a:cs typeface="+mn-cs"/>
            </a:endParaRPr>
          </a:p>
          <a:p>
            <a:pPr marL="342900" indent="-342900" eaLnBrk="0" hangingPunct="0">
              <a:buFont typeface="+mj-lt"/>
              <a:buAutoNum type="arabicPeriod"/>
              <a:defRPr/>
            </a:pPr>
            <a:r>
              <a:rPr lang="en-US" dirty="0">
                <a:latin typeface="+mn-lt"/>
                <a:cs typeface="+mn-cs"/>
                <a:sym typeface="Symbol" pitchFamily="18" charset="2"/>
              </a:rPr>
              <a:t> Concentrates the drug at the site of action.</a:t>
            </a:r>
            <a:endParaRPr lang="en-US" dirty="0">
              <a:latin typeface="+mn-lt"/>
              <a:cs typeface="+mn-cs"/>
            </a:endParaRPr>
          </a:p>
          <a:p>
            <a:pPr eaLnBrk="0" hangingPunct="0">
              <a:defRPr/>
            </a:pPr>
            <a:r>
              <a:rPr lang="en-US" sz="1600" b="1" dirty="0">
                <a:ea typeface="Times New Roman" pitchFamily="18" charset="0"/>
                <a:sym typeface="Symbol" pitchFamily="18" charset="2"/>
              </a:rPr>
              <a:t>Disadvantages</a:t>
            </a:r>
          </a:p>
          <a:p>
            <a:pPr eaLnBrk="0" hangingPunct="0">
              <a:defRPr/>
            </a:pPr>
            <a:r>
              <a:rPr lang="en-US" dirty="0">
                <a:latin typeface="+mn-lt"/>
                <a:cs typeface="+mn-cs"/>
                <a:sym typeface="Symbol" pitchFamily="18" charset="2"/>
              </a:rPr>
              <a:t>1. Immunogenicity and rejection of antibody-enzyme. conjugate </a:t>
            </a:r>
          </a:p>
          <a:p>
            <a:pPr eaLnBrk="0" hangingPunct="0">
              <a:defRPr/>
            </a:pPr>
            <a:r>
              <a:rPr lang="en-US" dirty="0">
                <a:latin typeface="+mn-lt"/>
                <a:cs typeface="+mn-cs"/>
                <a:sym typeface="Symbol" pitchFamily="18" charset="2"/>
              </a:rPr>
              <a:t>2. Complexity of the two-phase system and </a:t>
            </a:r>
            <a:r>
              <a:rPr lang="en-US" dirty="0" err="1">
                <a:latin typeface="+mn-lt"/>
                <a:cs typeface="+mn-cs"/>
                <a:sym typeface="Symbol" pitchFamily="18" charset="2"/>
              </a:rPr>
              <a:t>i.v</a:t>
            </a:r>
            <a:r>
              <a:rPr lang="en-US" dirty="0">
                <a:latin typeface="+mn-lt"/>
                <a:cs typeface="+mn-cs"/>
                <a:sym typeface="Symbol" pitchFamily="18" charset="2"/>
              </a:rPr>
              <a:t> administration </a:t>
            </a:r>
          </a:p>
          <a:p>
            <a:pPr eaLnBrk="0" hangingPunct="0">
              <a:defRPr/>
            </a:pPr>
            <a:r>
              <a:rPr lang="en-US" dirty="0">
                <a:latin typeface="+mn-lt"/>
                <a:cs typeface="+mn-cs"/>
                <a:sym typeface="Symbol" pitchFamily="18" charset="2"/>
              </a:rPr>
              <a:t>3. Potential for leak back of the active drug</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857250" y="71438"/>
            <a:ext cx="8143875" cy="6572250"/>
          </a:xfrm>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p:txBody>
      </p:sp>
      <p:pic>
        <p:nvPicPr>
          <p:cNvPr id="512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69863"/>
            <a:ext cx="7953375"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مجموعة 3"/>
          <p:cNvGrpSpPr>
            <a:grpSpLocks/>
          </p:cNvGrpSpPr>
          <p:nvPr/>
        </p:nvGrpSpPr>
        <p:grpSpPr bwMode="auto">
          <a:xfrm>
            <a:off x="-107950" y="0"/>
            <a:ext cx="1025525" cy="6872288"/>
            <a:chOff x="1000067" y="0"/>
            <a:chExt cx="1026774" cy="6872513"/>
          </a:xfrm>
        </p:grpSpPr>
        <p:pic>
          <p:nvPicPr>
            <p:cNvPr id="61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مربع نص 2"/>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1" name="Rectangle 4"/>
          <p:cNvSpPr txBox="1">
            <a:spLocks noChangeArrowheads="1"/>
          </p:cNvSpPr>
          <p:nvPr/>
        </p:nvSpPr>
        <p:spPr>
          <a:xfrm>
            <a:off x="941388" y="277813"/>
            <a:ext cx="7086600" cy="1139825"/>
          </a:xfrm>
          <a:prstGeom prst="rect">
            <a:avLst/>
          </a:prstGeom>
          <a:noFill/>
          <a:ln/>
        </p:spPr>
        <p:txBody>
          <a:bodyPr/>
          <a:lstStyle/>
          <a:p>
            <a:pPr fontAlgn="auto">
              <a:spcAft>
                <a:spcPts val="0"/>
              </a:spcAft>
              <a:defRPr/>
            </a:pPr>
            <a:endParaRPr lang="en-US" sz="4400" dirty="0">
              <a:latin typeface="+mj-lt"/>
              <a:ea typeface="+mj-ea"/>
              <a:cs typeface="+mj-cs"/>
            </a:endParaRPr>
          </a:p>
        </p:txBody>
      </p:sp>
      <p:sp>
        <p:nvSpPr>
          <p:cNvPr id="6148" name="مستطيل 11"/>
          <p:cNvSpPr>
            <a:spLocks noChangeArrowheads="1"/>
          </p:cNvSpPr>
          <p:nvPr/>
        </p:nvSpPr>
        <p:spPr bwMode="auto">
          <a:xfrm>
            <a:off x="971550" y="115888"/>
            <a:ext cx="79930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b="1" u="sng">
                <a:latin typeface="Calibri" pitchFamily="34" charset="0"/>
              </a:rPr>
              <a:t>Initial definitions :</a:t>
            </a:r>
          </a:p>
          <a:p>
            <a:pPr algn="ctr"/>
            <a:r>
              <a:rPr lang="en-US" sz="2800" b="1" u="sng">
                <a:latin typeface="Calibri" pitchFamily="34" charset="0"/>
              </a:rPr>
              <a:t>prodrug:</a:t>
            </a:r>
          </a:p>
          <a:p>
            <a:r>
              <a:rPr lang="en-US" sz="2800" b="1" u="sng">
                <a:latin typeface="Calibri" pitchFamily="34" charset="0"/>
              </a:rPr>
              <a:t>   </a:t>
            </a:r>
            <a:endParaRPr lang="ar-YE" sz="2800" b="1">
              <a:latin typeface="Calibri" pitchFamily="34" charset="0"/>
            </a:endParaRPr>
          </a:p>
        </p:txBody>
      </p:sp>
      <p:sp>
        <p:nvSpPr>
          <p:cNvPr id="6149" name="مستطيل 12"/>
          <p:cNvSpPr>
            <a:spLocks noChangeArrowheads="1"/>
          </p:cNvSpPr>
          <p:nvPr/>
        </p:nvSpPr>
        <p:spPr bwMode="auto">
          <a:xfrm>
            <a:off x="1116013" y="928688"/>
            <a:ext cx="77771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sz="2400">
                <a:latin typeface="Calibri" pitchFamily="34" charset="0"/>
              </a:rPr>
              <a:t>a pharmacological inactive compound that is converted to </a:t>
            </a:r>
            <a:endParaRPr lang="ar-YE" sz="2400">
              <a:latin typeface="Calibri" pitchFamily="34" charset="0"/>
            </a:endParaRPr>
          </a:p>
          <a:p>
            <a:pPr rtl="1"/>
            <a:r>
              <a:rPr lang="ar-YE" sz="2400">
                <a:latin typeface="Calibri" pitchFamily="34" charset="0"/>
              </a:rPr>
              <a:t>.</a:t>
            </a:r>
            <a:r>
              <a:rPr lang="en-US" sz="2400">
                <a:latin typeface="Calibri" pitchFamily="34" charset="0"/>
              </a:rPr>
              <a:t>an active drug by a metabolic biotransformation</a:t>
            </a:r>
            <a:endParaRPr lang="ar-YE" sz="2400">
              <a:latin typeface="Calibri" pitchFamily="34" charset="0"/>
            </a:endParaRPr>
          </a:p>
        </p:txBody>
      </p:sp>
      <p:sp>
        <p:nvSpPr>
          <p:cNvPr id="9" name="مستطيل 8"/>
          <p:cNvSpPr/>
          <p:nvPr/>
        </p:nvSpPr>
        <p:spPr>
          <a:xfrm>
            <a:off x="1042988" y="1785938"/>
            <a:ext cx="7886700" cy="46783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Wingdings" pitchFamily="2" charset="2"/>
              <a:buChar char="ü"/>
              <a:defRPr/>
            </a:pPr>
            <a:r>
              <a:rPr lang="en-US" sz="2000" dirty="0"/>
              <a:t>“</a:t>
            </a:r>
            <a:r>
              <a:rPr lang="en-US" sz="2000" u="sng" dirty="0"/>
              <a:t>Soft Drugs</a:t>
            </a:r>
            <a:r>
              <a:rPr lang="en-US" sz="2000" dirty="0"/>
              <a:t>” : These are the </a:t>
            </a:r>
            <a:r>
              <a:rPr lang="en-US" sz="2000" b="1" i="1" dirty="0">
                <a:solidFill>
                  <a:srgbClr val="0000FF"/>
                </a:solidFill>
              </a:rPr>
              <a:t>opposite</a:t>
            </a:r>
            <a:r>
              <a:rPr lang="en-US" sz="2000" dirty="0"/>
              <a:t> of </a:t>
            </a:r>
            <a:r>
              <a:rPr lang="en-US" sz="2000" dirty="0" err="1"/>
              <a:t>prodrugs</a:t>
            </a:r>
            <a:r>
              <a:rPr lang="en-US" sz="2000" dirty="0"/>
              <a:t>.  These compounds are designed and synthesized as </a:t>
            </a:r>
            <a:r>
              <a:rPr lang="en-US" sz="2000" dirty="0">
                <a:solidFill>
                  <a:schemeClr val="tx2"/>
                </a:solidFill>
                <a:effectLst>
                  <a:outerShdw blurRad="38100" dist="38100" dir="2700000" algn="tl">
                    <a:srgbClr val="C0C0C0"/>
                  </a:outerShdw>
                </a:effectLst>
              </a:rPr>
              <a:t>ACTIVE</a:t>
            </a:r>
            <a:r>
              <a:rPr lang="en-US" sz="2000" dirty="0">
                <a:solidFill>
                  <a:schemeClr val="tx2"/>
                </a:solidFill>
              </a:rPr>
              <a:t> </a:t>
            </a:r>
            <a:r>
              <a:rPr lang="en-US" sz="2000" dirty="0"/>
              <a:t>compounds that readily undergo metabolic inactivation to nontoxic products.</a:t>
            </a:r>
          </a:p>
          <a:p>
            <a:pPr algn="just" fontAlgn="auto">
              <a:spcBef>
                <a:spcPts val="0"/>
              </a:spcBef>
              <a:spcAft>
                <a:spcPts val="0"/>
              </a:spcAft>
              <a:defRPr/>
            </a:pPr>
            <a:r>
              <a:rPr lang="en-US" sz="2000" dirty="0"/>
              <a:t>Ex: Insulin.</a:t>
            </a:r>
          </a:p>
          <a:p>
            <a:pPr algn="just" fontAlgn="auto">
              <a:spcBef>
                <a:spcPts val="0"/>
              </a:spcBef>
              <a:spcAft>
                <a:spcPts val="0"/>
              </a:spcAft>
              <a:buFont typeface="Wingdings" pitchFamily="2" charset="2"/>
              <a:buChar char="ü"/>
              <a:defRPr/>
            </a:pPr>
            <a:r>
              <a:rPr lang="en-US" sz="2000" dirty="0"/>
              <a:t>“</a:t>
            </a:r>
            <a:r>
              <a:rPr lang="en-US" sz="2000" u="sng" dirty="0"/>
              <a:t>Hard Drugs</a:t>
            </a:r>
            <a:r>
              <a:rPr lang="en-US" sz="2000" dirty="0"/>
              <a:t>” : compounds having high lipid solubility or high water solubility having long biological half-life and not susceptible to metabolism.</a:t>
            </a:r>
          </a:p>
          <a:p>
            <a:pPr algn="just" fontAlgn="auto">
              <a:spcBef>
                <a:spcPts val="0"/>
              </a:spcBef>
              <a:spcAft>
                <a:spcPts val="0"/>
              </a:spcAft>
              <a:defRPr/>
            </a:pPr>
            <a:r>
              <a:rPr lang="en-US" sz="2000" dirty="0"/>
              <a:t>Due to their avoiding to metabolism, they have high efficiency but less readily eliminated due to lack of metabolism.</a:t>
            </a:r>
          </a:p>
          <a:p>
            <a:pPr algn="just" fontAlgn="auto">
              <a:spcBef>
                <a:spcPts val="0"/>
              </a:spcBef>
              <a:spcAft>
                <a:spcPts val="0"/>
              </a:spcAft>
              <a:defRPr/>
            </a:pPr>
            <a:r>
              <a:rPr lang="en-US" sz="2000" dirty="0"/>
              <a:t>Ex: . Cocaine and heroin. </a:t>
            </a:r>
          </a:p>
          <a:p>
            <a:pPr algn="just" fontAlgn="auto">
              <a:spcBef>
                <a:spcPts val="0"/>
              </a:spcBef>
              <a:spcAft>
                <a:spcPts val="0"/>
              </a:spcAft>
              <a:buFont typeface="Wingdings" pitchFamily="2" charset="2"/>
              <a:buChar char="ü"/>
              <a:defRPr/>
            </a:pPr>
            <a:r>
              <a:rPr lang="en-US" sz="2000" dirty="0"/>
              <a:t>“</a:t>
            </a:r>
            <a:r>
              <a:rPr lang="en-US" sz="2000" dirty="0" err="1"/>
              <a:t>Antedrug</a:t>
            </a:r>
            <a:r>
              <a:rPr lang="en-US" sz="2000" dirty="0"/>
              <a:t>”:compounds that are designed and synthesized to exert their pharmacological activity “</a:t>
            </a:r>
            <a:r>
              <a:rPr lang="en-US" sz="2000" b="1" dirty="0">
                <a:solidFill>
                  <a:schemeClr val="accent5">
                    <a:lumMod val="75000"/>
                  </a:schemeClr>
                </a:solidFill>
              </a:rPr>
              <a:t>locally</a:t>
            </a:r>
            <a:r>
              <a:rPr lang="en-US" sz="2000" dirty="0">
                <a:solidFill>
                  <a:schemeClr val="tx1"/>
                </a:solidFill>
              </a:rPr>
              <a:t>” and when enter the systemic circulation must to be susceptible to metabolic or chemical transformation to inactive compound </a:t>
            </a:r>
          </a:p>
          <a:p>
            <a:pPr algn="just" fontAlgn="auto">
              <a:spcBef>
                <a:spcPts val="0"/>
              </a:spcBef>
              <a:spcAft>
                <a:spcPts val="0"/>
              </a:spcAft>
              <a:defRPr/>
            </a:pPr>
            <a:r>
              <a:rPr lang="en-US" sz="2000" dirty="0">
                <a:solidFill>
                  <a:schemeClr val="tx1"/>
                </a:solidFill>
              </a:rPr>
              <a:t>(e g  steroidal drug that used topically to treat some allergic condition)</a:t>
            </a: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857250" y="71438"/>
            <a:ext cx="8143875" cy="6572250"/>
          </a:xfrm>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endParaRPr lang="en-US" sz="3600" b="1" dirty="0" smtClean="0"/>
          </a:p>
        </p:txBody>
      </p:sp>
      <p:sp>
        <p:nvSpPr>
          <p:cNvPr id="52229" name="Rectangle 1"/>
          <p:cNvSpPr>
            <a:spLocks noChangeArrowheads="1"/>
          </p:cNvSpPr>
          <p:nvPr/>
        </p:nvSpPr>
        <p:spPr bwMode="auto">
          <a:xfrm>
            <a:off x="857250" y="504825"/>
            <a:ext cx="81438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200" b="1">
              <a:cs typeface="Times New Roman" pitchFamily="18" charset="0"/>
            </a:endParaRPr>
          </a:p>
          <a:p>
            <a:r>
              <a:rPr lang="en-US" sz="1200" b="1">
                <a:cs typeface="Times New Roman" pitchFamily="18" charset="0"/>
              </a:rPr>
              <a:t>(</a:t>
            </a:r>
            <a:r>
              <a:rPr lang="en-US" sz="1600" b="1">
                <a:cs typeface="Times New Roman" pitchFamily="18" charset="0"/>
              </a:rPr>
              <a:t>b) Antibody-Directed Abzyme Prodrug Therapy (ADAPT)</a:t>
            </a:r>
            <a:r>
              <a:rPr lang="en-US" sz="1200" b="1">
                <a:cs typeface="Times New Roman" pitchFamily="18" charset="0"/>
              </a:rPr>
              <a:t> </a:t>
            </a:r>
          </a:p>
          <a:p>
            <a:endParaRPr lang="en-US" sz="1200" b="1">
              <a:cs typeface="Times New Roman" pitchFamily="18" charset="0"/>
            </a:endParaRPr>
          </a:p>
          <a:p>
            <a:endParaRPr lang="en-US" sz="800"/>
          </a:p>
          <a:p>
            <a:pPr algn="just" eaLnBrk="0" hangingPunct="0"/>
            <a:r>
              <a:rPr lang="en-US" sz="1200">
                <a:cs typeface="Times New Roman" pitchFamily="18" charset="0"/>
              </a:rPr>
              <a:t>  </a:t>
            </a:r>
            <a:r>
              <a:rPr lang="en-US">
                <a:latin typeface="Calibri" pitchFamily="34" charset="0"/>
                <a:sym typeface="Symbol" pitchFamily="18" charset="2"/>
              </a:rPr>
              <a:t>Instead of using a prodrug-activating enzyme, a humanized prodrug¬activating </a:t>
            </a:r>
            <a:r>
              <a:rPr lang="en-US" u="sng">
                <a:latin typeface="Calibri" pitchFamily="34" charset="0"/>
                <a:sym typeface="Symbol" pitchFamily="18" charset="2"/>
              </a:rPr>
              <a:t>catalytic antibody (abzyme) </a:t>
            </a:r>
            <a:r>
              <a:rPr lang="en-US">
                <a:latin typeface="Calibri" pitchFamily="34" charset="0"/>
                <a:sym typeface="Symbol" pitchFamily="18" charset="2"/>
              </a:rPr>
              <a:t>can be used. </a:t>
            </a:r>
          </a:p>
          <a:p>
            <a:pPr algn="just" eaLnBrk="0" hangingPunct="0"/>
            <a:r>
              <a:rPr lang="en-US" u="sng">
                <a:latin typeface="Calibri" pitchFamily="34" charset="0"/>
                <a:sym typeface="Symbol" pitchFamily="18" charset="2"/>
              </a:rPr>
              <a:t>Ideally, the abzyme catalyzes a reaction not known to occur In humans, so the only site where the prodrug could be activated is at the tumor cell where the abzyme is bound. </a:t>
            </a:r>
          </a:p>
          <a:p>
            <a:pPr algn="just" eaLnBrk="0" hangingPunct="0"/>
            <a:r>
              <a:rPr lang="en-US">
                <a:latin typeface="Calibri" pitchFamily="34" charset="0"/>
                <a:sym typeface="Symbol" pitchFamily="18" charset="2"/>
              </a:rPr>
              <a:t> Antibody 38C2 catalyzes sequential retro-aldol and re tro-Mich ael reactions not catalyzed by any knownsss human enzyme. </a:t>
            </a:r>
          </a:p>
          <a:p>
            <a:pPr algn="just" eaLnBrk="0" hangingPunct="0"/>
            <a:r>
              <a:rPr lang="en-US">
                <a:latin typeface="Calibri" pitchFamily="34" charset="0"/>
                <a:sym typeface="Symbol" pitchFamily="18" charset="2"/>
              </a:rPr>
              <a:t>  Found to be long-lived in vivo, to activate prodrugs selectively, and to kill colon and prostate cancer cells. </a:t>
            </a:r>
          </a:p>
          <a:p>
            <a:pPr eaLnBrk="0" hangingPunct="0"/>
            <a:endParaRPr lang="en-US">
              <a:latin typeface="Calibri" pitchFamily="34" charset="0"/>
              <a:sym typeface="Symbol" pitchFamily="18" charset="2"/>
            </a:endParaRPr>
          </a:p>
          <a:p>
            <a:pPr eaLnBrk="0" hangingPunct="0"/>
            <a:r>
              <a:rPr lang="en-US" sz="1600" b="1">
                <a:cs typeface="Times New Roman" pitchFamily="18" charset="0"/>
                <a:sym typeface="Symbol" pitchFamily="18" charset="2"/>
              </a:rPr>
              <a:t>(c) Gene-Directed Enzyme Prodrug Therapy (GDEPT) </a:t>
            </a:r>
          </a:p>
          <a:p>
            <a:pPr algn="just" eaLnBrk="0" hangingPunct="0"/>
            <a:endParaRPr lang="en-US" sz="1600" b="1">
              <a:cs typeface="Times New Roman" pitchFamily="18" charset="0"/>
              <a:sym typeface="Symbol" pitchFamily="18" charset="2"/>
            </a:endParaRPr>
          </a:p>
          <a:p>
            <a:pPr algn="just" eaLnBrk="0" hangingPunct="0"/>
            <a:r>
              <a:rPr lang="en-US" sz="1200">
                <a:latin typeface="Times New Roman" pitchFamily="18" charset="0"/>
                <a:cs typeface="Times New Roman" pitchFamily="18" charset="0"/>
                <a:sym typeface="Symbol" pitchFamily="18" charset="2"/>
              </a:rPr>
              <a:t></a:t>
            </a:r>
            <a:r>
              <a:rPr lang="en-US">
                <a:latin typeface="Calibri" pitchFamily="34" charset="0"/>
                <a:sym typeface="Symbol" pitchFamily="18" charset="2"/>
              </a:rPr>
              <a:t> A gene encoding the prodrug-activating enzyme is expressed in target cancer cells under the control of tumor-selective promoters or by viral transfection. </a:t>
            </a:r>
          </a:p>
          <a:p>
            <a:pPr algn="just" eaLnBrk="0" hangingPunct="0"/>
            <a:r>
              <a:rPr lang="en-US">
                <a:latin typeface="Calibri" pitchFamily="34" charset="0"/>
                <a:sym typeface="Symbol" pitchFamily="18" charset="2"/>
              </a:rPr>
              <a:t> These cells activate the prodrug as in DEPT.</a:t>
            </a:r>
          </a:p>
          <a:p>
            <a:pPr algn="just" eaLnBrk="0" hangingPunct="0"/>
            <a:endParaRPr lang="en-US">
              <a:latin typeface="Calibri" pitchFamily="34" charset="0"/>
              <a:sym typeface="Symbol" pitchFamily="18" charset="2"/>
            </a:endParaRP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pic>
        <p:nvPicPr>
          <p:cNvPr id="53252" name="Picture 2" descr="http://journals.cambridge.org/fulltext_content/ERM/ERM6_18/S146239940400818Xsup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214313"/>
            <a:ext cx="814070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7937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مربع نص 7"/>
          <p:cNvSpPr txBox="1">
            <a:spLocks noChangeArrowheads="1"/>
          </p:cNvSpPr>
          <p:nvPr/>
        </p:nvSpPr>
        <p:spPr bwMode="auto">
          <a:xfrm rot="-5400000">
            <a:off x="-1273969" y="1056481"/>
            <a:ext cx="2997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sp>
        <p:nvSpPr>
          <p:cNvPr id="4" name="عنصر نائب للمحتوى 7"/>
          <p:cNvSpPr>
            <a:spLocks noGrp="1"/>
          </p:cNvSpPr>
          <p:nvPr>
            <p:ph idx="1"/>
          </p:nvPr>
        </p:nvSpPr>
        <p:spPr>
          <a:xfrm>
            <a:off x="857250" y="71438"/>
            <a:ext cx="8143875" cy="6572250"/>
          </a:xfrm>
        </p:spPr>
        <p:style>
          <a:lnRef idx="2">
            <a:schemeClr val="accent2"/>
          </a:lnRef>
          <a:fillRef idx="1">
            <a:schemeClr val="lt1"/>
          </a:fillRef>
          <a:effectRef idx="0">
            <a:schemeClr val="accent2"/>
          </a:effectRef>
          <a:fontRef idx="minor">
            <a:schemeClr val="dk1"/>
          </a:fontRef>
        </p:style>
        <p:txBody>
          <a:bodyPr rtlCol="1">
            <a:normAutofit/>
          </a:bodyPr>
          <a:lstStyle/>
          <a:p>
            <a:pPr algn="ctr" rtl="0" eaLnBrk="1" fontAlgn="auto" hangingPunct="1">
              <a:spcAft>
                <a:spcPts val="0"/>
              </a:spcAft>
              <a:buFont typeface="Arial" pitchFamily="34" charset="0"/>
              <a:buNone/>
              <a:defRPr/>
            </a:pPr>
            <a:endParaRPr lang="en-US" sz="3600" b="1" dirty="0" smtClean="0"/>
          </a:p>
          <a:p>
            <a:pPr algn="ctr" rtl="0" eaLnBrk="1" fontAlgn="auto" hangingPunct="1">
              <a:spcAft>
                <a:spcPts val="0"/>
              </a:spcAft>
              <a:buFont typeface="Arial" pitchFamily="34" charset="0"/>
              <a:buNone/>
              <a:defRPr/>
            </a:pPr>
            <a:r>
              <a:rPr lang="en-US" sz="3600" b="1" dirty="0" smtClean="0"/>
              <a:t>1</a:t>
            </a:r>
          </a:p>
        </p:txBody>
      </p:sp>
      <p:sp>
        <p:nvSpPr>
          <p:cNvPr id="156673" name="Rectangle 1"/>
          <p:cNvSpPr>
            <a:spLocks noChangeArrowheads="1"/>
          </p:cNvSpPr>
          <p:nvPr/>
        </p:nvSpPr>
        <p:spPr bwMode="auto">
          <a:xfrm>
            <a:off x="857250" y="504825"/>
            <a:ext cx="8143875" cy="6648450"/>
          </a:xfrm>
          <a:prstGeom prst="rect">
            <a:avLst/>
          </a:prstGeom>
          <a:noFill/>
          <a:ln w="9525">
            <a:noFill/>
            <a:miter lim="800000"/>
            <a:headEnd/>
            <a:tailEnd/>
          </a:ln>
          <a:effectLst/>
        </p:spPr>
        <p:txBody>
          <a:bodyPr anchor="ctr">
            <a:spAutoFit/>
          </a:bodyPr>
          <a:lstStyle/>
          <a:p>
            <a:pPr algn="ctr">
              <a:defRPr/>
            </a:pPr>
            <a:r>
              <a:rPr lang="en-US" sz="4800" b="1" u="sng" dirty="0">
                <a:latin typeface="+mn-lt"/>
                <a:cs typeface="+mn-cs"/>
                <a:sym typeface="Symbol" pitchFamily="18" charset="2"/>
              </a:rPr>
              <a:t>References :</a:t>
            </a:r>
          </a:p>
          <a:p>
            <a:pPr>
              <a:defRPr/>
            </a:pPr>
            <a:endParaRPr lang="en-US" sz="2400" dirty="0">
              <a:latin typeface="+mn-lt"/>
              <a:cs typeface="+mn-cs"/>
              <a:sym typeface="Symbol" pitchFamily="18" charset="2"/>
            </a:endParaRPr>
          </a:p>
          <a:p>
            <a:pPr>
              <a:defRPr/>
            </a:pPr>
            <a:r>
              <a:rPr lang="en-US" sz="2400" b="1" dirty="0">
                <a:cs typeface="+mj-cs"/>
              </a:rPr>
              <a:t>1.Gareth Thomas. Medicinal Chemistry. 2</a:t>
            </a:r>
            <a:r>
              <a:rPr lang="en-US" sz="2400" b="1" baseline="30000" dirty="0">
                <a:cs typeface="+mj-cs"/>
              </a:rPr>
              <a:t>nd</a:t>
            </a:r>
            <a:r>
              <a:rPr lang="en-US" sz="2400" b="1" dirty="0">
                <a:cs typeface="+mj-cs"/>
              </a:rPr>
              <a:t> Edition. </a:t>
            </a:r>
            <a:r>
              <a:rPr lang="en-US" sz="2400" b="1" dirty="0" err="1">
                <a:cs typeface="+mj-cs"/>
              </a:rPr>
              <a:t>Jone</a:t>
            </a:r>
            <a:r>
              <a:rPr lang="en-US" sz="2400" b="1" dirty="0">
                <a:cs typeface="+mj-cs"/>
              </a:rPr>
              <a:t> Wiley &amp; Sons Ltd, 2007;p464.</a:t>
            </a:r>
            <a:endParaRPr lang="en-US" sz="2400" dirty="0">
              <a:latin typeface="+mn-lt"/>
              <a:cs typeface="+mn-cs"/>
              <a:sym typeface="Symbol" pitchFamily="18" charset="2"/>
            </a:endParaRPr>
          </a:p>
          <a:p>
            <a:pPr>
              <a:defRPr/>
            </a:pPr>
            <a:r>
              <a:rPr lang="en-US" sz="2400" b="1" dirty="0">
                <a:cs typeface="+mj-cs"/>
              </a:rPr>
              <a:t>2.Wilson and </a:t>
            </a:r>
            <a:r>
              <a:rPr lang="en-US" sz="2400" b="1" dirty="0" err="1">
                <a:cs typeface="+mj-cs"/>
              </a:rPr>
              <a:t>Gisvold’s</a:t>
            </a:r>
            <a:r>
              <a:rPr lang="en-US" sz="2400" b="1" dirty="0">
                <a:cs typeface="+mj-cs"/>
              </a:rPr>
              <a:t>. Textbook of Organic Medicinal and Pharmaceutical Chemistry. - 11 ed.-New York. 2004; 980.</a:t>
            </a:r>
          </a:p>
          <a:p>
            <a:pPr>
              <a:defRPr/>
            </a:pPr>
            <a:r>
              <a:rPr lang="en-US" sz="2400" b="1" dirty="0">
                <a:cs typeface="+mj-cs"/>
              </a:rPr>
              <a:t>3.</a:t>
            </a:r>
            <a:r>
              <a:rPr lang="en-US" sz="2400" b="1" dirty="0"/>
              <a:t> Design of Biopharmaceutical Properties Through </a:t>
            </a:r>
            <a:r>
              <a:rPr lang="en-US" sz="2400" b="1" dirty="0" err="1"/>
              <a:t>Prodrugs</a:t>
            </a:r>
            <a:r>
              <a:rPr lang="en-US" sz="2400" b="1" dirty="0"/>
              <a:t> and Analogs; Ed. </a:t>
            </a:r>
            <a:r>
              <a:rPr lang="en-US" sz="2400" b="1" dirty="0" err="1"/>
              <a:t>E.B.Roche</a:t>
            </a:r>
            <a:r>
              <a:rPr lang="en-US" sz="2400" b="1" dirty="0"/>
              <a:t>; Am Pharm. Assoc.; USA; 1977 .</a:t>
            </a:r>
          </a:p>
          <a:p>
            <a:pPr>
              <a:defRPr/>
            </a:pPr>
            <a:r>
              <a:rPr lang="en-US" sz="2400" b="1" dirty="0"/>
              <a:t>4. Rama </a:t>
            </a:r>
            <a:r>
              <a:rPr lang="en-US" sz="2400" b="1" dirty="0" err="1"/>
              <a:t>Rao</a:t>
            </a:r>
            <a:r>
              <a:rPr lang="en-US" sz="2400" b="1" dirty="0"/>
              <a:t> </a:t>
            </a:r>
            <a:r>
              <a:rPr lang="en-US" sz="2400" b="1" dirty="0" err="1"/>
              <a:t>Nadendla</a:t>
            </a:r>
            <a:r>
              <a:rPr lang="en-US" sz="2400" b="1" dirty="0"/>
              <a:t>, </a:t>
            </a:r>
            <a:r>
              <a:rPr lang="en-US" sz="2400" b="1" dirty="0" err="1"/>
              <a:t>Priciples</a:t>
            </a:r>
            <a:r>
              <a:rPr lang="en-US" sz="2400" b="1" dirty="0"/>
              <a:t> of Organic Medicinal Chemistry. New Age Publishers, New Delhi, 2005; 322.</a:t>
            </a:r>
            <a:endParaRPr lang="en-US" sz="2400" dirty="0"/>
          </a:p>
          <a:p>
            <a:pPr>
              <a:defRPr/>
            </a:pPr>
            <a:r>
              <a:rPr lang="en-US" sz="2400" b="1" dirty="0"/>
              <a:t>5. </a:t>
            </a:r>
            <a:r>
              <a:rPr lang="en-US" sz="2400" b="1" dirty="0" err="1"/>
              <a:t>Ashutosh</a:t>
            </a:r>
            <a:r>
              <a:rPr lang="en-US" sz="2400" b="1" dirty="0"/>
              <a:t> </a:t>
            </a:r>
            <a:r>
              <a:rPr lang="en-US" sz="2400" b="1" dirty="0" err="1"/>
              <a:t>Kar</a:t>
            </a:r>
            <a:r>
              <a:rPr lang="en-US" sz="2400" b="1" dirty="0"/>
              <a:t>. Medicinal Chemistry.-4ed.-india.2007; 933.</a:t>
            </a:r>
            <a:endParaRPr lang="en-US" sz="2400"/>
          </a:p>
          <a:p>
            <a:pPr>
              <a:defRPr/>
            </a:pPr>
            <a:endParaRPr lang="en-US" sz="2400" b="1" dirty="0"/>
          </a:p>
          <a:p>
            <a:pPr>
              <a:defRPr/>
            </a:pPr>
            <a:endParaRPr lang="en-US" sz="2400" dirty="0">
              <a:cs typeface="+mj-cs"/>
            </a:endParaRPr>
          </a:p>
          <a:p>
            <a:pPr marL="342900" indent="-342900">
              <a:buFont typeface="+mj-lt"/>
              <a:buAutoNum type="arabicPeriod"/>
              <a:defRPr/>
            </a:pPr>
            <a:endParaRPr lang="en-US" dirty="0">
              <a:latin typeface="+mn-lt"/>
              <a:cs typeface="+mn-cs"/>
              <a:sym typeface="Symbol" pitchFamily="18" charset="2"/>
            </a:endParaRP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cs typeface="Times New Roman" pitchFamily="18" charset="0"/>
            </a:endParaRPr>
          </a:p>
        </p:txBody>
      </p:sp>
      <p:sp>
        <p:nvSpPr>
          <p:cNvPr id="55299" name="Content Placeholder 2"/>
          <p:cNvSpPr>
            <a:spLocks noGrp="1"/>
          </p:cNvSpPr>
          <p:nvPr>
            <p:ph idx="1"/>
          </p:nvPr>
        </p:nvSpPr>
        <p:spPr/>
        <p:txBody>
          <a:bodyPr/>
          <a:lstStyle/>
          <a:p>
            <a:endParaRPr lang="en-US" smtClean="0">
              <a:cs typeface="Arial" pitchFamily="34"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Medicinal chemistry</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hlinkClick r:id="rId3"/>
              </a:rPr>
              <a:t>Drug Designing: Open Access</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4"/>
              </a:rPr>
              <a:t>Biochemistry &amp; Pharmacology</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5"/>
              </a:rPr>
              <a:t>Advances in Pharmacoepidemiology &amp; Drug Safety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55303" name="Picture 4" descr="https://encrypted-tbn0.gstatic.com/images?q=tbn:ANd9GcSlRqjDpWJMoUQKBeZEOBwg5_y5IUc4_3PMYkY7XSkde2GWWlOdj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4750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3rd International Conference on Medicinal Chemistry &amp;</a:t>
            </a:r>
          </a:p>
          <a:p>
            <a:pPr>
              <a:defRPr/>
            </a:pPr>
            <a:r>
              <a:rPr lang="en-US" sz="2400" dirty="0">
                <a:hlinkClick r:id="rId3"/>
              </a:rPr>
              <a:t>Computer Aided Drug Designing</a:t>
            </a:r>
            <a:endParaRPr lang="en-US" sz="2400" dirty="0"/>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4"/>
              </a:rPr>
              <a:t>3rd International Conference and Exhibition on </a:t>
            </a:r>
            <a:r>
              <a:rPr lang="en-US" sz="2400" dirty="0" err="1">
                <a:hlinkClick r:id="rId4"/>
              </a:rPr>
              <a:t>Pharmacognosy</a:t>
            </a:r>
            <a:r>
              <a:rPr lang="en-US" sz="2400" dirty="0">
                <a:hlinkClick r:id="rId4"/>
              </a:rPr>
              <a:t>, </a:t>
            </a:r>
            <a:r>
              <a:rPr lang="en-US" sz="2400" dirty="0" err="1">
                <a:hlinkClick r:id="rId4"/>
              </a:rPr>
              <a:t>Phytochemistry</a:t>
            </a:r>
            <a:r>
              <a:rPr lang="en-US" sz="2400" dirty="0">
                <a:hlinkClick r:id="rId4"/>
              </a:rPr>
              <a:t> &amp; Natural Products</a:t>
            </a:r>
            <a:endParaRPr lang="en-US" sz="2200" dirty="0">
              <a:latin typeface="Footlight MT Light" panose="0204060206030A020304" pitchFamily="18" charset="0"/>
            </a:endParaRPr>
          </a:p>
        </p:txBody>
      </p:sp>
      <p:sp>
        <p:nvSpPr>
          <p:cNvPr id="7" name="Double Wave 6"/>
          <p:cNvSpPr/>
          <p:nvPr/>
        </p:nvSpPr>
        <p:spPr>
          <a:xfrm>
            <a:off x="34607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Medicinal chemistry</a:t>
            </a:r>
            <a:br>
              <a:rPr lang="en-US" sz="3600" dirty="0"/>
            </a:br>
            <a:r>
              <a:rPr lang="en-US" sz="3600" dirty="0"/>
              <a:t>Related Conferences</a:t>
            </a: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cs typeface="Times New Roman" pitchFamily="18" charset="0"/>
            </a:endParaRPr>
          </a:p>
        </p:txBody>
      </p:sp>
      <p:sp>
        <p:nvSpPr>
          <p:cNvPr id="57347" name="Content Placeholder 2"/>
          <p:cNvSpPr>
            <a:spLocks noGrp="1"/>
          </p:cNvSpPr>
          <p:nvPr>
            <p:ph idx="1"/>
          </p:nvPr>
        </p:nvSpPr>
        <p:spPr/>
        <p:txBody>
          <a:bodyPr/>
          <a:lstStyle/>
          <a:p>
            <a:endParaRPr lang="en-US" smtClean="0">
              <a:cs typeface="Arial" pitchFamily="34" charset="0"/>
            </a:endParaRPr>
          </a:p>
        </p:txBody>
      </p:sp>
      <p:pic>
        <p:nvPicPr>
          <p:cNvPr id="5734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22712" y="43610"/>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International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مجموعة 3"/>
          <p:cNvGrpSpPr>
            <a:grpSpLocks/>
          </p:cNvGrpSpPr>
          <p:nvPr/>
        </p:nvGrpSpPr>
        <p:grpSpPr bwMode="auto">
          <a:xfrm>
            <a:off x="-107950" y="0"/>
            <a:ext cx="1025525" cy="6872288"/>
            <a:chOff x="1000067" y="0"/>
            <a:chExt cx="1026774" cy="6872513"/>
          </a:xfrm>
        </p:grpSpPr>
        <p:pic>
          <p:nvPicPr>
            <p:cNvPr id="72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مربع نص 2"/>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1" name="Rectangle 4"/>
          <p:cNvSpPr txBox="1">
            <a:spLocks noChangeArrowheads="1"/>
          </p:cNvSpPr>
          <p:nvPr/>
        </p:nvSpPr>
        <p:spPr>
          <a:xfrm>
            <a:off x="941388" y="277813"/>
            <a:ext cx="7086600" cy="1139825"/>
          </a:xfrm>
          <a:prstGeom prst="rect">
            <a:avLst/>
          </a:prstGeom>
          <a:noFill/>
          <a:ln/>
        </p:spPr>
        <p:txBody>
          <a:bodyPr/>
          <a:lstStyle/>
          <a:p>
            <a:pPr fontAlgn="auto">
              <a:spcAft>
                <a:spcPts val="0"/>
              </a:spcAft>
              <a:defRPr/>
            </a:pPr>
            <a:endParaRPr lang="en-US" sz="4400" dirty="0">
              <a:latin typeface="+mj-lt"/>
              <a:ea typeface="+mj-ea"/>
              <a:cs typeface="+mj-cs"/>
            </a:endParaRPr>
          </a:p>
        </p:txBody>
      </p:sp>
      <p:sp>
        <p:nvSpPr>
          <p:cNvPr id="9" name="مستطيل 8"/>
          <p:cNvSpPr/>
          <p:nvPr/>
        </p:nvSpPr>
        <p:spPr>
          <a:xfrm>
            <a:off x="1042988" y="71438"/>
            <a:ext cx="7886700" cy="6556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a:p>
            <a:pPr algn="just" fontAlgn="auto">
              <a:spcBef>
                <a:spcPts val="0"/>
              </a:spcBef>
              <a:spcAft>
                <a:spcPts val="0"/>
              </a:spcAft>
              <a:buFont typeface="Wingdings" pitchFamily="2" charset="2"/>
              <a:buChar char="ü"/>
              <a:defRPr/>
            </a:pPr>
            <a:endParaRPr lang="en-US" sz="2000" dirty="0">
              <a:solidFill>
                <a:schemeClr val="tx1"/>
              </a:solidFill>
            </a:endParaRPr>
          </a:p>
        </p:txBody>
      </p:sp>
      <p:graphicFrame>
        <p:nvGraphicFramePr>
          <p:cNvPr id="8" name="جدول 7"/>
          <p:cNvGraphicFramePr>
            <a:graphicFrameLocks noGrp="1"/>
          </p:cNvGraphicFramePr>
          <p:nvPr/>
        </p:nvGraphicFramePr>
        <p:xfrm>
          <a:off x="1143000" y="214313"/>
          <a:ext cx="7715250" cy="6357936"/>
        </p:xfrm>
        <a:graphic>
          <a:graphicData uri="http://schemas.openxmlformats.org/drawingml/2006/table">
            <a:tbl>
              <a:tblPr/>
              <a:tblGrid>
                <a:gridCol w="1543050"/>
                <a:gridCol w="1543050"/>
                <a:gridCol w="1543050"/>
                <a:gridCol w="1543050"/>
                <a:gridCol w="1543050"/>
              </a:tblGrid>
              <a:tr h="603891">
                <a:tc gridSpan="5">
                  <a:txBody>
                    <a:bodyPr/>
                    <a:lstStyle/>
                    <a:p>
                      <a:pPr algn="ctr" rtl="0">
                        <a:spcAft>
                          <a:spcPts val="0"/>
                        </a:spcAft>
                      </a:pPr>
                      <a:r>
                        <a:rPr lang="en-US" sz="3200" b="1" u="sng" dirty="0" smtClean="0">
                          <a:latin typeface="Times New Roman"/>
                          <a:ea typeface="Times New Roman"/>
                        </a:rPr>
                        <a:t> </a:t>
                      </a:r>
                      <a:r>
                        <a:rPr lang="en-US" sz="3200" b="1" u="sng" dirty="0">
                          <a:latin typeface="Times New Roman"/>
                          <a:ea typeface="Times New Roman"/>
                        </a:rPr>
                        <a:t>Classification of </a:t>
                      </a:r>
                      <a:r>
                        <a:rPr lang="en-US" sz="3200" b="1" u="sng" dirty="0" err="1">
                          <a:latin typeface="Times New Roman"/>
                          <a:ea typeface="Times New Roman"/>
                        </a:rPr>
                        <a:t>prodrugs</a:t>
                      </a:r>
                      <a:endParaRPr lang="en-US" sz="3200" b="1" u="sng" dirty="0">
                        <a:latin typeface="Times New Roman"/>
                        <a:ea typeface="Times New Roman"/>
                      </a:endParaRPr>
                    </a:p>
                  </a:txBody>
                  <a:tcPr marL="9525" marR="9525" marT="9525" marB="9525" anchor="ctr">
                    <a:lnL>
                      <a:noFill/>
                    </a:lnL>
                    <a:lnR>
                      <a:noFill/>
                    </a:lnR>
                    <a:lnT>
                      <a:noFill/>
                    </a:lnT>
                    <a:lnB>
                      <a:noFill/>
                    </a:lnB>
                  </a:tcPr>
                </a:tc>
                <a:tc hMerge="1">
                  <a:txBody>
                    <a:bodyPr/>
                    <a:lstStyle/>
                    <a:p>
                      <a:pPr rtl="1"/>
                      <a:endParaRPr lang="ar-YE"/>
                    </a:p>
                  </a:txBody>
                  <a:tcPr/>
                </a:tc>
                <a:tc hMerge="1">
                  <a:txBody>
                    <a:bodyPr/>
                    <a:lstStyle/>
                    <a:p>
                      <a:pPr rtl="1"/>
                      <a:endParaRPr lang="ar-YE"/>
                    </a:p>
                  </a:txBody>
                  <a:tcPr/>
                </a:tc>
                <a:tc hMerge="1">
                  <a:txBody>
                    <a:bodyPr/>
                    <a:lstStyle/>
                    <a:p>
                      <a:pPr rtl="1"/>
                      <a:endParaRPr lang="ar-YE"/>
                    </a:p>
                  </a:txBody>
                  <a:tcPr/>
                </a:tc>
                <a:tc hMerge="1">
                  <a:txBody>
                    <a:bodyPr/>
                    <a:lstStyle/>
                    <a:p>
                      <a:pPr rtl="1"/>
                      <a:endParaRPr lang="ar-YE"/>
                    </a:p>
                  </a:txBody>
                  <a:tcPr/>
                </a:tc>
              </a:tr>
              <a:tr h="1150809">
                <a:tc>
                  <a:txBody>
                    <a:bodyPr/>
                    <a:lstStyle/>
                    <a:p>
                      <a:pPr algn="ctr" rtl="0">
                        <a:spcAft>
                          <a:spcPts val="0"/>
                        </a:spcAft>
                      </a:pPr>
                      <a:r>
                        <a:rPr lang="en-US" sz="2000" b="1" dirty="0">
                          <a:latin typeface="Times New Roman"/>
                          <a:ea typeface="Times New Roman"/>
                        </a:rPr>
                        <a:t>Type</a:t>
                      </a:r>
                      <a:endParaRPr lang="en-US" sz="2000" dirty="0">
                        <a:latin typeface="Times New Roman"/>
                        <a:ea typeface="Times New Roman"/>
                      </a:endParaRPr>
                    </a:p>
                  </a:txBody>
                  <a:tcPr marL="9525" marR="9525" marT="9525" marB="9525" anchor="ctr">
                    <a:lnL>
                      <a:noFill/>
                    </a:lnL>
                    <a:lnR>
                      <a:noFill/>
                    </a:lnR>
                    <a:lnT>
                      <a:noFill/>
                    </a:lnT>
                    <a:lnB>
                      <a:noFill/>
                    </a:lnB>
                  </a:tcPr>
                </a:tc>
                <a:tc>
                  <a:txBody>
                    <a:bodyPr/>
                    <a:lstStyle/>
                    <a:p>
                      <a:pPr algn="ctr" rtl="0">
                        <a:spcAft>
                          <a:spcPts val="0"/>
                        </a:spcAft>
                      </a:pPr>
                      <a:r>
                        <a:rPr lang="en-US" sz="2000" b="1" dirty="0">
                          <a:latin typeface="Times New Roman"/>
                          <a:ea typeface="Times New Roman"/>
                        </a:rPr>
                        <a:t>Converting site</a:t>
                      </a:r>
                      <a:endParaRPr lang="en-US" sz="2000" dirty="0">
                        <a:latin typeface="Times New Roman"/>
                        <a:ea typeface="Times New Roman"/>
                      </a:endParaRPr>
                    </a:p>
                  </a:txBody>
                  <a:tcPr marL="9525" marR="9525" marT="9525" marB="9525" anchor="ctr">
                    <a:lnL>
                      <a:noFill/>
                    </a:lnL>
                    <a:lnR>
                      <a:noFill/>
                    </a:lnR>
                    <a:lnT>
                      <a:noFill/>
                    </a:lnT>
                    <a:lnB>
                      <a:noFill/>
                    </a:lnB>
                  </a:tcPr>
                </a:tc>
                <a:tc>
                  <a:txBody>
                    <a:bodyPr/>
                    <a:lstStyle/>
                    <a:p>
                      <a:pPr algn="ctr" rtl="0">
                        <a:spcAft>
                          <a:spcPts val="0"/>
                        </a:spcAft>
                      </a:pPr>
                      <a:r>
                        <a:rPr lang="en-US" sz="2000" b="1" dirty="0">
                          <a:latin typeface="Times New Roman"/>
                          <a:ea typeface="Times New Roman"/>
                        </a:rPr>
                        <a:t>Subtype</a:t>
                      </a:r>
                      <a:endParaRPr lang="en-US" sz="2000" dirty="0">
                        <a:latin typeface="Times New Roman"/>
                        <a:ea typeface="Times New Roman"/>
                      </a:endParaRPr>
                    </a:p>
                  </a:txBody>
                  <a:tcPr marL="9525" marR="9525" marT="9525" marB="9525" anchor="ctr">
                    <a:lnL>
                      <a:noFill/>
                    </a:lnL>
                    <a:lnR>
                      <a:noFill/>
                    </a:lnR>
                    <a:lnT>
                      <a:noFill/>
                    </a:lnT>
                    <a:lnB>
                      <a:noFill/>
                    </a:lnB>
                  </a:tcPr>
                </a:tc>
                <a:tc>
                  <a:txBody>
                    <a:bodyPr/>
                    <a:lstStyle/>
                    <a:p>
                      <a:pPr algn="ctr" rtl="0">
                        <a:spcAft>
                          <a:spcPts val="0"/>
                        </a:spcAft>
                      </a:pPr>
                      <a:r>
                        <a:rPr lang="en-US" sz="2000" b="1" dirty="0">
                          <a:latin typeface="Times New Roman"/>
                          <a:ea typeface="Times New Roman"/>
                        </a:rPr>
                        <a:t>Tissue location of conversion</a:t>
                      </a:r>
                      <a:endParaRPr lang="en-US" sz="2000" dirty="0">
                        <a:latin typeface="Times New Roman"/>
                        <a:ea typeface="Times New Roman"/>
                      </a:endParaRPr>
                    </a:p>
                  </a:txBody>
                  <a:tcPr marL="9525" marR="9525" marT="9525" marB="9525" anchor="ctr">
                    <a:lnL>
                      <a:noFill/>
                    </a:lnL>
                    <a:lnR>
                      <a:noFill/>
                    </a:lnR>
                    <a:lnT>
                      <a:noFill/>
                    </a:lnT>
                    <a:lnB>
                      <a:noFill/>
                    </a:lnB>
                  </a:tcPr>
                </a:tc>
                <a:tc>
                  <a:txBody>
                    <a:bodyPr/>
                    <a:lstStyle/>
                    <a:p>
                      <a:pPr algn="ctr" rtl="0">
                        <a:spcAft>
                          <a:spcPts val="0"/>
                        </a:spcAft>
                      </a:pPr>
                      <a:r>
                        <a:rPr lang="en-US" sz="2000" b="1" dirty="0">
                          <a:latin typeface="Times New Roman"/>
                          <a:ea typeface="Times New Roman"/>
                        </a:rPr>
                        <a:t>Examples</a:t>
                      </a:r>
                      <a:endParaRPr lang="en-US" sz="2000" dirty="0">
                        <a:latin typeface="Times New Roman"/>
                        <a:ea typeface="Times New Roman"/>
                      </a:endParaRPr>
                    </a:p>
                  </a:txBody>
                  <a:tcPr marL="9525" marR="9525" marT="9525" marB="9525" anchor="ctr">
                    <a:lnL>
                      <a:noFill/>
                    </a:lnL>
                    <a:lnR>
                      <a:noFill/>
                    </a:lnR>
                    <a:lnT>
                      <a:noFill/>
                    </a:lnT>
                    <a:lnB>
                      <a:noFill/>
                    </a:lnB>
                  </a:tcPr>
                </a:tc>
              </a:tr>
              <a:tr h="1150809">
                <a:tc>
                  <a:txBody>
                    <a:bodyPr/>
                    <a:lstStyle/>
                    <a:p>
                      <a:pPr algn="ctr" rtl="0">
                        <a:spcAft>
                          <a:spcPts val="0"/>
                        </a:spcAft>
                      </a:pPr>
                      <a:r>
                        <a:rPr lang="en-US" sz="2800" b="1" dirty="0">
                          <a:latin typeface="Times New Roman"/>
                          <a:ea typeface="Times New Roman"/>
                        </a:rPr>
                        <a:t>Type I</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Intracellular</a:t>
                      </a:r>
                    </a:p>
                  </a:txBody>
                  <a:tcPr marL="9525" marR="9525" marT="9525" marB="9525" anchor="ctr">
                    <a:lnL>
                      <a:noFill/>
                    </a:lnL>
                    <a:lnR>
                      <a:noFill/>
                    </a:lnR>
                    <a:lnT>
                      <a:noFill/>
                    </a:lnT>
                    <a:lnB>
                      <a:noFill/>
                    </a:lnB>
                  </a:tcPr>
                </a:tc>
                <a:tc>
                  <a:txBody>
                    <a:bodyPr/>
                    <a:lstStyle/>
                    <a:p>
                      <a:pPr algn="ctr" rtl="0">
                        <a:spcAft>
                          <a:spcPts val="0"/>
                        </a:spcAft>
                      </a:pPr>
                      <a:endParaRPr lang="en-US" sz="1800" b="1" dirty="0">
                        <a:latin typeface="Times New Roman"/>
                        <a:ea typeface="Times New Roman"/>
                      </a:endParaRPr>
                    </a:p>
                  </a:txBody>
                  <a:tcPr marL="9525" marR="9525" marT="9525" marB="9525" anchor="ctr">
                    <a:lnL>
                      <a:noFill/>
                    </a:lnL>
                    <a:lnR>
                      <a:noFill/>
                    </a:lnR>
                    <a:lnT>
                      <a:noFill/>
                    </a:lnT>
                    <a:lnB>
                      <a:noFill/>
                    </a:lnB>
                  </a:tcPr>
                </a:tc>
                <a:tc>
                  <a:txBody>
                    <a:bodyPr/>
                    <a:lstStyle/>
                    <a:p>
                      <a:pPr algn="ctr" rtl="0">
                        <a:spcAft>
                          <a:spcPts val="0"/>
                        </a:spcAft>
                      </a:pPr>
                      <a:r>
                        <a:rPr lang="en-US" sz="1600" b="1" dirty="0">
                          <a:latin typeface="Times New Roman"/>
                          <a:ea typeface="Times New Roman"/>
                        </a:rPr>
                        <a:t>Therapeutic target tissues/cells</a:t>
                      </a:r>
                    </a:p>
                  </a:txBody>
                  <a:tcPr marL="9525" marR="9525" marT="9525" marB="9525" anchor="ctr">
                    <a:lnL>
                      <a:noFill/>
                    </a:lnL>
                    <a:lnR>
                      <a:noFill/>
                    </a:lnR>
                    <a:lnT>
                      <a:noFill/>
                    </a:lnT>
                    <a:lnB>
                      <a:noFill/>
                    </a:lnB>
                  </a:tcPr>
                </a:tc>
                <a:tc>
                  <a:txBody>
                    <a:bodyPr/>
                    <a:lstStyle/>
                    <a:p>
                      <a:pPr algn="ctr" rtl="0">
                        <a:spcAft>
                          <a:spcPts val="0"/>
                        </a:spcAft>
                      </a:pPr>
                      <a:r>
                        <a:rPr lang="en-US" sz="2000" b="1" u="sng" dirty="0" err="1">
                          <a:solidFill>
                            <a:srgbClr val="0000FF"/>
                          </a:solidFill>
                          <a:latin typeface="Times New Roman"/>
                          <a:ea typeface="Times New Roman"/>
                          <a:hlinkClick r:id="rId3" tooltip="Zidovudine"/>
                        </a:rPr>
                        <a:t>Zidovudine</a:t>
                      </a:r>
                      <a:r>
                        <a:rPr lang="en-US" sz="2000" b="1" dirty="0">
                          <a:latin typeface="Times New Roman"/>
                          <a:ea typeface="Times New Roman"/>
                        </a:rPr>
                        <a:t>, 5-Flurouracil</a:t>
                      </a:r>
                    </a:p>
                  </a:txBody>
                  <a:tcPr marL="9525" marR="9525" marT="9525" marB="9525" anchor="ctr">
                    <a:lnL>
                      <a:noFill/>
                    </a:lnL>
                    <a:lnR>
                      <a:noFill/>
                    </a:lnR>
                    <a:lnT>
                      <a:noFill/>
                    </a:lnT>
                    <a:lnB>
                      <a:noFill/>
                    </a:lnB>
                  </a:tcPr>
                </a:tc>
              </a:tr>
              <a:tr h="1150809">
                <a:tc>
                  <a:txBody>
                    <a:bodyPr/>
                    <a:lstStyle/>
                    <a:p>
                      <a:pPr algn="ctr" rtl="0">
                        <a:spcAft>
                          <a:spcPts val="0"/>
                        </a:spcAft>
                      </a:pPr>
                      <a:r>
                        <a:rPr lang="en-US" sz="2800" b="1" dirty="0">
                          <a:latin typeface="Times New Roman"/>
                          <a:ea typeface="Times New Roman"/>
                        </a:rPr>
                        <a:t>Type I</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Intracellular</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Type IB</a:t>
                      </a:r>
                    </a:p>
                  </a:txBody>
                  <a:tcPr marL="9525" marR="9525" marT="9525" marB="9525" anchor="ctr">
                    <a:lnL>
                      <a:noFill/>
                    </a:lnL>
                    <a:lnR>
                      <a:noFill/>
                    </a:lnR>
                    <a:lnT>
                      <a:noFill/>
                    </a:lnT>
                    <a:lnB>
                      <a:noFill/>
                    </a:lnB>
                  </a:tcPr>
                </a:tc>
                <a:tc>
                  <a:txBody>
                    <a:bodyPr/>
                    <a:lstStyle/>
                    <a:p>
                      <a:pPr algn="ctr" rtl="0">
                        <a:spcAft>
                          <a:spcPts val="0"/>
                        </a:spcAft>
                      </a:pPr>
                      <a:r>
                        <a:rPr lang="en-US" sz="1600" b="1" dirty="0">
                          <a:latin typeface="Times New Roman"/>
                          <a:ea typeface="Times New Roman"/>
                        </a:rPr>
                        <a:t>Metabolic tissues (liver/lung etc)</a:t>
                      </a:r>
                    </a:p>
                  </a:txBody>
                  <a:tcPr marL="9525" marR="9525" marT="9525" marB="9525" anchor="ctr">
                    <a:lnL>
                      <a:noFill/>
                    </a:lnL>
                    <a:lnR>
                      <a:noFill/>
                    </a:lnR>
                    <a:lnT>
                      <a:noFill/>
                    </a:lnT>
                    <a:lnB>
                      <a:noFill/>
                    </a:lnB>
                  </a:tcPr>
                </a:tc>
                <a:tc>
                  <a:txBody>
                    <a:bodyPr/>
                    <a:lstStyle/>
                    <a:p>
                      <a:pPr algn="ctr" rtl="0">
                        <a:spcAft>
                          <a:spcPts val="0"/>
                        </a:spcAft>
                      </a:pPr>
                      <a:r>
                        <a:rPr lang="en-US" sz="2000" b="1" u="sng" dirty="0" err="1">
                          <a:solidFill>
                            <a:srgbClr val="0000FF"/>
                          </a:solidFill>
                          <a:latin typeface="Times New Roman"/>
                          <a:ea typeface="Times New Roman"/>
                          <a:hlinkClick r:id="rId4" tooltip="Captopril"/>
                        </a:rPr>
                        <a:t>Captopril</a:t>
                      </a:r>
                      <a:r>
                        <a:rPr lang="en-US" sz="2000" b="1" dirty="0">
                          <a:latin typeface="Times New Roman"/>
                          <a:ea typeface="Times New Roman"/>
                        </a:rPr>
                        <a:t>, </a:t>
                      </a:r>
                      <a:r>
                        <a:rPr lang="en-US" sz="2000" b="1" u="sng" dirty="0" err="1">
                          <a:solidFill>
                            <a:srgbClr val="0000FF"/>
                          </a:solidFill>
                          <a:latin typeface="Times New Roman"/>
                          <a:ea typeface="Times New Roman"/>
                          <a:hlinkClick r:id="rId5" tooltip="Cyclophosphamide"/>
                        </a:rPr>
                        <a:t>Cyclophosphamide</a:t>
                      </a:r>
                      <a:endParaRPr lang="en-US" sz="2000" b="1" dirty="0">
                        <a:latin typeface="Times New Roman"/>
                        <a:ea typeface="Times New Roman"/>
                      </a:endParaRPr>
                    </a:p>
                  </a:txBody>
                  <a:tcPr marL="9525" marR="9525" marT="9525" marB="9525" anchor="ctr">
                    <a:lnL>
                      <a:noFill/>
                    </a:lnL>
                    <a:lnR>
                      <a:noFill/>
                    </a:lnR>
                    <a:lnT>
                      <a:noFill/>
                    </a:lnT>
                    <a:lnB>
                      <a:noFill/>
                    </a:lnB>
                  </a:tcPr>
                </a:tc>
              </a:tr>
              <a:tr h="1150809">
                <a:tc>
                  <a:txBody>
                    <a:bodyPr/>
                    <a:lstStyle/>
                    <a:p>
                      <a:pPr algn="ctr" rtl="0">
                        <a:spcAft>
                          <a:spcPts val="0"/>
                        </a:spcAft>
                      </a:pPr>
                      <a:r>
                        <a:rPr lang="en-US" sz="2800" b="1" dirty="0">
                          <a:latin typeface="Times New Roman"/>
                          <a:ea typeface="Times New Roman"/>
                        </a:rPr>
                        <a:t>Type II</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Extracellular</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Type IIA</a:t>
                      </a:r>
                    </a:p>
                  </a:txBody>
                  <a:tcPr marL="9525" marR="9525" marT="9525" marB="9525" anchor="ctr">
                    <a:lnL>
                      <a:noFill/>
                    </a:lnL>
                    <a:lnR>
                      <a:noFill/>
                    </a:lnR>
                    <a:lnT>
                      <a:noFill/>
                    </a:lnT>
                    <a:lnB>
                      <a:noFill/>
                    </a:lnB>
                  </a:tcPr>
                </a:tc>
                <a:tc>
                  <a:txBody>
                    <a:bodyPr/>
                    <a:lstStyle/>
                    <a:p>
                      <a:pPr algn="ctr" rtl="0">
                        <a:spcAft>
                          <a:spcPts val="0"/>
                        </a:spcAft>
                      </a:pPr>
                      <a:r>
                        <a:rPr lang="en-US" sz="1600" b="1" dirty="0">
                          <a:latin typeface="Times New Roman"/>
                          <a:ea typeface="Times New Roman"/>
                        </a:rPr>
                        <a:t>GI fluid</a:t>
                      </a:r>
                    </a:p>
                  </a:txBody>
                  <a:tcPr marL="9525" marR="9525" marT="9525" marB="9525" anchor="ctr">
                    <a:lnL>
                      <a:noFill/>
                    </a:lnL>
                    <a:lnR>
                      <a:noFill/>
                    </a:lnR>
                    <a:lnT>
                      <a:noFill/>
                    </a:lnT>
                    <a:lnB>
                      <a:noFill/>
                    </a:lnB>
                  </a:tcPr>
                </a:tc>
                <a:tc>
                  <a:txBody>
                    <a:bodyPr/>
                    <a:lstStyle/>
                    <a:p>
                      <a:pPr algn="ctr" rtl="0">
                        <a:spcAft>
                          <a:spcPts val="0"/>
                        </a:spcAft>
                      </a:pPr>
                      <a:r>
                        <a:rPr lang="en-US" sz="2000" b="1" u="sng" dirty="0" err="1">
                          <a:solidFill>
                            <a:srgbClr val="0000FF"/>
                          </a:solidFill>
                          <a:latin typeface="Times New Roman"/>
                          <a:ea typeface="Times New Roman"/>
                          <a:hlinkClick r:id="rId6" tooltip="Sulfasalazine"/>
                        </a:rPr>
                        <a:t>Sulfasalazine</a:t>
                      </a:r>
                      <a:r>
                        <a:rPr lang="en-US" sz="2000" b="1" dirty="0">
                          <a:latin typeface="Times New Roman"/>
                          <a:ea typeface="Times New Roman"/>
                        </a:rPr>
                        <a:t>, </a:t>
                      </a:r>
                      <a:r>
                        <a:rPr lang="en-US" sz="2000" b="1" dirty="0" err="1">
                          <a:latin typeface="Times New Roman"/>
                          <a:ea typeface="Times New Roman"/>
                        </a:rPr>
                        <a:t>Loperamide</a:t>
                      </a:r>
                      <a:r>
                        <a:rPr lang="en-US" sz="2000" b="1" dirty="0">
                          <a:latin typeface="Times New Roman"/>
                          <a:ea typeface="Times New Roman"/>
                        </a:rPr>
                        <a:t> oxide</a:t>
                      </a:r>
                    </a:p>
                  </a:txBody>
                  <a:tcPr marL="9525" marR="9525" marT="9525" marB="9525" anchor="ctr">
                    <a:lnL>
                      <a:noFill/>
                    </a:lnL>
                    <a:lnR>
                      <a:noFill/>
                    </a:lnR>
                    <a:lnT>
                      <a:noFill/>
                    </a:lnT>
                    <a:lnB>
                      <a:noFill/>
                    </a:lnB>
                  </a:tcPr>
                </a:tc>
              </a:tr>
              <a:tr h="1150809">
                <a:tc>
                  <a:txBody>
                    <a:bodyPr/>
                    <a:lstStyle/>
                    <a:p>
                      <a:pPr algn="ctr" rtl="0">
                        <a:spcAft>
                          <a:spcPts val="0"/>
                        </a:spcAft>
                      </a:pPr>
                      <a:r>
                        <a:rPr lang="en-US" sz="2800" b="1" dirty="0">
                          <a:latin typeface="Times New Roman"/>
                          <a:ea typeface="Times New Roman"/>
                        </a:rPr>
                        <a:t>Type II</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Extracellular</a:t>
                      </a:r>
                    </a:p>
                  </a:txBody>
                  <a:tcPr marL="9525" marR="9525" marT="9525" marB="9525" anchor="ctr">
                    <a:lnL>
                      <a:noFill/>
                    </a:lnL>
                    <a:lnR>
                      <a:noFill/>
                    </a:lnR>
                    <a:lnT>
                      <a:noFill/>
                    </a:lnT>
                    <a:lnB>
                      <a:noFill/>
                    </a:lnB>
                  </a:tcPr>
                </a:tc>
                <a:tc>
                  <a:txBody>
                    <a:bodyPr/>
                    <a:lstStyle/>
                    <a:p>
                      <a:pPr algn="ctr" rtl="0">
                        <a:spcAft>
                          <a:spcPts val="0"/>
                        </a:spcAft>
                      </a:pPr>
                      <a:r>
                        <a:rPr lang="en-US" sz="1800" b="1" dirty="0">
                          <a:latin typeface="Times New Roman"/>
                          <a:ea typeface="Times New Roman"/>
                        </a:rPr>
                        <a:t>Type IIB</a:t>
                      </a:r>
                    </a:p>
                  </a:txBody>
                  <a:tcPr marL="9525" marR="9525" marT="9525" marB="9525" anchor="ctr">
                    <a:lnL>
                      <a:noFill/>
                    </a:lnL>
                    <a:lnR>
                      <a:noFill/>
                    </a:lnR>
                    <a:lnT>
                      <a:noFill/>
                    </a:lnT>
                    <a:lnB>
                      <a:noFill/>
                    </a:lnB>
                  </a:tcPr>
                </a:tc>
                <a:tc>
                  <a:txBody>
                    <a:bodyPr/>
                    <a:lstStyle/>
                    <a:p>
                      <a:pPr algn="ctr" rtl="0">
                        <a:spcAft>
                          <a:spcPts val="0"/>
                        </a:spcAft>
                      </a:pPr>
                      <a:r>
                        <a:rPr lang="en-US" sz="1600" b="1" dirty="0">
                          <a:latin typeface="Times New Roman"/>
                          <a:ea typeface="Times New Roman"/>
                        </a:rPr>
                        <a:t>Systemic circulation</a:t>
                      </a:r>
                    </a:p>
                  </a:txBody>
                  <a:tcPr marL="9525" marR="9525" marT="9525" marB="9525" anchor="ctr">
                    <a:lnL>
                      <a:noFill/>
                    </a:lnL>
                    <a:lnR>
                      <a:noFill/>
                    </a:lnR>
                    <a:lnT>
                      <a:noFill/>
                    </a:lnT>
                    <a:lnB>
                      <a:noFill/>
                    </a:lnB>
                  </a:tcPr>
                </a:tc>
                <a:tc>
                  <a:txBody>
                    <a:bodyPr/>
                    <a:lstStyle/>
                    <a:p>
                      <a:pPr algn="ctr" rtl="0">
                        <a:spcAft>
                          <a:spcPts val="0"/>
                        </a:spcAft>
                      </a:pPr>
                      <a:r>
                        <a:rPr lang="en-US" sz="2000" b="1" u="sng" dirty="0" err="1">
                          <a:solidFill>
                            <a:srgbClr val="0000FF"/>
                          </a:solidFill>
                          <a:latin typeface="Times New Roman"/>
                          <a:ea typeface="Times New Roman"/>
                          <a:hlinkClick r:id="rId7" tooltip="Fosphenytoin"/>
                        </a:rPr>
                        <a:t>Fosphenytoin</a:t>
                      </a:r>
                      <a:r>
                        <a:rPr lang="en-US" sz="2000" b="1" dirty="0">
                          <a:latin typeface="Times New Roman"/>
                          <a:ea typeface="Times New Roman"/>
                        </a:rPr>
                        <a:t>, </a:t>
                      </a:r>
                      <a:r>
                        <a:rPr lang="en-US" sz="2000" b="1" u="sng" dirty="0" err="1">
                          <a:solidFill>
                            <a:srgbClr val="0000FF"/>
                          </a:solidFill>
                          <a:latin typeface="Times New Roman"/>
                          <a:ea typeface="Times New Roman"/>
                          <a:hlinkClick r:id="rId8" tooltip="Bambuterol"/>
                        </a:rPr>
                        <a:t>Bambuterol</a:t>
                      </a:r>
                      <a:endParaRPr lang="en-US" sz="2000" b="1" dirty="0">
                        <a:latin typeface="Times New Roman"/>
                        <a:ea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مجموعة 3"/>
          <p:cNvGrpSpPr>
            <a:grpSpLocks/>
          </p:cNvGrpSpPr>
          <p:nvPr/>
        </p:nvGrpSpPr>
        <p:grpSpPr bwMode="auto">
          <a:xfrm>
            <a:off x="-107950" y="0"/>
            <a:ext cx="1025525" cy="6872288"/>
            <a:chOff x="1000067" y="0"/>
            <a:chExt cx="1026774" cy="6872513"/>
          </a:xfrm>
        </p:grpSpPr>
        <p:pic>
          <p:nvPicPr>
            <p:cNvPr id="82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مربع نص 5"/>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8195" name="مستطيل 7"/>
          <p:cNvSpPr>
            <a:spLocks noChangeArrowheads="1"/>
          </p:cNvSpPr>
          <p:nvPr/>
        </p:nvSpPr>
        <p:spPr bwMode="auto">
          <a:xfrm>
            <a:off x="827088" y="203200"/>
            <a:ext cx="3779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Ø"/>
            </a:pPr>
            <a:r>
              <a:rPr lang="en-US" sz="3200" b="1">
                <a:latin typeface="Calibri" pitchFamily="34" charset="0"/>
              </a:rPr>
              <a:t>Why use prodrugs?</a:t>
            </a:r>
          </a:p>
          <a:p>
            <a:endParaRPr lang="en-US" sz="3200" b="1">
              <a:latin typeface="Calibri" pitchFamily="34" charset="0"/>
            </a:endParaRPr>
          </a:p>
          <a:p>
            <a:endParaRPr lang="en-US" sz="3200" b="1">
              <a:latin typeface="Calibri" pitchFamily="34" charset="0"/>
            </a:endParaRPr>
          </a:p>
        </p:txBody>
      </p:sp>
      <p:sp>
        <p:nvSpPr>
          <p:cNvPr id="8196" name="مستطيل 8"/>
          <p:cNvSpPr>
            <a:spLocks noChangeArrowheads="1"/>
          </p:cNvSpPr>
          <p:nvPr/>
        </p:nvSpPr>
        <p:spPr bwMode="auto">
          <a:xfrm>
            <a:off x="1042988" y="828675"/>
            <a:ext cx="7850187"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alibri" pitchFamily="34" charset="0"/>
              </a:rPr>
              <a:t>Prodrugs are used when drugs have unattractive physicochemical properties ((undesirable properties)).</a:t>
            </a:r>
          </a:p>
          <a:p>
            <a:pPr algn="just"/>
            <a:endParaRPr lang="en-US" sz="2400">
              <a:latin typeface="Calibri" pitchFamily="34" charset="0"/>
            </a:endParaRPr>
          </a:p>
          <a:p>
            <a:pPr algn="just"/>
            <a:endParaRPr lang="en-US" sz="2400">
              <a:latin typeface="Calibri" pitchFamily="34" charset="0"/>
            </a:endParaRPr>
          </a:p>
          <a:p>
            <a:pPr algn="just"/>
            <a:endParaRPr lang="en-US" sz="2400">
              <a:latin typeface="Calibri" pitchFamily="34" charset="0"/>
            </a:endParaRPr>
          </a:p>
          <a:p>
            <a:pPr algn="just"/>
            <a:endParaRPr lang="en-US" sz="2400">
              <a:latin typeface="Calibri" pitchFamily="34" charset="0"/>
            </a:endParaRPr>
          </a:p>
          <a:p>
            <a:pPr algn="just"/>
            <a:endParaRPr lang="en-US" sz="24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en-US" sz="2000">
              <a:latin typeface="Calibri" pitchFamily="34" charset="0"/>
            </a:endParaRPr>
          </a:p>
          <a:p>
            <a:pPr algn="just"/>
            <a:endParaRPr lang="ar-YE" sz="2000">
              <a:latin typeface="Calibri" pitchFamily="34" charset="0"/>
            </a:endParaRPr>
          </a:p>
        </p:txBody>
      </p:sp>
      <p:sp>
        <p:nvSpPr>
          <p:cNvPr id="10" name="مستطيل 9"/>
          <p:cNvSpPr/>
          <p:nvPr/>
        </p:nvSpPr>
        <p:spPr>
          <a:xfrm>
            <a:off x="1116013" y="1884363"/>
            <a:ext cx="7848600" cy="3416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457200" indent="-457200" algn="just" fontAlgn="auto">
              <a:spcBef>
                <a:spcPts val="0"/>
              </a:spcBef>
              <a:spcAft>
                <a:spcPts val="0"/>
              </a:spcAft>
              <a:buFont typeface="+mj-lt"/>
              <a:buAutoNum type="arabicPeriod"/>
              <a:defRPr/>
            </a:pPr>
            <a:r>
              <a:rPr lang="en-US" sz="2400" dirty="0"/>
              <a:t>Poor aqueous solubility.</a:t>
            </a:r>
          </a:p>
          <a:p>
            <a:pPr marL="457200" indent="-457200" algn="just" fontAlgn="auto">
              <a:spcBef>
                <a:spcPts val="0"/>
              </a:spcBef>
              <a:spcAft>
                <a:spcPts val="0"/>
              </a:spcAft>
              <a:buFont typeface="+mj-lt"/>
              <a:buAutoNum type="arabicPeriod"/>
              <a:defRPr/>
            </a:pPr>
            <a:r>
              <a:rPr lang="en-US" sz="2400" dirty="0"/>
              <a:t> Low lipophilicity.</a:t>
            </a:r>
          </a:p>
          <a:p>
            <a:pPr marL="457200" indent="-457200" algn="just" fontAlgn="auto">
              <a:spcBef>
                <a:spcPts val="0"/>
              </a:spcBef>
              <a:spcAft>
                <a:spcPts val="0"/>
              </a:spcAft>
              <a:buFont typeface="+mj-lt"/>
              <a:buAutoNum type="arabicPeriod"/>
              <a:defRPr/>
            </a:pPr>
            <a:r>
              <a:rPr lang="en-US" sz="2400" dirty="0"/>
              <a:t> Chemical instability.</a:t>
            </a:r>
          </a:p>
          <a:p>
            <a:pPr marL="457200" indent="-457200" algn="just" fontAlgn="auto">
              <a:spcBef>
                <a:spcPts val="0"/>
              </a:spcBef>
              <a:spcAft>
                <a:spcPts val="0"/>
              </a:spcAft>
              <a:buFont typeface="+mj-lt"/>
              <a:buAutoNum type="arabicPeriod"/>
              <a:defRPr/>
            </a:pPr>
            <a:r>
              <a:rPr lang="en-US" sz="2400" dirty="0"/>
              <a:t>poor patient acceptability.</a:t>
            </a:r>
          </a:p>
          <a:p>
            <a:pPr marL="457200" indent="-457200" algn="just" fontAlgn="auto">
              <a:spcBef>
                <a:spcPts val="0"/>
              </a:spcBef>
              <a:spcAft>
                <a:spcPts val="0"/>
              </a:spcAft>
              <a:buFont typeface="+mj-lt"/>
              <a:buAutoNum type="arabicPeriod"/>
              <a:defRPr/>
            </a:pPr>
            <a:r>
              <a:rPr lang="en-US" sz="2400" dirty="0"/>
              <a:t>formulation problems.</a:t>
            </a:r>
          </a:p>
          <a:p>
            <a:pPr marL="457200" indent="-457200" fontAlgn="auto">
              <a:spcBef>
                <a:spcPts val="0"/>
              </a:spcBef>
              <a:spcAft>
                <a:spcPts val="0"/>
              </a:spcAft>
              <a:buFont typeface="+mj-lt"/>
              <a:buAutoNum type="arabicPeriod"/>
              <a:defRPr/>
            </a:pPr>
            <a:r>
              <a:rPr lang="en-US" sz="2400" dirty="0"/>
              <a:t>Good substrate for first-pass metabolism.</a:t>
            </a:r>
          </a:p>
          <a:p>
            <a:pPr marL="457200" indent="-457200" fontAlgn="auto">
              <a:spcBef>
                <a:spcPts val="0"/>
              </a:spcBef>
              <a:spcAft>
                <a:spcPts val="0"/>
              </a:spcAft>
              <a:buFont typeface="+mj-lt"/>
              <a:buAutoNum type="arabicPeriod"/>
              <a:defRPr/>
            </a:pPr>
            <a:r>
              <a:rPr lang="en-US" sz="2400" dirty="0"/>
              <a:t>Rapid absorption/excretion.</a:t>
            </a:r>
          </a:p>
          <a:p>
            <a:pPr marL="457200" indent="-457200" fontAlgn="auto">
              <a:spcBef>
                <a:spcPts val="0"/>
              </a:spcBef>
              <a:spcAft>
                <a:spcPts val="0"/>
              </a:spcAft>
              <a:buFont typeface="+mj-lt"/>
              <a:buAutoNum type="arabicPeriod"/>
              <a:defRPr/>
            </a:pPr>
            <a:r>
              <a:rPr lang="en-US" sz="2400" dirty="0"/>
              <a:t>Not site-specific.</a:t>
            </a:r>
          </a:p>
          <a:p>
            <a:pPr marL="457200" indent="-457200" fontAlgn="auto">
              <a:spcBef>
                <a:spcPts val="0"/>
              </a:spcBef>
              <a:spcAft>
                <a:spcPts val="0"/>
              </a:spcAft>
              <a:buFont typeface="+mj-lt"/>
              <a:buAutoNum type="arabicPeriod"/>
              <a:defRPr/>
            </a:pPr>
            <a:r>
              <a:rPr lang="en-US" sz="2400" dirty="0"/>
              <a:t>Pain at the site of injection.</a:t>
            </a:r>
            <a:endParaRPr lang="ar-YE" sz="2400" dirty="0"/>
          </a:p>
        </p:txBody>
      </p:sp>
      <p:cxnSp>
        <p:nvCxnSpPr>
          <p:cNvPr id="12" name="رابط مستقيم 11"/>
          <p:cNvCxnSpPr/>
          <p:nvPr/>
        </p:nvCxnSpPr>
        <p:spPr>
          <a:xfrm>
            <a:off x="1187450" y="1844675"/>
            <a:ext cx="76327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187450" y="5373688"/>
            <a:ext cx="76327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0"/>
            <a:ext cx="82216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مجموعة 3"/>
          <p:cNvGrpSpPr>
            <a:grpSpLocks/>
          </p:cNvGrpSpPr>
          <p:nvPr/>
        </p:nvGrpSpPr>
        <p:grpSpPr bwMode="auto">
          <a:xfrm>
            <a:off x="-107950" y="0"/>
            <a:ext cx="1025525" cy="6872288"/>
            <a:chOff x="1000067" y="0"/>
            <a:chExt cx="1026774" cy="6872513"/>
          </a:xfrm>
        </p:grpSpPr>
        <p:pic>
          <p:nvPicPr>
            <p:cNvPr id="92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مربع نص 5"/>
            <p:cNvSpPr txBox="1">
              <a:spLocks noChangeArrowheads="1"/>
            </p:cNvSpPr>
            <p:nvPr/>
          </p:nvSpPr>
          <p:spPr bwMode="auto">
            <a:xfrm rot="-5400000">
              <a:off x="942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9220" name="مربع نص 8"/>
          <p:cNvSpPr txBox="1">
            <a:spLocks noChangeArrowheads="1"/>
          </p:cNvSpPr>
          <p:nvPr/>
        </p:nvSpPr>
        <p:spPr bwMode="auto">
          <a:xfrm>
            <a:off x="2555875" y="0"/>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en-US" sz="3200" b="1" u="sng">
                <a:latin typeface="Calibri" pitchFamily="34" charset="0"/>
              </a:rPr>
              <a:t>Prodrug Concept</a:t>
            </a:r>
            <a:endParaRPr lang="ar-YE" sz="3200" b="1" u="sng">
              <a:latin typeface="Calibri" pitchFamily="34" charset="0"/>
            </a:endParaRPr>
          </a:p>
        </p:txBody>
      </p:sp>
      <p:sp>
        <p:nvSpPr>
          <p:cNvPr id="9221" name="مستطيل 10"/>
          <p:cNvSpPr>
            <a:spLocks noChangeArrowheads="1"/>
          </p:cNvSpPr>
          <p:nvPr/>
        </p:nvSpPr>
        <p:spPr bwMode="auto">
          <a:xfrm>
            <a:off x="827088" y="4076700"/>
            <a:ext cx="84248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a:buFont typeface="Arial" pitchFamily="34" charset="0"/>
              <a:buChar char="•"/>
            </a:pPr>
            <a:r>
              <a:rPr lang="en-US" sz="2400">
                <a:latin typeface="Calibri" pitchFamily="34" charset="0"/>
              </a:rPr>
              <a:t>The drug–promoiety is the prodrug that is typically pharmacologically inactive.</a:t>
            </a: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a:p>
            <a:pPr algn="justLow"/>
            <a:endParaRPr lang="en-US" sz="2400">
              <a:latin typeface="Calibri" pitchFamily="34" charset="0"/>
            </a:endParaRPr>
          </a:p>
        </p:txBody>
      </p:sp>
      <p:sp>
        <p:nvSpPr>
          <p:cNvPr id="9222" name="مستطيل 12"/>
          <p:cNvSpPr>
            <a:spLocks noChangeArrowheads="1"/>
          </p:cNvSpPr>
          <p:nvPr/>
        </p:nvSpPr>
        <p:spPr bwMode="auto">
          <a:xfrm>
            <a:off x="971550" y="4902200"/>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pitchFamily="34" charset="0"/>
              <a:buChar char="•"/>
            </a:pPr>
            <a:r>
              <a:rPr lang="en-US" sz="2400">
                <a:latin typeface="Calibri" pitchFamily="34" charset="0"/>
              </a:rPr>
              <a:t>limitation of a parent drug that prevents optimal (bio)pharmaceutical or pharmacokinetic performance.</a:t>
            </a:r>
          </a:p>
        </p:txBody>
      </p:sp>
      <p:sp>
        <p:nvSpPr>
          <p:cNvPr id="9223" name="مستطيل 13"/>
          <p:cNvSpPr>
            <a:spLocks noChangeArrowheads="1"/>
          </p:cNvSpPr>
          <p:nvPr/>
        </p:nvSpPr>
        <p:spPr bwMode="auto">
          <a:xfrm>
            <a:off x="6227763" y="257175"/>
            <a:ext cx="2881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latin typeface="Calibri" pitchFamily="34" charset="0"/>
              </a:rPr>
              <a:t>Promoiety</a:t>
            </a:r>
          </a:p>
          <a:p>
            <a:pPr rtl="1"/>
            <a:r>
              <a:rPr lang="en-US">
                <a:latin typeface="Calibri" pitchFamily="34" charset="0"/>
              </a:rPr>
              <a:t>A functional group used</a:t>
            </a:r>
          </a:p>
          <a:p>
            <a:pPr rtl="1"/>
            <a:r>
              <a:rPr lang="en-US">
                <a:latin typeface="Calibri" pitchFamily="34" charset="0"/>
              </a:rPr>
              <a:t>to modify the structure</a:t>
            </a:r>
          </a:p>
          <a:p>
            <a:pPr rtl="1"/>
            <a:r>
              <a:rPr lang="en-US">
                <a:latin typeface="Calibri" pitchFamily="34" charset="0"/>
              </a:rPr>
              <a:t>of pharmacologically</a:t>
            </a:r>
          </a:p>
          <a:p>
            <a:pPr rtl="1"/>
            <a:r>
              <a:rPr lang="en-US">
                <a:latin typeface="Calibri" pitchFamily="34" charset="0"/>
              </a:rPr>
              <a:t>active agents to improve</a:t>
            </a:r>
          </a:p>
          <a:p>
            <a:pPr rtl="1"/>
            <a:r>
              <a:rPr lang="en-US">
                <a:latin typeface="Calibri" pitchFamily="34" charset="0"/>
              </a:rPr>
              <a:t>physicochemical,</a:t>
            </a:r>
          </a:p>
          <a:p>
            <a:pPr rtl="1"/>
            <a:r>
              <a:rPr lang="en-US">
                <a:latin typeface="Calibri" pitchFamily="34" charset="0"/>
              </a:rPr>
              <a:t>biopharmaceutical or</a:t>
            </a:r>
          </a:p>
          <a:p>
            <a:r>
              <a:rPr lang="en-US">
                <a:latin typeface="Calibri" pitchFamily="34" charset="0"/>
              </a:rPr>
              <a:t>pharmacokinetic properties.</a:t>
            </a:r>
            <a:endParaRPr lang="ar-YE">
              <a:latin typeface="Calibri" pitchFamily="34" charset="0"/>
            </a:endParaRPr>
          </a:p>
        </p:txBody>
      </p:sp>
      <p:sp>
        <p:nvSpPr>
          <p:cNvPr id="9224" name="مستطيل 14"/>
          <p:cNvSpPr>
            <a:spLocks noChangeArrowheads="1"/>
          </p:cNvSpPr>
          <p:nvPr/>
        </p:nvSpPr>
        <p:spPr bwMode="auto">
          <a:xfrm>
            <a:off x="971550" y="5838825"/>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sz="2400">
                <a:latin typeface="Calibri" pitchFamily="34" charset="0"/>
              </a:rPr>
              <a:t>The drug and promoiety are covalently linked via bioreversible groups that are chemically or enzymatically labile,</a:t>
            </a:r>
            <a:endParaRPr lang="ar-YE" sz="240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0125" y="214313"/>
            <a:ext cx="8072438" cy="1143000"/>
          </a:xfrm>
        </p:spPr>
        <p:txBody>
          <a:bodyPr rtlCol="1">
            <a:normAutofit fontScale="90000"/>
          </a:bodyPr>
          <a:lstStyle/>
          <a:p>
            <a:pPr eaLnBrk="1" fontAlgn="auto" hangingPunct="1">
              <a:spcAft>
                <a:spcPts val="0"/>
              </a:spcAft>
              <a:defRPr/>
            </a:pPr>
            <a:r>
              <a:rPr lang="en-US" b="1" u="sng" dirty="0" smtClean="0"/>
              <a:t>Ideal Property Of Prodrug:</a:t>
            </a:r>
            <a:r>
              <a:rPr lang="en-US" u="sng" dirty="0" smtClean="0"/>
              <a:t/>
            </a:r>
            <a:br>
              <a:rPr lang="en-US" u="sng" dirty="0" smtClean="0"/>
            </a:br>
            <a:endParaRPr lang="ar-YE" u="sng" dirty="0"/>
          </a:p>
        </p:txBody>
      </p:sp>
      <p:grpSp>
        <p:nvGrpSpPr>
          <p:cNvPr id="10243" name="مجموعة 5"/>
          <p:cNvGrpSpPr>
            <a:grpSpLocks/>
          </p:cNvGrpSpPr>
          <p:nvPr/>
        </p:nvGrpSpPr>
        <p:grpSpPr bwMode="auto">
          <a:xfrm>
            <a:off x="-119063" y="0"/>
            <a:ext cx="1025526" cy="6872288"/>
            <a:chOff x="-108519" y="0"/>
            <a:chExt cx="1026774" cy="6872513"/>
          </a:xfrm>
        </p:grpSpPr>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 y="0"/>
              <a:ext cx="911225" cy="68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مربع نص 7"/>
            <p:cNvSpPr txBox="1">
              <a:spLocks noChangeArrowheads="1"/>
            </p:cNvSpPr>
            <p:nvPr/>
          </p:nvSpPr>
          <p:spPr bwMode="auto">
            <a:xfrm rot="-5400000">
              <a:off x="-1099163" y="990645"/>
              <a:ext cx="2996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solidFill>
                    <a:schemeClr val="bg1"/>
                  </a:solidFill>
                  <a:latin typeface="Calibri" pitchFamily="34" charset="0"/>
                </a:rPr>
                <a:t>Prodrug</a:t>
              </a:r>
              <a:endParaRPr lang="ar-YE" sz="4800" b="1">
                <a:solidFill>
                  <a:schemeClr val="bg1"/>
                </a:solidFill>
                <a:latin typeface="Calibri" pitchFamily="34" charset="0"/>
              </a:endParaRPr>
            </a:p>
          </p:txBody>
        </p:sp>
      </p:grpSp>
      <p:sp>
        <p:nvSpPr>
          <p:cNvPr id="12" name="مستطيل 11"/>
          <p:cNvSpPr/>
          <p:nvPr/>
        </p:nvSpPr>
        <p:spPr>
          <a:xfrm>
            <a:off x="1000125" y="785813"/>
            <a:ext cx="8001000" cy="52625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457200" indent="-457200" fontAlgn="auto">
              <a:spcBef>
                <a:spcPts val="0"/>
              </a:spcBef>
              <a:spcAft>
                <a:spcPts val="0"/>
              </a:spcAft>
              <a:buFont typeface="+mj-lt"/>
              <a:buAutoNum type="arabicParenR"/>
              <a:defRPr/>
            </a:pPr>
            <a:endParaRPr lang="en-US" sz="2400" dirty="0"/>
          </a:p>
          <a:p>
            <a:pPr marL="457200" indent="-457200" fontAlgn="auto">
              <a:spcBef>
                <a:spcPts val="0"/>
              </a:spcBef>
              <a:spcAft>
                <a:spcPts val="0"/>
              </a:spcAft>
              <a:buFont typeface="+mj-lt"/>
              <a:buAutoNum type="arabicParenR"/>
              <a:defRPr/>
            </a:pPr>
            <a:r>
              <a:rPr lang="en-US" sz="2400" dirty="0"/>
              <a:t>The </a:t>
            </a:r>
            <a:r>
              <a:rPr lang="en-US" sz="2400" dirty="0" err="1"/>
              <a:t>prodrug</a:t>
            </a:r>
            <a:r>
              <a:rPr lang="en-US" sz="2400" dirty="0"/>
              <a:t> should be less toxic than the drug.</a:t>
            </a:r>
          </a:p>
          <a:p>
            <a:pPr marL="457200" indent="-457200" fontAlgn="auto">
              <a:spcBef>
                <a:spcPts val="0"/>
              </a:spcBef>
              <a:spcAft>
                <a:spcPts val="0"/>
              </a:spcAft>
              <a:buFont typeface="+mj-lt"/>
              <a:buAutoNum type="arabicParenR"/>
              <a:defRPr/>
            </a:pPr>
            <a:endParaRPr lang="en-US" sz="2400" dirty="0"/>
          </a:p>
          <a:p>
            <a:pPr marL="457200" indent="-457200" fontAlgn="auto">
              <a:spcBef>
                <a:spcPts val="0"/>
              </a:spcBef>
              <a:spcAft>
                <a:spcPts val="0"/>
              </a:spcAft>
              <a:buFont typeface="+mj-lt"/>
              <a:buAutoNum type="arabicParenR"/>
              <a:defRPr/>
            </a:pPr>
            <a:r>
              <a:rPr lang="en-US" sz="2400" dirty="0"/>
              <a:t>The </a:t>
            </a:r>
            <a:r>
              <a:rPr lang="en-US" sz="2400" dirty="0" err="1"/>
              <a:t>pordrug</a:t>
            </a:r>
            <a:r>
              <a:rPr lang="en-US" sz="2400" dirty="0"/>
              <a:t> should be inactive or significantly less active than  the </a:t>
            </a:r>
            <a:r>
              <a:rPr lang="en-US" sz="2400" dirty="0" err="1"/>
              <a:t>parant</a:t>
            </a:r>
            <a:r>
              <a:rPr lang="en-US" sz="2400" dirty="0"/>
              <a:t> drug.</a:t>
            </a:r>
          </a:p>
          <a:p>
            <a:pPr marL="457200" indent="-457200" fontAlgn="auto">
              <a:spcBef>
                <a:spcPts val="0"/>
              </a:spcBef>
              <a:spcAft>
                <a:spcPts val="0"/>
              </a:spcAft>
              <a:buFont typeface="+mj-lt"/>
              <a:buAutoNum type="arabicParenR"/>
              <a:defRPr/>
            </a:pPr>
            <a:endParaRPr lang="en-US" sz="2400" dirty="0"/>
          </a:p>
          <a:p>
            <a:pPr marL="457200" indent="-457200" fontAlgn="auto">
              <a:spcBef>
                <a:spcPts val="0"/>
              </a:spcBef>
              <a:spcAft>
                <a:spcPts val="0"/>
              </a:spcAft>
              <a:buFont typeface="+mj-lt"/>
              <a:buAutoNum type="arabicParenR"/>
              <a:defRPr/>
            </a:pPr>
            <a:r>
              <a:rPr lang="en-US" sz="2400" dirty="0"/>
              <a:t>The rate formation of drug from the </a:t>
            </a:r>
            <a:r>
              <a:rPr lang="en-US" sz="2400" dirty="0" err="1"/>
              <a:t>prodrug</a:t>
            </a:r>
            <a:r>
              <a:rPr lang="en-US" sz="2400" dirty="0"/>
              <a:t> should be rapid enough to maintain the drug’ conc. With its therapeutic window.</a:t>
            </a:r>
          </a:p>
          <a:p>
            <a:pPr marL="457200" indent="-457200" fontAlgn="auto">
              <a:spcBef>
                <a:spcPts val="0"/>
              </a:spcBef>
              <a:spcAft>
                <a:spcPts val="0"/>
              </a:spcAft>
              <a:buFont typeface="+mj-lt"/>
              <a:buAutoNum type="arabicParenR"/>
              <a:defRPr/>
            </a:pPr>
            <a:r>
              <a:rPr lang="en-US" sz="2400" dirty="0"/>
              <a:t>The metabolites from the carrier should be non-toxic  or have a low degree of toxicity.</a:t>
            </a:r>
          </a:p>
          <a:p>
            <a:pPr marL="457200" indent="-457200" fontAlgn="auto">
              <a:spcBef>
                <a:spcPts val="0"/>
              </a:spcBef>
              <a:spcAft>
                <a:spcPts val="0"/>
              </a:spcAft>
              <a:buFont typeface="+mj-lt"/>
              <a:buAutoNum type="arabicParenR"/>
              <a:defRPr/>
            </a:pPr>
            <a:endParaRPr lang="en-US" sz="2400" dirty="0"/>
          </a:p>
          <a:p>
            <a:pPr marL="457200" indent="-457200" fontAlgn="auto">
              <a:spcBef>
                <a:spcPts val="0"/>
              </a:spcBef>
              <a:spcAft>
                <a:spcPts val="0"/>
              </a:spcAft>
              <a:buFont typeface="+mj-lt"/>
              <a:buAutoNum type="arabicParenR"/>
              <a:defRPr/>
            </a:pPr>
            <a:r>
              <a:rPr lang="en-US" sz="2400" dirty="0"/>
              <a:t>The </a:t>
            </a:r>
            <a:r>
              <a:rPr lang="en-US" sz="2400" dirty="0" err="1"/>
              <a:t>prodrug</a:t>
            </a:r>
            <a:r>
              <a:rPr lang="en-US" sz="2400" dirty="0"/>
              <a:t> should be site specific.</a:t>
            </a:r>
          </a:p>
          <a:p>
            <a:pPr marL="457200" indent="-457200" fontAlgn="auto">
              <a:spcBef>
                <a:spcPts val="0"/>
              </a:spcBef>
              <a:spcAft>
                <a:spcPts val="0"/>
              </a:spcAft>
              <a:defRPr/>
            </a:pPr>
            <a:endParaRPr lang="en-US" sz="24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1997</Words>
  <Application>Microsoft Office PowerPoint</Application>
  <PresentationFormat>On-screen Show (4:3)</PresentationFormat>
  <Paragraphs>641</Paragraphs>
  <Slides>55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سمة Office</vt:lpstr>
      <vt:lpstr>ISIS/Draw 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Property Of Prodrug: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shadows</dc:creator>
  <cp:lastModifiedBy>Jhansi rani konduru</cp:lastModifiedBy>
  <cp:revision>191</cp:revision>
  <dcterms:created xsi:type="dcterms:W3CDTF">2010-11-02T19:26:06Z</dcterms:created>
  <dcterms:modified xsi:type="dcterms:W3CDTF">2015-09-18T11:58:00Z</dcterms:modified>
</cp:coreProperties>
</file>