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325" r:id="rId2"/>
    <p:sldId id="326" r:id="rId3"/>
    <p:sldId id="317" r:id="rId4"/>
    <p:sldId id="318" r:id="rId5"/>
    <p:sldId id="319" r:id="rId6"/>
    <p:sldId id="256" r:id="rId7"/>
    <p:sldId id="257" r:id="rId8"/>
    <p:sldId id="274" r:id="rId9"/>
    <p:sldId id="278" r:id="rId10"/>
    <p:sldId id="283" r:id="rId11"/>
    <p:sldId id="259" r:id="rId12"/>
    <p:sldId id="262" r:id="rId13"/>
    <p:sldId id="307" r:id="rId14"/>
    <p:sldId id="306" r:id="rId15"/>
    <p:sldId id="263" r:id="rId16"/>
    <p:sldId id="280" r:id="rId17"/>
    <p:sldId id="264" r:id="rId18"/>
    <p:sldId id="265" r:id="rId19"/>
    <p:sldId id="298" r:id="rId20"/>
    <p:sldId id="302" r:id="rId21"/>
    <p:sldId id="267" r:id="rId22"/>
    <p:sldId id="310" r:id="rId23"/>
    <p:sldId id="285" r:id="rId24"/>
    <p:sldId id="284" r:id="rId25"/>
    <p:sldId id="268" r:id="rId26"/>
    <p:sldId id="269" r:id="rId27"/>
    <p:sldId id="294" r:id="rId28"/>
    <p:sldId id="291" r:id="rId29"/>
    <p:sldId id="292" r:id="rId30"/>
    <p:sldId id="293" r:id="rId31"/>
    <p:sldId id="270" r:id="rId32"/>
    <p:sldId id="311" r:id="rId33"/>
    <p:sldId id="271" r:id="rId34"/>
    <p:sldId id="287" r:id="rId35"/>
    <p:sldId id="312" r:id="rId36"/>
    <p:sldId id="313" r:id="rId37"/>
    <p:sldId id="303" r:id="rId38"/>
    <p:sldId id="299" r:id="rId39"/>
    <p:sldId id="296" r:id="rId40"/>
    <p:sldId id="314" r:id="rId41"/>
    <p:sldId id="272" r:id="rId42"/>
    <p:sldId id="316" r:id="rId43"/>
    <p:sldId id="290" r:id="rId44"/>
    <p:sldId id="273" r:id="rId45"/>
    <p:sldId id="324" r:id="rId46"/>
    <p:sldId id="320" r:id="rId47"/>
    <p:sldId id="321" r:id="rId48"/>
    <p:sldId id="323" r:id="rId49"/>
    <p:sldId id="327"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47534C"/>
                </a:solidFill>
              </a:defRPr>
            </a:lvl1pPr>
          </a:lstStyle>
          <a:p>
            <a:pPr>
              <a:defRPr/>
            </a:pPr>
            <a:fld id="{B73AF7E5-3E4B-4616-A3B1-962CF32A13C7}" type="slidenum">
              <a:rPr lang="en-US" altLang="fr-FR"/>
              <a:pPr>
                <a:defRPr/>
              </a:pPr>
              <a:t>‹#›</a:t>
            </a:fld>
            <a:endParaRPr lang="en-US" altLang="fr-FR"/>
          </a:p>
        </p:txBody>
      </p:sp>
    </p:spTree>
    <p:extLst>
      <p:ext uri="{BB962C8B-B14F-4D97-AF65-F5344CB8AC3E}">
        <p14:creationId xmlns:p14="http://schemas.microsoft.com/office/powerpoint/2010/main" val="160561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2A7458-741F-466C-AAEA-C9158D3897E3}" type="slidenum">
              <a:rPr lang="en-US" altLang="fr-FR"/>
              <a:pPr>
                <a:defRPr/>
              </a:pPr>
              <a:t>‹#›</a:t>
            </a:fld>
            <a:endParaRPr lang="en-US" altLang="fr-FR"/>
          </a:p>
        </p:txBody>
      </p:sp>
    </p:spTree>
    <p:extLst>
      <p:ext uri="{BB962C8B-B14F-4D97-AF65-F5344CB8AC3E}">
        <p14:creationId xmlns:p14="http://schemas.microsoft.com/office/powerpoint/2010/main" val="50414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2F0F0130-7B3E-4F04-966B-D98E24887FF1}" type="slidenum">
              <a:rPr lang="en-US" altLang="fr-FR"/>
              <a:pPr>
                <a:defRPr/>
              </a:pPr>
              <a:t>‹#›</a:t>
            </a:fld>
            <a:endParaRPr lang="en-US" altLang="fr-FR"/>
          </a:p>
        </p:txBody>
      </p:sp>
    </p:spTree>
    <p:extLst>
      <p:ext uri="{BB962C8B-B14F-4D97-AF65-F5344CB8AC3E}">
        <p14:creationId xmlns:p14="http://schemas.microsoft.com/office/powerpoint/2010/main" val="355472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pPr>
              <a:defRPr/>
            </a:pPr>
            <a:fld id="{69E85EE5-4C31-455D-89C6-B3180E44B959}" type="slidenum">
              <a:rPr lang="en-US" altLang="fr-FR"/>
              <a:pPr>
                <a:defRPr/>
              </a:pPr>
              <a:t>‹#›</a:t>
            </a:fld>
            <a:endParaRPr lang="en-US" alt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254663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smtClean="0"/>
            </a:lvl1pPr>
          </a:lstStyle>
          <a:p>
            <a:pPr>
              <a:defRPr/>
            </a:pPr>
            <a:fld id="{8168E0D3-FA16-44CD-B163-E8C29F76F265}" type="slidenum">
              <a:rPr lang="en-US" altLang="fr-FR"/>
              <a:pPr>
                <a:defRPr/>
              </a:pPr>
              <a:t>‹#›</a:t>
            </a:fld>
            <a:endParaRPr lang="en-US" altLang="fr-FR"/>
          </a:p>
        </p:txBody>
      </p:sp>
      <p:sp>
        <p:nvSpPr>
          <p:cNvPr id="5" name="Date Placeholder 4"/>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339189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smtClean="0"/>
            </a:lvl1pPr>
          </a:lstStyle>
          <a:p>
            <a:pPr>
              <a:defRPr/>
            </a:pPr>
            <a:fld id="{CCF9A81C-3E5E-4C3A-A45D-53C9E22928F7}" type="slidenum">
              <a:rPr lang="en-US" altLang="fr-FR"/>
              <a:pPr>
                <a:defRPr/>
              </a:pPr>
              <a:t>‹#›</a:t>
            </a:fld>
            <a:endParaRPr lang="en-US" altLang="fr-FR"/>
          </a:p>
        </p:txBody>
      </p:sp>
      <p:sp>
        <p:nvSpPr>
          <p:cNvPr id="8" name="Date Placeholder 7"/>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424884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0BA15-0793-4C8C-A664-8B137AFAE9A2}" type="slidenum">
              <a:rPr lang="en-US" altLang="fr-FR"/>
              <a:pPr>
                <a:defRPr/>
              </a:pPr>
              <a:t>‹#›</a:t>
            </a:fld>
            <a:endParaRPr lang="en-US" altLang="fr-FR"/>
          </a:p>
        </p:txBody>
      </p:sp>
    </p:spTree>
    <p:extLst>
      <p:ext uri="{BB962C8B-B14F-4D97-AF65-F5344CB8AC3E}">
        <p14:creationId xmlns:p14="http://schemas.microsoft.com/office/powerpoint/2010/main" val="95384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smtClean="0"/>
            </a:lvl1pPr>
          </a:lstStyle>
          <a:p>
            <a:pPr>
              <a:defRPr/>
            </a:pPr>
            <a:fld id="{37D9EAE7-BFA5-4BB3-99D0-F2686B87F5BB}" type="slidenum">
              <a:rPr lang="en-US" altLang="fr-FR"/>
              <a:pPr>
                <a:defRPr/>
              </a:pPr>
              <a:t>‹#›</a:t>
            </a:fld>
            <a:endParaRPr lang="en-US" altLang="fr-FR"/>
          </a:p>
        </p:txBody>
      </p:sp>
    </p:spTree>
    <p:extLst>
      <p:ext uri="{BB962C8B-B14F-4D97-AF65-F5344CB8AC3E}">
        <p14:creationId xmlns:p14="http://schemas.microsoft.com/office/powerpoint/2010/main" val="85251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142661-39C8-4539-9374-1EEC741C5070}" type="slidenum">
              <a:rPr lang="en-US" altLang="fr-FR"/>
              <a:pPr>
                <a:defRPr/>
              </a:pPr>
              <a:t>‹#›</a:t>
            </a:fld>
            <a:endParaRPr lang="en-US" altLang="fr-FR"/>
          </a:p>
        </p:txBody>
      </p:sp>
    </p:spTree>
    <p:extLst>
      <p:ext uri="{BB962C8B-B14F-4D97-AF65-F5344CB8AC3E}">
        <p14:creationId xmlns:p14="http://schemas.microsoft.com/office/powerpoint/2010/main" val="317627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2FF896-90C0-4E66-B55B-BA1A9EBB0C28}" type="slidenum">
              <a:rPr lang="en-US" altLang="fr-FR"/>
              <a:pPr>
                <a:defRPr/>
              </a:pPr>
              <a:t>‹#›</a:t>
            </a:fld>
            <a:endParaRPr lang="en-US" altLang="fr-FR"/>
          </a:p>
        </p:txBody>
      </p:sp>
    </p:spTree>
    <p:extLst>
      <p:ext uri="{BB962C8B-B14F-4D97-AF65-F5344CB8AC3E}">
        <p14:creationId xmlns:p14="http://schemas.microsoft.com/office/powerpoint/2010/main" val="349023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3B4B68-6B03-4001-8746-9AB55BA2128A}" type="slidenum">
              <a:rPr lang="en-US" altLang="fr-FR"/>
              <a:pPr>
                <a:defRPr/>
              </a:pPr>
              <a:t>‹#›</a:t>
            </a:fld>
            <a:endParaRPr lang="en-US" altLang="fr-FR"/>
          </a:p>
        </p:txBody>
      </p:sp>
    </p:spTree>
    <p:extLst>
      <p:ext uri="{BB962C8B-B14F-4D97-AF65-F5344CB8AC3E}">
        <p14:creationId xmlns:p14="http://schemas.microsoft.com/office/powerpoint/2010/main" val="273018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C00DF397-6336-4DCD-A07C-2AA3D72A74E7}" type="slidenum">
              <a:rPr lang="en-US" altLang="fr-FR"/>
              <a:pPr>
                <a:defRPr/>
              </a:pPr>
              <a:t>‹#›</a:t>
            </a:fld>
            <a:endParaRPr lang="en-US" altLang="fr-FR"/>
          </a:p>
        </p:txBody>
      </p:sp>
    </p:spTree>
    <p:extLst>
      <p:ext uri="{BB962C8B-B14F-4D97-AF65-F5344CB8AC3E}">
        <p14:creationId xmlns:p14="http://schemas.microsoft.com/office/powerpoint/2010/main" val="19278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smtClean="0"/>
            </a:lvl1pPr>
          </a:lstStyle>
          <a:p>
            <a:pPr>
              <a:defRPr/>
            </a:pPr>
            <a:fld id="{27521B48-9136-4D7A-9D68-6718247F3B44}" type="slidenum">
              <a:rPr lang="en-US" altLang="fr-FR"/>
              <a:pPr>
                <a:defRPr/>
              </a:pPr>
              <a:t>‹#›</a:t>
            </a:fld>
            <a:endParaRPr lang="en-US" altLang="fr-FR"/>
          </a:p>
        </p:txBody>
      </p:sp>
    </p:spTree>
    <p:extLst>
      <p:ext uri="{BB962C8B-B14F-4D97-AF65-F5344CB8AC3E}">
        <p14:creationId xmlns:p14="http://schemas.microsoft.com/office/powerpoint/2010/main" val="406161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smtClean="0"/>
            </a:lvl1pPr>
          </a:lstStyle>
          <a:p>
            <a:pPr>
              <a:defRPr/>
            </a:pPr>
            <a:fld id="{B09F4907-79A2-4FC7-982F-BDE6E997046B}" type="slidenum">
              <a:rPr lang="en-US" altLang="fr-FR"/>
              <a:pPr>
                <a:defRPr/>
              </a:pPr>
              <a:t>‹#›</a:t>
            </a:fld>
            <a:endParaRPr lang="en-US" altLang="fr-FR"/>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309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2"/>
                </a:solidFill>
              </a:defRPr>
            </a:lvl1pPr>
          </a:lstStyle>
          <a:p>
            <a:pPr>
              <a:defRPr/>
            </a:pPr>
            <a:fld id="{D198A18A-59A2-428B-A272-A64CD24E0B1C}" type="slidenum">
              <a:rPr lang="en-US" altLang="fr-FR"/>
              <a:pPr>
                <a:defRPr/>
              </a:pPr>
              <a:t>‹#›</a:t>
            </a:fld>
            <a:endParaRPr lang="en-US" alt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84" r:id="rId2"/>
    <p:sldLayoutId id="2147483790" r:id="rId3"/>
    <p:sldLayoutId id="2147483785" r:id="rId4"/>
    <p:sldLayoutId id="2147483786" r:id="rId5"/>
    <p:sldLayoutId id="2147483787" r:id="rId6"/>
    <p:sldLayoutId id="2147483791" r:id="rId7"/>
    <p:sldLayoutId id="2147483792" r:id="rId8"/>
    <p:sldLayoutId id="2147483793" r:id="rId9"/>
    <p:sldLayoutId id="2147483788" r:id="rId10"/>
    <p:sldLayoutId id="2147483794" r:id="rId11"/>
    <p:sldLayoutId id="2147483795" r:id="rId12"/>
    <p:sldLayoutId id="2147483796" r:id="rId13"/>
    <p:sldLayoutId id="2147483797" r:id="rId14"/>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AC6D56"/>
                </a:solidFill>
                <a:latin typeface="Stencil" panose="040409050D0802020404" pitchFamily="82" charset="0"/>
              </a:rPr>
              <a:t>OMICS Group</a:t>
            </a:r>
            <a:endParaRPr lang="en-US" sz="5400" dirty="0">
              <a:solidFill>
                <a:srgbClr val="AC6D5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53782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fontAlgn="auto" hangingPunct="1">
              <a:spcAft>
                <a:spcPts val="0"/>
              </a:spcAft>
              <a:defRPr/>
            </a:pPr>
            <a:r>
              <a:rPr lang="en-US" dirty="0" smtClean="0">
                <a:solidFill>
                  <a:schemeClr val="accent1">
                    <a:lumMod val="75000"/>
                  </a:schemeClr>
                </a:solidFill>
              </a:rPr>
              <a:t>DNA Animal </a:t>
            </a:r>
            <a:r>
              <a:rPr lang="en-US" dirty="0">
                <a:solidFill>
                  <a:schemeClr val="accent1">
                    <a:lumMod val="75000"/>
                  </a:schemeClr>
                </a:solidFill>
              </a:rPr>
              <a:t>Virus Examples</a:t>
            </a:r>
          </a:p>
        </p:txBody>
      </p:sp>
      <p:pic>
        <p:nvPicPr>
          <p:cNvPr id="18435" name="Picture 6" descr="animal-viruses_classif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01838"/>
            <a:ext cx="8991600" cy="4017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Culture</a:t>
            </a:r>
          </a:p>
        </p:txBody>
      </p:sp>
      <p:sp>
        <p:nvSpPr>
          <p:cNvPr id="19459" name="Rectangle 4"/>
          <p:cNvSpPr>
            <a:spLocks noGrp="1" noChangeArrowheads="1"/>
          </p:cNvSpPr>
          <p:nvPr>
            <p:ph type="body" sz="half" idx="1"/>
          </p:nvPr>
        </p:nvSpPr>
        <p:spPr/>
        <p:txBody>
          <a:bodyPr/>
          <a:lstStyle/>
          <a:p>
            <a:pPr eaLnBrk="1" hangingPunct="1">
              <a:buFont typeface="Arial" panose="020B0604020202020204" pitchFamily="34" charset="0"/>
              <a:buChar char="•"/>
              <a:defRPr/>
            </a:pPr>
            <a:r>
              <a:rPr lang="en-US" altLang="fr-FR" sz="2800" dirty="0" smtClean="0"/>
              <a:t>Tissue Culture </a:t>
            </a:r>
          </a:p>
          <a:p>
            <a:pPr marL="114300" indent="0" eaLnBrk="1" hangingPunct="1">
              <a:buFont typeface="Arial" panose="020B0604020202020204" pitchFamily="34" charset="0"/>
              <a:buNone/>
              <a:defRPr/>
            </a:pPr>
            <a:endParaRPr lang="en-US" altLang="fr-FR" dirty="0" smtClean="0"/>
          </a:p>
          <a:p>
            <a:pPr lvl="1" eaLnBrk="1" hangingPunct="1">
              <a:buFont typeface="Arial" panose="020B0604020202020204" pitchFamily="34" charset="0"/>
              <a:buChar char="•"/>
              <a:defRPr/>
            </a:pPr>
            <a:r>
              <a:rPr lang="en-US" altLang="fr-FR" sz="2400" dirty="0" smtClean="0"/>
              <a:t>Chick Embryos</a:t>
            </a:r>
          </a:p>
          <a:p>
            <a:pPr lvl="1" eaLnBrk="1" hangingPunct="1">
              <a:buFont typeface="Arial" panose="020B0604020202020204" pitchFamily="34" charset="0"/>
              <a:buChar char="•"/>
              <a:defRPr/>
            </a:pPr>
            <a:r>
              <a:rPr lang="en-US" altLang="fr-FR" sz="2400" dirty="0" smtClean="0"/>
              <a:t> Animal Cells/Tissue </a:t>
            </a:r>
          </a:p>
          <a:p>
            <a:pPr marL="114300" indent="0" eaLnBrk="1" hangingPunct="1">
              <a:buFont typeface="Arial" panose="020B0604020202020204" pitchFamily="34" charset="0"/>
              <a:buNone/>
              <a:defRPr/>
            </a:pPr>
            <a:endParaRPr lang="en-US" altLang="fr-FR" sz="2800" dirty="0" smtClean="0"/>
          </a:p>
          <a:p>
            <a:pPr eaLnBrk="1" hangingPunct="1">
              <a:buFont typeface="Arial" panose="020B0604020202020204" pitchFamily="34" charset="0"/>
              <a:buChar char="•"/>
              <a:defRPr/>
            </a:pPr>
            <a:r>
              <a:rPr lang="en-US" altLang="fr-FR" sz="2800" dirty="0" smtClean="0"/>
              <a:t>Assays</a:t>
            </a:r>
          </a:p>
          <a:p>
            <a:pPr lvl="1" eaLnBrk="1" hangingPunct="1">
              <a:buFont typeface="Arial" panose="020B0604020202020204" pitchFamily="34" charset="0"/>
              <a:buChar char="•"/>
              <a:defRPr/>
            </a:pPr>
            <a:r>
              <a:rPr lang="en-US" altLang="fr-FR" sz="2400" dirty="0" smtClean="0"/>
              <a:t>Hemagglutination</a:t>
            </a:r>
          </a:p>
          <a:p>
            <a:pPr lvl="1" eaLnBrk="1" hangingPunct="1">
              <a:buFont typeface="Arial" panose="020B0604020202020204" pitchFamily="34" charset="0"/>
              <a:buChar char="•"/>
              <a:defRPr/>
            </a:pPr>
            <a:r>
              <a:rPr lang="en-US" altLang="fr-FR" sz="2400" dirty="0" smtClean="0"/>
              <a:t>Plaque </a:t>
            </a:r>
          </a:p>
        </p:txBody>
      </p:sp>
      <p:pic>
        <p:nvPicPr>
          <p:cNvPr id="19460" name="Picture 8" descr="viral_plaque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53000" y="3429000"/>
            <a:ext cx="3124200" cy="3124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9" descr="tissue_cultur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581400" y="1524000"/>
            <a:ext cx="5181600" cy="1570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Capsid</a:t>
            </a:r>
          </a:p>
        </p:txBody>
      </p:sp>
      <p:sp>
        <p:nvSpPr>
          <p:cNvPr id="20483" name="Rectangle 4"/>
          <p:cNvSpPr>
            <a:spLocks noGrp="1" noChangeArrowheads="1"/>
          </p:cNvSpPr>
          <p:nvPr>
            <p:ph type="body" sz="half" idx="1"/>
          </p:nvPr>
        </p:nvSpPr>
        <p:spPr>
          <a:xfrm>
            <a:off x="304800" y="1981200"/>
            <a:ext cx="4038600" cy="3886200"/>
          </a:xfrm>
        </p:spPr>
        <p:txBody>
          <a:bodyPr/>
          <a:lstStyle/>
          <a:p>
            <a:pPr eaLnBrk="1" hangingPunct="1"/>
            <a:r>
              <a:rPr lang="en-US" altLang="fr-FR" sz="2800" smtClean="0"/>
              <a:t>Function</a:t>
            </a:r>
          </a:p>
          <a:p>
            <a:pPr lvl="1" eaLnBrk="1" hangingPunct="1"/>
            <a:r>
              <a:rPr lang="en-US" altLang="fr-FR" sz="2400" smtClean="0"/>
              <a:t>Protect NA</a:t>
            </a:r>
          </a:p>
          <a:p>
            <a:pPr lvl="1" eaLnBrk="1" hangingPunct="1"/>
            <a:r>
              <a:rPr lang="en-US" altLang="fr-FR" sz="2400" smtClean="0"/>
              <a:t>Aids in transfer to host</a:t>
            </a:r>
          </a:p>
          <a:p>
            <a:pPr eaLnBrk="1" hangingPunct="1"/>
            <a:r>
              <a:rPr lang="en-US" altLang="fr-FR" sz="2800" smtClean="0"/>
              <a:t>Structure</a:t>
            </a:r>
          </a:p>
          <a:p>
            <a:pPr lvl="1" eaLnBrk="1" hangingPunct="1"/>
            <a:r>
              <a:rPr lang="en-US" altLang="fr-FR" sz="2400" smtClean="0"/>
              <a:t>Protein coat</a:t>
            </a:r>
          </a:p>
          <a:p>
            <a:pPr lvl="1" eaLnBrk="1" hangingPunct="1"/>
            <a:r>
              <a:rPr lang="en-US" altLang="fr-FR" sz="2400" smtClean="0"/>
              <a:t>Capsomere arrange</a:t>
            </a:r>
          </a:p>
          <a:p>
            <a:pPr lvl="2" eaLnBrk="1" hangingPunct="1"/>
            <a:r>
              <a:rPr lang="en-US" altLang="fr-FR" sz="2000" smtClean="0"/>
              <a:t>Helical</a:t>
            </a:r>
          </a:p>
          <a:p>
            <a:pPr lvl="2" eaLnBrk="1" hangingPunct="1"/>
            <a:r>
              <a:rPr lang="en-US" altLang="fr-FR" sz="2000" smtClean="0"/>
              <a:t>Polyhedral</a:t>
            </a:r>
          </a:p>
          <a:p>
            <a:pPr lvl="2" eaLnBrk="1" hangingPunct="1"/>
            <a:r>
              <a:rPr lang="en-US" altLang="fr-FR" sz="2000" smtClean="0"/>
              <a:t>Complex</a:t>
            </a:r>
          </a:p>
        </p:txBody>
      </p:sp>
      <p:pic>
        <p:nvPicPr>
          <p:cNvPr id="20484" name="Picture 6" descr="capsid_N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1339850"/>
            <a:ext cx="4343400" cy="20891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8" descr="helical viru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4079875"/>
            <a:ext cx="4038600" cy="17081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sz="4000">
                <a:solidFill>
                  <a:schemeClr val="accent1">
                    <a:lumMod val="75000"/>
                  </a:schemeClr>
                </a:solidFill>
              </a:rPr>
              <a:t>Capsomeres are capsid subunits</a:t>
            </a:r>
          </a:p>
        </p:txBody>
      </p:sp>
      <p:pic>
        <p:nvPicPr>
          <p:cNvPr id="21507" name="Picture 8" descr="virusshapes_caps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39888"/>
            <a:ext cx="7086600" cy="21701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9" descr="capsom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0963"/>
            <a:ext cx="75438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Naked vs. Enveloped Viruses</a:t>
            </a:r>
          </a:p>
        </p:txBody>
      </p:sp>
      <p:pic>
        <p:nvPicPr>
          <p:cNvPr id="22531" name="Picture 10" descr="icosahedral337x44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67038" y="1814513"/>
            <a:ext cx="3209925" cy="42481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Envelope</a:t>
            </a:r>
          </a:p>
        </p:txBody>
      </p:sp>
      <p:sp>
        <p:nvSpPr>
          <p:cNvPr id="23555" name="Rectangle 4"/>
          <p:cNvSpPr>
            <a:spLocks noGrp="1" noChangeArrowheads="1"/>
          </p:cNvSpPr>
          <p:nvPr>
            <p:ph type="body" sz="half" idx="1"/>
          </p:nvPr>
        </p:nvSpPr>
        <p:spPr>
          <a:xfrm>
            <a:off x="381000" y="1828800"/>
            <a:ext cx="3581400" cy="4572000"/>
          </a:xfrm>
        </p:spPr>
        <p:txBody>
          <a:bodyPr/>
          <a:lstStyle/>
          <a:p>
            <a:pPr eaLnBrk="1" hangingPunct="1">
              <a:lnSpc>
                <a:spcPct val="80000"/>
              </a:lnSpc>
            </a:pPr>
            <a:r>
              <a:rPr lang="en-US" altLang="fr-FR" sz="1600" smtClean="0"/>
              <a:t>Presence</a:t>
            </a:r>
          </a:p>
          <a:p>
            <a:pPr lvl="1" eaLnBrk="1" hangingPunct="1">
              <a:lnSpc>
                <a:spcPct val="80000"/>
              </a:lnSpc>
            </a:pPr>
            <a:r>
              <a:rPr lang="en-US" altLang="fr-FR" sz="1600" smtClean="0"/>
              <a:t>Enveloped</a:t>
            </a:r>
          </a:p>
          <a:p>
            <a:pPr lvl="1" eaLnBrk="1" hangingPunct="1">
              <a:lnSpc>
                <a:spcPct val="80000"/>
              </a:lnSpc>
            </a:pPr>
            <a:r>
              <a:rPr lang="en-US" altLang="fr-FR" sz="1600" smtClean="0"/>
              <a:t>Naked (non-enveloped)</a:t>
            </a:r>
          </a:p>
          <a:p>
            <a:pPr eaLnBrk="1" hangingPunct="1">
              <a:lnSpc>
                <a:spcPct val="80000"/>
              </a:lnSpc>
            </a:pPr>
            <a:r>
              <a:rPr lang="en-US" altLang="fr-FR" sz="1600" smtClean="0"/>
              <a:t>Location</a:t>
            </a:r>
          </a:p>
          <a:p>
            <a:pPr lvl="1" eaLnBrk="1" hangingPunct="1">
              <a:lnSpc>
                <a:spcPct val="80000"/>
              </a:lnSpc>
            </a:pPr>
            <a:r>
              <a:rPr lang="en-US" altLang="fr-FR" sz="1600" smtClean="0"/>
              <a:t>Surrounds capsid</a:t>
            </a:r>
          </a:p>
          <a:p>
            <a:pPr eaLnBrk="1" hangingPunct="1">
              <a:lnSpc>
                <a:spcPct val="80000"/>
              </a:lnSpc>
            </a:pPr>
            <a:r>
              <a:rPr lang="en-US" altLang="fr-FR" sz="1600" smtClean="0"/>
              <a:t>Source</a:t>
            </a:r>
          </a:p>
          <a:p>
            <a:pPr lvl="1" eaLnBrk="1" hangingPunct="1">
              <a:lnSpc>
                <a:spcPct val="80000"/>
              </a:lnSpc>
            </a:pPr>
            <a:r>
              <a:rPr lang="en-US" altLang="fr-FR" sz="1600" smtClean="0"/>
              <a:t>Host plasma membrane</a:t>
            </a:r>
          </a:p>
          <a:p>
            <a:pPr lvl="1" eaLnBrk="1" hangingPunct="1">
              <a:lnSpc>
                <a:spcPct val="80000"/>
              </a:lnSpc>
            </a:pPr>
            <a:r>
              <a:rPr lang="en-US" altLang="fr-FR" sz="1600" smtClean="0"/>
              <a:t>Nuclear membrane</a:t>
            </a:r>
          </a:p>
          <a:p>
            <a:pPr lvl="1" eaLnBrk="1" hangingPunct="1">
              <a:lnSpc>
                <a:spcPct val="80000"/>
              </a:lnSpc>
            </a:pPr>
            <a:r>
              <a:rPr lang="en-US" altLang="fr-FR" sz="1600" smtClean="0"/>
              <a:t>Endoplasmic reticulum</a:t>
            </a:r>
          </a:p>
          <a:p>
            <a:pPr eaLnBrk="1" hangingPunct="1">
              <a:lnSpc>
                <a:spcPct val="80000"/>
              </a:lnSpc>
            </a:pPr>
            <a:r>
              <a:rPr lang="en-US" altLang="fr-FR" sz="1600" smtClean="0"/>
              <a:t>Components</a:t>
            </a:r>
          </a:p>
          <a:p>
            <a:pPr lvl="1" eaLnBrk="1" hangingPunct="1">
              <a:lnSpc>
                <a:spcPct val="80000"/>
              </a:lnSpc>
            </a:pPr>
            <a:r>
              <a:rPr lang="en-US" altLang="fr-FR" sz="1600" smtClean="0"/>
              <a:t>Phospholipid</a:t>
            </a:r>
          </a:p>
          <a:p>
            <a:pPr lvl="1" eaLnBrk="1" hangingPunct="1">
              <a:lnSpc>
                <a:spcPct val="80000"/>
              </a:lnSpc>
            </a:pPr>
            <a:r>
              <a:rPr lang="en-US" altLang="fr-FR" sz="1600" smtClean="0"/>
              <a:t>Proteins</a:t>
            </a:r>
          </a:p>
          <a:p>
            <a:pPr lvl="1" eaLnBrk="1" hangingPunct="1">
              <a:lnSpc>
                <a:spcPct val="80000"/>
              </a:lnSpc>
            </a:pPr>
            <a:r>
              <a:rPr lang="en-US" altLang="fr-FR" sz="1600" smtClean="0"/>
              <a:t>Glycoprotein spikes (+/-)</a:t>
            </a:r>
          </a:p>
          <a:p>
            <a:pPr eaLnBrk="1" hangingPunct="1">
              <a:lnSpc>
                <a:spcPct val="80000"/>
              </a:lnSpc>
            </a:pPr>
            <a:r>
              <a:rPr lang="en-US" altLang="fr-FR" sz="1600" smtClean="0"/>
              <a:t>Examples</a:t>
            </a:r>
          </a:p>
          <a:p>
            <a:pPr lvl="1" eaLnBrk="1" hangingPunct="1">
              <a:lnSpc>
                <a:spcPct val="80000"/>
              </a:lnSpc>
            </a:pPr>
            <a:r>
              <a:rPr lang="en-US" altLang="fr-FR" sz="1600" smtClean="0"/>
              <a:t>Influenza</a:t>
            </a:r>
          </a:p>
          <a:p>
            <a:pPr lvl="1" eaLnBrk="1" hangingPunct="1">
              <a:lnSpc>
                <a:spcPct val="80000"/>
              </a:lnSpc>
            </a:pPr>
            <a:r>
              <a:rPr lang="en-US" altLang="fr-FR" sz="1600" smtClean="0"/>
              <a:t>Rabies</a:t>
            </a:r>
          </a:p>
          <a:p>
            <a:pPr lvl="1" eaLnBrk="1" hangingPunct="1">
              <a:lnSpc>
                <a:spcPct val="80000"/>
              </a:lnSpc>
            </a:pPr>
            <a:r>
              <a:rPr lang="en-US" altLang="fr-FR" sz="1600" smtClean="0"/>
              <a:t>Herpes</a:t>
            </a:r>
          </a:p>
          <a:p>
            <a:pPr lvl="1" eaLnBrk="1" hangingPunct="1">
              <a:lnSpc>
                <a:spcPct val="80000"/>
              </a:lnSpc>
            </a:pPr>
            <a:r>
              <a:rPr lang="en-US" altLang="fr-FR" sz="1600" smtClean="0"/>
              <a:t>HIV</a:t>
            </a:r>
          </a:p>
        </p:txBody>
      </p:sp>
      <p:pic>
        <p:nvPicPr>
          <p:cNvPr id="23556" name="Picture 6" descr="influenza_enveloped"/>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962400" y="3944938"/>
            <a:ext cx="4706938" cy="2760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8" descr="herpes_diagra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19688" y="609600"/>
            <a:ext cx="2881312" cy="297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rPr>
              <a:t>Envelope Glycoprotein Spikes</a:t>
            </a:r>
          </a:p>
        </p:txBody>
      </p:sp>
      <p:pic>
        <p:nvPicPr>
          <p:cNvPr id="24579" name="Picture 6" descr="flu_virus_dia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255838"/>
            <a:ext cx="3810000" cy="3559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8" descr="HIV%20vir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2438400"/>
            <a:ext cx="4572000" cy="31829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NA</a:t>
            </a:r>
          </a:p>
        </p:txBody>
      </p:sp>
      <p:sp>
        <p:nvSpPr>
          <p:cNvPr id="25603" name="Rectangle 4"/>
          <p:cNvSpPr>
            <a:spLocks noGrp="1" noChangeArrowheads="1"/>
          </p:cNvSpPr>
          <p:nvPr>
            <p:ph type="body" sz="half" idx="1"/>
          </p:nvPr>
        </p:nvSpPr>
        <p:spPr>
          <a:xfrm>
            <a:off x="457200" y="1981200"/>
            <a:ext cx="4038600" cy="4114800"/>
          </a:xfrm>
        </p:spPr>
        <p:txBody>
          <a:bodyPr/>
          <a:lstStyle/>
          <a:p>
            <a:pPr eaLnBrk="1" hangingPunct="1">
              <a:lnSpc>
                <a:spcPct val="90000"/>
              </a:lnSpc>
            </a:pPr>
            <a:r>
              <a:rPr lang="en-US" altLang="fr-FR" smtClean="0"/>
              <a:t>DNA OR RNA</a:t>
            </a:r>
          </a:p>
          <a:p>
            <a:pPr eaLnBrk="1" hangingPunct="1">
              <a:lnSpc>
                <a:spcPct val="90000"/>
              </a:lnSpc>
            </a:pPr>
            <a:r>
              <a:rPr lang="en-US" altLang="fr-FR" smtClean="0"/>
              <a:t>Shape</a:t>
            </a:r>
          </a:p>
          <a:p>
            <a:pPr lvl="1" eaLnBrk="1" hangingPunct="1">
              <a:lnSpc>
                <a:spcPct val="90000"/>
              </a:lnSpc>
            </a:pPr>
            <a:r>
              <a:rPr lang="en-US" altLang="fr-FR" smtClean="0"/>
              <a:t>Circular</a:t>
            </a:r>
          </a:p>
          <a:p>
            <a:pPr lvl="1" eaLnBrk="1" hangingPunct="1">
              <a:lnSpc>
                <a:spcPct val="90000"/>
              </a:lnSpc>
            </a:pPr>
            <a:r>
              <a:rPr lang="en-US" altLang="fr-FR" smtClean="0"/>
              <a:t>Linear</a:t>
            </a:r>
          </a:p>
          <a:p>
            <a:pPr eaLnBrk="1" hangingPunct="1">
              <a:lnSpc>
                <a:spcPct val="90000"/>
              </a:lnSpc>
            </a:pPr>
            <a:r>
              <a:rPr lang="en-US" altLang="fr-FR" smtClean="0"/>
              <a:t>Number</a:t>
            </a:r>
          </a:p>
          <a:p>
            <a:pPr lvl="1" eaLnBrk="1" hangingPunct="1">
              <a:lnSpc>
                <a:spcPct val="90000"/>
              </a:lnSpc>
            </a:pPr>
            <a:r>
              <a:rPr lang="en-US" altLang="fr-FR" smtClean="0"/>
              <a:t>One </a:t>
            </a:r>
          </a:p>
          <a:p>
            <a:pPr lvl="1" eaLnBrk="1" hangingPunct="1">
              <a:lnSpc>
                <a:spcPct val="90000"/>
              </a:lnSpc>
            </a:pPr>
            <a:r>
              <a:rPr lang="en-US" altLang="fr-FR" smtClean="0"/>
              <a:t>Or more</a:t>
            </a:r>
          </a:p>
          <a:p>
            <a:pPr eaLnBrk="1" hangingPunct="1">
              <a:lnSpc>
                <a:spcPct val="90000"/>
              </a:lnSpc>
            </a:pPr>
            <a:r>
              <a:rPr lang="en-US" altLang="fr-FR" smtClean="0"/>
              <a:t>Strands</a:t>
            </a:r>
          </a:p>
          <a:p>
            <a:pPr lvl="1" eaLnBrk="1" hangingPunct="1">
              <a:lnSpc>
                <a:spcPct val="90000"/>
              </a:lnSpc>
            </a:pPr>
            <a:r>
              <a:rPr lang="en-US" altLang="fr-FR" smtClean="0"/>
              <a:t>ss</a:t>
            </a:r>
          </a:p>
          <a:p>
            <a:pPr lvl="1" eaLnBrk="1" hangingPunct="1">
              <a:lnSpc>
                <a:spcPct val="90000"/>
              </a:lnSpc>
            </a:pPr>
            <a:r>
              <a:rPr lang="en-US" altLang="fr-FR" smtClean="0"/>
              <a:t>ds</a:t>
            </a:r>
          </a:p>
          <a:p>
            <a:pPr lvl="1" eaLnBrk="1" hangingPunct="1">
              <a:lnSpc>
                <a:spcPct val="90000"/>
              </a:lnSpc>
            </a:pPr>
            <a:r>
              <a:rPr lang="en-US" altLang="fr-FR" smtClean="0"/>
              <a:t>+ or -  if RNA</a:t>
            </a:r>
          </a:p>
        </p:txBody>
      </p:sp>
      <p:pic>
        <p:nvPicPr>
          <p:cNvPr id="25604" name="Picture 6" descr="Adeno1_vir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81400" y="1295400"/>
            <a:ext cx="5276850" cy="5276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Classification</a:t>
            </a:r>
          </a:p>
        </p:txBody>
      </p:sp>
      <p:sp>
        <p:nvSpPr>
          <p:cNvPr id="29699" name="Rectangle 4"/>
          <p:cNvSpPr>
            <a:spLocks noGrp="1" noChangeArrowheads="1"/>
          </p:cNvSpPr>
          <p:nvPr>
            <p:ph type="body" sz="half" idx="1"/>
          </p:nvPr>
        </p:nvSpPr>
        <p:spPr>
          <a:xfrm>
            <a:off x="838200" y="1752600"/>
            <a:ext cx="3657600" cy="4800600"/>
          </a:xfrm>
        </p:spPr>
        <p:txBody>
          <a:bodyPr/>
          <a:lstStyle/>
          <a:p>
            <a:pPr eaLnBrk="1" hangingPunct="1">
              <a:lnSpc>
                <a:spcPct val="80000"/>
              </a:lnSpc>
              <a:buFont typeface="Arial" panose="020B0604020202020204" pitchFamily="34" charset="0"/>
              <a:buChar char="•"/>
              <a:defRPr/>
            </a:pPr>
            <a:r>
              <a:rPr lang="en-US" altLang="fr-FR" sz="1600" dirty="0" err="1" smtClean="0"/>
              <a:t>dsDNA</a:t>
            </a:r>
            <a:endParaRPr lang="en-US" altLang="fr-FR" sz="1600" dirty="0" smtClean="0"/>
          </a:p>
          <a:p>
            <a:pPr lvl="1" eaLnBrk="1" hangingPunct="1">
              <a:lnSpc>
                <a:spcPct val="80000"/>
              </a:lnSpc>
              <a:buFont typeface="Arial" panose="020B0604020202020204" pitchFamily="34" charset="0"/>
              <a:buChar char="•"/>
              <a:defRPr/>
            </a:pPr>
            <a:r>
              <a:rPr lang="en-US" altLang="fr-FR" sz="1600" dirty="0" smtClean="0"/>
              <a:t>pox</a:t>
            </a:r>
          </a:p>
          <a:p>
            <a:pPr lvl="1" eaLnBrk="1" hangingPunct="1">
              <a:lnSpc>
                <a:spcPct val="80000"/>
              </a:lnSpc>
              <a:buFont typeface="Arial" panose="020B0604020202020204" pitchFamily="34" charset="0"/>
              <a:buChar char="•"/>
              <a:defRPr/>
            </a:pPr>
            <a:r>
              <a:rPr lang="en-US" altLang="fr-FR" sz="1600" dirty="0" smtClean="0"/>
              <a:t>Herpes</a:t>
            </a:r>
          </a:p>
          <a:p>
            <a:pPr lvl="1" eaLnBrk="1" hangingPunct="1">
              <a:lnSpc>
                <a:spcPct val="80000"/>
              </a:lnSpc>
              <a:buFont typeface="Arial" panose="020B0604020202020204" pitchFamily="34" charset="0"/>
              <a:buChar char="•"/>
              <a:defRPr/>
            </a:pPr>
            <a:r>
              <a:rPr lang="en-US" altLang="fr-FR" sz="1600" dirty="0" smtClean="0"/>
              <a:t>Papilloma</a:t>
            </a:r>
          </a:p>
          <a:p>
            <a:pPr eaLnBrk="1" hangingPunct="1">
              <a:lnSpc>
                <a:spcPct val="80000"/>
              </a:lnSpc>
              <a:buFont typeface="Arial" panose="020B0604020202020204" pitchFamily="34" charset="0"/>
              <a:buChar char="•"/>
              <a:defRPr/>
            </a:pPr>
            <a:r>
              <a:rPr lang="en-US" altLang="fr-FR" sz="1600" dirty="0" err="1" smtClean="0"/>
              <a:t>ssDNA</a:t>
            </a:r>
            <a:r>
              <a:rPr lang="en-US" altLang="fr-FR" sz="1600" dirty="0" smtClean="0"/>
              <a:t> </a:t>
            </a:r>
          </a:p>
          <a:p>
            <a:pPr lvl="1" eaLnBrk="1" hangingPunct="1">
              <a:lnSpc>
                <a:spcPct val="80000"/>
              </a:lnSpc>
              <a:buFont typeface="Arial" panose="020B0604020202020204" pitchFamily="34" charset="0"/>
              <a:buChar char="•"/>
              <a:defRPr/>
            </a:pPr>
            <a:r>
              <a:rPr lang="en-US" altLang="fr-FR" sz="1600" dirty="0" err="1" smtClean="0"/>
              <a:t>Parvo</a:t>
            </a:r>
            <a:endParaRPr lang="en-US" altLang="fr-FR" sz="1600" dirty="0" smtClean="0"/>
          </a:p>
          <a:p>
            <a:pPr eaLnBrk="1" hangingPunct="1">
              <a:lnSpc>
                <a:spcPct val="80000"/>
              </a:lnSpc>
              <a:buFont typeface="Arial" panose="020B0604020202020204" pitchFamily="34" charset="0"/>
              <a:buChar char="•"/>
              <a:defRPr/>
            </a:pPr>
            <a:r>
              <a:rPr lang="en-US" altLang="fr-FR" sz="1600" dirty="0" err="1" smtClean="0"/>
              <a:t>DsRNA</a:t>
            </a:r>
            <a:endParaRPr lang="en-US" altLang="fr-FR" sz="1600" dirty="0" smtClean="0"/>
          </a:p>
          <a:p>
            <a:pPr lvl="1" eaLnBrk="1" hangingPunct="1">
              <a:lnSpc>
                <a:spcPct val="80000"/>
              </a:lnSpc>
              <a:buFont typeface="Arial" panose="020B0604020202020204" pitchFamily="34" charset="0"/>
              <a:buChar char="•"/>
              <a:defRPr/>
            </a:pPr>
            <a:r>
              <a:rPr lang="en-US" altLang="fr-FR" sz="1600" dirty="0" err="1" smtClean="0"/>
              <a:t>Reovirus</a:t>
            </a:r>
            <a:endParaRPr lang="en-US" altLang="fr-FR" sz="1600" dirty="0" smtClean="0"/>
          </a:p>
          <a:p>
            <a:pPr lvl="1" eaLnBrk="1" hangingPunct="1">
              <a:lnSpc>
                <a:spcPct val="80000"/>
              </a:lnSpc>
              <a:buFont typeface="Arial" panose="020B0604020202020204" pitchFamily="34" charset="0"/>
              <a:buChar char="•"/>
              <a:defRPr/>
            </a:pPr>
            <a:r>
              <a:rPr lang="en-US" altLang="fr-FR" sz="1600" dirty="0" smtClean="0"/>
              <a:t>Rotavirus</a:t>
            </a:r>
          </a:p>
          <a:p>
            <a:pPr eaLnBrk="1" hangingPunct="1">
              <a:lnSpc>
                <a:spcPct val="80000"/>
              </a:lnSpc>
              <a:buFont typeface="Arial" panose="020B0604020202020204" pitchFamily="34" charset="0"/>
              <a:buChar char="•"/>
              <a:defRPr/>
            </a:pPr>
            <a:r>
              <a:rPr lang="en-US" altLang="fr-FR" sz="1600" dirty="0" err="1" smtClean="0"/>
              <a:t>ssRNA</a:t>
            </a:r>
            <a:endParaRPr lang="en-US" altLang="fr-FR" sz="1600" dirty="0" smtClean="0"/>
          </a:p>
          <a:p>
            <a:pPr lvl="1" eaLnBrk="1" hangingPunct="1">
              <a:lnSpc>
                <a:spcPct val="80000"/>
              </a:lnSpc>
              <a:buFont typeface="Arial" panose="020B0604020202020204" pitchFamily="34" charset="0"/>
              <a:buChar char="•"/>
              <a:defRPr/>
            </a:pPr>
            <a:r>
              <a:rPr lang="en-US" altLang="fr-FR" sz="1600" dirty="0" smtClean="0"/>
              <a:t>Polio</a:t>
            </a:r>
          </a:p>
          <a:p>
            <a:pPr lvl="1" eaLnBrk="1" hangingPunct="1">
              <a:lnSpc>
                <a:spcPct val="80000"/>
              </a:lnSpc>
              <a:buFont typeface="Arial" panose="020B0604020202020204" pitchFamily="34" charset="0"/>
              <a:buChar char="•"/>
              <a:defRPr/>
            </a:pPr>
            <a:r>
              <a:rPr lang="en-US" altLang="fr-FR" sz="1600" dirty="0" smtClean="0"/>
              <a:t>Rhino</a:t>
            </a:r>
          </a:p>
          <a:p>
            <a:pPr lvl="1" eaLnBrk="1" hangingPunct="1">
              <a:lnSpc>
                <a:spcPct val="80000"/>
              </a:lnSpc>
              <a:buFont typeface="Arial" panose="020B0604020202020204" pitchFamily="34" charset="0"/>
              <a:buChar char="•"/>
              <a:defRPr/>
            </a:pPr>
            <a:r>
              <a:rPr lang="en-US" altLang="fr-FR" sz="1600" dirty="0" smtClean="0"/>
              <a:t>Corona</a:t>
            </a:r>
          </a:p>
          <a:p>
            <a:pPr lvl="1" eaLnBrk="1" hangingPunct="1">
              <a:lnSpc>
                <a:spcPct val="80000"/>
              </a:lnSpc>
              <a:buFont typeface="Arial" panose="020B0604020202020204" pitchFamily="34" charset="0"/>
              <a:buChar char="•"/>
              <a:defRPr/>
            </a:pPr>
            <a:r>
              <a:rPr lang="en-US" altLang="fr-FR" sz="1600" dirty="0" smtClean="0"/>
              <a:t>Measles, mumps</a:t>
            </a:r>
          </a:p>
          <a:p>
            <a:pPr lvl="1" eaLnBrk="1" hangingPunct="1">
              <a:lnSpc>
                <a:spcPct val="80000"/>
              </a:lnSpc>
              <a:buFont typeface="Arial" panose="020B0604020202020204" pitchFamily="34" charset="0"/>
              <a:buChar char="•"/>
              <a:defRPr/>
            </a:pPr>
            <a:r>
              <a:rPr lang="en-US" altLang="fr-FR" sz="1600" dirty="0" smtClean="0"/>
              <a:t>Rabies</a:t>
            </a:r>
          </a:p>
          <a:p>
            <a:pPr lvl="1" eaLnBrk="1" hangingPunct="1">
              <a:lnSpc>
                <a:spcPct val="80000"/>
              </a:lnSpc>
              <a:buFont typeface="Arial" panose="020B0604020202020204" pitchFamily="34" charset="0"/>
              <a:buChar char="•"/>
              <a:defRPr/>
            </a:pPr>
            <a:r>
              <a:rPr lang="en-US" altLang="fr-FR" sz="1600" dirty="0" smtClean="0"/>
              <a:t>Influenza</a:t>
            </a:r>
          </a:p>
          <a:p>
            <a:pPr lvl="1" eaLnBrk="1" hangingPunct="1">
              <a:lnSpc>
                <a:spcPct val="80000"/>
              </a:lnSpc>
              <a:buFont typeface="Arial" panose="020B0604020202020204" pitchFamily="34" charset="0"/>
              <a:buChar char="•"/>
              <a:defRPr/>
            </a:pPr>
            <a:r>
              <a:rPr lang="en-US" altLang="fr-FR" sz="1600" dirty="0" smtClean="0"/>
              <a:t>Parainflenza</a:t>
            </a:r>
          </a:p>
          <a:p>
            <a:pPr lvl="1" eaLnBrk="1" hangingPunct="1">
              <a:lnSpc>
                <a:spcPct val="80000"/>
              </a:lnSpc>
              <a:buFont typeface="Arial" panose="020B0604020202020204" pitchFamily="34" charset="0"/>
              <a:buChar char="•"/>
              <a:defRPr/>
            </a:pPr>
            <a:r>
              <a:rPr lang="en-US" altLang="fr-FR" sz="1600" dirty="0" smtClean="0"/>
              <a:t>Retroviruses</a:t>
            </a:r>
          </a:p>
          <a:p>
            <a:pPr marL="411163" lvl="1" indent="0" eaLnBrk="1" hangingPunct="1">
              <a:lnSpc>
                <a:spcPct val="80000"/>
              </a:lnSpc>
              <a:buFont typeface="Arial" panose="020B0604020202020204" pitchFamily="34" charset="0"/>
              <a:buNone/>
              <a:defRPr/>
            </a:pPr>
            <a:endParaRPr lang="en-US" altLang="fr-FR" sz="1600" dirty="0" smtClean="0"/>
          </a:p>
          <a:p>
            <a:pPr lvl="1" eaLnBrk="1" hangingPunct="1">
              <a:lnSpc>
                <a:spcPct val="80000"/>
              </a:lnSpc>
              <a:buFont typeface="Arial" panose="020B0604020202020204" pitchFamily="34" charset="0"/>
              <a:buChar char="•"/>
              <a:defRPr/>
            </a:pPr>
            <a:endParaRPr lang="en-US" altLang="fr-FR" sz="1600" dirty="0" smtClean="0"/>
          </a:p>
          <a:p>
            <a:pPr lvl="1" eaLnBrk="1" hangingPunct="1">
              <a:lnSpc>
                <a:spcPct val="80000"/>
              </a:lnSpc>
              <a:buFont typeface="Arial" panose="020B0604020202020204" pitchFamily="34" charset="0"/>
              <a:buChar char="•"/>
              <a:defRPr/>
            </a:pPr>
            <a:endParaRPr lang="en-US" altLang="fr-FR" sz="1600" dirty="0" smtClean="0"/>
          </a:p>
          <a:p>
            <a:pPr marL="114300" indent="0" eaLnBrk="1" hangingPunct="1">
              <a:lnSpc>
                <a:spcPct val="80000"/>
              </a:lnSpc>
              <a:buFont typeface="Arial" panose="020B0604020202020204" pitchFamily="34" charset="0"/>
              <a:buNone/>
              <a:defRPr/>
            </a:pPr>
            <a:r>
              <a:rPr lang="en-US" altLang="fr-FR" sz="1600" dirty="0" smtClean="0"/>
              <a:t>     </a:t>
            </a:r>
          </a:p>
        </p:txBody>
      </p:sp>
      <p:pic>
        <p:nvPicPr>
          <p:cNvPr id="26628" name="Picture 8" descr="viral_taxonomy"/>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15000" y="457200"/>
            <a:ext cx="2424113" cy="6172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9" name="Rectangle 7"/>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Replication Differences</a:t>
            </a:r>
          </a:p>
        </p:txBody>
      </p:sp>
      <p:pic>
        <p:nvPicPr>
          <p:cNvPr id="27651" name="Picture 6" descr="chart-compare_viruses-bacteria-v-anim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76400"/>
            <a:ext cx="8534400" cy="5105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29243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Infections</a:t>
            </a:r>
          </a:p>
        </p:txBody>
      </p:sp>
      <p:pic>
        <p:nvPicPr>
          <p:cNvPr id="28675" name="Picture 6" descr="viral_growth-cur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05000"/>
            <a:ext cx="5029200" cy="44211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Replication of Animal Viruses</a:t>
            </a:r>
          </a:p>
        </p:txBody>
      </p:sp>
      <p:sp>
        <p:nvSpPr>
          <p:cNvPr id="29699" name="Rectangle 4"/>
          <p:cNvSpPr>
            <a:spLocks noGrp="1" noChangeArrowheads="1"/>
          </p:cNvSpPr>
          <p:nvPr>
            <p:ph type="body" sz="half" idx="1"/>
          </p:nvPr>
        </p:nvSpPr>
        <p:spPr>
          <a:xfrm>
            <a:off x="457200" y="1981200"/>
            <a:ext cx="4038600" cy="4191000"/>
          </a:xfrm>
        </p:spPr>
        <p:txBody>
          <a:bodyPr/>
          <a:lstStyle/>
          <a:p>
            <a:pPr eaLnBrk="1" hangingPunct="1">
              <a:lnSpc>
                <a:spcPct val="90000"/>
              </a:lnSpc>
            </a:pPr>
            <a:r>
              <a:rPr lang="en-US" altLang="fr-FR" sz="2800" smtClean="0"/>
              <a:t>Attach</a:t>
            </a:r>
          </a:p>
          <a:p>
            <a:pPr eaLnBrk="1" hangingPunct="1">
              <a:lnSpc>
                <a:spcPct val="90000"/>
              </a:lnSpc>
            </a:pPr>
            <a:r>
              <a:rPr lang="en-US" altLang="fr-FR" sz="2800" smtClean="0"/>
              <a:t>Entry</a:t>
            </a:r>
          </a:p>
          <a:p>
            <a:pPr lvl="1" eaLnBrk="1" hangingPunct="1">
              <a:lnSpc>
                <a:spcPct val="90000"/>
              </a:lnSpc>
            </a:pPr>
            <a:r>
              <a:rPr lang="en-US" altLang="fr-FR" sz="2400" smtClean="0"/>
              <a:t>Direct Penetration</a:t>
            </a:r>
          </a:p>
          <a:p>
            <a:pPr lvl="1" eaLnBrk="1" hangingPunct="1">
              <a:lnSpc>
                <a:spcPct val="90000"/>
              </a:lnSpc>
            </a:pPr>
            <a:r>
              <a:rPr lang="en-US" altLang="fr-FR" sz="2400" smtClean="0"/>
              <a:t>Membrane fusion</a:t>
            </a:r>
          </a:p>
          <a:p>
            <a:pPr lvl="1" eaLnBrk="1" hangingPunct="1">
              <a:lnSpc>
                <a:spcPct val="90000"/>
              </a:lnSpc>
            </a:pPr>
            <a:r>
              <a:rPr lang="en-US" altLang="fr-FR" sz="2400" smtClean="0"/>
              <a:t>Endocytosis</a:t>
            </a:r>
          </a:p>
          <a:p>
            <a:pPr eaLnBrk="1" hangingPunct="1">
              <a:lnSpc>
                <a:spcPct val="90000"/>
              </a:lnSpc>
            </a:pPr>
            <a:r>
              <a:rPr lang="en-US" altLang="fr-FR" sz="2800" smtClean="0"/>
              <a:t>Uncoating</a:t>
            </a:r>
          </a:p>
          <a:p>
            <a:pPr eaLnBrk="1" hangingPunct="1">
              <a:lnSpc>
                <a:spcPct val="90000"/>
              </a:lnSpc>
            </a:pPr>
            <a:r>
              <a:rPr lang="en-US" altLang="fr-FR" sz="2800" smtClean="0"/>
              <a:t>Synthesis</a:t>
            </a:r>
          </a:p>
          <a:p>
            <a:pPr eaLnBrk="1" hangingPunct="1">
              <a:lnSpc>
                <a:spcPct val="90000"/>
              </a:lnSpc>
            </a:pPr>
            <a:r>
              <a:rPr lang="en-US" altLang="fr-FR" sz="2800" smtClean="0"/>
              <a:t>Assembly</a:t>
            </a:r>
          </a:p>
          <a:p>
            <a:pPr eaLnBrk="1" hangingPunct="1">
              <a:lnSpc>
                <a:spcPct val="90000"/>
              </a:lnSpc>
            </a:pPr>
            <a:r>
              <a:rPr lang="en-US" altLang="fr-FR" sz="2800" smtClean="0"/>
              <a:t>Release</a:t>
            </a:r>
          </a:p>
        </p:txBody>
      </p:sp>
      <p:pic>
        <p:nvPicPr>
          <p:cNvPr id="29700" name="Picture 8" descr="viral-repli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2209800"/>
            <a:ext cx="4800600" cy="31638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Attachment</a:t>
            </a:r>
          </a:p>
        </p:txBody>
      </p:sp>
      <p:pic>
        <p:nvPicPr>
          <p:cNvPr id="30723" name="Picture 5" descr="viral_attach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81200"/>
            <a:ext cx="7315200" cy="4191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penetration_viru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58950" y="1244600"/>
            <a:ext cx="5626100" cy="3835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7"/>
          <p:cNvSpPr txBox="1">
            <a:spLocks noChangeArrowheads="1"/>
          </p:cNvSpPr>
          <p:nvPr/>
        </p:nvSpPr>
        <p:spPr bwMode="auto">
          <a:xfrm>
            <a:off x="3870325" y="715963"/>
            <a:ext cx="124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sz="3200"/>
              <a:t>Direct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rPr>
              <a:t>Endocytosis vs. Membrane Fusion</a:t>
            </a:r>
          </a:p>
        </p:txBody>
      </p:sp>
      <p:pic>
        <p:nvPicPr>
          <p:cNvPr id="32771" name="Picture 6" descr="endocytosis-togavi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022475"/>
            <a:ext cx="4876800" cy="3833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rPr>
              <a:t>Release of Genome (uncoating)</a:t>
            </a:r>
          </a:p>
        </p:txBody>
      </p:sp>
      <p:pic>
        <p:nvPicPr>
          <p:cNvPr id="33795" name="Picture 9" descr="Adeno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743200"/>
            <a:ext cx="4038600" cy="31416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11" descr="influenza-uncoat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2133600"/>
            <a:ext cx="5105400" cy="140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12"/>
          <p:cNvSpPr txBox="1">
            <a:spLocks noChangeArrowheads="1"/>
          </p:cNvSpPr>
          <p:nvPr/>
        </p:nvSpPr>
        <p:spPr bwMode="auto">
          <a:xfrm>
            <a:off x="5486400" y="3886200"/>
            <a:ext cx="269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Endosome formation</a:t>
            </a:r>
          </a:p>
          <a:p>
            <a:r>
              <a:rPr lang="en-US" altLang="fr-FR"/>
              <a:t>pH drop due to H+ pump</a:t>
            </a:r>
          </a:p>
          <a:p>
            <a:r>
              <a:rPr lang="en-US" altLang="fr-FR"/>
              <a:t>Fusion peptide to PM</a:t>
            </a:r>
          </a:p>
          <a:p>
            <a:r>
              <a:rPr lang="en-US" altLang="fr-FR"/>
              <a:t>Conformational change</a:t>
            </a:r>
          </a:p>
          <a:p>
            <a:r>
              <a:rPr lang="en-US" altLang="fr-FR"/>
              <a:t>Release of NA</a:t>
            </a:r>
          </a:p>
          <a:p>
            <a:endParaRPr lang="en-US" altLang="fr-FR"/>
          </a:p>
        </p:txBody>
      </p:sp>
      <p:sp>
        <p:nvSpPr>
          <p:cNvPr id="33798" name="Text Box 13"/>
          <p:cNvSpPr txBox="1">
            <a:spLocks noChangeArrowheads="1"/>
          </p:cNvSpPr>
          <p:nvPr/>
        </p:nvSpPr>
        <p:spPr bwMode="auto">
          <a:xfrm>
            <a:off x="1355725" y="590391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Adenovirus uncoating</a:t>
            </a:r>
          </a:p>
        </p:txBody>
      </p:sp>
      <p:sp>
        <p:nvSpPr>
          <p:cNvPr id="33799" name="Text Box 14"/>
          <p:cNvSpPr txBox="1">
            <a:spLocks noChangeArrowheads="1"/>
          </p:cNvSpPr>
          <p:nvPr/>
        </p:nvSpPr>
        <p:spPr bwMode="auto">
          <a:xfrm>
            <a:off x="6003925" y="184308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Influenza Virus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990600"/>
          </a:xfrm>
        </p:spPr>
        <p:txBody>
          <a:bodyPr/>
          <a:lstStyle/>
          <a:p>
            <a:pPr eaLnBrk="1" fontAlgn="auto" hangingPunct="1">
              <a:spcAft>
                <a:spcPts val="0"/>
              </a:spcAft>
              <a:defRPr/>
            </a:pPr>
            <a:r>
              <a:rPr lang="en-US">
                <a:solidFill>
                  <a:schemeClr val="accent1">
                    <a:lumMod val="75000"/>
                  </a:schemeClr>
                </a:solidFill>
              </a:rPr>
              <a:t>NA synthesis</a:t>
            </a:r>
          </a:p>
        </p:txBody>
      </p:sp>
      <p:sp>
        <p:nvSpPr>
          <p:cNvPr id="33796" name="Rectangle 4"/>
          <p:cNvSpPr>
            <a:spLocks noGrp="1" noChangeArrowheads="1"/>
          </p:cNvSpPr>
          <p:nvPr>
            <p:ph type="body" sz="half" idx="1"/>
          </p:nvPr>
        </p:nvSpPr>
        <p:spPr>
          <a:xfrm>
            <a:off x="304800" y="1524000"/>
            <a:ext cx="4191000" cy="5105400"/>
          </a:xfrm>
        </p:spPr>
        <p:txBody>
          <a:bodyPr rtlCol="0">
            <a:normAutofit lnSpcReduction="10000"/>
          </a:bodyPr>
          <a:lstStyle/>
          <a:p>
            <a:pPr eaLnBrk="1" fontAlgn="auto" hangingPunct="1">
              <a:lnSpc>
                <a:spcPct val="80000"/>
              </a:lnSpc>
              <a:spcAft>
                <a:spcPts val="0"/>
              </a:spcAft>
              <a:buFont typeface="Arial" panose="020B0604020202020204" pitchFamily="34" charset="0"/>
              <a:buChar char="•"/>
              <a:defRPr/>
            </a:pPr>
            <a:r>
              <a:rPr lang="en-US" sz="1800"/>
              <a:t>dsDNA: usual replication (for most)</a:t>
            </a:r>
          </a:p>
          <a:p>
            <a:pPr eaLnBrk="1" fontAlgn="auto" hangingPunct="1">
              <a:lnSpc>
                <a:spcPct val="80000"/>
              </a:lnSpc>
              <a:spcAft>
                <a:spcPts val="0"/>
              </a:spcAft>
              <a:buFont typeface="Arial" panose="020B0604020202020204" pitchFamily="34" charset="0"/>
              <a:buChar char="•"/>
              <a:defRPr/>
            </a:pPr>
            <a:r>
              <a:rPr lang="en-US" sz="1800"/>
              <a:t>ssDNA</a:t>
            </a:r>
          </a:p>
          <a:p>
            <a:pPr marL="640080" lvl="1" eaLnBrk="1" fontAlgn="auto" hangingPunct="1">
              <a:lnSpc>
                <a:spcPct val="80000"/>
              </a:lnSpc>
              <a:spcAft>
                <a:spcPts val="0"/>
              </a:spcAft>
              <a:buFont typeface="Arial" panose="020B0604020202020204" pitchFamily="34" charset="0"/>
              <a:buChar char="•"/>
              <a:defRPr/>
            </a:pPr>
            <a:r>
              <a:rPr lang="en-US" sz="1800"/>
              <a:t>complementary strand</a:t>
            </a:r>
          </a:p>
          <a:p>
            <a:pPr marL="640080" lvl="1" eaLnBrk="1" fontAlgn="auto" hangingPunct="1">
              <a:lnSpc>
                <a:spcPct val="80000"/>
              </a:lnSpc>
              <a:spcAft>
                <a:spcPts val="0"/>
              </a:spcAft>
              <a:buFont typeface="Arial" panose="020B0604020202020204" pitchFamily="34" charset="0"/>
              <a:buChar char="•"/>
              <a:defRPr/>
            </a:pPr>
            <a:r>
              <a:rPr lang="en-US" sz="1800"/>
              <a:t>Normal replication</a:t>
            </a:r>
          </a:p>
          <a:p>
            <a:pPr eaLnBrk="1" fontAlgn="auto" hangingPunct="1">
              <a:lnSpc>
                <a:spcPct val="80000"/>
              </a:lnSpc>
              <a:spcAft>
                <a:spcPts val="0"/>
              </a:spcAft>
              <a:buFont typeface="Arial" panose="020B0604020202020204" pitchFamily="34" charset="0"/>
              <a:buChar char="•"/>
              <a:defRPr/>
            </a:pPr>
            <a:r>
              <a:rPr lang="en-US" sz="1800"/>
              <a:t>dsRNA</a:t>
            </a:r>
          </a:p>
          <a:p>
            <a:pPr marL="640080" lvl="1" eaLnBrk="1" fontAlgn="auto" hangingPunct="1">
              <a:lnSpc>
                <a:spcPct val="80000"/>
              </a:lnSpc>
              <a:spcAft>
                <a:spcPts val="0"/>
              </a:spcAft>
              <a:buFont typeface="Arial" panose="020B0604020202020204" pitchFamily="34" charset="0"/>
              <a:buChar char="•"/>
              <a:defRPr/>
            </a:pPr>
            <a:r>
              <a:rPr lang="en-US" sz="1800"/>
              <a:t>+ strand = mRNA</a:t>
            </a:r>
          </a:p>
          <a:p>
            <a:pPr marL="640080" lvl="1" eaLnBrk="1" fontAlgn="auto" hangingPunct="1">
              <a:lnSpc>
                <a:spcPct val="80000"/>
              </a:lnSpc>
              <a:spcAft>
                <a:spcPts val="0"/>
              </a:spcAft>
              <a:buFont typeface="Arial" panose="020B0604020202020204" pitchFamily="34" charset="0"/>
              <a:buChar char="•"/>
              <a:defRPr/>
            </a:pPr>
            <a:r>
              <a:rPr lang="en-US" sz="1800"/>
              <a:t>Template and copy</a:t>
            </a:r>
          </a:p>
          <a:p>
            <a:pPr eaLnBrk="1" fontAlgn="auto" hangingPunct="1">
              <a:lnSpc>
                <a:spcPct val="80000"/>
              </a:lnSpc>
              <a:spcAft>
                <a:spcPts val="0"/>
              </a:spcAft>
              <a:buFont typeface="Arial" panose="020B0604020202020204" pitchFamily="34" charset="0"/>
              <a:buChar char="•"/>
              <a:defRPr/>
            </a:pPr>
            <a:r>
              <a:rPr lang="en-US" sz="1800"/>
              <a:t>+ssRNA</a:t>
            </a:r>
          </a:p>
          <a:p>
            <a:pPr marL="640080" lvl="1" eaLnBrk="1" fontAlgn="auto" hangingPunct="1">
              <a:lnSpc>
                <a:spcPct val="80000"/>
              </a:lnSpc>
              <a:spcAft>
                <a:spcPts val="0"/>
              </a:spcAft>
              <a:buFont typeface="Arial" panose="020B0604020202020204" pitchFamily="34" charset="0"/>
              <a:buChar char="•"/>
              <a:defRPr/>
            </a:pPr>
            <a:r>
              <a:rPr lang="en-US" sz="1800"/>
              <a:t>+ strand = mRNA</a:t>
            </a:r>
          </a:p>
          <a:p>
            <a:pPr marL="640080" lvl="1" eaLnBrk="1" fontAlgn="auto" hangingPunct="1">
              <a:lnSpc>
                <a:spcPct val="80000"/>
              </a:lnSpc>
              <a:spcAft>
                <a:spcPts val="0"/>
              </a:spcAft>
              <a:buFont typeface="Arial" panose="020B0604020202020204" pitchFamily="34" charset="0"/>
              <a:buChar char="•"/>
              <a:defRPr/>
            </a:pPr>
            <a:r>
              <a:rPr lang="en-US" sz="1800"/>
              <a:t>Complimentary strand for template</a:t>
            </a:r>
          </a:p>
          <a:p>
            <a:pPr eaLnBrk="1" fontAlgn="auto" hangingPunct="1">
              <a:lnSpc>
                <a:spcPct val="80000"/>
              </a:lnSpc>
              <a:spcAft>
                <a:spcPts val="0"/>
              </a:spcAft>
              <a:buFont typeface="Arial" panose="020B0604020202020204" pitchFamily="34" charset="0"/>
              <a:buChar char="•"/>
              <a:defRPr/>
            </a:pPr>
            <a:r>
              <a:rPr lang="en-US" sz="1800"/>
              <a:t>-ssRNA</a:t>
            </a:r>
          </a:p>
          <a:p>
            <a:pPr marL="640080" lvl="1" eaLnBrk="1" fontAlgn="auto" hangingPunct="1">
              <a:lnSpc>
                <a:spcPct val="80000"/>
              </a:lnSpc>
              <a:spcAft>
                <a:spcPts val="0"/>
              </a:spcAft>
              <a:buFont typeface="Arial" panose="020B0604020202020204" pitchFamily="34" charset="0"/>
              <a:buChar char="•"/>
              <a:defRPr/>
            </a:pPr>
            <a:r>
              <a:rPr lang="en-US" sz="1800"/>
              <a:t>Viral enzymes make + strand</a:t>
            </a:r>
          </a:p>
          <a:p>
            <a:pPr marL="640080" lvl="1" eaLnBrk="1" fontAlgn="auto" hangingPunct="1">
              <a:lnSpc>
                <a:spcPct val="80000"/>
              </a:lnSpc>
              <a:spcAft>
                <a:spcPts val="0"/>
              </a:spcAft>
              <a:buFont typeface="Arial" panose="020B0604020202020204" pitchFamily="34" charset="0"/>
              <a:buChar char="•"/>
              <a:defRPr/>
            </a:pPr>
            <a:r>
              <a:rPr lang="en-US" sz="1800"/>
              <a:t>Template for mRNA and -ss</a:t>
            </a:r>
          </a:p>
          <a:p>
            <a:pPr eaLnBrk="1" fontAlgn="auto" hangingPunct="1">
              <a:lnSpc>
                <a:spcPct val="80000"/>
              </a:lnSpc>
              <a:spcAft>
                <a:spcPts val="0"/>
              </a:spcAft>
              <a:buFont typeface="Arial" panose="020B0604020202020204" pitchFamily="34" charset="0"/>
              <a:buChar char="•"/>
              <a:defRPr/>
            </a:pPr>
            <a:r>
              <a:rPr lang="en-US" sz="1800"/>
              <a:t>Retroviruses</a:t>
            </a:r>
          </a:p>
          <a:p>
            <a:pPr marL="640080" lvl="1" eaLnBrk="1" fontAlgn="auto" hangingPunct="1">
              <a:lnSpc>
                <a:spcPct val="80000"/>
              </a:lnSpc>
              <a:spcAft>
                <a:spcPts val="0"/>
              </a:spcAft>
              <a:buFont typeface="Arial" panose="020B0604020202020204" pitchFamily="34" charset="0"/>
              <a:buChar char="•"/>
              <a:defRPr/>
            </a:pPr>
            <a:r>
              <a:rPr lang="en-US" sz="1800"/>
              <a:t>+ssRNA (mRNA to make DNA)</a:t>
            </a:r>
          </a:p>
          <a:p>
            <a:pPr marL="640080" lvl="1" eaLnBrk="1" fontAlgn="auto" hangingPunct="1">
              <a:lnSpc>
                <a:spcPct val="80000"/>
              </a:lnSpc>
              <a:spcAft>
                <a:spcPts val="0"/>
              </a:spcAft>
              <a:buFont typeface="Arial" panose="020B0604020202020204" pitchFamily="34" charset="0"/>
              <a:buChar char="•"/>
              <a:defRPr/>
            </a:pPr>
            <a:r>
              <a:rPr lang="en-US" sz="1800"/>
              <a:t>Reverse transcriptase</a:t>
            </a:r>
          </a:p>
          <a:p>
            <a:pPr marL="640080" lvl="1" eaLnBrk="1" fontAlgn="auto" hangingPunct="1">
              <a:lnSpc>
                <a:spcPct val="80000"/>
              </a:lnSpc>
              <a:spcAft>
                <a:spcPts val="0"/>
              </a:spcAft>
              <a:buFont typeface="Arial" panose="020B0604020202020204" pitchFamily="34" charset="0"/>
              <a:buChar char="•"/>
              <a:defRPr/>
            </a:pPr>
            <a:r>
              <a:rPr lang="en-US" sz="1800"/>
              <a:t>DNA is template for new +ssRNA</a:t>
            </a:r>
          </a:p>
        </p:txBody>
      </p:sp>
      <p:pic>
        <p:nvPicPr>
          <p:cNvPr id="34820" name="Picture 6" descr="virus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89138"/>
            <a:ext cx="4038600" cy="38703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biosynthesis-char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1268413"/>
            <a:ext cx="9067800"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DNA Virus Biosynthesis</a:t>
            </a:r>
          </a:p>
        </p:txBody>
      </p:sp>
      <p:pic>
        <p:nvPicPr>
          <p:cNvPr id="36867" name="Picture 7" descr="viral-repl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4125" y="1752600"/>
            <a:ext cx="6635750" cy="4373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RNA Virus</a:t>
            </a:r>
          </a:p>
        </p:txBody>
      </p:sp>
      <p:pic>
        <p:nvPicPr>
          <p:cNvPr id="37891" name="Picture 5" descr="RNA-virus_cy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16300" y="533400"/>
            <a:ext cx="4965700" cy="624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938" y="4648200"/>
            <a:ext cx="6553200" cy="457200"/>
          </a:xfrm>
        </p:spPr>
        <p:txBody>
          <a:bodyPr/>
          <a:lstStyle/>
          <a:p>
            <a:pPr algn="r" eaLnBrk="1" hangingPunct="1">
              <a:defRPr/>
            </a:pPr>
            <a:r>
              <a:rPr lang="en-US" dirty="0" smtClean="0">
                <a:solidFill>
                  <a:schemeClr val="tx1"/>
                </a:solidFill>
              </a:rPr>
              <a:t>Editor</a:t>
            </a:r>
            <a:endParaRPr lang="en-US" dirty="0">
              <a:solidFill>
                <a:schemeClr val="tx1"/>
              </a:solidFill>
            </a:endParaRPr>
          </a:p>
        </p:txBody>
      </p:sp>
      <p:sp>
        <p:nvSpPr>
          <p:cNvPr id="11267" name="Title 2"/>
          <p:cNvSpPr>
            <a:spLocks noGrp="1"/>
          </p:cNvSpPr>
          <p:nvPr>
            <p:ph type="ctrTitle"/>
          </p:nvPr>
        </p:nvSpPr>
        <p:spPr bwMode="auto">
          <a:xfrm>
            <a:off x="609600" y="3200400"/>
            <a:ext cx="6629400" cy="1219200"/>
          </a:xfrm>
        </p:spPr>
        <p:txBody>
          <a:bodyPr wrap="square" numCol="1" compatLnSpc="1">
            <a:prstTxWarp prst="textNoShape">
              <a:avLst/>
            </a:prstTxWarp>
          </a:bodyPr>
          <a:lstStyle/>
          <a:p>
            <a:pPr eaLnBrk="1" hangingPunct="1"/>
            <a:r>
              <a:rPr lang="en-US" altLang="fr-FR" cap="none" smtClean="0">
                <a:solidFill>
                  <a:schemeClr val="tx1"/>
                </a:solidFill>
              </a:rPr>
              <a:t>Aly Moussa</a:t>
            </a:r>
          </a:p>
        </p:txBody>
      </p:sp>
      <p:pic>
        <p:nvPicPr>
          <p:cNvPr id="1026" name="Picture 2" descr="Aly-Mous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1219200" cy="128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Retroviruses</a:t>
            </a:r>
          </a:p>
        </p:txBody>
      </p:sp>
      <p:pic>
        <p:nvPicPr>
          <p:cNvPr id="38915" name="Picture 5" descr="retroviral_repl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6813" y="1752600"/>
            <a:ext cx="4270375" cy="4373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Assembly</a:t>
            </a:r>
          </a:p>
        </p:txBody>
      </p:sp>
      <p:sp>
        <p:nvSpPr>
          <p:cNvPr id="39939" name="Rectangle 4"/>
          <p:cNvSpPr>
            <a:spLocks noGrp="1" noChangeArrowheads="1"/>
          </p:cNvSpPr>
          <p:nvPr>
            <p:ph type="body" sz="half" idx="1"/>
          </p:nvPr>
        </p:nvSpPr>
        <p:spPr>
          <a:xfrm>
            <a:off x="457200" y="2286000"/>
            <a:ext cx="4038600" cy="3581400"/>
          </a:xfrm>
        </p:spPr>
        <p:txBody>
          <a:bodyPr/>
          <a:lstStyle/>
          <a:p>
            <a:pPr eaLnBrk="1" hangingPunct="1"/>
            <a:r>
              <a:rPr lang="en-US" altLang="fr-FR" sz="2800" smtClean="0"/>
              <a:t>DNA</a:t>
            </a:r>
          </a:p>
          <a:p>
            <a:pPr lvl="1" eaLnBrk="1" hangingPunct="1"/>
            <a:r>
              <a:rPr lang="en-US" altLang="fr-FR" sz="2400" smtClean="0"/>
              <a:t>Nucleus</a:t>
            </a:r>
          </a:p>
          <a:p>
            <a:pPr lvl="1" eaLnBrk="1" hangingPunct="1"/>
            <a:r>
              <a:rPr lang="en-US" altLang="fr-FR" sz="2400" smtClean="0"/>
              <a:t>Moves to cytoplasm</a:t>
            </a:r>
          </a:p>
          <a:p>
            <a:pPr eaLnBrk="1" hangingPunct="1"/>
            <a:r>
              <a:rPr lang="en-US" altLang="fr-FR" sz="2800" smtClean="0"/>
              <a:t>RNA</a:t>
            </a:r>
          </a:p>
          <a:p>
            <a:pPr lvl="1" eaLnBrk="1" hangingPunct="1"/>
            <a:r>
              <a:rPr lang="en-US" altLang="fr-FR" sz="2400" smtClean="0"/>
              <a:t>cytoplasm</a:t>
            </a:r>
          </a:p>
        </p:txBody>
      </p:sp>
      <p:pic>
        <p:nvPicPr>
          <p:cNvPr id="39940" name="Picture 6" descr="vir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219200"/>
            <a:ext cx="4078288" cy="5334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Use of ER and Golgi</a:t>
            </a:r>
          </a:p>
        </p:txBody>
      </p:sp>
      <p:pic>
        <p:nvPicPr>
          <p:cNvPr id="40963" name="Picture 6" descr="viral_assembl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4250" y="1963738"/>
            <a:ext cx="4635500" cy="39497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Text Box 7"/>
          <p:cNvSpPr txBox="1">
            <a:spLocks noChangeArrowheads="1"/>
          </p:cNvSpPr>
          <p:nvPr/>
        </p:nvSpPr>
        <p:spPr bwMode="auto">
          <a:xfrm>
            <a:off x="7451725" y="60563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Herpes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Release</a:t>
            </a:r>
          </a:p>
        </p:txBody>
      </p:sp>
      <p:sp>
        <p:nvSpPr>
          <p:cNvPr id="41987" name="Rectangle 4"/>
          <p:cNvSpPr>
            <a:spLocks noGrp="1" noChangeArrowheads="1"/>
          </p:cNvSpPr>
          <p:nvPr>
            <p:ph type="body" sz="half" idx="1"/>
          </p:nvPr>
        </p:nvSpPr>
        <p:spPr/>
        <p:txBody>
          <a:bodyPr/>
          <a:lstStyle/>
          <a:p>
            <a:pPr eaLnBrk="1" hangingPunct="1"/>
            <a:r>
              <a:rPr lang="en-US" altLang="fr-FR" sz="2800" smtClean="0"/>
              <a:t>Types</a:t>
            </a:r>
          </a:p>
          <a:p>
            <a:pPr lvl="1" eaLnBrk="1" hangingPunct="1"/>
            <a:r>
              <a:rPr lang="en-US" altLang="fr-FR" sz="2400" smtClean="0"/>
              <a:t>Budding</a:t>
            </a:r>
          </a:p>
          <a:p>
            <a:pPr lvl="2" eaLnBrk="1" hangingPunct="1"/>
            <a:r>
              <a:rPr lang="en-US" altLang="fr-FR" sz="2000" smtClean="0"/>
              <a:t>Acquire membranes</a:t>
            </a:r>
          </a:p>
          <a:p>
            <a:pPr lvl="2" eaLnBrk="1" hangingPunct="1"/>
            <a:r>
              <a:rPr lang="en-US" altLang="fr-FR" sz="2000" smtClean="0"/>
              <a:t>envelope</a:t>
            </a:r>
          </a:p>
          <a:p>
            <a:pPr lvl="1" eaLnBrk="1" hangingPunct="1"/>
            <a:r>
              <a:rPr lang="en-US" altLang="fr-FR" sz="2400" smtClean="0"/>
              <a:t>Exocytosis</a:t>
            </a:r>
          </a:p>
          <a:p>
            <a:pPr lvl="1" eaLnBrk="1" hangingPunct="1"/>
            <a:r>
              <a:rPr lang="en-US" altLang="fr-FR" sz="2400" smtClean="0"/>
              <a:t>Lysis</a:t>
            </a:r>
          </a:p>
          <a:p>
            <a:pPr eaLnBrk="1" hangingPunct="1"/>
            <a:r>
              <a:rPr lang="en-US" altLang="fr-FR" sz="2800" smtClean="0"/>
              <a:t>Latency</a:t>
            </a:r>
          </a:p>
          <a:p>
            <a:pPr lvl="1" eaLnBrk="1" hangingPunct="1">
              <a:buFont typeface="Wingdings" pitchFamily="2" charset="2"/>
              <a:buNone/>
            </a:pPr>
            <a:endParaRPr lang="en-US" altLang="fr-FR" sz="2400" smtClean="0"/>
          </a:p>
        </p:txBody>
      </p:sp>
      <p:pic>
        <p:nvPicPr>
          <p:cNvPr id="41988" name="Picture 6" descr="viralrepli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00550" y="1600200"/>
            <a:ext cx="4152900" cy="4257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Budding</a:t>
            </a:r>
          </a:p>
        </p:txBody>
      </p:sp>
      <p:pic>
        <p:nvPicPr>
          <p:cNvPr id="43011" name="Picture 6" descr="viral_bu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1828800"/>
            <a:ext cx="34480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828800"/>
            <a:ext cx="50482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Exocytosis</a:t>
            </a:r>
          </a:p>
        </p:txBody>
      </p:sp>
      <p:pic>
        <p:nvPicPr>
          <p:cNvPr id="440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5600"/>
            <a:ext cx="83058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Lysis</a:t>
            </a:r>
          </a:p>
        </p:txBody>
      </p:sp>
      <p:pic>
        <p:nvPicPr>
          <p:cNvPr id="45059" name="Picture 5" descr="viral_ly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05000"/>
            <a:ext cx="7339013" cy="45481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Viral Damage</a:t>
            </a:r>
          </a:p>
        </p:txBody>
      </p:sp>
      <p:pic>
        <p:nvPicPr>
          <p:cNvPr id="46083" name="Picture 5" descr="viral_side-eff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00200"/>
            <a:ext cx="8077200" cy="5105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flu-transmission_animal-huma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39900" y="457200"/>
            <a:ext cx="5664200" cy="5410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7"/>
          <p:cNvSpPr txBox="1">
            <a:spLocks noChangeArrowheads="1"/>
          </p:cNvSpPr>
          <p:nvPr/>
        </p:nvSpPr>
        <p:spPr bwMode="auto">
          <a:xfrm>
            <a:off x="441325" y="798513"/>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Viral Transmission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pPr eaLnBrk="1" fontAlgn="auto" hangingPunct="1">
              <a:spcAft>
                <a:spcPts val="0"/>
              </a:spcAft>
              <a:defRPr/>
            </a:pPr>
            <a:r>
              <a:rPr lang="en-US" dirty="0">
                <a:solidFill>
                  <a:schemeClr val="accent1">
                    <a:lumMod val="75000"/>
                  </a:schemeClr>
                </a:solidFill>
              </a:rPr>
              <a:t>Acute vs. Latent</a:t>
            </a:r>
          </a:p>
        </p:txBody>
      </p:sp>
      <p:pic>
        <p:nvPicPr>
          <p:cNvPr id="48131" name="Picture 6" descr="acute-vs-lat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6925" y="1752600"/>
            <a:ext cx="5010150" cy="4373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Research interest</a:t>
            </a:r>
            <a:endParaRPr lang="en-US" dirty="0"/>
          </a:p>
        </p:txBody>
      </p:sp>
      <p:sp>
        <p:nvSpPr>
          <p:cNvPr id="12291" name="Content Placeholder 2"/>
          <p:cNvSpPr>
            <a:spLocks noGrp="1"/>
          </p:cNvSpPr>
          <p:nvPr>
            <p:ph idx="1"/>
          </p:nvPr>
        </p:nvSpPr>
        <p:spPr/>
        <p:txBody>
          <a:bodyPr/>
          <a:lstStyle/>
          <a:p>
            <a:pPr eaLnBrk="1" hangingPunct="1">
              <a:buFont typeface="Arial" panose="020B0604020202020204" pitchFamily="34" charset="0"/>
              <a:buChar char="•"/>
              <a:defRPr/>
            </a:pPr>
            <a:r>
              <a:rPr lang="en-US" altLang="fr-FR" dirty="0" smtClean="0"/>
              <a:t>Virology :</a:t>
            </a:r>
          </a:p>
          <a:p>
            <a:pPr marL="114300" indent="0" eaLnBrk="1" hangingPunct="1">
              <a:buFont typeface="Arial" panose="020B0604020202020204" pitchFamily="34" charset="0"/>
              <a:buNone/>
              <a:defRPr/>
            </a:pPr>
            <a:endParaRPr lang="en-US" altLang="fr-FR" dirty="0" smtClean="0"/>
          </a:p>
          <a:p>
            <a:pPr eaLnBrk="1" hangingPunct="1">
              <a:buFont typeface="Arial" panose="020B0604020202020204" pitchFamily="34" charset="0"/>
              <a:buChar char="•"/>
              <a:defRPr/>
            </a:pPr>
            <a:r>
              <a:rPr lang="en-US" altLang="fr-FR" dirty="0" smtClean="0"/>
              <a:t>Visualization by electron microscope</a:t>
            </a:r>
          </a:p>
          <a:p>
            <a:pPr marL="114300" indent="0" eaLnBrk="1" hangingPunct="1">
              <a:buFont typeface="Arial" panose="020B0604020202020204" pitchFamily="34" charset="0"/>
              <a:buNone/>
              <a:defRPr/>
            </a:pPr>
            <a:endParaRPr lang="en-US" altLang="fr-FR" dirty="0" smtClean="0"/>
          </a:p>
          <a:p>
            <a:pPr eaLnBrk="1" hangingPunct="1">
              <a:buFont typeface="Arial" panose="020B0604020202020204" pitchFamily="34" charset="0"/>
              <a:buChar char="•"/>
              <a:defRPr/>
            </a:pPr>
            <a:r>
              <a:rPr lang="en-US" altLang="fr-FR" dirty="0" smtClean="0"/>
              <a:t>Proteins detection using analytical  and/or immuno-detection techniques</a:t>
            </a:r>
          </a:p>
          <a:p>
            <a:pPr marL="114300" indent="0" eaLnBrk="1" hangingPunct="1">
              <a:buFont typeface="Arial" panose="020B0604020202020204" pitchFamily="34" charset="0"/>
              <a:buNone/>
              <a:defRPr/>
            </a:pPr>
            <a:endParaRPr lang="en-US" altLang="fr-FR" dirty="0" smtClean="0"/>
          </a:p>
          <a:p>
            <a:pPr eaLnBrk="1" hangingPunct="1">
              <a:buFont typeface="Arial" panose="020B0604020202020204" pitchFamily="34" charset="0"/>
              <a:buChar char="•"/>
              <a:defRPr/>
            </a:pPr>
            <a:r>
              <a:rPr lang="en-US" altLang="fr-FR" dirty="0" smtClean="0"/>
              <a:t>Nucleic acids detection and identification by hybridization, PCR…etc.</a:t>
            </a:r>
          </a:p>
          <a:p>
            <a:pPr eaLnBrk="1" hangingPunct="1">
              <a:buFont typeface="Arial" panose="020B0604020202020204" pitchFamily="34" charset="0"/>
              <a:buChar char="•"/>
              <a:defRPr/>
            </a:pPr>
            <a:endParaRPr lang="en-US" altLang="fr-FR" dirty="0" smtClean="0"/>
          </a:p>
          <a:p>
            <a:pPr marL="114300" indent="0" eaLnBrk="1" hangingPunct="1">
              <a:buFont typeface="Arial" panose="020B0604020202020204" pitchFamily="34" charset="0"/>
              <a:buNone/>
              <a:defRPr/>
            </a:pPr>
            <a:endParaRPr lang="en-US" altLang="fr-F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viral_infection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1676400"/>
            <a:ext cx="8169275" cy="5410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9" name="Text Box 7"/>
          <p:cNvSpPr txBox="1">
            <a:spLocks noChangeArrowheads="1"/>
          </p:cNvSpPr>
          <p:nvPr/>
        </p:nvSpPr>
        <p:spPr bwMode="auto">
          <a:xfrm>
            <a:off x="381000" y="646113"/>
            <a:ext cx="83216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500" dirty="0">
                <a:latin typeface="+mj-lt"/>
              </a:rPr>
              <a:t>Viral Infections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Viruses and Cancer</a:t>
            </a:r>
          </a:p>
        </p:txBody>
      </p:sp>
      <p:sp>
        <p:nvSpPr>
          <p:cNvPr id="50179" name="Rectangle 4"/>
          <p:cNvSpPr>
            <a:spLocks noGrp="1" noChangeArrowheads="1"/>
          </p:cNvSpPr>
          <p:nvPr>
            <p:ph type="body" sz="half" idx="1"/>
          </p:nvPr>
        </p:nvSpPr>
        <p:spPr>
          <a:xfrm>
            <a:off x="457200" y="1828800"/>
            <a:ext cx="4038600" cy="4724400"/>
          </a:xfrm>
        </p:spPr>
        <p:txBody>
          <a:bodyPr/>
          <a:lstStyle/>
          <a:p>
            <a:pPr eaLnBrk="1" hangingPunct="1">
              <a:lnSpc>
                <a:spcPct val="80000"/>
              </a:lnSpc>
            </a:pPr>
            <a:r>
              <a:rPr lang="en-US" altLang="fr-FR" sz="1400" smtClean="0"/>
              <a:t>Definitions</a:t>
            </a:r>
          </a:p>
          <a:p>
            <a:pPr lvl="1" eaLnBrk="1" hangingPunct="1">
              <a:lnSpc>
                <a:spcPct val="80000"/>
              </a:lnSpc>
            </a:pPr>
            <a:r>
              <a:rPr lang="en-US" altLang="fr-FR" sz="1400" smtClean="0"/>
              <a:t>Oncogenes</a:t>
            </a:r>
          </a:p>
          <a:p>
            <a:pPr lvl="1" eaLnBrk="1" hangingPunct="1">
              <a:lnSpc>
                <a:spcPct val="80000"/>
              </a:lnSpc>
            </a:pPr>
            <a:r>
              <a:rPr lang="en-US" altLang="fr-FR" sz="1400" smtClean="0"/>
              <a:t>Activation</a:t>
            </a:r>
          </a:p>
          <a:p>
            <a:pPr lvl="2" eaLnBrk="1" hangingPunct="1">
              <a:lnSpc>
                <a:spcPct val="80000"/>
              </a:lnSpc>
            </a:pPr>
            <a:r>
              <a:rPr lang="en-US" altLang="fr-FR" sz="1400" smtClean="0"/>
              <a:t>Mutation</a:t>
            </a:r>
          </a:p>
          <a:p>
            <a:pPr lvl="2" eaLnBrk="1" hangingPunct="1">
              <a:lnSpc>
                <a:spcPct val="80000"/>
              </a:lnSpc>
            </a:pPr>
            <a:r>
              <a:rPr lang="en-US" altLang="fr-FR" sz="1400" smtClean="0"/>
              <a:t>Transduction</a:t>
            </a:r>
          </a:p>
          <a:p>
            <a:pPr eaLnBrk="1" hangingPunct="1">
              <a:lnSpc>
                <a:spcPct val="80000"/>
              </a:lnSpc>
            </a:pPr>
            <a:r>
              <a:rPr lang="en-US" altLang="fr-FR" sz="1400" smtClean="0"/>
              <a:t>Tumor </a:t>
            </a:r>
          </a:p>
          <a:p>
            <a:pPr lvl="1" eaLnBrk="1" hangingPunct="1">
              <a:lnSpc>
                <a:spcPct val="80000"/>
              </a:lnSpc>
            </a:pPr>
            <a:r>
              <a:rPr lang="en-US" altLang="fr-FR" sz="1400" smtClean="0"/>
              <a:t>Types</a:t>
            </a:r>
          </a:p>
          <a:p>
            <a:pPr lvl="2" eaLnBrk="1" hangingPunct="1">
              <a:lnSpc>
                <a:spcPct val="80000"/>
              </a:lnSpc>
            </a:pPr>
            <a:r>
              <a:rPr lang="en-US" altLang="fr-FR" sz="1400" smtClean="0"/>
              <a:t>Benign</a:t>
            </a:r>
          </a:p>
          <a:p>
            <a:pPr lvl="2" eaLnBrk="1" hangingPunct="1">
              <a:lnSpc>
                <a:spcPct val="80000"/>
              </a:lnSpc>
            </a:pPr>
            <a:r>
              <a:rPr lang="en-US" altLang="fr-FR" sz="1400" smtClean="0"/>
              <a:t>Malignant</a:t>
            </a:r>
          </a:p>
          <a:p>
            <a:pPr lvl="1" eaLnBrk="1" hangingPunct="1">
              <a:lnSpc>
                <a:spcPct val="80000"/>
              </a:lnSpc>
            </a:pPr>
            <a:r>
              <a:rPr lang="en-US" altLang="fr-FR" sz="1400" smtClean="0"/>
              <a:t>Characteristics</a:t>
            </a:r>
          </a:p>
          <a:p>
            <a:pPr eaLnBrk="1" hangingPunct="1">
              <a:lnSpc>
                <a:spcPct val="80000"/>
              </a:lnSpc>
            </a:pPr>
            <a:r>
              <a:rPr lang="en-US" altLang="fr-FR" sz="1400" smtClean="0"/>
              <a:t>Examples</a:t>
            </a:r>
          </a:p>
          <a:p>
            <a:pPr lvl="1" eaLnBrk="1" hangingPunct="1">
              <a:lnSpc>
                <a:spcPct val="80000"/>
              </a:lnSpc>
            </a:pPr>
            <a:r>
              <a:rPr lang="en-US" altLang="fr-FR" sz="1400" smtClean="0"/>
              <a:t>DNA</a:t>
            </a:r>
          </a:p>
          <a:p>
            <a:pPr lvl="2" eaLnBrk="1" hangingPunct="1">
              <a:lnSpc>
                <a:spcPct val="80000"/>
              </a:lnSpc>
            </a:pPr>
            <a:r>
              <a:rPr lang="en-US" altLang="fr-FR" sz="1400" smtClean="0"/>
              <a:t>Adenovirus</a:t>
            </a:r>
          </a:p>
          <a:p>
            <a:pPr lvl="2" eaLnBrk="1" hangingPunct="1">
              <a:lnSpc>
                <a:spcPct val="80000"/>
              </a:lnSpc>
            </a:pPr>
            <a:r>
              <a:rPr lang="en-US" altLang="fr-FR" sz="1400" smtClean="0"/>
              <a:t>Herpes</a:t>
            </a:r>
          </a:p>
          <a:p>
            <a:pPr lvl="2" eaLnBrk="1" hangingPunct="1">
              <a:lnSpc>
                <a:spcPct val="80000"/>
              </a:lnSpc>
            </a:pPr>
            <a:r>
              <a:rPr lang="en-US" altLang="fr-FR" sz="1400" smtClean="0"/>
              <a:t>Poxviruses</a:t>
            </a:r>
          </a:p>
          <a:p>
            <a:pPr lvl="2" eaLnBrk="1" hangingPunct="1">
              <a:lnSpc>
                <a:spcPct val="80000"/>
              </a:lnSpc>
            </a:pPr>
            <a:r>
              <a:rPr lang="en-US" altLang="fr-FR" sz="1400" smtClean="0"/>
              <a:t>Papoviruses</a:t>
            </a:r>
          </a:p>
          <a:p>
            <a:pPr lvl="2" eaLnBrk="1" hangingPunct="1">
              <a:lnSpc>
                <a:spcPct val="80000"/>
              </a:lnSpc>
            </a:pPr>
            <a:r>
              <a:rPr lang="en-US" altLang="fr-FR" sz="1400" smtClean="0"/>
              <a:t>Hepadenaviruses</a:t>
            </a:r>
          </a:p>
          <a:p>
            <a:pPr lvl="1" eaLnBrk="1" hangingPunct="1">
              <a:lnSpc>
                <a:spcPct val="80000"/>
              </a:lnSpc>
            </a:pPr>
            <a:r>
              <a:rPr lang="en-US" altLang="fr-FR" sz="1400" smtClean="0"/>
              <a:t>RNA</a:t>
            </a:r>
          </a:p>
          <a:p>
            <a:pPr lvl="2" eaLnBrk="1" hangingPunct="1">
              <a:lnSpc>
                <a:spcPct val="80000"/>
              </a:lnSpc>
            </a:pPr>
            <a:r>
              <a:rPr lang="en-US" altLang="fr-FR" sz="1400" smtClean="0"/>
              <a:t>Retroviruses </a:t>
            </a:r>
          </a:p>
          <a:p>
            <a:pPr lvl="3" eaLnBrk="1" hangingPunct="1">
              <a:lnSpc>
                <a:spcPct val="80000"/>
              </a:lnSpc>
            </a:pPr>
            <a:r>
              <a:rPr lang="en-US" altLang="fr-FR" sz="1400" smtClean="0"/>
              <a:t>HIV</a:t>
            </a:r>
          </a:p>
          <a:p>
            <a:pPr lvl="3" eaLnBrk="1" hangingPunct="1">
              <a:lnSpc>
                <a:spcPct val="80000"/>
              </a:lnSpc>
            </a:pPr>
            <a:r>
              <a:rPr lang="en-US" altLang="fr-FR" sz="1400" smtClean="0"/>
              <a:t>HTLV</a:t>
            </a:r>
          </a:p>
        </p:txBody>
      </p:sp>
      <p:pic>
        <p:nvPicPr>
          <p:cNvPr id="50180" name="Picture 10" descr="nrc948-f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2039938"/>
            <a:ext cx="5791200" cy="37512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Immune Response</a:t>
            </a:r>
          </a:p>
        </p:txBody>
      </p:sp>
      <p:pic>
        <p:nvPicPr>
          <p:cNvPr id="51203" name="Picture 5" descr="immune_respon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00200"/>
            <a:ext cx="7772400" cy="5257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Text Box 6"/>
          <p:cNvSpPr txBox="1">
            <a:spLocks noChangeArrowheads="1"/>
          </p:cNvSpPr>
          <p:nvPr/>
        </p:nvSpPr>
        <p:spPr bwMode="auto">
          <a:xfrm>
            <a:off x="838200" y="604043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fr-FR"/>
              <a:t>Adaptive Immunity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Anti-Viral Drugs</a:t>
            </a:r>
          </a:p>
        </p:txBody>
      </p:sp>
      <p:sp>
        <p:nvSpPr>
          <p:cNvPr id="82950" name="Rectangle 6"/>
          <p:cNvSpPr>
            <a:spLocks noGrp="1" noChangeArrowheads="1"/>
          </p:cNvSpPr>
          <p:nvPr>
            <p:ph type="body" sz="half" idx="1"/>
          </p:nvPr>
        </p:nvSpPr>
        <p:spPr>
          <a:xfrm>
            <a:off x="457200" y="1981200"/>
            <a:ext cx="4267200" cy="4572000"/>
          </a:xfrm>
        </p:spPr>
        <p:txBody>
          <a:bodyPr rtlCol="0">
            <a:normAutofit fontScale="92500"/>
          </a:bodyPr>
          <a:lstStyle/>
          <a:p>
            <a:pPr eaLnBrk="1" fontAlgn="auto" hangingPunct="1">
              <a:spcAft>
                <a:spcPts val="0"/>
              </a:spcAft>
              <a:buFont typeface="Arial" panose="020B0604020202020204" pitchFamily="34" charset="0"/>
              <a:buChar char="•"/>
              <a:defRPr/>
            </a:pPr>
            <a:r>
              <a:rPr lang="en-US"/>
              <a:t>Attachment antagonists</a:t>
            </a:r>
          </a:p>
          <a:p>
            <a:pPr marL="640080" lvl="1" eaLnBrk="1" fontAlgn="auto" hangingPunct="1">
              <a:spcAft>
                <a:spcPts val="0"/>
              </a:spcAft>
              <a:buFont typeface="Arial" panose="020B0604020202020204" pitchFamily="34" charset="0"/>
              <a:buChar char="•"/>
              <a:defRPr/>
            </a:pPr>
            <a:r>
              <a:rPr lang="en-US"/>
              <a:t>Block attachment molecule</a:t>
            </a:r>
          </a:p>
          <a:p>
            <a:pPr lvl="2" eaLnBrk="1" fontAlgn="auto" hangingPunct="1">
              <a:spcAft>
                <a:spcPts val="0"/>
              </a:spcAft>
              <a:buClr>
                <a:schemeClr val="accent3"/>
              </a:buClr>
              <a:buFont typeface="Arial" panose="020B0604020202020204" pitchFamily="34" charset="0"/>
              <a:buChar char="•"/>
              <a:defRPr/>
            </a:pPr>
            <a:r>
              <a:rPr lang="en-US"/>
              <a:t>Arildone</a:t>
            </a:r>
          </a:p>
          <a:p>
            <a:pPr eaLnBrk="1" fontAlgn="auto" hangingPunct="1">
              <a:spcAft>
                <a:spcPts val="0"/>
              </a:spcAft>
              <a:buFont typeface="Arial" panose="020B0604020202020204" pitchFamily="34" charset="0"/>
              <a:buChar char="•"/>
              <a:defRPr/>
            </a:pPr>
            <a:r>
              <a:rPr lang="en-US"/>
              <a:t>Inhibit Uncoating</a:t>
            </a:r>
          </a:p>
          <a:p>
            <a:pPr marL="640080" lvl="1" eaLnBrk="1" fontAlgn="auto" hangingPunct="1">
              <a:spcAft>
                <a:spcPts val="0"/>
              </a:spcAft>
              <a:buFont typeface="Arial" panose="020B0604020202020204" pitchFamily="34" charset="0"/>
              <a:buChar char="•"/>
              <a:defRPr/>
            </a:pPr>
            <a:r>
              <a:rPr lang="en-US"/>
              <a:t>Neutralize acid environment</a:t>
            </a:r>
          </a:p>
          <a:p>
            <a:pPr lvl="2" eaLnBrk="1" fontAlgn="auto" hangingPunct="1">
              <a:spcAft>
                <a:spcPts val="0"/>
              </a:spcAft>
              <a:buClr>
                <a:schemeClr val="accent3"/>
              </a:buClr>
              <a:buFont typeface="Arial" panose="020B0604020202020204" pitchFamily="34" charset="0"/>
              <a:buChar char="•"/>
              <a:defRPr/>
            </a:pPr>
            <a:r>
              <a:rPr lang="en-US"/>
              <a:t>Amantadine</a:t>
            </a:r>
          </a:p>
          <a:p>
            <a:pPr lvl="2" eaLnBrk="1" fontAlgn="auto" hangingPunct="1">
              <a:spcAft>
                <a:spcPts val="0"/>
              </a:spcAft>
              <a:buClr>
                <a:schemeClr val="accent3"/>
              </a:buClr>
              <a:buFont typeface="Arial" panose="020B0604020202020204" pitchFamily="34" charset="0"/>
              <a:buChar char="•"/>
              <a:defRPr/>
            </a:pPr>
            <a:r>
              <a:rPr lang="en-US"/>
              <a:t>Rimantadine</a:t>
            </a:r>
          </a:p>
          <a:p>
            <a:pPr eaLnBrk="1" fontAlgn="auto" hangingPunct="1">
              <a:spcAft>
                <a:spcPts val="0"/>
              </a:spcAft>
              <a:buFont typeface="Arial" panose="020B0604020202020204" pitchFamily="34" charset="0"/>
              <a:buChar char="•"/>
              <a:defRPr/>
            </a:pPr>
            <a:r>
              <a:rPr lang="en-US"/>
              <a:t>Inhibit DNA/RNA synthesis</a:t>
            </a:r>
          </a:p>
          <a:p>
            <a:pPr marL="640080" lvl="1" eaLnBrk="1" fontAlgn="auto" hangingPunct="1">
              <a:spcAft>
                <a:spcPts val="0"/>
              </a:spcAft>
              <a:buFont typeface="Arial" panose="020B0604020202020204" pitchFamily="34" charset="0"/>
              <a:buChar char="•"/>
              <a:defRPr/>
            </a:pPr>
            <a:r>
              <a:rPr lang="en-US"/>
              <a:t>Activation by phosphorylation of drug by viral kinases</a:t>
            </a:r>
          </a:p>
          <a:p>
            <a:pPr lvl="2" eaLnBrk="1" fontAlgn="auto" hangingPunct="1">
              <a:spcAft>
                <a:spcPts val="0"/>
              </a:spcAft>
              <a:buClr>
                <a:schemeClr val="accent3"/>
              </a:buClr>
              <a:buFont typeface="Arial" panose="020B0604020202020204" pitchFamily="34" charset="0"/>
              <a:buChar char="•"/>
              <a:defRPr/>
            </a:pPr>
            <a:r>
              <a:rPr lang="en-US"/>
              <a:t>Acyclovir</a:t>
            </a:r>
          </a:p>
          <a:p>
            <a:pPr lvl="2" eaLnBrk="1" fontAlgn="auto" hangingPunct="1">
              <a:spcAft>
                <a:spcPts val="0"/>
              </a:spcAft>
              <a:buClr>
                <a:schemeClr val="accent3"/>
              </a:buClr>
              <a:buFont typeface="Arial" panose="020B0604020202020204" pitchFamily="34" charset="0"/>
              <a:buChar char="•"/>
              <a:defRPr/>
            </a:pPr>
            <a:r>
              <a:rPr lang="en-US"/>
              <a:t>Gancyclovir</a:t>
            </a:r>
          </a:p>
        </p:txBody>
      </p:sp>
      <p:pic>
        <p:nvPicPr>
          <p:cNvPr id="52228" name="Picture 5" descr="anti-virals-me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73638" y="1981200"/>
            <a:ext cx="3387725"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73075" y="1600200"/>
            <a:ext cx="8229600" cy="1219200"/>
          </a:xfrm>
        </p:spPr>
        <p:txBody>
          <a:bodyPr/>
          <a:lstStyle/>
          <a:p>
            <a:pPr eaLnBrk="1" fontAlgn="auto" hangingPunct="1">
              <a:spcAft>
                <a:spcPts val="0"/>
              </a:spcAft>
              <a:defRPr/>
            </a:pPr>
            <a:r>
              <a:rPr lang="en-US" dirty="0" smtClean="0">
                <a:solidFill>
                  <a:schemeClr val="accent1">
                    <a:lumMod val="75000"/>
                  </a:schemeClr>
                </a:solidFill>
              </a:rPr>
              <a:t>Prion Proteins</a:t>
            </a:r>
            <a:endParaRPr lang="en-US" dirty="0">
              <a:solidFill>
                <a:schemeClr val="accent1">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fontScale="90000"/>
          </a:bodyPr>
          <a:lstStyle/>
          <a:p>
            <a:pPr>
              <a:defRPr/>
            </a:pPr>
            <a:r>
              <a:rPr lang="en-US" sz="975" dirty="0"/>
              <a:t/>
            </a:r>
            <a:br>
              <a:rPr lang="en-US" sz="975" dirty="0"/>
            </a:br>
            <a:r>
              <a:rPr lang="en-US" sz="1800" b="1" dirty="0">
                <a:solidFill>
                  <a:srgbClr val="4472C4"/>
                </a:solidFill>
              </a:rPr>
              <a:t>Tridimensional structure of the </a:t>
            </a:r>
            <a:r>
              <a:rPr lang="en-US" sz="1800" b="1" dirty="0" smtClean="0">
                <a:solidFill>
                  <a:srgbClr val="4472C4"/>
                </a:solidFill>
              </a:rPr>
              <a:t>PRP</a:t>
            </a:r>
            <a:r>
              <a:rPr lang="en-US" sz="1800" b="1" dirty="0" smtClean="0">
                <a:solidFill>
                  <a:srgbClr val="4472C4"/>
                </a:solidFill>
                <a:effectLst>
                  <a:outerShdw blurRad="38100" dist="38100" dir="2700000" algn="tl">
                    <a:srgbClr val="000000">
                      <a:alpha val="43137"/>
                    </a:srgbClr>
                  </a:outerShdw>
                </a:effectLst>
              </a:rPr>
              <a:t>c</a:t>
            </a:r>
            <a:r>
              <a:rPr lang="en-US" sz="1800" b="1" dirty="0" smtClean="0">
                <a:solidFill>
                  <a:srgbClr val="4472C4"/>
                </a:solidFill>
              </a:rPr>
              <a:t> rich </a:t>
            </a:r>
            <a:r>
              <a:rPr lang="en-US" sz="1800" b="1" dirty="0">
                <a:solidFill>
                  <a:srgbClr val="4472C4"/>
                </a:solidFill>
              </a:rPr>
              <a:t>in </a:t>
            </a:r>
            <a:r>
              <a:rPr lang="en-US" sz="1800" b="1" dirty="0" smtClean="0">
                <a:solidFill>
                  <a:srgbClr val="4472C4"/>
                </a:solidFill>
              </a:rPr>
              <a:t>alpha- </a:t>
            </a:r>
            <a:r>
              <a:rPr lang="en-US" sz="1800" b="1" dirty="0">
                <a:solidFill>
                  <a:srgbClr val="4472C4"/>
                </a:solidFill>
              </a:rPr>
              <a:t>helices (left) and the </a:t>
            </a:r>
            <a:r>
              <a:rPr lang="en-US" sz="1800" b="1" dirty="0" smtClean="0">
                <a:solidFill>
                  <a:srgbClr val="4472C4"/>
                </a:solidFill>
              </a:rPr>
              <a:t>PrPsc rich </a:t>
            </a:r>
            <a:r>
              <a:rPr lang="en-US" sz="1800" b="1" dirty="0">
                <a:solidFill>
                  <a:srgbClr val="4472C4"/>
                </a:solidFill>
              </a:rPr>
              <a:t>in </a:t>
            </a:r>
            <a:r>
              <a:rPr lang="en-US" sz="1800" b="1" dirty="0" smtClean="0">
                <a:solidFill>
                  <a:srgbClr val="4472C4"/>
                </a:solidFill>
                <a:latin typeface="Symbol" pitchFamily="18"/>
              </a:rPr>
              <a:t>beta</a:t>
            </a:r>
            <a:r>
              <a:rPr lang="en-US" sz="1800" b="1" dirty="0" smtClean="0">
                <a:solidFill>
                  <a:srgbClr val="4472C4"/>
                </a:solidFill>
              </a:rPr>
              <a:t>-sheets </a:t>
            </a:r>
            <a:r>
              <a:rPr lang="en-US" sz="1800" b="1" dirty="0" err="1" smtClean="0">
                <a:solidFill>
                  <a:srgbClr val="4472C4"/>
                </a:solidFill>
              </a:rPr>
              <a:t>pR</a:t>
            </a:r>
            <a:r>
              <a:rPr lang="fr-FR" sz="1800" dirty="0">
                <a:solidFill>
                  <a:srgbClr val="4472C4"/>
                </a:solidFill>
              </a:rPr>
              <a:t/>
            </a:r>
            <a:br>
              <a:rPr lang="fr-FR" sz="1800" dirty="0">
                <a:solidFill>
                  <a:srgbClr val="4472C4"/>
                </a:solidFill>
              </a:rPr>
            </a:br>
            <a:endParaRPr lang="fr-FR" sz="1800" dirty="0">
              <a:solidFill>
                <a:srgbClr val="4472C4"/>
              </a:solidFill>
            </a:endParaRPr>
          </a:p>
        </p:txBody>
      </p:sp>
      <p:sp>
        <p:nvSpPr>
          <p:cNvPr id="3" name="Espace réservé du contenu 2"/>
          <p:cNvSpPr txBox="1">
            <a:spLocks noGrp="1"/>
          </p:cNvSpPr>
          <p:nvPr>
            <p:ph idx="1"/>
          </p:nvPr>
        </p:nvSpPr>
        <p:spPr>
          <a:solidFill>
            <a:srgbClr val="ED7D31"/>
          </a:solidFill>
        </p:spPr>
        <p:txBody>
          <a:bodyPr/>
          <a:lstStyle/>
          <a:p>
            <a:pPr>
              <a:lnSpc>
                <a:spcPct val="70000"/>
              </a:lnSpc>
              <a:buFont typeface="Arial" panose="020B0604020202020204" pitchFamily="34" charset="0"/>
              <a:buChar char="•"/>
              <a:defRPr/>
            </a:pPr>
            <a:endParaRPr lang="fr-FR" sz="1950" dirty="0"/>
          </a:p>
          <a:p>
            <a:pPr>
              <a:lnSpc>
                <a:spcPct val="70000"/>
              </a:lnSpc>
              <a:buFont typeface="Arial" panose="020B0604020202020204" pitchFamily="34" charset="0"/>
              <a:buChar char="•"/>
              <a:defRPr/>
            </a:pPr>
            <a:endParaRPr lang="fr-FR" sz="1950" dirty="0"/>
          </a:p>
          <a:p>
            <a:pPr>
              <a:lnSpc>
                <a:spcPct val="70000"/>
              </a:lnSpc>
              <a:buFont typeface="Arial" panose="020B0604020202020204" pitchFamily="34" charset="0"/>
              <a:buChar char="•"/>
              <a:defRPr/>
            </a:pPr>
            <a:endParaRPr lang="fr-FR" sz="1950" dirty="0"/>
          </a:p>
          <a:p>
            <a:pPr>
              <a:lnSpc>
                <a:spcPct val="70000"/>
              </a:lnSpc>
              <a:buFont typeface="Arial" panose="020B0604020202020204" pitchFamily="34" charset="0"/>
              <a:buChar char="•"/>
              <a:defRPr/>
            </a:pPr>
            <a:endParaRPr lang="fr-FR" sz="1950" dirty="0"/>
          </a:p>
          <a:p>
            <a:pPr marL="0" indent="0">
              <a:lnSpc>
                <a:spcPct val="70000"/>
              </a:lnSpc>
              <a:buFont typeface="Arial" panose="020B0604020202020204" pitchFamily="34" charset="0"/>
              <a:buNone/>
              <a:defRPr/>
            </a:pPr>
            <a:r>
              <a:rPr lang="fr-FR" sz="2775" dirty="0"/>
              <a:t> </a:t>
            </a:r>
            <a:r>
              <a:rPr lang="fr-FR" dirty="0" err="1"/>
              <a:t>PrPc</a:t>
            </a:r>
            <a:r>
              <a:rPr lang="fr-FR" dirty="0"/>
              <a:t>                                                              </a:t>
            </a:r>
            <a:r>
              <a:rPr lang="fr-FR" dirty="0" err="1"/>
              <a:t>PrPsc</a:t>
            </a:r>
            <a:r>
              <a:rPr lang="fr-FR" dirty="0"/>
              <a:t>   </a:t>
            </a:r>
            <a:r>
              <a:rPr lang="fr-FR" dirty="0" err="1"/>
              <a:t>PrPsc</a:t>
            </a:r>
            <a:endParaRPr lang="fr-FR" dirty="0"/>
          </a:p>
          <a:p>
            <a:pPr marL="0" indent="0">
              <a:lnSpc>
                <a:spcPct val="70000"/>
              </a:lnSpc>
              <a:buFont typeface="Arial" panose="020B0604020202020204" pitchFamily="34" charset="0"/>
              <a:buNone/>
              <a:defRPr/>
            </a:pPr>
            <a:r>
              <a:rPr lang="fr-FR" dirty="0"/>
              <a:t>Sensitive to 						   </a:t>
            </a:r>
            <a:r>
              <a:rPr lang="fr-FR" dirty="0" err="1"/>
              <a:t>Proteinase</a:t>
            </a:r>
            <a:r>
              <a:rPr lang="fr-FR" dirty="0"/>
              <a:t> K							</a:t>
            </a:r>
            <a:r>
              <a:rPr lang="fr-FR"/>
              <a:t>   </a:t>
            </a:r>
            <a:endParaRPr lang="fr-FR" dirty="0"/>
          </a:p>
          <a:p>
            <a:pPr marL="0" indent="0">
              <a:lnSpc>
                <a:spcPct val="70000"/>
              </a:lnSpc>
              <a:buFont typeface="Arial" panose="020B0604020202020204" pitchFamily="34" charset="0"/>
              <a:buNone/>
              <a:defRPr/>
            </a:pPr>
            <a:r>
              <a:rPr lang="fr-FR" dirty="0" smtClean="0"/>
              <a:t>		            			p      </a:t>
            </a:r>
            <a:r>
              <a:rPr lang="fr-FR" dirty="0" err="1" smtClean="0"/>
              <a:t>proteinase</a:t>
            </a:r>
            <a:r>
              <a:rPr lang="fr-FR" dirty="0" smtClean="0"/>
              <a:t> k 				                       	 </a:t>
            </a:r>
            <a:r>
              <a:rPr lang="fr-FR" dirty="0" err="1" smtClean="0"/>
              <a:t>resistant</a:t>
            </a:r>
            <a:r>
              <a:rPr lang="fr-FR" dirty="0" smtClean="0"/>
              <a:t> 			   </a:t>
            </a:r>
            <a:r>
              <a:rPr lang="fr-FR" dirty="0" err="1" smtClean="0"/>
              <a:t>detergant</a:t>
            </a:r>
            <a:r>
              <a:rPr lang="fr-FR" dirty="0" smtClean="0"/>
              <a:t> </a:t>
            </a:r>
            <a:r>
              <a:rPr lang="fr-FR" dirty="0"/>
              <a:t>						</a:t>
            </a:r>
            <a:r>
              <a:rPr lang="fr-FR" dirty="0" smtClean="0"/>
              <a:t>	 	</a:t>
            </a:r>
            <a:r>
              <a:rPr lang="fr-FR" dirty="0"/>
              <a:t>			    </a:t>
            </a:r>
            <a:r>
              <a:rPr lang="fr-FR" dirty="0" smtClean="0"/>
              <a:t> 							</a:t>
            </a:r>
            <a:r>
              <a:rPr lang="fr-FR" dirty="0" err="1" smtClean="0"/>
              <a:t>Detergant</a:t>
            </a:r>
            <a:r>
              <a:rPr lang="fr-FR" dirty="0" smtClean="0"/>
              <a:t> </a:t>
            </a:r>
            <a:r>
              <a:rPr lang="fr-FR" dirty="0"/>
              <a:t>	</a:t>
            </a:r>
            <a:r>
              <a:rPr lang="fr-FR" sz="2775" dirty="0"/>
              <a:t>						</a:t>
            </a:r>
            <a:r>
              <a:rPr lang="fr-FR" sz="2800" dirty="0" smtClean="0"/>
              <a:t> Insoluble </a:t>
            </a:r>
            <a:r>
              <a:rPr lang="fr-FR" sz="2775" dirty="0"/>
              <a:t>	</a:t>
            </a:r>
          </a:p>
        </p:txBody>
      </p:sp>
      <p:sp>
        <p:nvSpPr>
          <p:cNvPr id="4" name="Rectangle 2"/>
          <p:cNvSpPr/>
          <p:nvPr/>
        </p:nvSpPr>
        <p:spPr>
          <a:xfrm>
            <a:off x="3221038" y="2674938"/>
            <a:ext cx="8518525" cy="403225"/>
          </a:xfrm>
          <a:prstGeom prst="rect">
            <a:avLst/>
          </a:prstGeom>
          <a:noFill/>
          <a:ln cap="flat">
            <a:noFill/>
            <a:prstDash val="solid"/>
          </a:ln>
        </p:spPr>
        <p:txBody>
          <a:bodyPr lIns="68580" tIns="34290" rIns="68580" bIns="34290" anchor="ctr">
            <a:spAutoFit/>
          </a:bodyPr>
          <a:lstStyle/>
          <a:p>
            <a:pPr defTabSz="685800" fontAlgn="auto">
              <a:spcBef>
                <a:spcPts val="0"/>
              </a:spcBef>
              <a:spcAft>
                <a:spcPts val="0"/>
              </a:spcAft>
              <a:defRPr sz="1800" b="0" i="0" u="none" strike="noStrike" kern="0" cap="none" spc="0" baseline="0">
                <a:solidFill>
                  <a:srgbClr val="000000"/>
                </a:solidFill>
                <a:uFillTx/>
              </a:defRPr>
            </a:pPr>
            <a:r>
              <a:rPr lang="fr-FR" sz="825" kern="0">
                <a:solidFill>
                  <a:srgbClr val="000000"/>
                </a:solidFill>
                <a:latin typeface="Arial" pitchFamily="34"/>
                <a:ea typeface="Times New Roman" pitchFamily="18"/>
                <a:cs typeface="Calibri" pitchFamily="34"/>
              </a:rPr>
              <a:t> </a:t>
            </a:r>
            <a:endParaRPr lang="fr-FR" sz="750" kern="0">
              <a:solidFill>
                <a:srgbClr val="000000"/>
              </a:solidFill>
              <a:latin typeface="Arial" pitchFamily="34"/>
            </a:endParaRPr>
          </a:p>
          <a:p>
            <a:pPr defTabSz="685800" fontAlgn="auto">
              <a:spcBef>
                <a:spcPts val="0"/>
              </a:spcBef>
              <a:spcAft>
                <a:spcPts val="0"/>
              </a:spcAft>
              <a:defRPr sz="1800" b="0" i="0" u="none" strike="noStrike" kern="0" cap="none" spc="0" baseline="0">
                <a:solidFill>
                  <a:srgbClr val="000000"/>
                </a:solidFill>
                <a:uFillTx/>
              </a:defRPr>
            </a:pPr>
            <a:endParaRPr lang="fr-FR" sz="1350" kern="0">
              <a:solidFill>
                <a:srgbClr val="000000"/>
              </a:solidFill>
              <a:latin typeface="Arial" pitchFamily="34"/>
            </a:endParaRPr>
          </a:p>
        </p:txBody>
      </p:sp>
      <p:pic>
        <p:nvPicPr>
          <p:cNvPr id="54277" name="Picture 78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150" y="2674938"/>
            <a:ext cx="38227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p:nvPr/>
        </p:nvSpPr>
        <p:spPr>
          <a:xfrm flipV="1">
            <a:off x="4087813" y="4632325"/>
            <a:ext cx="8518525" cy="195263"/>
          </a:xfrm>
          <a:prstGeom prst="rect">
            <a:avLst/>
          </a:prstGeom>
          <a:noFill/>
          <a:ln cap="flat">
            <a:noFill/>
            <a:prstDash val="solid"/>
          </a:ln>
        </p:spPr>
        <p:txBody>
          <a:bodyPr lIns="68580" tIns="34290" rIns="68580" bIns="34290" anchor="ctr">
            <a:spAutoFit/>
          </a:bodyPr>
          <a:lstStyle/>
          <a:p>
            <a:pPr defTabSz="685800" fontAlgn="auto">
              <a:spcBef>
                <a:spcPts val="0"/>
              </a:spcBef>
              <a:spcAft>
                <a:spcPts val="0"/>
              </a:spcAft>
              <a:defRPr sz="1800" b="0" i="0" u="none" strike="noStrike" kern="0" cap="none" spc="0" baseline="0">
                <a:solidFill>
                  <a:srgbClr val="000000"/>
                </a:solidFill>
                <a:uFillTx/>
              </a:defRPr>
            </a:pPr>
            <a:r>
              <a:rPr lang="fr-FR" sz="825" kern="0">
                <a:solidFill>
                  <a:srgbClr val="000000"/>
                </a:solidFill>
                <a:latin typeface="Arial" pitchFamily="34"/>
                <a:ea typeface="Times New Roman" pitchFamily="18"/>
                <a:cs typeface="Calibri" pitchFamily="34"/>
              </a:rPr>
              <a:t> </a:t>
            </a:r>
            <a:endParaRPr lang="fr-FR" sz="1350" kern="0">
              <a:solidFill>
                <a:srgbClr val="000000"/>
              </a:solidFill>
              <a:latin typeface="Arial" pitchFamily="34"/>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93675" y="1028700"/>
            <a:ext cx="7886700" cy="1468438"/>
          </a:xfrm>
        </p:spPr>
        <p:txBody>
          <a:bodyPr>
            <a:normAutofit fontScale="90000"/>
          </a:bodyPr>
          <a:lstStyle/>
          <a:p>
            <a:pPr>
              <a:defRPr/>
            </a:pPr>
            <a:r>
              <a:rPr lang="en-US" sz="2400">
                <a:solidFill>
                  <a:srgbClr val="FF0000"/>
                </a:solidFill>
              </a:rPr>
              <a:t>The prion is an amyloid protein which induces alone diseases;  </a:t>
            </a:r>
            <a:r>
              <a:rPr lang="en-US" sz="2400"/>
              <a:t/>
            </a:r>
            <a:br>
              <a:rPr lang="en-US" sz="2400"/>
            </a:br>
            <a:r>
              <a:rPr lang="en-US" sz="675"/>
              <a:t/>
            </a:r>
            <a:br>
              <a:rPr lang="en-US" sz="675"/>
            </a:br>
            <a:r>
              <a:rPr lang="en-US" sz="1650" b="1">
                <a:solidFill>
                  <a:srgbClr val="4472C4"/>
                </a:solidFill>
              </a:rPr>
              <a:t>The</a:t>
            </a:r>
            <a:r>
              <a:rPr lang="en-US" sz="675" b="1"/>
              <a:t> </a:t>
            </a:r>
            <a:r>
              <a:rPr lang="en-US" sz="1575" b="1">
                <a:solidFill>
                  <a:srgbClr val="4472C4"/>
                </a:solidFill>
              </a:rPr>
              <a:t>Transmissible Spongiform Encephalitis (TSE) are sub-acute, fatal infections and characterized by the presence of vacuoles in neurons</a:t>
            </a:r>
            <a:r>
              <a:rPr lang="fr-FR" sz="1575" b="1">
                <a:solidFill>
                  <a:srgbClr val="4472C4"/>
                </a:solidFill>
              </a:rPr>
              <a:t/>
            </a:r>
            <a:br>
              <a:rPr lang="fr-FR" sz="1575" b="1">
                <a:solidFill>
                  <a:srgbClr val="4472C4"/>
                </a:solidFill>
              </a:rPr>
            </a:br>
            <a:r>
              <a:rPr lang="fr-FR" sz="675"/>
              <a:t/>
            </a:r>
            <a:br>
              <a:rPr lang="fr-FR" sz="675"/>
            </a:br>
            <a:endParaRPr lang="fr-FR" sz="675"/>
          </a:p>
        </p:txBody>
      </p:sp>
      <p:sp>
        <p:nvSpPr>
          <p:cNvPr id="3" name="Espace réservé du contenu 2"/>
          <p:cNvSpPr txBox="1">
            <a:spLocks noGrp="1"/>
          </p:cNvSpPr>
          <p:nvPr>
            <p:ph idx="1"/>
          </p:nvPr>
        </p:nvSpPr>
        <p:spPr>
          <a:xfrm>
            <a:off x="628650" y="2227263"/>
            <a:ext cx="7886700" cy="3586162"/>
          </a:xfrm>
        </p:spPr>
        <p:txBody>
          <a:bodyPr/>
          <a:lstStyle/>
          <a:p>
            <a:pPr>
              <a:buFont typeface="Arial" panose="020B0604020202020204" pitchFamily="34" charset="0"/>
              <a:buChar char="•"/>
              <a:defRPr/>
            </a:pPr>
            <a:endParaRPr lang="fr-FR"/>
          </a:p>
          <a:p>
            <a:pPr>
              <a:buFont typeface="Arial" panose="020B0604020202020204" pitchFamily="34" charset="0"/>
              <a:buChar char="•"/>
              <a:defRPr/>
            </a:pPr>
            <a:endParaRPr lang="fr-FR"/>
          </a:p>
          <a:p>
            <a:pPr marL="0" indent="0">
              <a:buFont typeface="Arial" panose="020B0604020202020204" pitchFamily="34" charset="0"/>
              <a:buNone/>
              <a:defRPr/>
            </a:pPr>
            <a:endParaRPr lang="fr-FR"/>
          </a:p>
          <a:p>
            <a:pPr>
              <a:buFont typeface="Arial" panose="020B0604020202020204" pitchFamily="34" charset="0"/>
              <a:buChar char="•"/>
              <a:defRPr/>
            </a:pPr>
            <a:endParaRPr lang="fr-FR"/>
          </a:p>
          <a:p>
            <a:pPr>
              <a:buFont typeface="Arial" panose="020B0604020202020204" pitchFamily="34" charset="0"/>
              <a:buChar char="•"/>
              <a:defRPr/>
            </a:pPr>
            <a:endParaRPr lang="fr-FR"/>
          </a:p>
          <a:p>
            <a:pPr>
              <a:buFont typeface="Arial" panose="020B0604020202020204" pitchFamily="34" charset="0"/>
              <a:buChar char="•"/>
              <a:defRPr/>
            </a:pPr>
            <a:endParaRPr lang="fr-FR"/>
          </a:p>
          <a:p>
            <a:pPr marL="0" indent="0">
              <a:buFont typeface="Arial" panose="020B0604020202020204" pitchFamily="34" charset="0"/>
              <a:buNone/>
              <a:defRPr/>
            </a:pPr>
            <a:r>
              <a:rPr lang="fr-FR"/>
              <a:t>Exp:</a:t>
            </a:r>
          </a:p>
          <a:p>
            <a:pPr marL="0" indent="0">
              <a:buFont typeface="Arial" panose="020B0604020202020204" pitchFamily="34" charset="0"/>
              <a:buNone/>
              <a:defRPr/>
            </a:pPr>
            <a:r>
              <a:rPr lang="fr-FR"/>
              <a:t>Scrapie in sheep&amp; gaots, BSE in cattle, chronic wasting disease in deer and Creutzfeld-Jakob Disease in humans (CJD). </a:t>
            </a:r>
          </a:p>
        </p:txBody>
      </p:sp>
      <p:pic>
        <p:nvPicPr>
          <p:cNvPr id="55300" name="Picture 526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2813050"/>
            <a:ext cx="19065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26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2813050"/>
            <a:ext cx="19081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57563"/>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fontScale="90000"/>
          </a:bodyPr>
          <a:lstStyle/>
          <a:p>
            <a:pPr>
              <a:defRPr/>
            </a:pPr>
            <a:r>
              <a:rPr lang="fr-FR"/>
              <a:t>The Prion Protein (</a:t>
            </a:r>
            <a:r>
              <a:rPr lang="fr-FR">
                <a:solidFill>
                  <a:srgbClr val="FF0000"/>
                </a:solidFill>
              </a:rPr>
              <a:t>PrP</a:t>
            </a:r>
            <a:r>
              <a:rPr lang="fr-FR"/>
              <a:t>):- </a:t>
            </a:r>
            <a:r>
              <a:rPr lang="fr-FR">
                <a:solidFill>
                  <a:srgbClr val="00B050"/>
                </a:solidFill>
              </a:rPr>
              <a:t>PrPc &amp; PrPsc</a:t>
            </a:r>
          </a:p>
        </p:txBody>
      </p:sp>
      <p:sp>
        <p:nvSpPr>
          <p:cNvPr id="56323" name="Espace réservé du contenu 2"/>
          <p:cNvSpPr>
            <a:spLocks noGrp="1"/>
          </p:cNvSpPr>
          <p:nvPr>
            <p:ph idx="1"/>
          </p:nvPr>
        </p:nvSpPr>
        <p:spPr/>
        <p:txBody>
          <a:bodyPr/>
          <a:lstStyle/>
          <a:p>
            <a:r>
              <a:rPr lang="en-US" smtClean="0"/>
              <a:t>The cellular Prion protein </a:t>
            </a:r>
            <a:r>
              <a:rPr lang="en-US" smtClean="0">
                <a:solidFill>
                  <a:srgbClr val="FF0000"/>
                </a:solidFill>
              </a:rPr>
              <a:t>PrPc </a:t>
            </a:r>
            <a:r>
              <a:rPr lang="en-US" smtClean="0"/>
              <a:t>is coded by the prnp Gene situated on the chromosome 20 in humans, 13 in bovine and 2 in mice.</a:t>
            </a:r>
            <a:endParaRPr lang="fr-FR" smtClean="0"/>
          </a:p>
          <a:p>
            <a:r>
              <a:rPr lang="en-US" smtClean="0"/>
              <a:t>This gene was found in all vertebrates and invertebrates and is expressed mainly in the CNS and the reticular-endothelial system.</a:t>
            </a:r>
            <a:endParaRPr lang="fr-FR" smtClean="0"/>
          </a:p>
          <a:p>
            <a:r>
              <a:rPr lang="en-US" smtClean="0"/>
              <a:t>The gene product (</a:t>
            </a:r>
            <a:r>
              <a:rPr lang="en-US" smtClean="0">
                <a:solidFill>
                  <a:srgbClr val="FF0000"/>
                </a:solidFill>
              </a:rPr>
              <a:t>PrPc</a:t>
            </a:r>
            <a:r>
              <a:rPr lang="en-US" smtClean="0"/>
              <a:t> ) is transported outside the cell and anchored on the cell membrane and is associated with signal transduction.</a:t>
            </a:r>
            <a:endParaRPr lang="fr-FR" smtClean="0"/>
          </a:p>
          <a:p>
            <a:r>
              <a:rPr lang="en-US" smtClean="0"/>
              <a:t>The pathogenic prion protein </a:t>
            </a:r>
            <a:r>
              <a:rPr lang="en-US" smtClean="0">
                <a:solidFill>
                  <a:srgbClr val="FF0000"/>
                </a:solidFill>
              </a:rPr>
              <a:t>PrPsc</a:t>
            </a:r>
            <a:r>
              <a:rPr lang="en-US" smtClean="0"/>
              <a:t> is produced after conformational transformation of the </a:t>
            </a:r>
            <a:r>
              <a:rPr lang="en-US" smtClean="0">
                <a:solidFill>
                  <a:srgbClr val="FF0000"/>
                </a:solidFill>
              </a:rPr>
              <a:t>PrPc</a:t>
            </a:r>
            <a:r>
              <a:rPr lang="en-US" smtClean="0"/>
              <a:t> induced either by gene mutation or after infection with a PrPsc.    </a:t>
            </a:r>
            <a:endParaRPr lang="fr-FR" smtClean="0"/>
          </a:p>
          <a:p>
            <a:endParaRPr lang="fr-FR" smtClean="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Prion Production</a:t>
            </a:r>
          </a:p>
        </p:txBody>
      </p:sp>
      <p:pic>
        <p:nvPicPr>
          <p:cNvPr id="57347" name="Picture 5" descr="pr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5388" y="1752600"/>
            <a:ext cx="6753225" cy="4373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58069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biography</a:t>
            </a:r>
            <a:endParaRPr lang="en-US" dirty="0"/>
          </a:p>
        </p:txBody>
      </p:sp>
      <p:sp>
        <p:nvSpPr>
          <p:cNvPr id="13315" name="Content Placeholder 2"/>
          <p:cNvSpPr>
            <a:spLocks noGrp="1"/>
          </p:cNvSpPr>
          <p:nvPr>
            <p:ph idx="1"/>
          </p:nvPr>
        </p:nvSpPr>
        <p:spPr/>
        <p:txBody>
          <a:bodyPr/>
          <a:lstStyle/>
          <a:p>
            <a:pPr algn="just" eaLnBrk="1" hangingPunct="1"/>
            <a:r>
              <a:rPr lang="en-US" altLang="fr-FR" sz="2000" smtClean="0">
                <a:solidFill>
                  <a:schemeClr val="tx1"/>
                </a:solidFill>
                <a:latin typeface="Times New Roman" pitchFamily="18" charset="0"/>
                <a:cs typeface="Times New Roman" pitchFamily="18" charset="0"/>
              </a:rPr>
              <a:t>Aly MOUSSA has obtained his BVSc from Cairo University, Egypt; Dr. Vet. Med. From Justus Liebig university, Germany and PhD from Claude Bernard University, France. He worked 4 years at IFFA-Mérieux Laboratory; Lyon- France, for 20 years was the chief of virology service at the French Bovine Pathology laboratory. Then for 8 years he was concerned at the national agency for sanitary security of aliments with research on the pathogenic prion proteins. He has published many papers in the fields of Virology and Transmissible Spongiform Encephalopathies. By the end of 2005 he is retired. During activity he was member of the biotechnology group at the Office International des Epizooties, member of the CEE group on Infectious Bovine Rhinotrachitis and he was a founding member of the European veterinary virology society.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42938" y="4648200"/>
            <a:ext cx="6553200" cy="457200"/>
          </a:xfrm>
        </p:spPr>
        <p:txBody>
          <a:bodyPr rtlCol="0"/>
          <a:lstStyle/>
          <a:p>
            <a:pPr eaLnBrk="1" fontAlgn="auto" hangingPunct="1">
              <a:spcAft>
                <a:spcPts val="0"/>
              </a:spcAft>
              <a:buFont typeface="Arial" panose="020B0604020202020204" pitchFamily="34" charset="0"/>
              <a:buNone/>
              <a:defRPr/>
            </a:pPr>
            <a:r>
              <a:rPr lang="en-US"/>
              <a:t>Introduction to the viruses</a:t>
            </a:r>
          </a:p>
        </p:txBody>
      </p:sp>
      <p:sp>
        <p:nvSpPr>
          <p:cNvPr id="2050" name="Rectangle 2"/>
          <p:cNvSpPr>
            <a:spLocks noGrp="1" noChangeArrowheads="1"/>
          </p:cNvSpPr>
          <p:nvPr>
            <p:ph type="ctrTitle"/>
          </p:nvPr>
        </p:nvSpPr>
        <p:spPr>
          <a:xfrm>
            <a:off x="604838" y="3227388"/>
            <a:ext cx="6629400" cy="1219200"/>
          </a:xfrm>
        </p:spPr>
        <p:txBody>
          <a:bodyPr/>
          <a:lstStyle/>
          <a:p>
            <a:pPr eaLnBrk="1" fontAlgn="auto" hangingPunct="1">
              <a:spcAft>
                <a:spcPts val="0"/>
              </a:spcAft>
              <a:defRPr/>
            </a:pPr>
            <a:r>
              <a:rPr lang="en-US"/>
              <a:t>Virology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lumMod val="75000"/>
                  </a:schemeClr>
                </a:solidFill>
              </a:rPr>
              <a:t>Edward Jenner</a:t>
            </a:r>
          </a:p>
        </p:txBody>
      </p:sp>
      <p:sp>
        <p:nvSpPr>
          <p:cNvPr id="15363" name="Rectangle 4"/>
          <p:cNvSpPr>
            <a:spLocks noGrp="1" noChangeArrowheads="1"/>
          </p:cNvSpPr>
          <p:nvPr>
            <p:ph type="body" sz="half" idx="1"/>
          </p:nvPr>
        </p:nvSpPr>
        <p:spPr>
          <a:xfrm>
            <a:off x="457200" y="2057400"/>
            <a:ext cx="4038600" cy="4191000"/>
          </a:xfrm>
        </p:spPr>
        <p:txBody>
          <a:bodyPr/>
          <a:lstStyle/>
          <a:p>
            <a:pPr eaLnBrk="1" hangingPunct="1"/>
            <a:r>
              <a:rPr lang="en-US" altLang="fr-FR" smtClean="0"/>
              <a:t>Vaccinations</a:t>
            </a:r>
          </a:p>
          <a:p>
            <a:pPr eaLnBrk="1" hangingPunct="1"/>
            <a:r>
              <a:rPr lang="en-US" altLang="fr-FR" smtClean="0"/>
              <a:t>Cowpox </a:t>
            </a:r>
          </a:p>
          <a:p>
            <a:pPr lvl="1" eaLnBrk="1" hangingPunct="1"/>
            <a:r>
              <a:rPr lang="en-US" altLang="fr-FR" smtClean="0"/>
              <a:t>cross protection against small pox</a:t>
            </a:r>
          </a:p>
          <a:p>
            <a:pPr lvl="2" eaLnBrk="1" hangingPunct="1"/>
            <a:r>
              <a:rPr lang="en-US" altLang="fr-FR" smtClean="0"/>
              <a:t>Variola virus</a:t>
            </a:r>
          </a:p>
          <a:p>
            <a:pPr lvl="3" eaLnBrk="1" hangingPunct="1"/>
            <a:r>
              <a:rPr lang="en-US" altLang="fr-FR" smtClean="0"/>
              <a:t>Major</a:t>
            </a:r>
          </a:p>
          <a:p>
            <a:pPr lvl="4" eaLnBrk="1" hangingPunct="1"/>
            <a:r>
              <a:rPr lang="en-US" altLang="fr-FR" smtClean="0"/>
              <a:t>Blisters</a:t>
            </a:r>
          </a:p>
          <a:p>
            <a:pPr lvl="4" eaLnBrk="1" hangingPunct="1"/>
            <a:r>
              <a:rPr lang="en-US" altLang="fr-FR" smtClean="0"/>
              <a:t>Blindness</a:t>
            </a:r>
          </a:p>
          <a:p>
            <a:pPr lvl="4" eaLnBrk="1" hangingPunct="1"/>
            <a:r>
              <a:rPr lang="en-US" altLang="fr-FR" smtClean="0"/>
              <a:t>Death</a:t>
            </a:r>
          </a:p>
          <a:p>
            <a:pPr lvl="3" eaLnBrk="1" hangingPunct="1"/>
            <a:r>
              <a:rPr lang="en-US" altLang="fr-FR" smtClean="0"/>
              <a:t>Minor</a:t>
            </a:r>
          </a:p>
          <a:p>
            <a:pPr lvl="2" eaLnBrk="1" hangingPunct="1"/>
            <a:r>
              <a:rPr lang="en-US" altLang="fr-FR" smtClean="0"/>
              <a:t>Poxviridae</a:t>
            </a:r>
          </a:p>
          <a:p>
            <a:pPr lvl="2" eaLnBrk="1" hangingPunct="1"/>
            <a:r>
              <a:rPr lang="en-US" altLang="fr-FR" smtClean="0"/>
              <a:t>dsDNA</a:t>
            </a:r>
          </a:p>
        </p:txBody>
      </p:sp>
      <p:pic>
        <p:nvPicPr>
          <p:cNvPr id="15364" name="Picture 6" descr="jenner-vac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908175"/>
            <a:ext cx="4086225" cy="3990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Viruses</a:t>
            </a:r>
          </a:p>
        </p:txBody>
      </p:sp>
      <p:sp>
        <p:nvSpPr>
          <p:cNvPr id="16387" name="Rectangle 4"/>
          <p:cNvSpPr>
            <a:spLocks noGrp="1" noChangeArrowheads="1"/>
          </p:cNvSpPr>
          <p:nvPr>
            <p:ph type="body" sz="half" idx="1"/>
          </p:nvPr>
        </p:nvSpPr>
        <p:spPr>
          <a:xfrm>
            <a:off x="304800" y="2057400"/>
            <a:ext cx="2514600" cy="4114800"/>
          </a:xfrm>
        </p:spPr>
        <p:txBody>
          <a:bodyPr/>
          <a:lstStyle/>
          <a:p>
            <a:pPr eaLnBrk="1" hangingPunct="1"/>
            <a:r>
              <a:rPr lang="en-US" altLang="fr-FR" smtClean="0"/>
              <a:t>Define </a:t>
            </a:r>
          </a:p>
          <a:p>
            <a:pPr eaLnBrk="1" hangingPunct="1"/>
            <a:r>
              <a:rPr lang="en-US" altLang="fr-FR" smtClean="0"/>
              <a:t>Classification</a:t>
            </a:r>
          </a:p>
          <a:p>
            <a:pPr lvl="1" eaLnBrk="1" hangingPunct="1"/>
            <a:r>
              <a:rPr lang="en-US" altLang="fr-FR" smtClean="0"/>
              <a:t>Group</a:t>
            </a:r>
          </a:p>
          <a:p>
            <a:pPr lvl="2" eaLnBrk="1" hangingPunct="1"/>
            <a:r>
              <a:rPr lang="en-US" altLang="fr-FR" smtClean="0"/>
              <a:t>NA</a:t>
            </a:r>
          </a:p>
          <a:p>
            <a:pPr lvl="1" eaLnBrk="1" hangingPunct="1"/>
            <a:r>
              <a:rPr lang="en-US" altLang="fr-FR" smtClean="0"/>
              <a:t>Family</a:t>
            </a:r>
          </a:p>
          <a:p>
            <a:pPr lvl="2" eaLnBrk="1" hangingPunct="1"/>
            <a:r>
              <a:rPr lang="en-US" altLang="fr-FR" smtClean="0"/>
              <a:t>-viridae</a:t>
            </a:r>
          </a:p>
          <a:p>
            <a:pPr lvl="1" eaLnBrk="1" hangingPunct="1"/>
            <a:r>
              <a:rPr lang="en-US" altLang="fr-FR" smtClean="0"/>
              <a:t>Genus</a:t>
            </a:r>
          </a:p>
          <a:p>
            <a:pPr lvl="2" eaLnBrk="1" hangingPunct="1"/>
            <a:r>
              <a:rPr lang="en-US" altLang="fr-FR" smtClean="0"/>
              <a:t>-virus</a:t>
            </a:r>
          </a:p>
          <a:p>
            <a:pPr lvl="1" eaLnBrk="1" hangingPunct="1"/>
            <a:r>
              <a:rPr lang="en-US" altLang="fr-FR" smtClean="0"/>
              <a:t>Species</a:t>
            </a:r>
          </a:p>
          <a:p>
            <a:pPr lvl="2" eaLnBrk="1" hangingPunct="1"/>
            <a:r>
              <a:rPr lang="en-US" altLang="fr-FR" smtClean="0"/>
              <a:t>Name</a:t>
            </a:r>
          </a:p>
          <a:p>
            <a:pPr lvl="1" eaLnBrk="1" hangingPunct="1"/>
            <a:endParaRPr lang="en-US" altLang="fr-FR" smtClean="0"/>
          </a:p>
        </p:txBody>
      </p:sp>
      <p:pic>
        <p:nvPicPr>
          <p:cNvPr id="16388" name="Picture 8" descr="viral-evolu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43200" y="1401763"/>
            <a:ext cx="6248400" cy="4997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Host Range: Animals</a:t>
            </a:r>
          </a:p>
        </p:txBody>
      </p:sp>
      <p:pic>
        <p:nvPicPr>
          <p:cNvPr id="17411" name="Picture 5" descr="virus_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2868613"/>
            <a:ext cx="2857500" cy="2143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379</TotalTime>
  <Words>992</Words>
  <Application>Microsoft Office PowerPoint</Application>
  <PresentationFormat>On-screen Show (4:3)</PresentationFormat>
  <Paragraphs>257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Apothecary</vt:lpstr>
      <vt:lpstr>PowerPoint Presentation</vt:lpstr>
      <vt:lpstr>PowerPoint Presentation</vt:lpstr>
      <vt:lpstr>Aly Moussa</vt:lpstr>
      <vt:lpstr>Research interest</vt:lpstr>
      <vt:lpstr>biography</vt:lpstr>
      <vt:lpstr>Virology</vt:lpstr>
      <vt:lpstr>Edward Jenner</vt:lpstr>
      <vt:lpstr>Viruses</vt:lpstr>
      <vt:lpstr>Host Range: Animals</vt:lpstr>
      <vt:lpstr>DNA Animal Virus Examples</vt:lpstr>
      <vt:lpstr>Viral Culture</vt:lpstr>
      <vt:lpstr>Viral Capsid</vt:lpstr>
      <vt:lpstr>Capsomeres are capsid subunits</vt:lpstr>
      <vt:lpstr>Naked vs. Enveloped Viruses</vt:lpstr>
      <vt:lpstr>Viral Envelope</vt:lpstr>
      <vt:lpstr>Envelope Glycoprotein Spikes</vt:lpstr>
      <vt:lpstr>Viral NA</vt:lpstr>
      <vt:lpstr>Viral Classification</vt:lpstr>
      <vt:lpstr>Viral Replication Differences</vt:lpstr>
      <vt:lpstr>Viral Infections</vt:lpstr>
      <vt:lpstr>Replication of Animal Viruses</vt:lpstr>
      <vt:lpstr>Viral Attachment</vt:lpstr>
      <vt:lpstr>PowerPoint Presentation</vt:lpstr>
      <vt:lpstr>Endocytosis vs. Membrane Fusion</vt:lpstr>
      <vt:lpstr>Release of Genome (uncoating)</vt:lpstr>
      <vt:lpstr>NA synthesis</vt:lpstr>
      <vt:lpstr>PowerPoint Presentation</vt:lpstr>
      <vt:lpstr>DNA Virus Biosynthesis</vt:lpstr>
      <vt:lpstr>RNA Virus</vt:lpstr>
      <vt:lpstr>Retroviruses</vt:lpstr>
      <vt:lpstr>Viral Assembly</vt:lpstr>
      <vt:lpstr>Use of ER and Golgi</vt:lpstr>
      <vt:lpstr>Viral Release</vt:lpstr>
      <vt:lpstr>Budding</vt:lpstr>
      <vt:lpstr>Viral Exocytosis</vt:lpstr>
      <vt:lpstr>Viral Lysis</vt:lpstr>
      <vt:lpstr>Viral Damage</vt:lpstr>
      <vt:lpstr>PowerPoint Presentation</vt:lpstr>
      <vt:lpstr>Acute vs. Latent</vt:lpstr>
      <vt:lpstr>PowerPoint Presentation</vt:lpstr>
      <vt:lpstr>Viruses and Cancer</vt:lpstr>
      <vt:lpstr>Immune Response</vt:lpstr>
      <vt:lpstr>Anti-Viral Drugs</vt:lpstr>
      <vt:lpstr>Prion Proteins</vt:lpstr>
      <vt:lpstr> Tridimensional structure of the PRPc rich in alpha- helices (left) and the PrPsc rich in beta-sheets pR </vt:lpstr>
      <vt:lpstr>The prion is an amyloid protein which induces alone diseases;    The Transmissible Spongiform Encephalitis (TSE) are sub-acute, fatal infections and characterized by the presence of vacuoles in neurons  </vt:lpstr>
      <vt:lpstr>The Prion Protein (PrP):- PrPc &amp; PrPsc</vt:lpstr>
      <vt:lpstr>Prion Production</vt:lpstr>
      <vt:lpstr>PowerPoint Presentation</vt:lpstr>
    </vt:vector>
  </TitlesOfParts>
  <Company>Midi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dc:title>
  <dc:creator>Mary Weis</dc:creator>
  <cp:lastModifiedBy>user</cp:lastModifiedBy>
  <cp:revision>53</cp:revision>
  <dcterms:created xsi:type="dcterms:W3CDTF">2010-02-18T17:35:55Z</dcterms:created>
  <dcterms:modified xsi:type="dcterms:W3CDTF">2014-11-10T12:45:27Z</dcterms:modified>
</cp:coreProperties>
</file>