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9" r:id="rId2"/>
    <p:sldId id="270" r:id="rId3"/>
    <p:sldId id="256" r:id="rId4"/>
    <p:sldId id="257" r:id="rId5"/>
    <p:sldId id="258" r:id="rId6"/>
    <p:sldId id="262" r:id="rId7"/>
    <p:sldId id="261" r:id="rId8"/>
    <p:sldId id="263" r:id="rId9"/>
    <p:sldId id="266" r:id="rId10"/>
    <p:sldId id="268" r:id="rId11"/>
    <p:sldId id="267" r:id="rId12"/>
    <p:sldId id="259" r:id="rId13"/>
    <p:sldId id="260" r:id="rId14"/>
    <p:sldId id="264" r:id="rId15"/>
    <p:sldId id="265" r:id="rId16"/>
    <p:sldId id="273" r:id="rId17"/>
    <p:sldId id="274"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CA67183-9769-4CAC-9385-F4ECDF6D2F17}" type="datetimeFigureOut">
              <a:rPr lang="en-US" smtClean="0"/>
              <a:pPr/>
              <a:t>9/9/2014</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4088440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67183-9769-4CAC-9385-F4ECDF6D2F17}" type="datetimeFigureOut">
              <a:rPr lang="en-US" smtClean="0"/>
              <a:pPr/>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1394216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67183-9769-4CAC-9385-F4ECDF6D2F17}" type="datetimeFigureOut">
              <a:rPr lang="en-US" smtClean="0"/>
              <a:pPr/>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249327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67183-9769-4CAC-9385-F4ECDF6D2F17}" type="datetimeFigureOut">
              <a:rPr lang="en-US" smtClean="0"/>
              <a:pPr/>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502E-98FE-4B64-B9A2-D525BA31FBDF}"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3353103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67183-9769-4CAC-9385-F4ECDF6D2F17}" type="datetimeFigureOut">
              <a:rPr lang="en-US" smtClean="0"/>
              <a:pPr/>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3040105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CA67183-9769-4CAC-9385-F4ECDF6D2F17}" type="datetimeFigureOut">
              <a:rPr lang="en-US" smtClean="0"/>
              <a:pPr/>
              <a:t>9/9/2014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2317429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CA67183-9769-4CAC-9385-F4ECDF6D2F17}" type="datetimeFigureOut">
              <a:rPr lang="en-US" smtClean="0"/>
              <a:pPr/>
              <a:t>9/9/2014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3337845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A67183-9769-4CAC-9385-F4ECDF6D2F17}" type="datetimeFigureOut">
              <a:rPr lang="en-US" smtClean="0"/>
              <a:pPr/>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4210812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A67183-9769-4CAC-9385-F4ECDF6D2F17}" type="datetimeFigureOut">
              <a:rPr lang="en-US" smtClean="0"/>
              <a:pPr/>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519992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A67183-9769-4CAC-9385-F4ECDF6D2F17}" type="datetimeFigureOut">
              <a:rPr lang="en-US" smtClean="0"/>
              <a:pPr/>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2770546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A67183-9769-4CAC-9385-F4ECDF6D2F17}" type="datetimeFigureOut">
              <a:rPr lang="en-US" smtClean="0"/>
              <a:pPr/>
              <a:t>9/9/2014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3663591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A67183-9769-4CAC-9385-F4ECDF6D2F17}" type="datetimeFigureOut">
              <a:rPr lang="en-US" smtClean="0"/>
              <a:pPr/>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374428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A67183-9769-4CAC-9385-F4ECDF6D2F17}" type="datetimeFigureOut">
              <a:rPr lang="en-US" smtClean="0"/>
              <a:pPr/>
              <a:t>9/9/2014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418856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A67183-9769-4CAC-9385-F4ECDF6D2F17}" type="datetimeFigureOut">
              <a:rPr lang="en-US" smtClean="0"/>
              <a:pPr/>
              <a:t>9/9/2014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2865602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67183-9769-4CAC-9385-F4ECDF6D2F17}" type="datetimeFigureOut">
              <a:rPr lang="en-US" smtClean="0"/>
              <a:pPr/>
              <a:t>9/9/2014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1773537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67183-9769-4CAC-9385-F4ECDF6D2F17}" type="datetimeFigureOut">
              <a:rPr lang="en-US" smtClean="0"/>
              <a:pPr/>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1955023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67183-9769-4CAC-9385-F4ECDF6D2F17}" type="datetimeFigureOut">
              <a:rPr lang="en-US" smtClean="0"/>
              <a:pPr/>
              <a:t>9/9/2014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1104987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CA67183-9769-4CAC-9385-F4ECDF6D2F17}" type="datetimeFigureOut">
              <a:rPr lang="en-US" smtClean="0"/>
              <a:pPr/>
              <a:t>9/9/2014</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570502E-98FE-4B64-B9A2-D525BA31FBDF}" type="slidenum">
              <a:rPr lang="en-US" smtClean="0"/>
              <a:pPr/>
              <a:t>‹#›</a:t>
            </a:fld>
            <a:endParaRPr lang="en-US"/>
          </a:p>
        </p:txBody>
      </p:sp>
    </p:spTree>
    <p:extLst>
      <p:ext uri="{BB962C8B-B14F-4D97-AF65-F5344CB8AC3E}">
        <p14:creationId xmlns:p14="http://schemas.microsoft.com/office/powerpoint/2010/main" xmlns="" val="135455932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omicsonline.org/drug-metabolism-toxicology.php" TargetMode="External"/><Relationship Id="rId2" Type="http://schemas.openxmlformats.org/officeDocument/2006/relationships/hyperlink" Target="http://www.omicsgroup.org/journals/drug-designing.php" TargetMode="External"/><Relationship Id="rId1" Type="http://schemas.openxmlformats.org/officeDocument/2006/relationships/slideLayout" Target="../slideLayouts/slideLayout7.xml"/><Relationship Id="rId4" Type="http://schemas.openxmlformats.org/officeDocument/2006/relationships/hyperlink" Target="http://www.omicsonline.org/bioequivalence-bioavailability.ph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467" y="1"/>
            <a:ext cx="12183533" cy="2849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Subtitle 2"/>
          <p:cNvSpPr txBox="1">
            <a:spLocks/>
          </p:cNvSpPr>
          <p:nvPr/>
        </p:nvSpPr>
        <p:spPr>
          <a:xfrm>
            <a:off x="1623485" y="285750"/>
            <a:ext cx="8741833"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946401" y="6372225"/>
            <a:ext cx="545694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467" y="849313"/>
            <a:ext cx="2641600" cy="1992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Folded Corner 1"/>
          <p:cNvSpPr/>
          <p:nvPr/>
        </p:nvSpPr>
        <p:spPr>
          <a:xfrm>
            <a:off x="8467" y="2849563"/>
            <a:ext cx="12183533"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1261" y="51561"/>
            <a:ext cx="9905998" cy="1478570"/>
          </a:xfrm>
        </p:spPr>
        <p:txBody>
          <a:bodyPr>
            <a:normAutofit/>
          </a:bodyPr>
          <a:lstStyle/>
          <a:p>
            <a:r>
              <a:rPr lang="en-US" sz="4400" dirty="0" smtClean="0"/>
              <a:t>Poster presentations</a:t>
            </a:r>
            <a:endParaRPr lang="en-US" sz="4400" dirty="0"/>
          </a:p>
        </p:txBody>
      </p:sp>
      <p:sp>
        <p:nvSpPr>
          <p:cNvPr id="4" name="Rectangle 1"/>
          <p:cNvSpPr>
            <a:spLocks noGrp="1" noChangeArrowheads="1"/>
          </p:cNvSpPr>
          <p:nvPr>
            <p:ph idx="1"/>
          </p:nvPr>
        </p:nvSpPr>
        <p:spPr bwMode="auto">
          <a:xfrm>
            <a:off x="1051261" y="1303659"/>
            <a:ext cx="10372301" cy="55543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ts val="500"/>
              </a:spcBef>
              <a:spcAft>
                <a:spcPct val="0"/>
              </a:spcAft>
              <a:buSzTx/>
            </a:pPr>
            <a:r>
              <a:rPr kumimoji="0" lang="en-US" altLang="en-US" sz="2800" b="0" i="0"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“Drug Use Evaluation of Protamine and </a:t>
            </a:r>
            <a:r>
              <a:rPr kumimoji="0" lang="en-US" altLang="en-US" sz="2800" b="0" i="0" strike="noStrike" cap="none" normalizeH="0" baseline="0" dirty="0" err="1" smtClean="0">
                <a:ln>
                  <a:noFill/>
                </a:ln>
                <a:solidFill>
                  <a:schemeClr val="tx1"/>
                </a:solidFill>
                <a:effectLst/>
                <a:latin typeface="+mj-lt"/>
                <a:ea typeface="宋体" panose="02010600030101010101" pitchFamily="2" charset="-122"/>
                <a:cs typeface="Times New Roman" panose="02020603050405020304" pitchFamily="18" charset="0"/>
              </a:rPr>
              <a:t>Phytonadione</a:t>
            </a:r>
            <a:r>
              <a:rPr kumimoji="0" lang="en-US" altLang="en-US" sz="2800" b="0" i="0"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 Are the Doses Appropriate?”</a:t>
            </a:r>
            <a:endParaRPr lang="en-US" altLang="en-US" sz="2800" dirty="0">
              <a:latin typeface="+mj-lt"/>
            </a:endParaRPr>
          </a:p>
          <a:p>
            <a:pPr lvl="1" eaLnBrk="0" fontAlgn="base" hangingPunct="0">
              <a:spcAft>
                <a:spcPct val="0"/>
              </a:spcAft>
              <a:buSzTx/>
            </a:pPr>
            <a:r>
              <a:rPr lang="en-US" altLang="en-US" dirty="0" smtClean="0">
                <a:ea typeface="宋体" panose="02010600030101010101" pitchFamily="2" charset="-122"/>
                <a:cs typeface="Times New Roman" panose="02020603050405020304" pitchFamily="18" charset="0"/>
              </a:rPr>
              <a:t>Presented on April </a:t>
            </a:r>
            <a:r>
              <a:rPr lang="en-US" altLang="en-US" dirty="0">
                <a:ea typeface="宋体" panose="02010600030101010101" pitchFamily="2" charset="-122"/>
                <a:cs typeface="Times New Roman" panose="02020603050405020304" pitchFamily="18" charset="0"/>
              </a:rPr>
              <a:t>25, </a:t>
            </a:r>
            <a:r>
              <a:rPr lang="en-US" altLang="en-US" dirty="0" smtClean="0">
                <a:ea typeface="宋体" panose="02010600030101010101" pitchFamily="2" charset="-122"/>
                <a:cs typeface="Times New Roman" panose="02020603050405020304" pitchFamily="18" charset="0"/>
              </a:rPr>
              <a:t>2009</a:t>
            </a:r>
            <a:endParaRPr kumimoji="0" lang="en-US" altLang="en-US" sz="2400" b="0" i="0" u="none"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endParaRPr>
          </a:p>
          <a:p>
            <a:pPr lvl="1" eaLnBrk="0" fontAlgn="base" hangingPunct="0">
              <a:spcAft>
                <a:spcPct val="0"/>
              </a:spcAft>
              <a:buSzTx/>
            </a:pPr>
            <a:r>
              <a:rPr kumimoji="0" lang="en-US" altLang="en-US" sz="2400" b="0" i="0" u="none"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2009 American College of Clinical Pharmacy/ European Society for Clinical Pharmacy International Congress on Clinical Pharmacy</a:t>
            </a:r>
            <a:endParaRPr lang="en-US" altLang="en-US" sz="2400" dirty="0" smtClean="0">
              <a:latin typeface="+mj-lt"/>
            </a:endParaRPr>
          </a:p>
          <a:p>
            <a:pPr lvl="1" eaLnBrk="0" fontAlgn="base" hangingPunct="0">
              <a:spcAft>
                <a:spcPct val="0"/>
              </a:spcAft>
              <a:buSzTx/>
            </a:pPr>
            <a:r>
              <a:rPr kumimoji="0" lang="en-US" altLang="en-US" sz="2400" b="0" i="0" u="none"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Rosen Centre Hotel</a:t>
            </a:r>
            <a:endParaRPr kumimoji="0" lang="en-US" altLang="en-US" sz="2400" b="0" i="0" u="none" strike="noStrike" cap="none" normalizeH="0" baseline="0" dirty="0" smtClean="0">
              <a:ln>
                <a:noFill/>
              </a:ln>
              <a:solidFill>
                <a:schemeClr val="tx1"/>
              </a:solidFill>
              <a:effectLst/>
              <a:latin typeface="+mj-lt"/>
            </a:endParaRPr>
          </a:p>
          <a:p>
            <a:pPr lvl="1" eaLnBrk="0" fontAlgn="base" hangingPunct="0">
              <a:spcAft>
                <a:spcPct val="0"/>
              </a:spcAft>
              <a:buSzTx/>
            </a:pPr>
            <a:r>
              <a:rPr kumimoji="0" lang="en-US" altLang="en-US" sz="2400" b="0" i="0" u="none"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Orlando, FL</a:t>
            </a:r>
            <a:endParaRPr kumimoji="0" lang="en-US" altLang="en-US" sz="2400" b="0" i="0" u="none" strike="noStrike" cap="none" normalizeH="0" baseline="0" dirty="0" smtClean="0">
              <a:ln>
                <a:noFill/>
              </a:ln>
              <a:solidFill>
                <a:schemeClr val="tx1"/>
              </a:solidFill>
              <a:effectLst/>
              <a:latin typeface="+mj-lt"/>
            </a:endParaRPr>
          </a:p>
          <a:p>
            <a:pPr lvl="1" eaLnBrk="0" fontAlgn="base" hangingPunct="0">
              <a:spcAft>
                <a:spcPct val="0"/>
              </a:spcAft>
              <a:buSzTx/>
            </a:pPr>
            <a:r>
              <a:rPr lang="en-US" altLang="en-US" sz="2400" dirty="0" smtClean="0">
                <a:ea typeface="宋体" panose="02010600030101010101" pitchFamily="2" charset="-122"/>
                <a:cs typeface="Times New Roman" panose="02020603050405020304" pitchFamily="18" charset="0"/>
              </a:rPr>
              <a:t>Presented on December </a:t>
            </a:r>
            <a:r>
              <a:rPr lang="en-US" altLang="en-US" sz="2400" dirty="0">
                <a:ea typeface="宋体" panose="02010600030101010101" pitchFamily="2" charset="-122"/>
                <a:cs typeface="Times New Roman" panose="02020603050405020304" pitchFamily="18" charset="0"/>
              </a:rPr>
              <a:t>10, 2008</a:t>
            </a:r>
            <a:endParaRPr lang="en-US" altLang="en-US" sz="2400" dirty="0"/>
          </a:p>
          <a:p>
            <a:pPr lvl="1" eaLnBrk="0" fontAlgn="base" hangingPunct="0">
              <a:spcAft>
                <a:spcPct val="0"/>
              </a:spcAft>
              <a:buSzTx/>
            </a:pPr>
            <a:r>
              <a:rPr kumimoji="0" lang="en-US" altLang="en-US" sz="2400" b="0" i="0" u="none"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43</a:t>
            </a:r>
            <a:r>
              <a:rPr kumimoji="0" lang="en-US" altLang="en-US" sz="2400" b="0" i="0" u="none" strike="noStrike" cap="none" normalizeH="0" baseline="30000" dirty="0" smtClean="0">
                <a:ln>
                  <a:noFill/>
                </a:ln>
                <a:solidFill>
                  <a:schemeClr val="tx1"/>
                </a:solidFill>
                <a:effectLst/>
                <a:latin typeface="+mj-lt"/>
                <a:ea typeface="宋体" panose="02010600030101010101" pitchFamily="2" charset="-122"/>
                <a:cs typeface="Times New Roman" panose="02020603050405020304" pitchFamily="18" charset="0"/>
              </a:rPr>
              <a:t>rd</a:t>
            </a:r>
            <a:r>
              <a:rPr kumimoji="0" lang="en-US" altLang="en-US" sz="2400" b="0" i="0" u="none"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 ASHP Midyear Clinical Meeting and Exhibition</a:t>
            </a:r>
            <a:endParaRPr kumimoji="0" lang="en-US" altLang="en-US" sz="2400" b="0" i="0" u="none" strike="noStrike" cap="none" normalizeH="0" baseline="0" dirty="0" smtClean="0">
              <a:ln>
                <a:noFill/>
              </a:ln>
              <a:solidFill>
                <a:schemeClr val="tx1"/>
              </a:solidFill>
              <a:effectLst/>
              <a:latin typeface="+mj-lt"/>
            </a:endParaRPr>
          </a:p>
          <a:p>
            <a:pPr lvl="1" eaLnBrk="0" fontAlgn="base" hangingPunct="0">
              <a:spcAft>
                <a:spcPct val="0"/>
              </a:spcAft>
              <a:buSzTx/>
            </a:pPr>
            <a:r>
              <a:rPr kumimoji="0" lang="en-US" altLang="en-US" sz="2400" b="0" i="0" u="none"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Orange County Convention Center</a:t>
            </a:r>
            <a:endParaRPr kumimoji="0" lang="en-US" altLang="en-US" sz="2400" b="0" i="0" u="none" strike="noStrike" cap="none" normalizeH="0" baseline="0" dirty="0" smtClean="0">
              <a:ln>
                <a:noFill/>
              </a:ln>
              <a:solidFill>
                <a:schemeClr val="tx1"/>
              </a:solidFill>
              <a:effectLst/>
              <a:latin typeface="+mj-lt"/>
            </a:endParaRPr>
          </a:p>
          <a:p>
            <a:pPr lvl="1" eaLnBrk="0" fontAlgn="base" hangingPunct="0">
              <a:spcAft>
                <a:spcPct val="0"/>
              </a:spcAft>
              <a:buSzTx/>
            </a:pPr>
            <a:r>
              <a:rPr kumimoji="0" lang="en-US" altLang="en-US" sz="2400" b="0" i="0" u="none"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Orlando, FL</a:t>
            </a:r>
            <a:endParaRPr kumimoji="0" lang="en-US" altLang="en-US" sz="2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xmlns="" val="3239323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Research experiences</a:t>
            </a:r>
            <a:endParaRPr lang="en-US" sz="4400" dirty="0"/>
          </a:p>
        </p:txBody>
      </p:sp>
      <p:sp>
        <p:nvSpPr>
          <p:cNvPr id="3" name="Content Placeholder 2"/>
          <p:cNvSpPr>
            <a:spLocks noGrp="1"/>
          </p:cNvSpPr>
          <p:nvPr>
            <p:ph idx="1"/>
          </p:nvPr>
        </p:nvSpPr>
        <p:spPr/>
        <p:txBody>
          <a:bodyPr>
            <a:noAutofit/>
          </a:bodyPr>
          <a:lstStyle/>
          <a:p>
            <a:r>
              <a:rPr lang="en-US" sz="3200" dirty="0"/>
              <a:t>Spring 2014 - Mentor for 1 Long Island University Pharmacy Student in the PH 599 Special Projects Course</a:t>
            </a:r>
          </a:p>
          <a:p>
            <a:r>
              <a:rPr lang="en-US" sz="3200" dirty="0" smtClean="0"/>
              <a:t>Fall 2013 – Mentor for 3 Long Island University Pharmacy Students in the PH 599 Special Projects Course</a:t>
            </a:r>
          </a:p>
          <a:p>
            <a:r>
              <a:rPr lang="en-US" sz="3200" dirty="0"/>
              <a:t>Trainee, 2010 Research Boot Camp, American Society of Health-System Pharmacy Foundation</a:t>
            </a:r>
          </a:p>
          <a:p>
            <a:endParaRPr lang="en-US" sz="3200" dirty="0" smtClean="0"/>
          </a:p>
        </p:txBody>
      </p:sp>
    </p:spTree>
    <p:extLst>
      <p:ext uri="{BB962C8B-B14F-4D97-AF65-F5344CB8AC3E}">
        <p14:creationId xmlns:p14="http://schemas.microsoft.com/office/powerpoint/2010/main" xmlns="" val="813711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Previous research projects</a:t>
            </a:r>
            <a:endParaRPr lang="en-US" sz="4400" dirty="0"/>
          </a:p>
        </p:txBody>
      </p:sp>
      <p:sp>
        <p:nvSpPr>
          <p:cNvPr id="3" name="Content Placeholder 2"/>
          <p:cNvSpPr>
            <a:spLocks noGrp="1"/>
          </p:cNvSpPr>
          <p:nvPr>
            <p:ph idx="1"/>
          </p:nvPr>
        </p:nvSpPr>
        <p:spPr>
          <a:xfrm>
            <a:off x="1141412" y="2097088"/>
            <a:ext cx="9905999" cy="3541714"/>
          </a:xfrm>
        </p:spPr>
        <p:txBody>
          <a:bodyPr>
            <a:noAutofit/>
          </a:bodyPr>
          <a:lstStyle/>
          <a:p>
            <a:r>
              <a:rPr lang="en-US" dirty="0" smtClean="0"/>
              <a:t>Development and validation of </a:t>
            </a:r>
            <a:r>
              <a:rPr lang="en-US" dirty="0" err="1" smtClean="0"/>
              <a:t>vancomycin</a:t>
            </a:r>
            <a:r>
              <a:rPr lang="en-US" dirty="0" smtClean="0"/>
              <a:t> </a:t>
            </a:r>
            <a:r>
              <a:rPr lang="en-US" dirty="0" err="1" smtClean="0"/>
              <a:t>nomogram</a:t>
            </a:r>
            <a:endParaRPr lang="en-US" dirty="0" smtClean="0"/>
          </a:p>
          <a:p>
            <a:r>
              <a:rPr lang="en-US" dirty="0" smtClean="0"/>
              <a:t>Drug use evaluation of </a:t>
            </a:r>
            <a:r>
              <a:rPr lang="en-US" dirty="0" err="1" smtClean="0"/>
              <a:t>eptifibatide</a:t>
            </a:r>
            <a:r>
              <a:rPr lang="en-US" dirty="0" smtClean="0"/>
              <a:t> versus </a:t>
            </a:r>
            <a:r>
              <a:rPr lang="en-US" dirty="0" err="1" smtClean="0"/>
              <a:t>bivalirudin</a:t>
            </a:r>
            <a:endParaRPr lang="en-US" dirty="0" smtClean="0"/>
          </a:p>
          <a:p>
            <a:r>
              <a:rPr lang="en-US" dirty="0" smtClean="0"/>
              <a:t>Drug use evaluation of </a:t>
            </a:r>
            <a:r>
              <a:rPr lang="en-US" dirty="0" err="1" smtClean="0"/>
              <a:t>phytonadione</a:t>
            </a:r>
            <a:endParaRPr lang="en-US" dirty="0" smtClean="0"/>
          </a:p>
          <a:p>
            <a:r>
              <a:rPr lang="en-US" dirty="0" smtClean="0"/>
              <a:t>Mortality risk factors in critically ill patients</a:t>
            </a:r>
          </a:p>
          <a:p>
            <a:r>
              <a:rPr lang="en-US" dirty="0" smtClean="0"/>
              <a:t>Effects of </a:t>
            </a:r>
            <a:r>
              <a:rPr lang="en-US" dirty="0" err="1" smtClean="0"/>
              <a:t>teleminder</a:t>
            </a:r>
            <a:r>
              <a:rPr lang="en-US" dirty="0" smtClean="0"/>
              <a:t> on daily exercise routine in diabetic patients</a:t>
            </a:r>
          </a:p>
          <a:p>
            <a:r>
              <a:rPr lang="en-US" dirty="0" smtClean="0"/>
              <a:t>Efficacy and safety of </a:t>
            </a:r>
            <a:r>
              <a:rPr lang="en-US" dirty="0" err="1" smtClean="0"/>
              <a:t>prasugrel</a:t>
            </a:r>
            <a:r>
              <a:rPr lang="en-US" dirty="0" smtClean="0"/>
              <a:t> versus </a:t>
            </a:r>
            <a:r>
              <a:rPr lang="en-US" dirty="0" err="1" smtClean="0"/>
              <a:t>clopidogrel</a:t>
            </a:r>
            <a:r>
              <a:rPr lang="en-US" dirty="0" smtClean="0"/>
              <a:t> in patients with acute coronary syndrome</a:t>
            </a:r>
          </a:p>
          <a:p>
            <a:r>
              <a:rPr lang="en-US" dirty="0" smtClean="0"/>
              <a:t>Magnesium and Class III antiarrhythmic therapy in atrial fibrillation</a:t>
            </a:r>
            <a:endParaRPr lang="en-US" dirty="0"/>
          </a:p>
        </p:txBody>
      </p:sp>
    </p:spTree>
    <p:extLst>
      <p:ext uri="{BB962C8B-B14F-4D97-AF65-F5344CB8AC3E}">
        <p14:creationId xmlns:p14="http://schemas.microsoft.com/office/powerpoint/2010/main" xmlns="" val="2185193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Current research interests</a:t>
            </a:r>
            <a:endParaRPr lang="en-US" sz="5400" dirty="0"/>
          </a:p>
        </p:txBody>
      </p:sp>
      <p:sp>
        <p:nvSpPr>
          <p:cNvPr id="3" name="Content Placeholder 2"/>
          <p:cNvSpPr>
            <a:spLocks noGrp="1"/>
          </p:cNvSpPr>
          <p:nvPr>
            <p:ph idx="1"/>
          </p:nvPr>
        </p:nvSpPr>
        <p:spPr>
          <a:xfrm>
            <a:off x="1141412" y="2249487"/>
            <a:ext cx="9905999" cy="4254344"/>
          </a:xfrm>
        </p:spPr>
        <p:txBody>
          <a:bodyPr>
            <a:normAutofit/>
          </a:bodyPr>
          <a:lstStyle/>
          <a:p>
            <a:r>
              <a:rPr lang="en-US" sz="3200" dirty="0" err="1" smtClean="0"/>
              <a:t>Antiplatelets</a:t>
            </a:r>
            <a:r>
              <a:rPr lang="en-US" sz="3200" dirty="0" smtClean="0"/>
              <a:t> for acute coronary syndrome</a:t>
            </a:r>
          </a:p>
          <a:p>
            <a:r>
              <a:rPr lang="en-US" sz="3200" dirty="0" err="1" smtClean="0"/>
              <a:t>Pharmacoeconomics</a:t>
            </a:r>
            <a:r>
              <a:rPr lang="en-US" sz="3200" dirty="0" smtClean="0"/>
              <a:t> of novel anticoagulants</a:t>
            </a:r>
          </a:p>
          <a:p>
            <a:r>
              <a:rPr lang="en-US" sz="3200" dirty="0" smtClean="0"/>
              <a:t>Pharmacy students’ perception of pharmacy career</a:t>
            </a:r>
          </a:p>
          <a:p>
            <a:r>
              <a:rPr lang="en-US" sz="3200" dirty="0" smtClean="0"/>
              <a:t>Pharmacy students’ perceptions of patient case presentation during clinical rotations</a:t>
            </a:r>
            <a:endParaRPr lang="en-US" sz="3200" dirty="0"/>
          </a:p>
        </p:txBody>
      </p:sp>
    </p:spTree>
    <p:extLst>
      <p:ext uri="{BB962C8B-B14F-4D97-AF65-F5344CB8AC3E}">
        <p14:creationId xmlns:p14="http://schemas.microsoft.com/office/powerpoint/2010/main" xmlns="" val="1518791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Professional memberships</a:t>
            </a:r>
            <a:endParaRPr lang="en-US" sz="4400" dirty="0"/>
          </a:p>
        </p:txBody>
      </p:sp>
      <p:sp>
        <p:nvSpPr>
          <p:cNvPr id="3" name="Content Placeholder 2"/>
          <p:cNvSpPr>
            <a:spLocks noGrp="1"/>
          </p:cNvSpPr>
          <p:nvPr>
            <p:ph idx="1"/>
          </p:nvPr>
        </p:nvSpPr>
        <p:spPr/>
        <p:txBody>
          <a:bodyPr>
            <a:normAutofit/>
          </a:bodyPr>
          <a:lstStyle/>
          <a:p>
            <a:r>
              <a:rPr lang="en-US" sz="3200" dirty="0" smtClean="0"/>
              <a:t>Member, American Association of Colleges of Pharmacy</a:t>
            </a:r>
          </a:p>
          <a:p>
            <a:pPr lvl="1"/>
            <a:r>
              <a:rPr lang="en-US" sz="2800" dirty="0" smtClean="0"/>
              <a:t>Member, Program Committee</a:t>
            </a:r>
          </a:p>
          <a:p>
            <a:r>
              <a:rPr lang="en-US" sz="3200" dirty="0" smtClean="0"/>
              <a:t>Member, Editorial Board, Journal of Developing Drugs</a:t>
            </a:r>
            <a:endParaRPr lang="en-US" sz="3200" dirty="0"/>
          </a:p>
        </p:txBody>
      </p:sp>
    </p:spTree>
    <p:extLst>
      <p:ext uri="{BB962C8B-B14F-4D97-AF65-F5344CB8AC3E}">
        <p14:creationId xmlns:p14="http://schemas.microsoft.com/office/powerpoint/2010/main" xmlns="" val="4031805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Journal reviewer</a:t>
            </a:r>
            <a:endParaRPr lang="en-US" sz="4400" dirty="0"/>
          </a:p>
        </p:txBody>
      </p:sp>
      <p:sp>
        <p:nvSpPr>
          <p:cNvPr id="3" name="Content Placeholder 2"/>
          <p:cNvSpPr>
            <a:spLocks noGrp="1"/>
          </p:cNvSpPr>
          <p:nvPr>
            <p:ph idx="1"/>
          </p:nvPr>
        </p:nvSpPr>
        <p:spPr/>
        <p:txBody>
          <a:bodyPr>
            <a:normAutofit/>
          </a:bodyPr>
          <a:lstStyle/>
          <a:p>
            <a:r>
              <a:rPr lang="en-US" sz="3200" dirty="0" smtClean="0"/>
              <a:t>American Journal of Health-System Pharmacy</a:t>
            </a:r>
          </a:p>
          <a:p>
            <a:r>
              <a:rPr lang="en-US" sz="3200" dirty="0" smtClean="0"/>
              <a:t>Pharmacy Practice</a:t>
            </a:r>
          </a:p>
          <a:p>
            <a:r>
              <a:rPr lang="en-US" sz="3200" dirty="0" smtClean="0"/>
              <a:t>Journal of Pharmacy Practice</a:t>
            </a:r>
          </a:p>
          <a:p>
            <a:r>
              <a:rPr lang="en-US" sz="3200" dirty="0" smtClean="0"/>
              <a:t>Journal of Developing Drugs</a:t>
            </a:r>
            <a:endParaRPr lang="en-US" sz="3200" dirty="0"/>
          </a:p>
        </p:txBody>
      </p:sp>
    </p:spTree>
    <p:extLst>
      <p:ext uri="{BB962C8B-B14F-4D97-AF65-F5344CB8AC3E}">
        <p14:creationId xmlns:p14="http://schemas.microsoft.com/office/powerpoint/2010/main" xmlns="" val="1244966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5554" y="927463"/>
            <a:ext cx="7158446" cy="4062651"/>
          </a:xfrm>
          <a:prstGeom prst="rect">
            <a:avLst/>
          </a:prstGeom>
        </p:spPr>
        <p:txBody>
          <a:bodyPr wrap="square">
            <a:spAutoFit/>
          </a:bodyPr>
          <a:lstStyle/>
          <a:p>
            <a:r>
              <a:rPr lang="en-US" sz="4400" dirty="0" smtClean="0"/>
              <a:t>Journals</a:t>
            </a:r>
            <a:r>
              <a:rPr lang="en-US" dirty="0" smtClean="0"/>
              <a:t> </a:t>
            </a:r>
          </a:p>
          <a:p>
            <a:r>
              <a:rPr lang="en-US" sz="3200" dirty="0" smtClean="0">
                <a:hlinkClick r:id="rId2"/>
              </a:rPr>
              <a:t>Drug Designing</a:t>
            </a:r>
            <a:endParaRPr lang="en-US" sz="3200" dirty="0" smtClean="0"/>
          </a:p>
          <a:p>
            <a:endParaRPr lang="en-US" sz="3200" dirty="0" smtClean="0"/>
          </a:p>
          <a:p>
            <a:r>
              <a:rPr lang="en-US" sz="3200" dirty="0" smtClean="0">
                <a:hlinkClick r:id="rId3"/>
              </a:rPr>
              <a:t>Drug Metabolism &amp; Toxicology</a:t>
            </a:r>
            <a:endParaRPr lang="en-US" sz="3200" dirty="0" smtClean="0"/>
          </a:p>
          <a:p>
            <a:endParaRPr lang="en-US" sz="3200" dirty="0" smtClean="0"/>
          </a:p>
          <a:p>
            <a:r>
              <a:rPr lang="en-US" sz="3200" dirty="0" smtClean="0">
                <a:hlinkClick r:id="rId4"/>
              </a:rPr>
              <a:t>Bioequivalence &amp; Bioavailability</a:t>
            </a:r>
            <a:endParaRPr lang="en-US" sz="3200" dirty="0" smtClean="0"/>
          </a:p>
          <a:p>
            <a:r>
              <a:rPr lang="en-US" dirty="0" smtClean="0"/>
              <a:t> </a:t>
            </a:r>
          </a:p>
          <a:p>
            <a:endParaRPr lang="en-US" dirty="0" smtClean="0"/>
          </a:p>
          <a:p>
            <a:r>
              <a:rPr lang="en-US"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1122363"/>
            <a:ext cx="8791575" cy="693374"/>
          </a:xfrm>
        </p:spPr>
        <p:txBody>
          <a:bodyPr>
            <a:normAutofit fontScale="90000"/>
          </a:bodyPr>
          <a:lstStyle/>
          <a:p>
            <a:r>
              <a:rPr lang="en-US" dirty="0" smtClean="0"/>
              <a:t>conferences</a:t>
            </a:r>
            <a:endParaRPr lang="en-US" dirty="0"/>
          </a:p>
        </p:txBody>
      </p:sp>
      <p:sp>
        <p:nvSpPr>
          <p:cNvPr id="3" name="Subtitle 2"/>
          <p:cNvSpPr>
            <a:spLocks noGrp="1"/>
          </p:cNvSpPr>
          <p:nvPr>
            <p:ph type="subTitle" idx="1"/>
          </p:nvPr>
        </p:nvSpPr>
        <p:spPr>
          <a:xfrm>
            <a:off x="1876424" y="1907177"/>
            <a:ext cx="8791575" cy="4336869"/>
          </a:xfrm>
        </p:spPr>
        <p:txBody>
          <a:bodyPr>
            <a:normAutofit fontScale="77500" lnSpcReduction="20000"/>
          </a:bodyPr>
          <a:lstStyle/>
          <a:p>
            <a:r>
              <a:rPr lang="en-US" dirty="0" smtClean="0"/>
              <a:t>3</a:t>
            </a:r>
            <a:r>
              <a:rPr lang="en-US" baseline="30000" dirty="0" smtClean="0"/>
              <a:t>rd</a:t>
            </a:r>
            <a:r>
              <a:rPr lang="en-US" dirty="0" smtClean="0"/>
              <a:t>  international summit on </a:t>
            </a:r>
            <a:r>
              <a:rPr lang="en-US" dirty="0" err="1" smtClean="0"/>
              <a:t>gmp</a:t>
            </a:r>
            <a:r>
              <a:rPr lang="en-US" dirty="0" smtClean="0"/>
              <a:t>, </a:t>
            </a:r>
            <a:r>
              <a:rPr lang="en-US" dirty="0" err="1" smtClean="0"/>
              <a:t>gcp</a:t>
            </a:r>
            <a:r>
              <a:rPr lang="en-US" dirty="0" smtClean="0"/>
              <a:t> and quality </a:t>
            </a:r>
            <a:r>
              <a:rPr lang="en-US" dirty="0" smtClean="0"/>
              <a:t>control</a:t>
            </a:r>
          </a:p>
          <a:p>
            <a:r>
              <a:rPr lang="en-US" dirty="0" smtClean="0"/>
              <a:t>http://www.pharmaceuticalconferences.com/gmp-gcp-quality-control-2014/</a:t>
            </a:r>
            <a:endParaRPr lang="en-US" dirty="0" smtClean="0"/>
          </a:p>
          <a:p>
            <a:r>
              <a:rPr lang="en-US" dirty="0" smtClean="0"/>
              <a:t>5</a:t>
            </a:r>
            <a:r>
              <a:rPr lang="en-US" baseline="30000" dirty="0" smtClean="0"/>
              <a:t>th</a:t>
            </a:r>
            <a:r>
              <a:rPr lang="en-US" dirty="0" smtClean="0"/>
              <a:t> international conference and </a:t>
            </a:r>
            <a:r>
              <a:rPr lang="en-US" dirty="0" err="1" smtClean="0"/>
              <a:t>exhibittion</a:t>
            </a:r>
            <a:r>
              <a:rPr lang="en-US" dirty="0" smtClean="0"/>
              <a:t> on </a:t>
            </a:r>
            <a:r>
              <a:rPr lang="en-US" dirty="0" err="1" smtClean="0"/>
              <a:t>pharmaceuttics</a:t>
            </a:r>
            <a:r>
              <a:rPr lang="en-US" dirty="0" smtClean="0"/>
              <a:t> &amp; novel drug delivery </a:t>
            </a:r>
            <a:r>
              <a:rPr lang="en-US" dirty="0" smtClean="0"/>
              <a:t>system</a:t>
            </a:r>
          </a:p>
          <a:p>
            <a:r>
              <a:rPr lang="en-US" dirty="0" smtClean="0"/>
              <a:t>http://novel-drugdelivery-systems.pharmaceuticalconferences.com/</a:t>
            </a:r>
            <a:endParaRPr lang="en-US" dirty="0" smtClean="0"/>
          </a:p>
          <a:p>
            <a:r>
              <a:rPr lang="en-US" dirty="0" smtClean="0"/>
              <a:t>3</a:t>
            </a:r>
            <a:r>
              <a:rPr lang="en-US" baseline="30000" dirty="0" smtClean="0"/>
              <a:t>rd</a:t>
            </a:r>
            <a:r>
              <a:rPr lang="en-US" dirty="0" smtClean="0"/>
              <a:t>  International Conference and Exhibition on </a:t>
            </a:r>
            <a:r>
              <a:rPr lang="en-US" dirty="0" err="1" smtClean="0"/>
              <a:t>Pharmacognosy</a:t>
            </a:r>
            <a:r>
              <a:rPr lang="en-US" dirty="0" smtClean="0"/>
              <a:t>, </a:t>
            </a:r>
            <a:r>
              <a:rPr lang="en-US" dirty="0" err="1" smtClean="0"/>
              <a:t>Phytochemistry</a:t>
            </a:r>
            <a:r>
              <a:rPr lang="en-US" dirty="0" smtClean="0"/>
              <a:t> &amp; Natural </a:t>
            </a:r>
            <a:r>
              <a:rPr lang="en-US" dirty="0" smtClean="0"/>
              <a:t>Products</a:t>
            </a:r>
          </a:p>
          <a:p>
            <a:r>
              <a:rPr lang="en-US" dirty="0" smtClean="0"/>
              <a:t>http://</a:t>
            </a:r>
            <a:r>
              <a:rPr lang="en-US" dirty="0" smtClean="0"/>
              <a:t>pharmacognosy-phytochemistry-natural products.pharmaceuticalconferences.com</a:t>
            </a:r>
            <a:r>
              <a:rPr lang="en-US" dirty="0" smtClean="0"/>
              <a:t>/</a:t>
            </a:r>
            <a:endParaRPr lang="en-US" dirty="0" smtClean="0"/>
          </a:p>
          <a:p>
            <a:r>
              <a:rPr lang="en-US" dirty="0" smtClean="0"/>
              <a:t>3</a:t>
            </a:r>
            <a:r>
              <a:rPr lang="en-US" baseline="30000" dirty="0" smtClean="0"/>
              <a:t>rd</a:t>
            </a:r>
            <a:r>
              <a:rPr lang="en-US" dirty="0" smtClean="0"/>
              <a:t>  International Conference and Exhibition on </a:t>
            </a:r>
            <a:r>
              <a:rPr lang="en-US" dirty="0" err="1" smtClean="0"/>
              <a:t>Pharmacovigilance</a:t>
            </a:r>
            <a:r>
              <a:rPr lang="en-US" dirty="0" smtClean="0"/>
              <a:t> &amp; Clinical </a:t>
            </a:r>
            <a:r>
              <a:rPr lang="en-US" dirty="0" smtClean="0"/>
              <a:t>Trials</a:t>
            </a:r>
          </a:p>
          <a:p>
            <a:r>
              <a:rPr lang="en-US" dirty="0" smtClean="0"/>
              <a:t>http://www.pharmaceuticalconferences.com/pharmacovigilance-clinical-trials-2014/</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1"/>
            <a:ext cx="12192000" cy="4348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4191000"/>
            <a:ext cx="12192000" cy="266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Rectangle 3"/>
          <p:cNvSpPr/>
          <p:nvPr/>
        </p:nvSpPr>
        <p:spPr>
          <a:xfrm>
            <a:off x="3759200" y="30163"/>
            <a:ext cx="94488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727200" y="630238"/>
            <a:ext cx="102616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93663"/>
            <a:ext cx="12192000" cy="692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Flowchart: Display 4"/>
          <p:cNvSpPr/>
          <p:nvPr/>
        </p:nvSpPr>
        <p:spPr>
          <a:xfrm>
            <a:off x="19051" y="831850"/>
            <a:ext cx="12172949"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425451" y="5910262"/>
            <a:ext cx="93472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425451" y="41275"/>
            <a:ext cx="113792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006" y="763678"/>
            <a:ext cx="10419008" cy="2387600"/>
          </a:xfrm>
        </p:spPr>
        <p:txBody>
          <a:bodyPr>
            <a:normAutofit/>
          </a:bodyPr>
          <a:lstStyle/>
          <a:p>
            <a:pPr algn="ctr"/>
            <a:r>
              <a:rPr lang="en-US" sz="5400" dirty="0" smtClean="0"/>
              <a:t>PUBLICATIONS AND RESEARCH INTERESTS</a:t>
            </a:r>
            <a:endParaRPr lang="en-US" sz="5400" dirty="0"/>
          </a:p>
        </p:txBody>
      </p:sp>
      <p:sp>
        <p:nvSpPr>
          <p:cNvPr id="3" name="Subtitle 2"/>
          <p:cNvSpPr>
            <a:spLocks noGrp="1"/>
          </p:cNvSpPr>
          <p:nvPr>
            <p:ph type="subTitle" idx="1"/>
          </p:nvPr>
        </p:nvSpPr>
        <p:spPr>
          <a:xfrm>
            <a:off x="2422859" y="3702200"/>
            <a:ext cx="6400800" cy="1947333"/>
          </a:xfrm>
        </p:spPr>
        <p:txBody>
          <a:bodyPr>
            <a:noAutofit/>
          </a:bodyPr>
          <a:lstStyle/>
          <a:p>
            <a:pPr algn="ctr"/>
            <a:r>
              <a:rPr lang="en-US" sz="2400" dirty="0" smtClean="0">
                <a:solidFill>
                  <a:schemeClr val="tx1"/>
                </a:solidFill>
              </a:rPr>
              <a:t>Amy Wang, </a:t>
            </a:r>
            <a:r>
              <a:rPr lang="en-US" sz="2400" dirty="0" err="1" smtClean="0">
                <a:solidFill>
                  <a:schemeClr val="tx1"/>
                </a:solidFill>
              </a:rPr>
              <a:t>Pharm.D</a:t>
            </a:r>
            <a:r>
              <a:rPr lang="en-US" sz="2400" dirty="0" smtClean="0">
                <a:solidFill>
                  <a:schemeClr val="tx1"/>
                </a:solidFill>
              </a:rPr>
              <a:t>., MBA, BCPS</a:t>
            </a:r>
          </a:p>
          <a:p>
            <a:pPr algn="ctr"/>
            <a:r>
              <a:rPr lang="en-US" sz="2400" dirty="0" smtClean="0">
                <a:solidFill>
                  <a:schemeClr val="tx1"/>
                </a:solidFill>
              </a:rPr>
              <a:t>Assistant Professor of Pharmacy Practice</a:t>
            </a:r>
          </a:p>
          <a:p>
            <a:pPr algn="ctr"/>
            <a:r>
              <a:rPr lang="en-US" sz="2400" dirty="0" smtClean="0">
                <a:solidFill>
                  <a:schemeClr val="tx1"/>
                </a:solidFill>
              </a:rPr>
              <a:t>Long Island University</a:t>
            </a:r>
          </a:p>
          <a:p>
            <a:pPr algn="ctr"/>
            <a:r>
              <a:rPr lang="en-US" sz="2400" dirty="0" smtClean="0">
                <a:solidFill>
                  <a:schemeClr val="tx1"/>
                </a:solidFill>
              </a:rPr>
              <a:t>Clinical Pharmacist</a:t>
            </a:r>
          </a:p>
          <a:p>
            <a:pPr algn="ctr"/>
            <a:r>
              <a:rPr lang="en-US" sz="2400" dirty="0" smtClean="0">
                <a:solidFill>
                  <a:schemeClr val="tx1"/>
                </a:solidFill>
              </a:rPr>
              <a:t>Lenox Hill Hospital</a:t>
            </a:r>
            <a:endParaRPr lang="en-US" sz="2400" dirty="0">
              <a:solidFill>
                <a:schemeClr val="tx1"/>
              </a:solidFill>
            </a:endParaRPr>
          </a:p>
        </p:txBody>
      </p:sp>
    </p:spTree>
    <p:extLst>
      <p:ext uri="{BB962C8B-B14F-4D97-AF65-F5344CB8AC3E}">
        <p14:creationId xmlns:p14="http://schemas.microsoft.com/office/powerpoint/2010/main" xmlns="" val="761990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Current positions</a:t>
            </a:r>
            <a:endParaRPr lang="en-US" sz="4400" dirty="0"/>
          </a:p>
        </p:txBody>
      </p:sp>
      <p:sp>
        <p:nvSpPr>
          <p:cNvPr id="3" name="Content Placeholder 2"/>
          <p:cNvSpPr>
            <a:spLocks noGrp="1"/>
          </p:cNvSpPr>
          <p:nvPr>
            <p:ph idx="1"/>
          </p:nvPr>
        </p:nvSpPr>
        <p:spPr>
          <a:xfrm>
            <a:off x="1141412" y="2097088"/>
            <a:ext cx="9905999" cy="4187801"/>
          </a:xfrm>
        </p:spPr>
        <p:txBody>
          <a:bodyPr>
            <a:normAutofit/>
          </a:bodyPr>
          <a:lstStyle/>
          <a:p>
            <a:r>
              <a:rPr lang="en-US" sz="3200" dirty="0" smtClean="0"/>
              <a:t>Assistant Professor of Pharmacy Practice</a:t>
            </a:r>
          </a:p>
          <a:p>
            <a:pPr lvl="1"/>
            <a:r>
              <a:rPr lang="en-US" sz="2800" dirty="0" smtClean="0"/>
              <a:t>Arnold and Marie Schwartz College of Pharmacy and Health Sciences, Long Island University, Brooklyn, NY</a:t>
            </a:r>
          </a:p>
          <a:p>
            <a:pPr lvl="1"/>
            <a:endParaRPr lang="en-US" sz="2800" dirty="0" smtClean="0"/>
          </a:p>
          <a:p>
            <a:r>
              <a:rPr lang="en-US" sz="3200" dirty="0" smtClean="0"/>
              <a:t>Clinical Pharmacist</a:t>
            </a:r>
          </a:p>
          <a:p>
            <a:pPr lvl="1"/>
            <a:r>
              <a:rPr lang="en-US" sz="2800" dirty="0" smtClean="0"/>
              <a:t>Lenox Hill Hospital, New York, NY</a:t>
            </a:r>
            <a:endParaRPr lang="en-US" sz="2800" dirty="0"/>
          </a:p>
        </p:txBody>
      </p:sp>
    </p:spTree>
    <p:extLst>
      <p:ext uri="{BB962C8B-B14F-4D97-AF65-F5344CB8AC3E}">
        <p14:creationId xmlns:p14="http://schemas.microsoft.com/office/powerpoint/2010/main" xmlns="" val="2572228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Peer reviewed publications</a:t>
            </a:r>
            <a:endParaRPr lang="en-US" sz="4400" dirty="0"/>
          </a:p>
        </p:txBody>
      </p:sp>
      <p:sp>
        <p:nvSpPr>
          <p:cNvPr id="3" name="Content Placeholder 2"/>
          <p:cNvSpPr>
            <a:spLocks noGrp="1"/>
          </p:cNvSpPr>
          <p:nvPr>
            <p:ph idx="1"/>
          </p:nvPr>
        </p:nvSpPr>
        <p:spPr>
          <a:xfrm>
            <a:off x="1141413" y="1981178"/>
            <a:ext cx="9905999" cy="3541714"/>
          </a:xfrm>
        </p:spPr>
        <p:txBody>
          <a:bodyPr>
            <a:noAutofit/>
          </a:bodyPr>
          <a:lstStyle/>
          <a:p>
            <a:r>
              <a:rPr lang="en-US" sz="2800" b="1" dirty="0"/>
              <a:t>Wang A</a:t>
            </a:r>
            <a:r>
              <a:rPr lang="en-US" sz="2800" dirty="0"/>
              <a:t>, </a:t>
            </a:r>
            <a:r>
              <a:rPr lang="en-US" sz="2800" dirty="0" err="1"/>
              <a:t>Lella</a:t>
            </a:r>
            <a:r>
              <a:rPr lang="en-US" sz="2800" dirty="0"/>
              <a:t> LK, </a:t>
            </a:r>
            <a:r>
              <a:rPr lang="en-US" sz="2800" dirty="0" err="1"/>
              <a:t>Brener</a:t>
            </a:r>
            <a:r>
              <a:rPr lang="en-US" sz="2800" dirty="0"/>
              <a:t> S. Efficacy and safety of </a:t>
            </a:r>
            <a:r>
              <a:rPr lang="en-US" sz="2800" dirty="0" err="1"/>
              <a:t>prasugrel</a:t>
            </a:r>
            <a:r>
              <a:rPr lang="en-US" sz="2800" dirty="0"/>
              <a:t> compared to </a:t>
            </a:r>
            <a:r>
              <a:rPr lang="en-US" sz="2800" dirty="0" err="1"/>
              <a:t>clopidogrel</a:t>
            </a:r>
            <a:r>
              <a:rPr lang="en-US" sz="2800" dirty="0"/>
              <a:t> for patients with acute coronary syndrome undergoing percutaneous coronary intervention.  Am J </a:t>
            </a:r>
            <a:r>
              <a:rPr lang="en-US" sz="2800" dirty="0" err="1"/>
              <a:t>Ther</a:t>
            </a:r>
            <a:r>
              <a:rPr lang="en-US" sz="2800" dirty="0"/>
              <a:t> 2014 Jun 17: [</a:t>
            </a:r>
            <a:r>
              <a:rPr lang="en-US" sz="2800" dirty="0" err="1"/>
              <a:t>Epub</a:t>
            </a:r>
            <a:r>
              <a:rPr lang="en-US" sz="2800" dirty="0"/>
              <a:t> ahead-of-print].</a:t>
            </a:r>
          </a:p>
          <a:p>
            <a:r>
              <a:rPr lang="en-US" sz="2800" b="1" dirty="0"/>
              <a:t>Wang A. </a:t>
            </a:r>
            <a:r>
              <a:rPr lang="en-US" sz="2800" dirty="0" err="1"/>
              <a:t>Cangrelor</a:t>
            </a:r>
            <a:r>
              <a:rPr lang="en-US" sz="2800" dirty="0"/>
              <a:t>: a new kind of antiplatelet therapy [editorial].  J </a:t>
            </a:r>
            <a:r>
              <a:rPr lang="en-US" sz="2800" dirty="0" smtClean="0"/>
              <a:t>Dev </a:t>
            </a:r>
            <a:r>
              <a:rPr lang="en-US" sz="2800" dirty="0"/>
              <a:t>Drugs 2013; 2: e131.</a:t>
            </a:r>
          </a:p>
          <a:p>
            <a:r>
              <a:rPr lang="en-US" sz="2800" dirty="0"/>
              <a:t>Nguyen T, </a:t>
            </a:r>
            <a:r>
              <a:rPr lang="en-US" sz="2800" b="1" dirty="0"/>
              <a:t>Wang A</a:t>
            </a:r>
            <a:r>
              <a:rPr lang="en-US" sz="2800" dirty="0"/>
              <a:t>. New anticoagulation medications for atrial fibrillation [editorial].  J Dev Drugs 2013; 2: e123.</a:t>
            </a:r>
          </a:p>
          <a:p>
            <a:endParaRPr lang="en-US" sz="2800" dirty="0"/>
          </a:p>
        </p:txBody>
      </p:sp>
    </p:spTree>
    <p:extLst>
      <p:ext uri="{BB962C8B-B14F-4D97-AF65-F5344CB8AC3E}">
        <p14:creationId xmlns:p14="http://schemas.microsoft.com/office/powerpoint/2010/main" xmlns="" val="3307090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Peer reviewed publications</a:t>
            </a:r>
          </a:p>
        </p:txBody>
      </p:sp>
      <p:sp>
        <p:nvSpPr>
          <p:cNvPr id="3" name="Content Placeholder 2"/>
          <p:cNvSpPr>
            <a:spLocks noGrp="1"/>
          </p:cNvSpPr>
          <p:nvPr>
            <p:ph idx="1"/>
          </p:nvPr>
        </p:nvSpPr>
        <p:spPr>
          <a:xfrm>
            <a:off x="1141413" y="2097088"/>
            <a:ext cx="9905999" cy="3541714"/>
          </a:xfrm>
        </p:spPr>
        <p:txBody>
          <a:bodyPr>
            <a:noAutofit/>
          </a:bodyPr>
          <a:lstStyle/>
          <a:p>
            <a:pPr lvl="0"/>
            <a:r>
              <a:rPr lang="en-US" sz="2800" dirty="0"/>
              <a:t>Wang A. Efficacy of Class III </a:t>
            </a:r>
            <a:r>
              <a:rPr lang="en-US" sz="2800" dirty="0" err="1"/>
              <a:t>Antiarrhythmics</a:t>
            </a:r>
            <a:r>
              <a:rPr lang="en-US" sz="2800" dirty="0"/>
              <a:t> and Magnesium Combination Therapy for Atrial Fibrillation.  Pharm Practice 2012; 10(2): 65-71.</a:t>
            </a:r>
          </a:p>
          <a:p>
            <a:pPr lvl="0"/>
            <a:r>
              <a:rPr lang="en-US" sz="2800" dirty="0"/>
              <a:t>Nguyen T, </a:t>
            </a:r>
            <a:r>
              <a:rPr lang="en-US" sz="2800" b="1" dirty="0"/>
              <a:t>Wang A</a:t>
            </a:r>
            <a:r>
              <a:rPr lang="en-US" sz="2800" dirty="0"/>
              <a:t>.  </a:t>
            </a:r>
            <a:r>
              <a:rPr lang="en-US" sz="2800" dirty="0" err="1"/>
              <a:t>Hyperphosphatemia</a:t>
            </a:r>
            <a:r>
              <a:rPr lang="en-US" sz="2800" dirty="0"/>
              <a:t>: Consequences and Management Strategies.  J  Nurse </a:t>
            </a:r>
            <a:r>
              <a:rPr lang="en-US" sz="2800" dirty="0" err="1"/>
              <a:t>Pract</a:t>
            </a:r>
            <a:r>
              <a:rPr lang="en-US" sz="2800" dirty="0"/>
              <a:t> 2012; 8: 56-60.</a:t>
            </a:r>
          </a:p>
          <a:p>
            <a:pPr lvl="0"/>
            <a:r>
              <a:rPr lang="en-US" sz="2800" dirty="0"/>
              <a:t>Nguyen T, </a:t>
            </a:r>
            <a:r>
              <a:rPr lang="en-US" sz="2800" b="1" dirty="0"/>
              <a:t>Wang A</a:t>
            </a:r>
            <a:r>
              <a:rPr lang="en-US" sz="2800" dirty="0"/>
              <a:t>, Kim S. The Roles of Intravenous Iron Therapy in Various Patient Settings – Practical Information for Practitioners.  J Pharm Tech 2010; 26: 285-92.</a:t>
            </a:r>
          </a:p>
          <a:p>
            <a:endParaRPr lang="en-US" sz="2800" dirty="0"/>
          </a:p>
        </p:txBody>
      </p:sp>
    </p:spTree>
    <p:extLst>
      <p:ext uri="{BB962C8B-B14F-4D97-AF65-F5344CB8AC3E}">
        <p14:creationId xmlns:p14="http://schemas.microsoft.com/office/powerpoint/2010/main" xmlns="" val="1602352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Abstract publications</a:t>
            </a:r>
            <a:endParaRPr lang="en-US" sz="4400" dirty="0"/>
          </a:p>
        </p:txBody>
      </p:sp>
      <p:sp>
        <p:nvSpPr>
          <p:cNvPr id="3" name="Content Placeholder 2"/>
          <p:cNvSpPr>
            <a:spLocks noGrp="1"/>
          </p:cNvSpPr>
          <p:nvPr>
            <p:ph idx="1"/>
          </p:nvPr>
        </p:nvSpPr>
        <p:spPr/>
        <p:txBody>
          <a:bodyPr>
            <a:normAutofit/>
          </a:bodyPr>
          <a:lstStyle/>
          <a:p>
            <a:pPr lvl="0"/>
            <a:r>
              <a:rPr lang="en-US" sz="2800" dirty="0"/>
              <a:t>Abraham T, </a:t>
            </a:r>
            <a:r>
              <a:rPr lang="en-US" sz="2800" dirty="0" err="1"/>
              <a:t>Saad</a:t>
            </a:r>
            <a:r>
              <a:rPr lang="en-US" sz="2800" dirty="0"/>
              <a:t> N, </a:t>
            </a:r>
            <a:r>
              <a:rPr lang="en-US" sz="2800" dirty="0" err="1"/>
              <a:t>Vastey</a:t>
            </a:r>
            <a:r>
              <a:rPr lang="en-US" sz="2800" dirty="0"/>
              <a:t> F, </a:t>
            </a:r>
            <a:r>
              <a:rPr lang="en-US" sz="2800" dirty="0" err="1"/>
              <a:t>Balmir</a:t>
            </a:r>
            <a:r>
              <a:rPr lang="en-US" sz="2800" dirty="0"/>
              <a:t> E, </a:t>
            </a:r>
            <a:r>
              <a:rPr lang="en-US" sz="2800" b="1" dirty="0"/>
              <a:t>Wang A.</a:t>
            </a:r>
            <a:r>
              <a:rPr lang="en-US" sz="2800" dirty="0"/>
              <a:t>  Drug Use Evaluation of Protamine and </a:t>
            </a:r>
            <a:r>
              <a:rPr lang="en-US" sz="2800" dirty="0" err="1"/>
              <a:t>Phytonadione</a:t>
            </a:r>
            <a:r>
              <a:rPr lang="en-US" sz="2800" dirty="0"/>
              <a:t>: Are the Doses Appropriate? Pharmacotherapy 2009; 29: 92e.</a:t>
            </a:r>
            <a:r>
              <a:rPr lang="en-US" sz="2800" b="1" dirty="0"/>
              <a:t/>
            </a:r>
            <a:br>
              <a:rPr lang="en-US" sz="2800" b="1" dirty="0"/>
            </a:br>
            <a:endParaRPr lang="en-US" sz="2800" dirty="0"/>
          </a:p>
          <a:p>
            <a:endParaRPr lang="en-US" sz="2800" dirty="0"/>
          </a:p>
        </p:txBody>
      </p:sp>
    </p:spTree>
    <p:extLst>
      <p:ext uri="{BB962C8B-B14F-4D97-AF65-F5344CB8AC3E}">
        <p14:creationId xmlns:p14="http://schemas.microsoft.com/office/powerpoint/2010/main" xmlns="" val="3316981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Poster presentations</a:t>
            </a:r>
            <a:endParaRPr lang="en-US" sz="4400" dirty="0"/>
          </a:p>
        </p:txBody>
      </p:sp>
      <p:sp>
        <p:nvSpPr>
          <p:cNvPr id="3" name="Content Placeholder 2"/>
          <p:cNvSpPr>
            <a:spLocks noGrp="1"/>
          </p:cNvSpPr>
          <p:nvPr>
            <p:ph idx="1"/>
          </p:nvPr>
        </p:nvSpPr>
        <p:spPr/>
        <p:txBody>
          <a:bodyPr>
            <a:normAutofit/>
          </a:bodyPr>
          <a:lstStyle/>
          <a:p>
            <a:r>
              <a:rPr lang="en-US" sz="3200" dirty="0" smtClean="0"/>
              <a:t>“Medication </a:t>
            </a:r>
            <a:r>
              <a:rPr lang="en-US" sz="3200" dirty="0"/>
              <a:t>Use Evaluation of </a:t>
            </a:r>
            <a:r>
              <a:rPr lang="en-US" sz="3200" dirty="0" err="1" smtClean="0"/>
              <a:t>Dabigatran</a:t>
            </a:r>
            <a:r>
              <a:rPr lang="en-US" sz="3200" dirty="0" smtClean="0"/>
              <a:t>”</a:t>
            </a:r>
            <a:endParaRPr lang="en-US" sz="3200" dirty="0"/>
          </a:p>
          <a:p>
            <a:pPr lvl="1"/>
            <a:r>
              <a:rPr lang="en-US" sz="2800" dirty="0" smtClean="0"/>
              <a:t>Presented on December </a:t>
            </a:r>
            <a:r>
              <a:rPr lang="en-US" sz="2800" dirty="0"/>
              <a:t>6, 2011</a:t>
            </a:r>
          </a:p>
          <a:p>
            <a:pPr lvl="1"/>
            <a:r>
              <a:rPr lang="en-US" sz="2800" dirty="0" smtClean="0"/>
              <a:t>46</a:t>
            </a:r>
            <a:r>
              <a:rPr lang="en-US" sz="2800" baseline="30000" dirty="0" smtClean="0"/>
              <a:t>th </a:t>
            </a:r>
            <a:r>
              <a:rPr lang="en-US" sz="2800" dirty="0"/>
              <a:t>ASHP Midyear Clinical Meeting and Exhibition</a:t>
            </a:r>
          </a:p>
          <a:p>
            <a:pPr lvl="1"/>
            <a:r>
              <a:rPr lang="en-US" sz="2800" dirty="0" smtClean="0"/>
              <a:t>New </a:t>
            </a:r>
            <a:r>
              <a:rPr lang="en-US" sz="2800" dirty="0"/>
              <a:t>Orleans Ernest N. </a:t>
            </a:r>
            <a:r>
              <a:rPr lang="en-US" sz="2800" dirty="0" err="1"/>
              <a:t>Morial</a:t>
            </a:r>
            <a:r>
              <a:rPr lang="en-US" sz="2800" dirty="0"/>
              <a:t> Convention Center</a:t>
            </a:r>
          </a:p>
          <a:p>
            <a:pPr lvl="1"/>
            <a:r>
              <a:rPr lang="en-US" sz="2800" dirty="0"/>
              <a:t>New Orleans, LA</a:t>
            </a:r>
          </a:p>
          <a:p>
            <a:endParaRPr lang="en-US" sz="3200" dirty="0"/>
          </a:p>
        </p:txBody>
      </p:sp>
    </p:spTree>
    <p:extLst>
      <p:ext uri="{BB962C8B-B14F-4D97-AF65-F5344CB8AC3E}">
        <p14:creationId xmlns:p14="http://schemas.microsoft.com/office/powerpoint/2010/main" xmlns="" val="355057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Poster presentations</a:t>
            </a:r>
          </a:p>
        </p:txBody>
      </p:sp>
      <p:sp>
        <p:nvSpPr>
          <p:cNvPr id="5" name="Rectangle 2"/>
          <p:cNvSpPr>
            <a:spLocks noGrp="1" noChangeArrowheads="1"/>
          </p:cNvSpPr>
          <p:nvPr>
            <p:ph idx="1"/>
          </p:nvPr>
        </p:nvSpPr>
        <p:spPr bwMode="auto">
          <a:xfrm>
            <a:off x="1141413" y="2246647"/>
            <a:ext cx="10069926" cy="35989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ts val="500"/>
              </a:spcBef>
              <a:spcAft>
                <a:spcPct val="0"/>
              </a:spcAft>
              <a:buSzTx/>
            </a:pPr>
            <a:r>
              <a:rPr kumimoji="0" lang="en-US" altLang="en-US" sz="3200" b="0" i="0" strike="noStrike" cap="none" normalizeH="0" baseline="0" dirty="0" smtClean="0">
                <a:ln>
                  <a:noFill/>
                </a:ln>
                <a:solidFill>
                  <a:schemeClr val="tx1"/>
                </a:solidFill>
                <a:effectLst/>
                <a:latin typeface="+mj-lt"/>
                <a:ea typeface="宋体" panose="02010600030101010101" pitchFamily="2" charset="-122"/>
                <a:cs typeface="Times New Roman" panose="02020603050405020304" pitchFamily="18" charset="0"/>
              </a:rPr>
              <a:t>“Mortality Risk Factors Associated with Critically Ill Patients: A Retrospective Study.”</a:t>
            </a:r>
            <a:endParaRPr lang="en-US" altLang="en-US" sz="2800" dirty="0">
              <a:latin typeface="+mj-lt"/>
            </a:endParaRPr>
          </a:p>
          <a:p>
            <a:pPr lvl="1" eaLnBrk="0" fontAlgn="base" hangingPunct="0">
              <a:spcAft>
                <a:spcPct val="0"/>
              </a:spcAft>
              <a:buSzTx/>
            </a:pPr>
            <a:r>
              <a:rPr kumimoji="0" lang="en-US" altLang="en-US" sz="2800" b="0" i="0" u="none" strike="noStrike" cap="none" normalizeH="0" baseline="0" dirty="0" smtClean="0">
                <a:ln>
                  <a:noFill/>
                </a:ln>
                <a:effectLst/>
                <a:latin typeface="+mj-lt"/>
                <a:ea typeface="宋体" panose="02010600030101010101" pitchFamily="2" charset="-122"/>
                <a:cs typeface="Times New Roman" panose="02020603050405020304" pitchFamily="18" charset="0"/>
              </a:rPr>
              <a:t>Presented on </a:t>
            </a:r>
            <a:r>
              <a:rPr lang="en-US" altLang="en-US" sz="2400" dirty="0">
                <a:ea typeface="宋体" panose="02010600030101010101" pitchFamily="2" charset="-122"/>
                <a:cs typeface="Times New Roman" panose="02020603050405020304" pitchFamily="18" charset="0"/>
              </a:rPr>
              <a:t>April 29, </a:t>
            </a:r>
            <a:r>
              <a:rPr lang="en-US" altLang="en-US" sz="2400" dirty="0" smtClean="0">
                <a:ea typeface="宋体" panose="02010600030101010101" pitchFamily="2" charset="-122"/>
                <a:cs typeface="Times New Roman" panose="02020603050405020304" pitchFamily="18" charset="0"/>
              </a:rPr>
              <a:t>2009</a:t>
            </a:r>
            <a:endParaRPr kumimoji="0" lang="en-US" altLang="en-US" sz="2800" b="0" i="0" u="none" strike="noStrike" cap="none" normalizeH="0" baseline="0" dirty="0" smtClean="0">
              <a:ln>
                <a:noFill/>
              </a:ln>
              <a:effectLst/>
              <a:latin typeface="+mj-lt"/>
              <a:ea typeface="宋体" panose="02010600030101010101" pitchFamily="2" charset="-122"/>
              <a:cs typeface="Times New Roman" panose="02020603050405020304" pitchFamily="18" charset="0"/>
            </a:endParaRPr>
          </a:p>
          <a:p>
            <a:pPr lvl="1" eaLnBrk="0" fontAlgn="base" hangingPunct="0">
              <a:spcAft>
                <a:spcPct val="0"/>
              </a:spcAft>
              <a:buSzTx/>
            </a:pPr>
            <a:r>
              <a:rPr kumimoji="0" lang="en-US" altLang="en-US" sz="2800" b="0" i="0" u="none" strike="noStrike" cap="none" normalizeH="0" baseline="0" dirty="0" smtClean="0">
                <a:ln>
                  <a:noFill/>
                </a:ln>
                <a:effectLst/>
                <a:latin typeface="+mj-lt"/>
                <a:ea typeface="宋体" panose="02010600030101010101" pitchFamily="2" charset="-122"/>
                <a:cs typeface="Times New Roman" panose="02020603050405020304" pitchFamily="18" charset="0"/>
              </a:rPr>
              <a:t>2009 Eastern States Conference</a:t>
            </a:r>
            <a:endParaRPr lang="en-US" altLang="en-US" dirty="0">
              <a:latin typeface="+mj-lt"/>
            </a:endParaRPr>
          </a:p>
          <a:p>
            <a:pPr lvl="1" eaLnBrk="0" fontAlgn="base" hangingPunct="0">
              <a:spcAft>
                <a:spcPct val="0"/>
              </a:spcAft>
              <a:buSzTx/>
            </a:pPr>
            <a:r>
              <a:rPr kumimoji="0" lang="en-US" altLang="en-US" sz="2800" b="0" i="0" u="none" strike="noStrike" cap="none" normalizeH="0" baseline="0" dirty="0" smtClean="0">
                <a:ln>
                  <a:noFill/>
                </a:ln>
                <a:effectLst/>
                <a:latin typeface="+mj-lt"/>
                <a:ea typeface="宋体" panose="02010600030101010101" pitchFamily="2" charset="-122"/>
                <a:cs typeface="Times New Roman" panose="02020603050405020304" pitchFamily="18" charset="0"/>
              </a:rPr>
              <a:t>Hershey Lodge</a:t>
            </a:r>
            <a:endParaRPr lang="en-US" altLang="en-US" sz="2800" dirty="0">
              <a:latin typeface="+mj-lt"/>
            </a:endParaRPr>
          </a:p>
          <a:p>
            <a:pPr lvl="1" eaLnBrk="0" fontAlgn="base" hangingPunct="0">
              <a:spcAft>
                <a:spcPct val="0"/>
              </a:spcAft>
              <a:buSzTx/>
            </a:pPr>
            <a:r>
              <a:rPr kumimoji="0" lang="en-US" altLang="en-US" sz="2800" b="0" i="0" u="none" strike="noStrike" cap="none" normalizeH="0" baseline="0" dirty="0" smtClean="0">
                <a:ln>
                  <a:noFill/>
                </a:ln>
                <a:effectLst/>
                <a:latin typeface="+mj-lt"/>
                <a:ea typeface="宋体" panose="02010600030101010101" pitchFamily="2" charset="-122"/>
                <a:cs typeface="Times New Roman" panose="02020603050405020304" pitchFamily="18" charset="0"/>
              </a:rPr>
              <a:t>Hershey, PA</a:t>
            </a:r>
            <a:endParaRPr kumimoji="0" lang="en-US" altLang="en-US" sz="2800" b="0" i="0" u="none" strike="noStrike" cap="none" normalizeH="0" baseline="0" dirty="0" smtClean="0">
              <a:ln>
                <a:noFill/>
              </a:ln>
              <a:effectLst/>
              <a:latin typeface="+mj-lt"/>
            </a:endParaRPr>
          </a:p>
        </p:txBody>
      </p:sp>
    </p:spTree>
    <p:extLst>
      <p:ext uri="{BB962C8B-B14F-4D97-AF65-F5344CB8AC3E}">
        <p14:creationId xmlns:p14="http://schemas.microsoft.com/office/powerpoint/2010/main" xmlns="" val="21381373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TC104033919[[fn=Circuit]]</Template>
  <TotalTime>2135</TotalTime>
  <Words>934</Words>
  <Application>Microsoft Office PowerPoint</Application>
  <PresentationFormat>Custom</PresentationFormat>
  <Paragraphs>101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Circuit</vt:lpstr>
      <vt:lpstr>Slide 1</vt:lpstr>
      <vt:lpstr>Slide 2</vt:lpstr>
      <vt:lpstr>PUBLICATIONS AND RESEARCH INTERESTS</vt:lpstr>
      <vt:lpstr>Current positions</vt:lpstr>
      <vt:lpstr>Peer reviewed publications</vt:lpstr>
      <vt:lpstr>Peer reviewed publications</vt:lpstr>
      <vt:lpstr>Abstract publications</vt:lpstr>
      <vt:lpstr>Poster presentations</vt:lpstr>
      <vt:lpstr>Poster presentations</vt:lpstr>
      <vt:lpstr>Poster presentations</vt:lpstr>
      <vt:lpstr>Research experiences</vt:lpstr>
      <vt:lpstr>Previous research projects</vt:lpstr>
      <vt:lpstr>Current research interests</vt:lpstr>
      <vt:lpstr>Professional memberships</vt:lpstr>
      <vt:lpstr>Journal reviewer</vt:lpstr>
      <vt:lpstr>Slide 16</vt:lpstr>
      <vt:lpstr>conferences</vt:lpstr>
      <vt:lpstr>Slide 18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PUBLICATIONS AND RESEARCH INTERESTS</dc:title>
  <dc:creator>AWang</dc:creator>
  <cp:lastModifiedBy>Sriharsh</cp:lastModifiedBy>
  <cp:revision>23</cp:revision>
  <dcterms:created xsi:type="dcterms:W3CDTF">2014-07-27T17:45:27Z</dcterms:created>
  <dcterms:modified xsi:type="dcterms:W3CDTF">2014-09-09T07:01:51Z</dcterms:modified>
</cp:coreProperties>
</file>