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338" r:id="rId2"/>
    <p:sldId id="339" r:id="rId3"/>
    <p:sldId id="256" r:id="rId4"/>
    <p:sldId id="257" r:id="rId5"/>
    <p:sldId id="344" r:id="rId6"/>
    <p:sldId id="260" r:id="rId7"/>
    <p:sldId id="342" r:id="rId8"/>
    <p:sldId id="33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2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10/15/2015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dirty="0"/>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dirty="0"/>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897EF42-4468-45B4-839B-0223E8CED2DD}" type="datetimeFigureOut">
              <a:rPr lang="en-US" smtClean="0"/>
              <a:t>10/15/2015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DF925245-6EC2-4710-A17C-F03DBAEE8AC6}"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DF925245-6EC2-4710-A17C-F03DBAEE8AC6}"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10/15/2015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10/15/2015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10/15/2015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10/15/2015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10/15/2015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10/15/2015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897EF42-4468-45B4-839B-0223E8CED2DD}" type="datetimeFigureOut">
              <a:rPr lang="en-US" smtClean="0"/>
              <a:t>10/15/2015</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F925245-6EC2-4710-A17C-F03DBAEE8AC6}"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rroij.com/editorialboard-dental-sciences.php"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dirty="0">
                <a:solidFill>
                  <a:srgbClr val="7030A0"/>
                </a:solidFill>
                <a:cs typeface="Arial" pitchFamily="34" charset="0"/>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smtClean="0">
                <a:solidFill>
                  <a:srgbClr val="0070C0"/>
                </a:solidFill>
                <a:latin typeface="Nyala" panose="02000504070300020003" pitchFamily="2" charset="0"/>
              </a:rPr>
              <a:t>OMICS International through </a:t>
            </a:r>
            <a:r>
              <a:rPr lang="en-US" sz="2200" dirty="0">
                <a:solidFill>
                  <a:srgbClr val="0070C0"/>
                </a:solidFill>
                <a:latin typeface="Nyala" panose="02000504070300020003" pitchFamily="2" charset="0"/>
              </a:rPr>
              <a:t>its Open Access Initiative is committed to make genuine and reliable contributions to the scientific community. </a:t>
            </a:r>
            <a:r>
              <a:rPr lang="en-US" sz="2200" dirty="0" smtClean="0">
                <a:solidFill>
                  <a:srgbClr val="0070C0"/>
                </a:solidFill>
                <a:latin typeface="Nyala" panose="02000504070300020003" pitchFamily="2" charset="0"/>
              </a:rPr>
              <a:t>OMICS International </a:t>
            </a:r>
            <a:r>
              <a:rPr lang="en-US" sz="2200" dirty="0">
                <a:solidFill>
                  <a:srgbClr val="0070C0"/>
                </a:solidFill>
                <a:latin typeface="Nyala" panose="02000504070300020003" pitchFamily="2" charset="0"/>
              </a:rPr>
              <a:t>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a:t>
            </a:r>
            <a:r>
              <a:rPr lang="en-US" sz="2200" dirty="0" smtClean="0">
                <a:solidFill>
                  <a:srgbClr val="0070C0"/>
                </a:solidFill>
                <a:latin typeface="Nyala" panose="02000504070300020003" pitchFamily="2" charset="0"/>
              </a:rPr>
              <a:t>OMICS International </a:t>
            </a:r>
            <a:r>
              <a:rPr lang="en-US" sz="2200" dirty="0">
                <a:solidFill>
                  <a:srgbClr val="0070C0"/>
                </a:solidFill>
                <a:latin typeface="Nyala" panose="02000504070300020003" pitchFamily="2" charset="0"/>
              </a:rPr>
              <a:t>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1674406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smtClean="0">
                <a:solidFill>
                  <a:schemeClr val="bg2">
                    <a:lumMod val="10000"/>
                  </a:schemeClr>
                </a:solidFill>
                <a:latin typeface="Centaur" panose="02030504050205020304" pitchFamily="18" charset="0"/>
              </a:rPr>
              <a:t>OMICS International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smtClean="0">
                <a:solidFill>
                  <a:schemeClr val="bg2">
                    <a:lumMod val="10000"/>
                  </a:schemeClr>
                </a:solidFill>
                <a:latin typeface="Centaur" panose="02030504050205020304" pitchFamily="18" charset="0"/>
              </a:rPr>
              <a:t>OMICS International </a:t>
            </a:r>
            <a:r>
              <a:rPr lang="en-IN" sz="2000" dirty="0">
                <a:solidFill>
                  <a:schemeClr val="bg2">
                    <a:lumMod val="10000"/>
                  </a:schemeClr>
                </a:solidFill>
                <a:latin typeface="Centaur" panose="02030504050205020304" pitchFamily="18" charset="0"/>
              </a:rPr>
              <a:t>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11109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371600"/>
            <a:ext cx="4876800" cy="3108543"/>
          </a:xfrm>
          <a:prstGeom prst="rect">
            <a:avLst/>
          </a:prstGeom>
        </p:spPr>
        <p:txBody>
          <a:bodyPr wrap="square">
            <a:spAutoFit/>
          </a:bodyPr>
          <a:lstStyle/>
          <a:p>
            <a:r>
              <a:rPr lang="en-US" sz="2800" dirty="0"/>
              <a:t>Dr. Andrea </a:t>
            </a:r>
            <a:r>
              <a:rPr lang="en-US" sz="2800" dirty="0" smtClean="0"/>
              <a:t>Mascolo</a:t>
            </a:r>
          </a:p>
          <a:p>
            <a:endParaRPr lang="en-US" sz="2800" dirty="0"/>
          </a:p>
          <a:p>
            <a:r>
              <a:rPr lang="en-US" sz="2800" dirty="0" smtClean="0"/>
              <a:t>Studio </a:t>
            </a:r>
            <a:r>
              <a:rPr lang="en-US" sz="2800" dirty="0"/>
              <a:t>Mascolo independent center for dental research and dental training</a:t>
            </a:r>
            <a:r>
              <a:rPr lang="en-US" sz="2800" dirty="0" smtClean="0"/>
              <a:t>.</a:t>
            </a:r>
          </a:p>
          <a:p>
            <a:endParaRPr lang="en-US" sz="2800" dirty="0"/>
          </a:p>
          <a:p>
            <a:r>
              <a:rPr lang="en-US" sz="2800" dirty="0" smtClean="0"/>
              <a:t>Italy</a:t>
            </a:r>
            <a:r>
              <a:rPr lang="en-US" sz="2800" dirty="0"/>
              <a:t>.</a:t>
            </a:r>
            <a:endParaRPr lang="en-US" sz="2800" dirty="0"/>
          </a:p>
        </p:txBody>
      </p:sp>
      <p:sp>
        <p:nvSpPr>
          <p:cNvPr id="5" name="Rectangle 4"/>
          <p:cNvSpPr/>
          <p:nvPr/>
        </p:nvSpPr>
        <p:spPr>
          <a:xfrm>
            <a:off x="2535497" y="269557"/>
            <a:ext cx="4011034" cy="523220"/>
          </a:xfrm>
          <a:prstGeom prst="rect">
            <a:avLst/>
          </a:prstGeom>
        </p:spPr>
        <p:txBody>
          <a:bodyPr wrap="none">
            <a:spAutoFit/>
          </a:bodyPr>
          <a:lstStyle/>
          <a:p>
            <a:pPr algn="ctr"/>
            <a:r>
              <a:rPr lang="en-US" sz="2800" b="1" dirty="0" smtClean="0">
                <a:latin typeface="Times New Roman" pitchFamily="18" charset="0"/>
                <a:cs typeface="Times New Roman" pitchFamily="18" charset="0"/>
              </a:rPr>
              <a:t>Editorial Board Member</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sp>
        <p:nvSpPr>
          <p:cNvPr id="3" name="AutoShape 4" descr="Image result for Tulane University  logo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Image result for Tulane University  logo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8" descr="Image result for Tulane University  logo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10" descr="Image result for Tulane University  logo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 name="Picture 2" descr="Andrea Masco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6222" y="1863383"/>
            <a:ext cx="1851541" cy="147066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Studio Mascolo independent center for dental research and dental train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92473" y="4442780"/>
            <a:ext cx="1715425" cy="1578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97716" y="376956"/>
            <a:ext cx="7703284" cy="461665"/>
          </a:xfrm>
          <a:prstGeom prst="rect">
            <a:avLst/>
          </a:prstGeom>
        </p:spPr>
        <p:txBody>
          <a:bodyPr wrap="square">
            <a:spAutoFit/>
          </a:bodyPr>
          <a:lstStyle/>
          <a:p>
            <a:pPr marL="342900" indent="-342900" algn="just" fontAlgn="base">
              <a:buFont typeface="Arial" pitchFamily="34" charset="0"/>
              <a:buChar char="•"/>
            </a:pPr>
            <a:r>
              <a:rPr lang="en-US" sz="2400" dirty="0" smtClean="0">
                <a:solidFill>
                  <a:srgbClr val="FF0000"/>
                </a:solidFill>
              </a:rPr>
              <a:t>Biography:</a:t>
            </a:r>
            <a:endParaRPr lang="en-US" sz="2200" dirty="0">
              <a:latin typeface="Times New Roman" pitchFamily="18" charset="0"/>
              <a:cs typeface="Times New Roman" pitchFamily="18" charset="0"/>
            </a:endParaRPr>
          </a:p>
        </p:txBody>
      </p:sp>
      <p:sp>
        <p:nvSpPr>
          <p:cNvPr id="6" name="Rectangle 5"/>
          <p:cNvSpPr/>
          <p:nvPr/>
        </p:nvSpPr>
        <p:spPr>
          <a:xfrm>
            <a:off x="297717" y="376956"/>
            <a:ext cx="1569661" cy="457199"/>
          </a:xfrm>
          <a:prstGeom prst="rect">
            <a:avLst/>
          </a:prstGeom>
          <a:noFill/>
        </p:spPr>
        <p:txBody>
          <a:bodyPr vert="horz" lIns="91440" tIns="45720" rIns="91440" bIns="45720" rtlCol="0" anchor="ctr">
            <a:normAutofit lnSpcReduction="10000"/>
          </a:bodyPr>
          <a:lstStyle/>
          <a:p>
            <a:pPr algn="ctr">
              <a:spcBef>
                <a:spcPct val="0"/>
              </a:spcBef>
            </a:pPr>
            <a:endParaRPr lang="en-US" sz="2400" b="1" dirty="0">
              <a:solidFill>
                <a:srgbClr val="FF0000"/>
              </a:solidFill>
              <a:latin typeface="Times New Roman" pitchFamily="18" charset="0"/>
              <a:ea typeface="+mj-ea"/>
              <a:cs typeface="Times New Roman" pitchFamily="18" charset="0"/>
            </a:endParaRP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a:t>
            </a:r>
            <a:endParaRPr lang="en-US" b="1" dirty="0"/>
          </a:p>
        </p:txBody>
      </p:sp>
      <p:sp>
        <p:nvSpPr>
          <p:cNvPr id="3" name="Rectangle 2"/>
          <p:cNvSpPr/>
          <p:nvPr/>
        </p:nvSpPr>
        <p:spPr>
          <a:xfrm>
            <a:off x="0" y="838621"/>
            <a:ext cx="9144000" cy="6186309"/>
          </a:xfrm>
          <a:prstGeom prst="rect">
            <a:avLst/>
          </a:prstGeom>
        </p:spPr>
        <p:txBody>
          <a:bodyPr wrap="square">
            <a:spAutoFit/>
          </a:bodyPr>
          <a:lstStyle/>
          <a:p>
            <a:r>
              <a:rPr lang="en-US" dirty="0" smtClean="0"/>
              <a:t>Graduated </a:t>
            </a:r>
            <a:r>
              <a:rPr lang="en-US" dirty="0"/>
              <a:t>with honors in Dentistry, University of Genoa, 2001, </a:t>
            </a:r>
            <a:r>
              <a:rPr lang="en-US" dirty="0" err="1"/>
              <a:t>Certificado</a:t>
            </a:r>
            <a:r>
              <a:rPr lang="en-US" dirty="0"/>
              <a:t> de </a:t>
            </a:r>
            <a:r>
              <a:rPr lang="en-US" dirty="0" err="1"/>
              <a:t>Postgrado</a:t>
            </a:r>
            <a:r>
              <a:rPr lang="en-US" dirty="0"/>
              <a:t> en </a:t>
            </a:r>
            <a:r>
              <a:rPr lang="en-US" dirty="0" err="1"/>
              <a:t>Cirugia</a:t>
            </a:r>
            <a:r>
              <a:rPr lang="en-US" dirty="0"/>
              <a:t> Oral </a:t>
            </a:r>
            <a:r>
              <a:rPr lang="en-US" dirty="0" err="1"/>
              <a:t>Basica</a:t>
            </a:r>
            <a:r>
              <a:rPr lang="en-US" dirty="0"/>
              <a:t>, University of Santa Clara, Cuba 2002 Master's Degree in Oral Surgery and </a:t>
            </a:r>
            <a:r>
              <a:rPr lang="en-US" dirty="0" err="1"/>
              <a:t>Odontostomatological</a:t>
            </a:r>
            <a:r>
              <a:rPr lang="en-US" dirty="0"/>
              <a:t> Urgency , University of Pisa 2003. Qualified for </a:t>
            </a:r>
            <a:r>
              <a:rPr lang="en-US" dirty="0" err="1"/>
              <a:t>Implantology</a:t>
            </a:r>
            <a:r>
              <a:rPr lang="en-US" dirty="0"/>
              <a:t> at the </a:t>
            </a:r>
            <a:r>
              <a:rPr lang="en-US" dirty="0" err="1"/>
              <a:t>Brånemark</a:t>
            </a:r>
            <a:r>
              <a:rPr lang="en-US" dirty="0"/>
              <a:t> Clinic Dental Health Care Gothenburg in march 2003. Summer School for Clinical </a:t>
            </a:r>
            <a:r>
              <a:rPr lang="en-US" dirty="0" err="1"/>
              <a:t>Implantology</a:t>
            </a:r>
            <a:r>
              <a:rPr lang="en-US" dirty="0"/>
              <a:t> and Periodontology University of Heidelberg, Germany 2004 Founder member and Active member of CAI Academy (Computer Aided </a:t>
            </a:r>
            <a:r>
              <a:rPr lang="en-US" dirty="0" err="1"/>
              <a:t>Implantology</a:t>
            </a:r>
            <a:r>
              <a:rPr lang="en-US" dirty="0"/>
              <a:t> Academy), and Active Member of the </a:t>
            </a:r>
            <a:r>
              <a:rPr lang="en-US" dirty="0" err="1"/>
              <a:t>SimPlant</a:t>
            </a:r>
            <a:r>
              <a:rPr lang="en-US" dirty="0"/>
              <a:t>. Academy Italian Senior </a:t>
            </a:r>
            <a:r>
              <a:rPr lang="en-US" dirty="0" err="1"/>
              <a:t>Implantologist</a:t>
            </a:r>
            <a:r>
              <a:rPr lang="en-US" dirty="0"/>
              <a:t> Certified reg. n° 08, FAC </a:t>
            </a:r>
            <a:r>
              <a:rPr lang="en-US" dirty="0" err="1"/>
              <a:t>certifica</a:t>
            </a:r>
            <a:r>
              <a:rPr lang="en-US" dirty="0"/>
              <a:t> UNI CEI EN ISO/IEC 17024 Professor by contract University of Genoa </a:t>
            </a:r>
            <a:r>
              <a:rPr lang="en-US" dirty="0" err="1"/>
              <a:t>CLOsPD</a:t>
            </a:r>
            <a:r>
              <a:rPr lang="en-US" dirty="0"/>
              <a:t> ( dental degree) from 2001 to 2011 Professor by contract University of Genoa CLID (dental hygienist degree): Periodontology II (2003-­‐2009); </a:t>
            </a:r>
            <a:r>
              <a:rPr lang="en-US" dirty="0" err="1"/>
              <a:t>Odontostomatological</a:t>
            </a:r>
            <a:r>
              <a:rPr lang="en-US" dirty="0"/>
              <a:t> Diseases (2009-­‐2011) He has collaborated with National Center of WHO ( World Health Organization), Prof. </a:t>
            </a:r>
            <a:r>
              <a:rPr lang="en-US" dirty="0" err="1"/>
              <a:t>Strohmenger</a:t>
            </a:r>
            <a:r>
              <a:rPr lang="en-US" dirty="0"/>
              <a:t> from 2005. Was been surgical consultant of DAMA project ( disabled advanced Medical Assistance) University of Milan (2011-­‐2012). Speaker and author of articles in Italy and abroad, international peer reviewer for medical journals. He proposed to WCMID (World Congress of Minimally Invasive Dentistry) 2010 for the first time: the minimally invasive applications in </a:t>
            </a:r>
            <a:r>
              <a:rPr lang="en-US" dirty="0" err="1"/>
              <a:t>Implantology</a:t>
            </a:r>
            <a:r>
              <a:rPr lang="en-US" dirty="0"/>
              <a:t>; while in 2011 presented at the same congress: the mini implants applications in compromised patients. Private practice in Italy, Novi </a:t>
            </a:r>
            <a:r>
              <a:rPr lang="en-US" dirty="0" err="1"/>
              <a:t>Ligure</a:t>
            </a:r>
            <a:r>
              <a:rPr lang="en-US" dirty="0"/>
              <a:t> (AL) devoted mainly to minimally invasive surgical procedures, and rehabilitation of compromised patients . UK GDC registered, He offers Expert Services in Periodontics, </a:t>
            </a:r>
            <a:r>
              <a:rPr lang="en-US" dirty="0" err="1"/>
              <a:t>Implantology</a:t>
            </a:r>
            <a:r>
              <a:rPr lang="en-US" dirty="0"/>
              <a:t> and Oral Surgery in several private clinics in the United </a:t>
            </a:r>
            <a:r>
              <a:rPr lang="en-US" dirty="0" smtClean="0"/>
              <a:t>Kingdom.</a:t>
            </a:r>
            <a:endParaRPr lang="en-US" dirty="0"/>
          </a:p>
        </p:txBody>
      </p:sp>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91" y="374084"/>
            <a:ext cx="3055083" cy="457199"/>
          </a:xfrm>
          <a:prstGeom prst="rect">
            <a:avLst/>
          </a:prstGeom>
          <a:noFill/>
        </p:spPr>
        <p:txBody>
          <a:bodyPr vert="horz" lIns="91440" tIns="45720" rIns="91440" bIns="45720" rtlCol="0" anchor="ctr">
            <a:noAutofit/>
          </a:bodyPr>
          <a:lstStyle/>
          <a:p>
            <a:pPr algn="ctr">
              <a:spcBef>
                <a:spcPct val="0"/>
              </a:spcBef>
            </a:pPr>
            <a:r>
              <a:rPr lang="en-US" sz="2400" b="1" dirty="0" smtClean="0">
                <a:solidFill>
                  <a:srgbClr val="FF0000"/>
                </a:solidFill>
                <a:latin typeface="Times New Roman" pitchFamily="18" charset="0"/>
                <a:ea typeface="+mj-ea"/>
                <a:cs typeface="Times New Roman" pitchFamily="18" charset="0"/>
              </a:rPr>
              <a:t>Research Interest</a:t>
            </a:r>
            <a:endParaRPr lang="en-US" sz="2400" b="1" dirty="0">
              <a:solidFill>
                <a:srgbClr val="FF0000"/>
              </a:solidFill>
              <a:latin typeface="Times New Roman" pitchFamily="18" charset="0"/>
              <a:ea typeface="+mj-ea"/>
              <a:cs typeface="Times New Roman" pitchFamily="18" charset="0"/>
            </a:endParaRPr>
          </a:p>
        </p:txBody>
      </p:sp>
      <p:sp>
        <p:nvSpPr>
          <p:cNvPr id="6" name="Rectangle 5"/>
          <p:cNvSpPr/>
          <p:nvPr/>
        </p:nvSpPr>
        <p:spPr>
          <a:xfrm>
            <a:off x="815926" y="1413987"/>
            <a:ext cx="6330462" cy="923330"/>
          </a:xfrm>
          <a:prstGeom prst="rect">
            <a:avLst/>
          </a:prstGeom>
        </p:spPr>
        <p:txBody>
          <a:bodyPr wrap="square">
            <a:spAutoFit/>
          </a:bodyPr>
          <a:lstStyle/>
          <a:p>
            <a:pPr marL="285750" indent="-285750">
              <a:buFont typeface="Arial" pitchFamily="34" charset="0"/>
              <a:buChar char="•"/>
            </a:pPr>
            <a:endParaRPr lang="fr-FR" b="1" dirty="0"/>
          </a:p>
          <a:p>
            <a:pPr marL="285750" indent="-285750">
              <a:buFont typeface="Arial" pitchFamily="34" charset="0"/>
              <a:buChar char="•"/>
            </a:pPr>
            <a:endParaRPr lang="fr-FR" b="1" dirty="0"/>
          </a:p>
          <a:p>
            <a:pPr marL="285750" indent="-285750">
              <a:buFont typeface="Arial" pitchFamily="34" charset="0"/>
              <a:buChar char="•"/>
            </a:pPr>
            <a:endParaRPr lang="fr-FR" b="1" dirty="0"/>
          </a:p>
        </p:txBody>
      </p:sp>
      <p:sp>
        <p:nvSpPr>
          <p:cNvPr id="3" name="Rectangle 2"/>
          <p:cNvSpPr/>
          <p:nvPr/>
        </p:nvSpPr>
        <p:spPr>
          <a:xfrm>
            <a:off x="815925" y="1645919"/>
            <a:ext cx="5261317" cy="1477328"/>
          </a:xfrm>
          <a:prstGeom prst="rect">
            <a:avLst/>
          </a:prstGeom>
        </p:spPr>
        <p:txBody>
          <a:bodyPr wrap="square">
            <a:spAutoFit/>
          </a:bodyPr>
          <a:lstStyle/>
          <a:p>
            <a:pPr marL="285750" indent="-285750">
              <a:buFont typeface="Arial" pitchFamily="34" charset="0"/>
              <a:buChar char="•"/>
            </a:pPr>
            <a:r>
              <a:rPr lang="en-US" dirty="0" smtClean="0">
                <a:hlinkClick r:id="rId2"/>
              </a:rPr>
              <a:t>Oral </a:t>
            </a:r>
            <a:r>
              <a:rPr lang="en-US" dirty="0">
                <a:hlinkClick r:id="rId2"/>
              </a:rPr>
              <a:t>surgery and </a:t>
            </a:r>
            <a:r>
              <a:rPr lang="en-US" dirty="0" err="1" smtClean="0">
                <a:hlinkClick r:id="rId2"/>
              </a:rPr>
              <a:t>implantology</a:t>
            </a:r>
            <a:endParaRPr lang="en-US" dirty="0" smtClean="0">
              <a:hlinkClick r:id="rId2"/>
            </a:endParaRPr>
          </a:p>
          <a:p>
            <a:endParaRPr lang="en-US" dirty="0">
              <a:hlinkClick r:id="rId2"/>
            </a:endParaRPr>
          </a:p>
          <a:p>
            <a:pPr marL="285750" indent="-285750">
              <a:buFont typeface="Arial" pitchFamily="34" charset="0"/>
              <a:buChar char="•"/>
            </a:pPr>
            <a:r>
              <a:rPr lang="en-US" dirty="0" smtClean="0">
                <a:hlinkClick r:id="rId2"/>
              </a:rPr>
              <a:t> </a:t>
            </a:r>
            <a:r>
              <a:rPr lang="en-US" dirty="0" err="1">
                <a:hlinkClick r:id="rId2"/>
              </a:rPr>
              <a:t>Implantology</a:t>
            </a:r>
            <a:r>
              <a:rPr lang="en-US" dirty="0">
                <a:hlinkClick r:id="rId2"/>
              </a:rPr>
              <a:t> </a:t>
            </a:r>
            <a:endParaRPr lang="en-US" dirty="0" smtClean="0">
              <a:hlinkClick r:id="rId2"/>
            </a:endParaRPr>
          </a:p>
          <a:p>
            <a:endParaRPr lang="en-US" dirty="0">
              <a:hlinkClick r:id="rId2"/>
            </a:endParaRPr>
          </a:p>
          <a:p>
            <a:pPr marL="285750" indent="-285750">
              <a:buFont typeface="Arial" pitchFamily="34" charset="0"/>
              <a:buChar char="•"/>
            </a:pPr>
            <a:r>
              <a:rPr lang="en-US" dirty="0" smtClean="0">
                <a:hlinkClick r:id="rId2"/>
              </a:rPr>
              <a:t>Periodontics</a:t>
            </a:r>
            <a:endParaRPr lang="en-US" dirty="0"/>
          </a:p>
        </p:txBody>
      </p:sp>
    </p:spTree>
    <p:extLst>
      <p:ext uri="{BB962C8B-B14F-4D97-AF65-F5344CB8AC3E}">
        <p14:creationId xmlns:p14="http://schemas.microsoft.com/office/powerpoint/2010/main" val="1512604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6761" y="28137"/>
            <a:ext cx="1808508" cy="457199"/>
          </a:xfrm>
          <a:prstGeom prst="rect">
            <a:avLst/>
          </a:prstGeom>
          <a:noFill/>
        </p:spPr>
        <p:txBody>
          <a:bodyPr vert="horz" lIns="91440" tIns="45720" rIns="91440" bIns="45720" rtlCol="0" anchor="ctr">
            <a:normAutofit lnSpcReduction="10000"/>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29834" y="481818"/>
            <a:ext cx="9005022" cy="5632311"/>
          </a:xfrm>
          <a:prstGeom prst="rect">
            <a:avLst/>
          </a:prstGeom>
        </p:spPr>
        <p:txBody>
          <a:bodyPr wrap="square">
            <a:spAutoFit/>
          </a:bodyPr>
          <a:lstStyle/>
          <a:p>
            <a:pPr marL="342900" indent="-342900">
              <a:buFont typeface="Arial" pitchFamily="34" charset="0"/>
              <a:buChar char="•"/>
            </a:pPr>
            <a:r>
              <a:rPr lang="it-IT" sz="2400" dirty="0"/>
              <a:t>Latronico M, Garbarino F, Rolandi C, </a:t>
            </a:r>
            <a:r>
              <a:rPr lang="it-IT" sz="2400" b="1" dirty="0"/>
              <a:t>Mascolo A</a:t>
            </a:r>
            <a:r>
              <a:rPr lang="it-IT" sz="2400" dirty="0"/>
              <a:t>: “ la terapia parodontale</a:t>
            </a:r>
          </a:p>
          <a:p>
            <a:r>
              <a:rPr lang="it-IT" sz="2400" dirty="0"/>
              <a:t>eziologia coadiuvata da moderni agenti antimicrobici locali a formulazione a</a:t>
            </a:r>
          </a:p>
          <a:p>
            <a:r>
              <a:rPr lang="en-US" sz="2400" dirty="0" err="1"/>
              <a:t>rilascio</a:t>
            </a:r>
            <a:r>
              <a:rPr lang="en-US" sz="2400" dirty="0"/>
              <a:t> </a:t>
            </a:r>
            <a:r>
              <a:rPr lang="en-US" sz="2400" dirty="0" err="1"/>
              <a:t>controllato</a:t>
            </a:r>
            <a:r>
              <a:rPr lang="en-US" sz="2400" dirty="0"/>
              <a:t>”; Doctor </a:t>
            </a:r>
            <a:r>
              <a:rPr lang="en-US" sz="2400" dirty="0" err="1"/>
              <a:t>Os</a:t>
            </a:r>
            <a:r>
              <a:rPr lang="en-US" sz="2400" dirty="0"/>
              <a:t>, 2003 set; 14(7)</a:t>
            </a:r>
          </a:p>
          <a:p>
            <a:pPr marL="342900" indent="-342900">
              <a:buFont typeface="Arial" pitchFamily="34" charset="0"/>
              <a:buChar char="•"/>
            </a:pPr>
            <a:r>
              <a:rPr lang="it-IT" sz="2400" b="1" dirty="0" smtClean="0"/>
              <a:t>Mascolo </a:t>
            </a:r>
            <a:r>
              <a:rPr lang="it-IT" sz="2400" b="1" dirty="0"/>
              <a:t>A</a:t>
            </a:r>
            <a:r>
              <a:rPr lang="it-IT" sz="2400" dirty="0"/>
              <a:t>, Garbarino F, Rolandi C, Latronico M: “trattamento dei pazienti in</a:t>
            </a:r>
          </a:p>
          <a:p>
            <a:r>
              <a:rPr lang="en-US" sz="2400" dirty="0" err="1"/>
              <a:t>terapia</a:t>
            </a:r>
            <a:r>
              <a:rPr lang="en-US" sz="2400" dirty="0"/>
              <a:t> </a:t>
            </a:r>
            <a:r>
              <a:rPr lang="en-US" sz="2400" dirty="0" err="1"/>
              <a:t>anticoagulante</a:t>
            </a:r>
            <a:r>
              <a:rPr lang="en-US" sz="2400" dirty="0"/>
              <a:t> secondo </a:t>
            </a:r>
            <a:r>
              <a:rPr lang="en-US" sz="2400" dirty="0" err="1"/>
              <a:t>l’Evidence</a:t>
            </a:r>
            <a:r>
              <a:rPr lang="en-US" sz="2400" dirty="0"/>
              <a:t> Based Dentistry”; Doctor </a:t>
            </a:r>
            <a:r>
              <a:rPr lang="en-US" sz="2400" dirty="0" err="1"/>
              <a:t>Os</a:t>
            </a:r>
            <a:r>
              <a:rPr lang="en-US" sz="2400" dirty="0"/>
              <a:t>,</a:t>
            </a:r>
          </a:p>
          <a:p>
            <a:r>
              <a:rPr lang="en-US" sz="2400" dirty="0"/>
              <a:t>2003 </a:t>
            </a:r>
            <a:r>
              <a:rPr lang="en-US" sz="2400" dirty="0" err="1"/>
              <a:t>nov-dic</a:t>
            </a:r>
            <a:r>
              <a:rPr lang="en-US" sz="2400" dirty="0"/>
              <a:t>; 14 (9)</a:t>
            </a:r>
          </a:p>
          <a:p>
            <a:pPr marL="342900" indent="-342900">
              <a:buFont typeface="Arial" pitchFamily="34" charset="0"/>
              <a:buChar char="•"/>
            </a:pPr>
            <a:r>
              <a:rPr lang="it-IT" sz="2400" dirty="0" smtClean="0"/>
              <a:t>Valente </a:t>
            </a:r>
            <a:r>
              <a:rPr lang="it-IT" sz="2400" dirty="0"/>
              <a:t>F, Buoni C, Scarfò B, </a:t>
            </a:r>
            <a:r>
              <a:rPr lang="it-IT" sz="2400" b="1" dirty="0"/>
              <a:t>Mascolo A</a:t>
            </a:r>
            <a:r>
              <a:rPr lang="it-IT" sz="2400" dirty="0"/>
              <a:t>, Parducci F</a:t>
            </a:r>
            <a:r>
              <a:rPr lang="it-IT" sz="2400" dirty="0" smtClean="0"/>
              <a:t>:“</a:t>
            </a:r>
            <a:r>
              <a:rPr lang="it-IT" sz="2400" dirty="0"/>
              <a:t>Precision of </a:t>
            </a:r>
            <a:r>
              <a:rPr lang="it-IT" sz="2400" dirty="0" smtClean="0"/>
              <a:t>CAD/CAM </a:t>
            </a:r>
            <a:r>
              <a:rPr lang="en-US" sz="2400" dirty="0" err="1" smtClean="0"/>
              <a:t>stereolithographic</a:t>
            </a:r>
            <a:r>
              <a:rPr lang="en-US" sz="2400" dirty="0" smtClean="0"/>
              <a:t> </a:t>
            </a:r>
            <a:r>
              <a:rPr lang="en-US" sz="2400" dirty="0"/>
              <a:t>mucosa supported drilling guides in flapless </a:t>
            </a:r>
            <a:r>
              <a:rPr lang="en-US" sz="2400" dirty="0" smtClean="0"/>
              <a:t>implant placement</a:t>
            </a:r>
            <a:r>
              <a:rPr lang="en-US" sz="2400" dirty="0"/>
              <a:t>”; European Journal of Implant Prosthodontics, 2006 Jan-Apr:</a:t>
            </a:r>
          </a:p>
          <a:p>
            <a:r>
              <a:rPr lang="en-US" sz="2400" dirty="0"/>
              <a:t>1(2):15</a:t>
            </a:r>
            <a:r>
              <a:rPr lang="en-US" sz="2400" dirty="0" smtClean="0"/>
              <a:t>.</a:t>
            </a:r>
            <a:endParaRPr lang="en-US" sz="2400" dirty="0"/>
          </a:p>
        </p:txBody>
      </p:sp>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5083" y="506437"/>
            <a:ext cx="8553157" cy="5632311"/>
          </a:xfrm>
          <a:prstGeom prst="rect">
            <a:avLst/>
          </a:prstGeom>
        </p:spPr>
        <p:txBody>
          <a:bodyPr wrap="square">
            <a:spAutoFit/>
          </a:bodyPr>
          <a:lstStyle/>
          <a:p>
            <a:pPr marL="285750" indent="-285750">
              <a:buFont typeface="Arial" pitchFamily="34" charset="0"/>
              <a:buChar char="•"/>
            </a:pPr>
            <a:r>
              <a:rPr lang="it-IT" dirty="0" smtClean="0"/>
              <a:t>Latronico </a:t>
            </a:r>
            <a:r>
              <a:rPr lang="it-IT" dirty="0"/>
              <a:t>M, Garbarino F, </a:t>
            </a:r>
            <a:r>
              <a:rPr lang="it-IT" b="1" dirty="0"/>
              <a:t>Mascolo A</a:t>
            </a:r>
            <a:r>
              <a:rPr lang="it-IT" dirty="0"/>
              <a:t>, Rolandi C, Blasi G: “la terapia</a:t>
            </a:r>
          </a:p>
          <a:p>
            <a:r>
              <a:rPr lang="it-IT" dirty="0"/>
              <a:t>parodontale rigenerativa: risultati predicabili ed attendibili? Una revisione</a:t>
            </a:r>
          </a:p>
          <a:p>
            <a:r>
              <a:rPr lang="it-IT" dirty="0"/>
              <a:t>della Letteratura con approccio Evidence Based”; Quintessenza</a:t>
            </a:r>
          </a:p>
          <a:p>
            <a:r>
              <a:rPr lang="it-IT" dirty="0"/>
              <a:t>Internazionale 2007 marzo/aprile 27 (4</a:t>
            </a:r>
            <a:r>
              <a:rPr lang="it-IT" dirty="0" smtClean="0"/>
              <a:t>)</a:t>
            </a:r>
          </a:p>
          <a:p>
            <a:pPr marL="285750" indent="-285750">
              <a:buFont typeface="Arial" pitchFamily="34" charset="0"/>
              <a:buChar char="•"/>
            </a:pPr>
            <a:r>
              <a:rPr lang="it-IT" b="1" dirty="0"/>
              <a:t>Mascolo A</a:t>
            </a:r>
            <a:r>
              <a:rPr lang="it-IT" dirty="0"/>
              <a:t>, Ivaldi G: “Gestione del paziente oncologico in radioterapia”;</a:t>
            </a:r>
          </a:p>
          <a:p>
            <a:r>
              <a:rPr lang="it-IT" dirty="0"/>
              <a:t>Prevenzione &amp; assistenza dentale 4/07. ISSN03939960</a:t>
            </a:r>
          </a:p>
          <a:p>
            <a:pPr marL="285750" indent="-285750">
              <a:buFont typeface="Arial" pitchFamily="34" charset="0"/>
              <a:buChar char="•"/>
            </a:pPr>
            <a:r>
              <a:rPr lang="it-IT" dirty="0" smtClean="0"/>
              <a:t>Latronico </a:t>
            </a:r>
            <a:r>
              <a:rPr lang="it-IT" dirty="0"/>
              <a:t>M, Russo R, Garbarino F, Rolandi C, </a:t>
            </a:r>
            <a:r>
              <a:rPr lang="it-IT" b="1" dirty="0"/>
              <a:t>Mascolo A</a:t>
            </a:r>
            <a:r>
              <a:rPr lang="it-IT" dirty="0"/>
              <a:t>, Blasi G: “</a:t>
            </a:r>
          </a:p>
          <a:p>
            <a:r>
              <a:rPr lang="en-US" dirty="0"/>
              <a:t>Randomized clinical trial on the effects of full mouth disinfection versus</a:t>
            </a:r>
          </a:p>
          <a:p>
            <a:r>
              <a:rPr lang="en-US" dirty="0"/>
              <a:t>conventional quadrant therapy in the control of chronic periodontitis.”;</a:t>
            </a:r>
          </a:p>
          <a:p>
            <a:r>
              <a:rPr lang="en-US" dirty="0"/>
              <a:t>Minerva </a:t>
            </a:r>
            <a:r>
              <a:rPr lang="en-US" dirty="0" err="1"/>
              <a:t>Stomatol</a:t>
            </a:r>
            <a:r>
              <a:rPr lang="en-US" dirty="0"/>
              <a:t>. 2008 Apr;57(4):181-8. PMID: 1842736</a:t>
            </a:r>
          </a:p>
          <a:p>
            <a:pPr marL="285750" indent="-285750">
              <a:buFont typeface="Arial" pitchFamily="34" charset="0"/>
              <a:buChar char="•"/>
            </a:pPr>
            <a:r>
              <a:rPr lang="it-IT" dirty="0" smtClean="0"/>
              <a:t>Latronico </a:t>
            </a:r>
            <a:r>
              <a:rPr lang="it-IT" dirty="0"/>
              <a:t>M, Segantini A, Cavallini F, </a:t>
            </a:r>
            <a:r>
              <a:rPr lang="it-IT" b="1" dirty="0"/>
              <a:t>Mascolo A</a:t>
            </a:r>
            <a:r>
              <a:rPr lang="it-IT" dirty="0"/>
              <a:t>, Garbarino F, Bondanza S,</a:t>
            </a:r>
          </a:p>
          <a:p>
            <a:r>
              <a:rPr lang="en-US" dirty="0" err="1"/>
              <a:t>Debbia</a:t>
            </a:r>
            <a:r>
              <a:rPr lang="en-US" dirty="0"/>
              <a:t> EA, </a:t>
            </a:r>
            <a:r>
              <a:rPr lang="en-US" dirty="0" err="1"/>
              <a:t>Blasi</a:t>
            </a:r>
            <a:r>
              <a:rPr lang="en-US" dirty="0"/>
              <a:t> G: “Periodontal disease and coronary heart disease: an</a:t>
            </a:r>
          </a:p>
          <a:p>
            <a:r>
              <a:rPr lang="en-US" dirty="0"/>
              <a:t>epidemiological and microbiological study.”; New </a:t>
            </a:r>
            <a:r>
              <a:rPr lang="en-US" dirty="0" err="1"/>
              <a:t>Microbiol</a:t>
            </a:r>
            <a:r>
              <a:rPr lang="en-US" dirty="0"/>
              <a:t>. 2007</a:t>
            </a:r>
          </a:p>
          <a:p>
            <a:r>
              <a:rPr lang="en-US" dirty="0"/>
              <a:t>Jul;30(3):221-8. PMID: 17802899</a:t>
            </a:r>
          </a:p>
          <a:p>
            <a:pPr marL="285750" indent="-285750">
              <a:buFont typeface="Arial" pitchFamily="34" charset="0"/>
              <a:buChar char="•"/>
            </a:pPr>
            <a:r>
              <a:rPr lang="it-IT" dirty="0" smtClean="0"/>
              <a:t>Balzarotti </a:t>
            </a:r>
            <a:r>
              <a:rPr lang="it-IT" dirty="0"/>
              <a:t>F, Ambrosini A, </a:t>
            </a:r>
            <a:r>
              <a:rPr lang="it-IT" dirty="0" smtClean="0"/>
              <a:t>Marino </a:t>
            </a:r>
            <a:r>
              <a:rPr lang="it-IT" dirty="0"/>
              <a:t>C, Porro A, Simonetta C, Torlasco M,</a:t>
            </a:r>
          </a:p>
          <a:p>
            <a:r>
              <a:rPr lang="it-IT" b="1" dirty="0"/>
              <a:t>Mascolo A</a:t>
            </a:r>
            <a:r>
              <a:rPr lang="it-IT" dirty="0"/>
              <a:t>: “ La qualità della vita in psicogeriatria: il ruolo della salute</a:t>
            </a:r>
          </a:p>
          <a:p>
            <a:r>
              <a:rPr lang="it-IT" dirty="0"/>
              <a:t>orale”; 9° CONGRESSO di PSICOGERIATRIA A.I.P. Psicogeriatria ANNO IV</a:t>
            </a:r>
          </a:p>
          <a:p>
            <a:r>
              <a:rPr lang="pt-BR" dirty="0"/>
              <a:t>num 1 gen/apr 2009 pag. 83</a:t>
            </a:r>
            <a:endParaRPr lang="en-US" dirty="0">
              <a:latin typeface="Times New Roman" pitchFamily="18" charset="0"/>
              <a:cs typeface="Times New Roman" pitchFamily="18" charset="0"/>
            </a:endParaRPr>
          </a:p>
          <a:p>
            <a:r>
              <a:rPr lang="en-GB" i="1" dirty="0"/>
              <a:t> </a:t>
            </a:r>
            <a:r>
              <a:rPr lang="en-GB" i="1" dirty="0" smtClean="0"/>
              <a:t> and many more…..</a:t>
            </a:r>
            <a:endParaRPr lang="en-US" dirty="0"/>
          </a:p>
          <a:p>
            <a:endParaRPr lang="en-US" dirty="0"/>
          </a:p>
        </p:txBody>
      </p:sp>
    </p:spTree>
    <p:extLst>
      <p:ext uri="{BB962C8B-B14F-4D97-AF65-F5344CB8AC3E}">
        <p14:creationId xmlns:p14="http://schemas.microsoft.com/office/powerpoint/2010/main" val="1995223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endParaRPr lang="en-US" dirty="0" smtClean="0"/>
          </a:p>
        </p:txBody>
      </p:sp>
      <p:sp>
        <p:nvSpPr>
          <p:cNvPr id="46083" name="Content Placeholder 2"/>
          <p:cNvSpPr>
            <a:spLocks noGrp="1"/>
          </p:cNvSpPr>
          <p:nvPr>
            <p:ph idx="1"/>
          </p:nvPr>
        </p:nvSpPr>
        <p:spPr/>
        <p:txBody>
          <a:bodyPr/>
          <a:lstStyle/>
          <a:p>
            <a:endParaRPr lang="en-US" dirty="0" smtClean="0"/>
          </a:p>
        </p:txBody>
      </p:sp>
      <p:pic>
        <p:nvPicPr>
          <p:cNvPr id="46084"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5"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smtClean="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Open </a:t>
            </a:r>
            <a:r>
              <a:rPr lang="en-US" dirty="0">
                <a:latin typeface="Calisto MT" panose="02040603050505030304" pitchFamily="18" charset="0"/>
              </a:rPr>
              <a:t>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15243558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937</TotalTime>
  <Words>939</Words>
  <Application>Microsoft Office PowerPoint</Application>
  <PresentationFormat>On-screen Show (4:3)</PresentationFormat>
  <Paragraphs>58</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Sowmya y</cp:lastModifiedBy>
  <cp:revision>91</cp:revision>
  <dcterms:created xsi:type="dcterms:W3CDTF">2014-10-01T07:08:05Z</dcterms:created>
  <dcterms:modified xsi:type="dcterms:W3CDTF">2015-10-15T09:46:05Z</dcterms:modified>
</cp:coreProperties>
</file>