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71" r:id="rId2"/>
    <p:sldId id="256" r:id="rId3"/>
    <p:sldId id="274" r:id="rId4"/>
    <p:sldId id="275" r:id="rId5"/>
    <p:sldId id="272"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6" r:id="rId20"/>
    <p:sldId id="277" r:id="rId21"/>
    <p:sldId id="27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409" autoAdjust="0"/>
  </p:normalViewPr>
  <p:slideViewPr>
    <p:cSldViewPr>
      <p:cViewPr varScale="1">
        <p:scale>
          <a:sx n="65" d="100"/>
          <a:sy n="65" d="100"/>
        </p:scale>
        <p:origin x="-152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a:defRPr/>
            </a:pPr>
            <a:endParaRPr lang="en-US">
              <a:solidFill>
                <a:prstClr val="white"/>
              </a:solidFill>
            </a:endParaRPr>
          </a:p>
        </p:txBody>
      </p:sp>
      <p:sp>
        <p:nvSpPr>
          <p:cNvPr id="17" name="Footer Placeholder 16"/>
          <p:cNvSpPr>
            <a:spLocks noGrp="1"/>
          </p:cNvSpPr>
          <p:nvPr>
            <p:ph type="ftr" sz="quarter" idx="11"/>
          </p:nvPr>
        </p:nvSpPr>
        <p:spPr/>
        <p:txBody>
          <a:bodyPr/>
          <a:lstStyle/>
          <a:p>
            <a:pPr>
              <a:defRPr/>
            </a:pPr>
            <a:endParaRPr lang="en-US">
              <a:solidFill>
                <a:prstClr val="white"/>
              </a:solidFill>
            </a:endParaRP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pPr>
              <a:defRPr/>
            </a:pPr>
            <a:fld id="{43A4D202-D7AD-4EA1-8F40-DEE1BA966E35}" type="slidenum">
              <a:rPr lang="en-US" smtClean="0">
                <a:solidFill>
                  <a:prstClr val="white"/>
                </a:solidFill>
              </a:rPr>
              <a:pPr>
                <a:defRPr/>
              </a:pPr>
              <a:t>‹#›</a:t>
            </a:fld>
            <a:endParaRPr lang="en-US">
              <a:solidFill>
                <a:prstClr val="white"/>
              </a:solidFill>
            </a:endParaRP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p>
            <a:pPr>
              <a:defRPr/>
            </a:pPr>
            <a:fld id="{66FC4921-CCA6-4134-AFEC-D2D51507AA89}" type="slidenum">
              <a:rPr lang="en-US" smtClean="0">
                <a:solidFill>
                  <a:prstClr val="white"/>
                </a:solidFill>
              </a:rPr>
              <a:pPr>
                <a:defRPr/>
              </a:pPr>
              <a:t>‹#›</a:t>
            </a:fld>
            <a:endParaRPr lang="en-US">
              <a:solidFill>
                <a:prstClr val="white"/>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p>
            <a:pPr>
              <a:defRPr/>
            </a:pPr>
            <a:fld id="{6209CD5C-58A9-4AC4-B0F8-1749EC02B6FC}" type="slidenum">
              <a:rPr lang="en-US" smtClean="0">
                <a:solidFill>
                  <a:prstClr val="white"/>
                </a:solidFill>
              </a:rPr>
              <a:pPr>
                <a:defRPr/>
              </a:pPr>
              <a:t>‹#›</a:t>
            </a:fld>
            <a:endParaRPr lang="en-US">
              <a:solidFill>
                <a:prstClr val="white"/>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p>
            <a:pPr>
              <a:defRPr/>
            </a:pPr>
            <a:fld id="{92C4B96A-6A1A-4D91-8EC9-3F7F3F738FBF}" type="slidenum">
              <a:rPr lang="en-US" smtClean="0">
                <a:solidFill>
                  <a:prstClr val="white"/>
                </a:solidFill>
              </a:rPr>
              <a:pPr>
                <a:defRPr/>
              </a:pPr>
              <a:t>‹#›</a:t>
            </a:fld>
            <a:endParaRPr lang="en-US">
              <a:solidFill>
                <a:prstClr val="white"/>
              </a:solidFill>
            </a:endParaRPr>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a:solidFill>
                <a:prstClr val="white"/>
              </a:solidFill>
            </a:endParaRPr>
          </a:p>
        </p:txBody>
      </p:sp>
      <p:sp>
        <p:nvSpPr>
          <p:cNvPr id="5" name="Footer Placeholder 4"/>
          <p:cNvSpPr>
            <a:spLocks noGrp="1"/>
          </p:cNvSpPr>
          <p:nvPr>
            <p:ph type="ftr" sz="quarter" idx="11"/>
          </p:nvPr>
        </p:nvSpPr>
        <p:spPr>
          <a:xfrm>
            <a:off x="800100" y="6172200"/>
            <a:ext cx="4000500" cy="457200"/>
          </a:xfrm>
        </p:spPr>
        <p:txBody>
          <a:bodyPr/>
          <a:lstStyle/>
          <a:p>
            <a:pPr>
              <a:defRPr/>
            </a:pPr>
            <a:endParaRPr lang="en-US">
              <a:solidFill>
                <a:prstClr val="white"/>
              </a:solidFill>
            </a:endParaRP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pPr>
              <a:defRPr/>
            </a:pPr>
            <a:fld id="{BE7D080D-44C5-4110-819C-3250C54B5423}" type="slidenum">
              <a:rPr lang="en-US" smtClean="0">
                <a:solidFill>
                  <a:prstClr val="white"/>
                </a:solidFill>
              </a:rPr>
              <a:pPr>
                <a:defRPr/>
              </a:pPr>
              <a:t>‹#›</a:t>
            </a:fld>
            <a:endParaRPr lang="en-US">
              <a:solidFill>
                <a:prstClr val="white"/>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endParaRPr lang="en-US">
              <a:solidFill>
                <a:prstClr val="white"/>
              </a:solidFill>
            </a:endParaRPr>
          </a:p>
        </p:txBody>
      </p:sp>
      <p:sp>
        <p:nvSpPr>
          <p:cNvPr id="6" name="Footer Placeholder 5"/>
          <p:cNvSpPr>
            <a:spLocks noGrp="1"/>
          </p:cNvSpPr>
          <p:nvPr>
            <p:ph type="ftr" sz="quarter" idx="11"/>
          </p:nvPr>
        </p:nvSpPr>
        <p:spPr/>
        <p:txBody>
          <a:bodyPr/>
          <a:lstStyle/>
          <a:p>
            <a:pPr>
              <a:defRPr/>
            </a:pPr>
            <a:endParaRPr lang="en-US">
              <a:solidFill>
                <a:prstClr val="white"/>
              </a:solidFill>
            </a:endParaRPr>
          </a:p>
        </p:txBody>
      </p:sp>
      <p:sp>
        <p:nvSpPr>
          <p:cNvPr id="7" name="Slide Number Placeholder 6"/>
          <p:cNvSpPr>
            <a:spLocks noGrp="1"/>
          </p:cNvSpPr>
          <p:nvPr>
            <p:ph type="sldNum" sz="quarter" idx="12"/>
          </p:nvPr>
        </p:nvSpPr>
        <p:spPr/>
        <p:txBody>
          <a:bodyPr/>
          <a:lstStyle/>
          <a:p>
            <a:pPr>
              <a:defRPr/>
            </a:pPr>
            <a:fld id="{1AB5A7A2-017C-43AB-A62E-CCB34C124B3F}" type="slidenum">
              <a:rPr lang="en-US" smtClean="0">
                <a:solidFill>
                  <a:prstClr val="white"/>
                </a:solidFill>
              </a:rPr>
              <a:pPr>
                <a:defRPr/>
              </a:pPr>
              <a:t>‹#›</a:t>
            </a:fld>
            <a:endParaRPr lang="en-US">
              <a:solidFill>
                <a:prstClr val="white"/>
              </a:solidFill>
            </a:endParaRPr>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endParaRPr lang="en-US">
              <a:solidFill>
                <a:prstClr val="white"/>
              </a:solidFill>
            </a:endParaRPr>
          </a:p>
        </p:txBody>
      </p:sp>
      <p:sp>
        <p:nvSpPr>
          <p:cNvPr id="8" name="Footer Placeholder 7"/>
          <p:cNvSpPr>
            <a:spLocks noGrp="1"/>
          </p:cNvSpPr>
          <p:nvPr>
            <p:ph type="ftr" sz="quarter" idx="11"/>
          </p:nvPr>
        </p:nvSpPr>
        <p:spPr/>
        <p:txBody>
          <a:bodyPr/>
          <a:lstStyle/>
          <a:p>
            <a:pPr>
              <a:defRPr/>
            </a:pPr>
            <a:endParaRPr lang="en-US">
              <a:solidFill>
                <a:prstClr val="white"/>
              </a:solidFill>
            </a:endParaRPr>
          </a:p>
        </p:txBody>
      </p:sp>
      <p:sp>
        <p:nvSpPr>
          <p:cNvPr id="9" name="Slide Number Placeholder 8"/>
          <p:cNvSpPr>
            <a:spLocks noGrp="1"/>
          </p:cNvSpPr>
          <p:nvPr>
            <p:ph type="sldNum" sz="quarter" idx="12"/>
          </p:nvPr>
        </p:nvSpPr>
        <p:spPr/>
        <p:txBody>
          <a:bodyPr/>
          <a:lstStyle/>
          <a:p>
            <a:pPr>
              <a:defRPr/>
            </a:pPr>
            <a:fld id="{63520EAD-2A7C-44DB-A5C2-D12CB0FE54B9}" type="slidenum">
              <a:rPr lang="en-US" smtClean="0">
                <a:solidFill>
                  <a:prstClr val="white"/>
                </a:solidFill>
              </a:rPr>
              <a:pPr>
                <a:defRPr/>
              </a:pPr>
              <a:t>‹#›</a:t>
            </a:fld>
            <a:endParaRPr lang="en-US">
              <a:solidFill>
                <a:prstClr val="white"/>
              </a:solidFill>
            </a:endParaRPr>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solidFill>
                <a:prstClr val="white"/>
              </a:solidFill>
            </a:endParaRPr>
          </a:p>
        </p:txBody>
      </p:sp>
      <p:sp>
        <p:nvSpPr>
          <p:cNvPr id="4" name="Footer Placeholder 3"/>
          <p:cNvSpPr>
            <a:spLocks noGrp="1"/>
          </p:cNvSpPr>
          <p:nvPr>
            <p:ph type="ftr" sz="quarter" idx="11"/>
          </p:nvPr>
        </p:nvSpPr>
        <p:spPr/>
        <p:txBody>
          <a:bodyPr/>
          <a:lstStyle/>
          <a:p>
            <a:pPr>
              <a:defRPr/>
            </a:pPr>
            <a:endParaRPr lang="en-US">
              <a:solidFill>
                <a:prstClr val="white"/>
              </a:solidFill>
            </a:endParaRPr>
          </a:p>
        </p:txBody>
      </p:sp>
      <p:sp>
        <p:nvSpPr>
          <p:cNvPr id="5" name="Slide Number Placeholder 4"/>
          <p:cNvSpPr>
            <a:spLocks noGrp="1"/>
          </p:cNvSpPr>
          <p:nvPr>
            <p:ph type="sldNum" sz="quarter" idx="12"/>
          </p:nvPr>
        </p:nvSpPr>
        <p:spPr/>
        <p:txBody>
          <a:bodyPr/>
          <a:lstStyle/>
          <a:p>
            <a:pPr>
              <a:defRPr/>
            </a:pPr>
            <a:fld id="{AF48C49B-5B0D-4307-8148-E2FE86CC39DA}" type="slidenum">
              <a:rPr lang="en-US" smtClean="0">
                <a:solidFill>
                  <a:prstClr val="white"/>
                </a:solidFill>
              </a:rPr>
              <a:pPr>
                <a:defRPr/>
              </a:pPr>
              <a:t>‹#›</a:t>
            </a:fld>
            <a:endParaRPr lang="en-US">
              <a:solidFill>
                <a:prstClr val="white"/>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solidFill>
                <a:prstClr val="white"/>
              </a:solidFill>
            </a:endParaRPr>
          </a:p>
        </p:txBody>
      </p:sp>
      <p:sp>
        <p:nvSpPr>
          <p:cNvPr id="3" name="Footer Placeholder 2"/>
          <p:cNvSpPr>
            <a:spLocks noGrp="1"/>
          </p:cNvSpPr>
          <p:nvPr>
            <p:ph type="ftr" sz="quarter" idx="11"/>
          </p:nvPr>
        </p:nvSpPr>
        <p:spPr/>
        <p:txBody>
          <a:bodyPr/>
          <a:lstStyle/>
          <a:p>
            <a:pPr>
              <a:defRPr/>
            </a:pPr>
            <a:endParaRPr lang="en-US">
              <a:solidFill>
                <a:prstClr val="white"/>
              </a:solidFill>
            </a:endParaRPr>
          </a:p>
        </p:txBody>
      </p:sp>
      <p:sp>
        <p:nvSpPr>
          <p:cNvPr id="4" name="Slide Number Placeholder 3"/>
          <p:cNvSpPr>
            <a:spLocks noGrp="1"/>
          </p:cNvSpPr>
          <p:nvPr>
            <p:ph type="sldNum" sz="quarter" idx="12"/>
          </p:nvPr>
        </p:nvSpPr>
        <p:spPr/>
        <p:txBody>
          <a:bodyPr/>
          <a:lstStyle/>
          <a:p>
            <a:pPr>
              <a:defRPr/>
            </a:pPr>
            <a:fld id="{C5A743BE-7855-48AE-8D38-62E3308CAF5F}" type="slidenum">
              <a:rPr lang="en-US" smtClean="0">
                <a:solidFill>
                  <a:prstClr val="white"/>
                </a:solidFill>
              </a:rPr>
              <a:pPr>
                <a:defRPr/>
              </a:pPr>
              <a:t>‹#›</a:t>
            </a:fld>
            <a:endParaRPr lang="en-US">
              <a:solidFill>
                <a:prstClr val="white"/>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a:solidFill>
                <a:prstClr val="white"/>
              </a:solidFill>
            </a:endParaRPr>
          </a:p>
        </p:txBody>
      </p:sp>
      <p:sp>
        <p:nvSpPr>
          <p:cNvPr id="6" name="Footer Placeholder 5"/>
          <p:cNvSpPr>
            <a:spLocks noGrp="1"/>
          </p:cNvSpPr>
          <p:nvPr>
            <p:ph type="ftr" sz="quarter" idx="11"/>
          </p:nvPr>
        </p:nvSpPr>
        <p:spPr/>
        <p:txBody>
          <a:bodyPr/>
          <a:lstStyle/>
          <a:p>
            <a:pPr>
              <a:defRPr/>
            </a:pPr>
            <a:endParaRPr lang="en-US">
              <a:solidFill>
                <a:prstClr val="white"/>
              </a:solidFill>
            </a:endParaRPr>
          </a:p>
        </p:txBody>
      </p:sp>
      <p:sp>
        <p:nvSpPr>
          <p:cNvPr id="7" name="Slide Number Placeholder 6"/>
          <p:cNvSpPr>
            <a:spLocks noGrp="1"/>
          </p:cNvSpPr>
          <p:nvPr>
            <p:ph type="sldNum" sz="quarter" idx="12"/>
          </p:nvPr>
        </p:nvSpPr>
        <p:spPr/>
        <p:txBody>
          <a:bodyPr/>
          <a:lstStyle/>
          <a:p>
            <a:pPr>
              <a:defRPr/>
            </a:pPr>
            <a:fld id="{D34D2939-7CC8-4D6A-ACAA-25D37CAB9ADC}" type="slidenum">
              <a:rPr lang="en-US" smtClean="0">
                <a:solidFill>
                  <a:prstClr val="white"/>
                </a:solidFill>
              </a:rPr>
              <a:pPr>
                <a:defRPr/>
              </a:pPr>
              <a:t>‹#›</a:t>
            </a:fld>
            <a:endParaRPr lang="en-US">
              <a:solidFill>
                <a:prstClr val="white"/>
              </a:solidFill>
            </a:endParaRPr>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a:solidFill>
                <a:prstClr val="white"/>
              </a:solidFill>
            </a:endParaRPr>
          </a:p>
        </p:txBody>
      </p:sp>
      <p:sp>
        <p:nvSpPr>
          <p:cNvPr id="6" name="Footer Placeholder 5"/>
          <p:cNvSpPr>
            <a:spLocks noGrp="1"/>
          </p:cNvSpPr>
          <p:nvPr>
            <p:ph type="ftr" sz="quarter" idx="11"/>
          </p:nvPr>
        </p:nvSpPr>
        <p:spPr>
          <a:xfrm>
            <a:off x="914400" y="6172200"/>
            <a:ext cx="3886200" cy="457200"/>
          </a:xfrm>
        </p:spPr>
        <p:txBody>
          <a:bodyPr/>
          <a:lstStyle/>
          <a:p>
            <a:pPr>
              <a:defRPr/>
            </a:pPr>
            <a:endParaRPr lang="en-US">
              <a:solidFill>
                <a:prstClr val="white"/>
              </a:solidFill>
            </a:endParaRPr>
          </a:p>
        </p:txBody>
      </p:sp>
      <p:sp>
        <p:nvSpPr>
          <p:cNvPr id="7" name="Slide Number Placeholder 6"/>
          <p:cNvSpPr>
            <a:spLocks noGrp="1"/>
          </p:cNvSpPr>
          <p:nvPr>
            <p:ph type="sldNum" sz="quarter" idx="12"/>
          </p:nvPr>
        </p:nvSpPr>
        <p:spPr>
          <a:xfrm>
            <a:off x="146304" y="6208776"/>
            <a:ext cx="457200" cy="457200"/>
          </a:xfrm>
        </p:spPr>
        <p:txBody>
          <a:bodyPr/>
          <a:lstStyle/>
          <a:p>
            <a:pPr>
              <a:defRPr/>
            </a:pPr>
            <a:fld id="{8CA99116-33CB-4E3D-815B-2BFEEE4B48F2}" type="slidenum">
              <a:rPr lang="en-US" smtClean="0">
                <a:solidFill>
                  <a:prstClr val="white"/>
                </a:solidFill>
              </a:rPr>
              <a:pPr>
                <a:defRPr/>
              </a:pPr>
              <a:t>‹#›</a:t>
            </a:fld>
            <a:endParaRPr lang="en-US">
              <a:solidFill>
                <a:prstClr val="white"/>
              </a:solidFill>
            </a:endParaRP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fontAlgn="base">
              <a:spcBef>
                <a:spcPct val="0"/>
              </a:spcBef>
              <a:spcAft>
                <a:spcPct val="0"/>
              </a:spcAft>
              <a:defRPr/>
            </a:pPr>
            <a:endParaRPr lang="en-US">
              <a:solidFill>
                <a:prstClr val="white"/>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fontAlgn="base">
              <a:spcBef>
                <a:spcPct val="0"/>
              </a:spcBef>
              <a:spcAft>
                <a:spcPct val="0"/>
              </a:spcAft>
              <a:defRPr/>
            </a:pPr>
            <a:endParaRPr lang="en-US">
              <a:solidFill>
                <a:prstClr val="white"/>
              </a:solidFill>
            </a:endParaRP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fontAlgn="base">
              <a:spcBef>
                <a:spcPct val="0"/>
              </a:spcBef>
              <a:spcAft>
                <a:spcPct val="0"/>
              </a:spcAft>
              <a:defRPr/>
            </a:pPr>
            <a:fld id="{F331F6BB-1FEC-4270-8303-060DF486314C}" type="slidenum">
              <a:rPr lang="en-US" smtClean="0">
                <a:solidFill>
                  <a:prstClr val="white"/>
                </a:solidFill>
              </a:rPr>
              <a:pPr fontAlgn="base">
                <a:spcBef>
                  <a:spcPct val="0"/>
                </a:spcBef>
                <a:spcAft>
                  <a:spcPct val="0"/>
                </a:spcAft>
                <a:defRPr/>
              </a:pPr>
              <a:t>‹#›</a:t>
            </a:fld>
            <a:endParaRPr lang="en-US">
              <a:solidFill>
                <a:prstClr val="white"/>
              </a:solidFill>
            </a:endParaRP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omicsonline.org/bioequivalence-bioavailability.php" TargetMode="Externa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hyperlink" Target="http://omicsonline.org/analytical-bioanalytical-techniques.php" TargetMode="External"/><Relationship Id="rId4" Type="http://schemas.openxmlformats.org/officeDocument/2006/relationships/hyperlink" Target="http://omicsonline.org/chromatography-separation-techniques.php"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middleeast.pharmaceuticalconferences.com/"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a:t>
            </a:r>
            <a:r>
              <a:rPr lang="en-IN" sz="2000" dirty="0">
                <a:solidFill>
                  <a:schemeClr val="bg2">
                    <a:lumMod val="10000"/>
                  </a:schemeClr>
                </a:solidFill>
                <a:latin typeface="Centaur" panose="02030504050205020304" pitchFamily="18" charset="0"/>
              </a:rPr>
              <a:t>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605712" cy="83026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a:t>
            </a:r>
            <a:r>
              <a:rPr lang="en-US" b="1">
                <a:solidFill>
                  <a:schemeClr val="accent5">
                    <a:lumMod val="10000"/>
                  </a:schemeClr>
                </a:solidFill>
                <a:latin typeface="Microsoft YaHei" panose="020B0503020204020204" pitchFamily="34" charset="-122"/>
                <a:ea typeface="Microsoft YaHei" panose="020B0503020204020204" pitchFamily="34" charset="-122"/>
                <a:hlinkClick r:id="rId3"/>
              </a:rPr>
              <a:t>omicsonline.org/Submitmanuscript.php</a:t>
            </a:r>
            <a:r>
              <a:rPr lang="en-US" b="1">
                <a:solidFill>
                  <a:schemeClr val="accent5">
                    <a:lumMod val="10000"/>
                  </a:schemeClr>
                </a:solidFill>
                <a:latin typeface="Microsoft YaHei" panose="020B0503020204020204" pitchFamily="34" charset="-122"/>
                <a:ea typeface="Microsoft YaHei" panose="020B0503020204020204" pitchFamily="34" charset="-122"/>
              </a:rPr>
              <a:t> </a:t>
            </a:r>
            <a:endParaRPr lang="en-US" b="1" dirty="0">
              <a:solidFill>
                <a:schemeClr val="accent5">
                  <a:lumMod val="10000"/>
                </a:schemeClr>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822664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3855" y="228600"/>
            <a:ext cx="4038600" cy="712787"/>
          </a:xfrm>
        </p:spPr>
        <p:txBody>
          <a:bodyPr>
            <a:normAutofit fontScale="90000"/>
          </a:bodyPr>
          <a:lstStyle/>
          <a:p>
            <a:pPr marL="0" indent="0" eaLnBrk="1" hangingPunct="1">
              <a:buNone/>
              <a:defRPr/>
            </a:pPr>
            <a:r>
              <a:rPr lang="en-US" b="0" dirty="0" smtClean="0">
                <a:solidFill>
                  <a:schemeClr val="tx1"/>
                </a:solidFill>
                <a:effectLst/>
              </a:rPr>
              <a:t>Vaccination</a:t>
            </a:r>
            <a:endParaRPr lang="en-US" b="1" dirty="0" smtClean="0">
              <a:solidFill>
                <a:srgbClr val="CC3300"/>
              </a:solidFill>
            </a:endParaRPr>
          </a:p>
        </p:txBody>
      </p:sp>
      <p:sp>
        <p:nvSpPr>
          <p:cNvPr id="20483" name="Rectangle 3"/>
          <p:cNvSpPr>
            <a:spLocks noGrp="1" noChangeArrowheads="1"/>
          </p:cNvSpPr>
          <p:nvPr>
            <p:ph sz="quarter" idx="1"/>
          </p:nvPr>
        </p:nvSpPr>
        <p:spPr>
          <a:xfrm>
            <a:off x="457200" y="1219200"/>
            <a:ext cx="8229600" cy="5638800"/>
          </a:xfrm>
        </p:spPr>
        <p:txBody>
          <a:bodyPr/>
          <a:lstStyle/>
          <a:p>
            <a:pPr algn="just" eaLnBrk="1" hangingPunct="1">
              <a:lnSpc>
                <a:spcPct val="80000"/>
              </a:lnSpc>
              <a:defRPr/>
            </a:pPr>
            <a:r>
              <a:rPr lang="en-US" sz="2800" dirty="0" smtClean="0">
                <a:solidFill>
                  <a:schemeClr val="tx1"/>
                </a:solidFill>
              </a:rPr>
              <a:t>Vaccination</a:t>
            </a:r>
            <a:r>
              <a:rPr lang="en-US" sz="2400" dirty="0" smtClean="0">
                <a:solidFill>
                  <a:schemeClr val="tx1"/>
                </a:solidFill>
              </a:rPr>
              <a:t> prevents and control such diseases as cholera, rabies, poliomyelitis, diphtheria, tetanus, measles, and typhoid fever</a:t>
            </a:r>
          </a:p>
          <a:p>
            <a:pPr algn="just" eaLnBrk="1" hangingPunct="1">
              <a:lnSpc>
                <a:spcPct val="80000"/>
              </a:lnSpc>
              <a:buFont typeface="Wingdings" pitchFamily="2" charset="2"/>
              <a:buNone/>
              <a:defRPr/>
            </a:pPr>
            <a:endParaRPr lang="en-US" sz="2400" dirty="0" smtClean="0">
              <a:solidFill>
                <a:schemeClr val="tx1"/>
              </a:solidFill>
            </a:endParaRPr>
          </a:p>
          <a:p>
            <a:pPr eaLnBrk="1" hangingPunct="1">
              <a:defRPr/>
            </a:pPr>
            <a:r>
              <a:rPr lang="ar-SA" sz="2800" dirty="0" smtClean="0">
                <a:solidFill>
                  <a:schemeClr val="tx1"/>
                </a:solidFill>
              </a:rPr>
              <a:t>Vaccines can be:</a:t>
            </a:r>
          </a:p>
          <a:p>
            <a:pPr eaLnBrk="1" hangingPunct="1">
              <a:buFont typeface="Wingdings" pitchFamily="2" charset="2"/>
              <a:buNone/>
              <a:defRPr/>
            </a:pPr>
            <a:r>
              <a:rPr lang="ar-SA" sz="2800" dirty="0" smtClean="0">
                <a:solidFill>
                  <a:schemeClr val="tx1"/>
                </a:solidFill>
              </a:rPr>
              <a:t>   a- prophylactic (e.g. to prevent or ameliorate the effects of a future infection by any natural or "wild" pathogen</a:t>
            </a:r>
          </a:p>
          <a:p>
            <a:pPr eaLnBrk="1" hangingPunct="1">
              <a:buFont typeface="Wingdings" pitchFamily="2" charset="2"/>
              <a:buNone/>
              <a:defRPr/>
            </a:pPr>
            <a:endParaRPr lang="ar-SA" sz="2800" dirty="0" smtClean="0">
              <a:solidFill>
                <a:schemeClr val="tx1"/>
              </a:solidFill>
            </a:endParaRPr>
          </a:p>
          <a:p>
            <a:pPr eaLnBrk="1" hangingPunct="1">
              <a:buFont typeface="Wingdings" pitchFamily="2" charset="2"/>
              <a:buNone/>
              <a:defRPr/>
            </a:pPr>
            <a:r>
              <a:rPr lang="ar-SA" sz="2800" dirty="0" smtClean="0">
                <a:solidFill>
                  <a:schemeClr val="tx1"/>
                </a:solidFill>
              </a:rPr>
              <a:t>   b- Therapeutic (e.g. vaccines against cancer are also being investigated</a:t>
            </a:r>
            <a:endParaRPr lang="en-US" sz="2400" dirty="0" smtClean="0">
              <a:solidFill>
                <a:schemeClr val="tx1"/>
              </a:solidFill>
            </a:endParaRPr>
          </a:p>
        </p:txBody>
      </p:sp>
    </p:spTree>
    <p:extLst>
      <p:ext uri="{BB962C8B-B14F-4D97-AF65-F5344CB8AC3E}">
        <p14:creationId xmlns:p14="http://schemas.microsoft.com/office/powerpoint/2010/main" val="57340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152400"/>
            <a:ext cx="8229600" cy="457200"/>
          </a:xfrm>
        </p:spPr>
        <p:txBody>
          <a:bodyPr>
            <a:normAutofit fontScale="90000"/>
          </a:bodyPr>
          <a:lstStyle/>
          <a:p>
            <a:pPr marL="0" indent="0" algn="l" eaLnBrk="1" hangingPunct="1">
              <a:buNone/>
              <a:defRPr/>
            </a:pPr>
            <a:r>
              <a:rPr lang="en-US" sz="4000" b="0" dirty="0" smtClean="0">
                <a:solidFill>
                  <a:schemeClr val="tx1"/>
                </a:solidFill>
                <a:effectLst/>
              </a:rPr>
              <a:t>Types of vaccines</a:t>
            </a:r>
            <a:r>
              <a:rPr lang="en-US" sz="4000" dirty="0" smtClean="0">
                <a:solidFill>
                  <a:srgbClr val="FF0000"/>
                </a:solidFill>
              </a:rPr>
              <a:t>:</a:t>
            </a:r>
          </a:p>
        </p:txBody>
      </p:sp>
      <p:sp>
        <p:nvSpPr>
          <p:cNvPr id="21507" name="Rectangle 3"/>
          <p:cNvSpPr>
            <a:spLocks noGrp="1" noChangeArrowheads="1"/>
          </p:cNvSpPr>
          <p:nvPr>
            <p:ph sz="quarter" idx="1"/>
          </p:nvPr>
        </p:nvSpPr>
        <p:spPr>
          <a:xfrm>
            <a:off x="228600" y="838200"/>
            <a:ext cx="8763000" cy="5029200"/>
          </a:xfrm>
        </p:spPr>
        <p:txBody>
          <a:bodyPr>
            <a:normAutofit/>
          </a:bodyPr>
          <a:lstStyle/>
          <a:p>
            <a:pPr algn="just">
              <a:lnSpc>
                <a:spcPct val="80000"/>
              </a:lnSpc>
              <a:buNone/>
              <a:defRPr/>
            </a:pPr>
            <a:endParaRPr lang="en-US" sz="2000" b="1" dirty="0" smtClean="0">
              <a:solidFill>
                <a:schemeClr val="tx1"/>
              </a:solidFill>
            </a:endParaRPr>
          </a:p>
          <a:p>
            <a:pPr algn="just">
              <a:lnSpc>
                <a:spcPct val="80000"/>
              </a:lnSpc>
              <a:buNone/>
              <a:defRPr/>
            </a:pPr>
            <a:r>
              <a:rPr lang="en-US" sz="2000" b="1" dirty="0" smtClean="0">
                <a:solidFill>
                  <a:schemeClr val="tx1"/>
                </a:solidFill>
              </a:rPr>
              <a:t>Killed vaccines:</a:t>
            </a:r>
          </a:p>
          <a:p>
            <a:pPr algn="just">
              <a:lnSpc>
                <a:spcPct val="80000"/>
              </a:lnSpc>
              <a:buNone/>
              <a:defRPr/>
            </a:pPr>
            <a:endParaRPr lang="en-US" sz="2000" b="1" dirty="0" smtClean="0">
              <a:solidFill>
                <a:schemeClr val="tx1"/>
              </a:solidFill>
            </a:endParaRPr>
          </a:p>
          <a:p>
            <a:pPr algn="just">
              <a:lnSpc>
                <a:spcPct val="80000"/>
              </a:lnSpc>
              <a:buNone/>
              <a:defRPr/>
            </a:pPr>
            <a:r>
              <a:rPr lang="en-US" sz="2000" b="1" dirty="0" smtClean="0">
                <a:solidFill>
                  <a:schemeClr val="tx1"/>
                </a:solidFill>
              </a:rPr>
              <a:t>Virulent </a:t>
            </a:r>
            <a:r>
              <a:rPr lang="en-US" sz="2000" b="1" dirty="0">
                <a:solidFill>
                  <a:schemeClr val="tx1"/>
                </a:solidFill>
              </a:rPr>
              <a:t>bacteria or </a:t>
            </a:r>
            <a:r>
              <a:rPr lang="en-US" sz="2000" b="1" dirty="0" smtClean="0">
                <a:solidFill>
                  <a:schemeClr val="tx1"/>
                </a:solidFill>
              </a:rPr>
              <a:t>virus </a:t>
            </a:r>
            <a:r>
              <a:rPr lang="en-US" sz="2000" b="1" dirty="0">
                <a:solidFill>
                  <a:schemeClr val="tx1"/>
                </a:solidFill>
              </a:rPr>
              <a:t>used to prepare these </a:t>
            </a:r>
            <a:r>
              <a:rPr lang="en-US" sz="2000" b="1" dirty="0" smtClean="0">
                <a:solidFill>
                  <a:schemeClr val="tx1"/>
                </a:solidFill>
              </a:rPr>
              <a:t>vaccines </a:t>
            </a:r>
            <a:r>
              <a:rPr lang="en-US" sz="2000" b="1" dirty="0">
                <a:solidFill>
                  <a:schemeClr val="tx1"/>
                </a:solidFill>
              </a:rPr>
              <a:t>may be killed </a:t>
            </a:r>
            <a:r>
              <a:rPr lang="en-US" sz="2000" b="1" dirty="0" smtClean="0">
                <a:solidFill>
                  <a:schemeClr val="tx1"/>
                </a:solidFill>
              </a:rPr>
              <a:t>by heat </a:t>
            </a:r>
            <a:r>
              <a:rPr lang="en-US" sz="2000" b="1" dirty="0">
                <a:solidFill>
                  <a:schemeClr val="tx1"/>
                </a:solidFill>
              </a:rPr>
              <a:t>(60 °C) or </a:t>
            </a:r>
            <a:r>
              <a:rPr lang="en-US" sz="2000" b="1" dirty="0" smtClean="0">
                <a:solidFill>
                  <a:schemeClr val="tx1"/>
                </a:solidFill>
              </a:rPr>
              <a:t>by chemicals.</a:t>
            </a:r>
          </a:p>
          <a:p>
            <a:pPr algn="just">
              <a:lnSpc>
                <a:spcPct val="80000"/>
              </a:lnSpc>
              <a:buNone/>
              <a:defRPr/>
            </a:pPr>
            <a:endParaRPr lang="en-US" sz="2000" b="1" dirty="0">
              <a:solidFill>
                <a:schemeClr val="tx1"/>
              </a:solidFill>
            </a:endParaRPr>
          </a:p>
          <a:p>
            <a:pPr algn="just">
              <a:lnSpc>
                <a:spcPct val="80000"/>
              </a:lnSpc>
              <a:buNone/>
              <a:defRPr/>
            </a:pPr>
            <a:r>
              <a:rPr lang="en-US" sz="2000" b="1" dirty="0" smtClean="0">
                <a:solidFill>
                  <a:schemeClr val="tx1"/>
                </a:solidFill>
              </a:rPr>
              <a:t>examples</a:t>
            </a:r>
            <a:r>
              <a:rPr lang="en-US" sz="2000" b="1" dirty="0">
                <a:solidFill>
                  <a:schemeClr val="tx1"/>
                </a:solidFill>
              </a:rPr>
              <a:t>: </a:t>
            </a:r>
          </a:p>
          <a:p>
            <a:pPr algn="just">
              <a:lnSpc>
                <a:spcPct val="80000"/>
              </a:lnSpc>
              <a:buNone/>
              <a:defRPr/>
            </a:pPr>
            <a:r>
              <a:rPr lang="en-US" sz="2000" b="1" dirty="0">
                <a:solidFill>
                  <a:schemeClr val="tx1"/>
                </a:solidFill>
              </a:rPr>
              <a:t>  </a:t>
            </a:r>
          </a:p>
          <a:p>
            <a:pPr algn="just">
              <a:lnSpc>
                <a:spcPct val="80000"/>
              </a:lnSpc>
              <a:buFont typeface="Wingdings" pitchFamily="2" charset="2"/>
              <a:buChar char="Ø"/>
              <a:defRPr/>
            </a:pPr>
            <a:r>
              <a:rPr lang="en-US" sz="2000" b="1" dirty="0">
                <a:solidFill>
                  <a:schemeClr val="tx1"/>
                </a:solidFill>
              </a:rPr>
              <a:t>a-TAB vaccine against </a:t>
            </a:r>
            <a:r>
              <a:rPr lang="en-US" sz="2000" b="1" dirty="0" smtClean="0">
                <a:solidFill>
                  <a:schemeClr val="tx1"/>
                </a:solidFill>
              </a:rPr>
              <a:t>enteric </a:t>
            </a:r>
            <a:r>
              <a:rPr lang="en-US" sz="2000" b="1" dirty="0">
                <a:solidFill>
                  <a:schemeClr val="tx1"/>
                </a:solidFill>
              </a:rPr>
              <a:t>fever (heat)</a:t>
            </a:r>
          </a:p>
          <a:p>
            <a:pPr algn="just">
              <a:lnSpc>
                <a:spcPct val="80000"/>
              </a:lnSpc>
              <a:buFont typeface="Wingdings" pitchFamily="2" charset="2"/>
              <a:buChar char="Ø"/>
              <a:defRPr/>
            </a:pPr>
            <a:r>
              <a:rPr lang="en-US" sz="2000" b="1" dirty="0" smtClean="0">
                <a:solidFill>
                  <a:schemeClr val="tx1"/>
                </a:solidFill>
              </a:rPr>
              <a:t>b-Salk </a:t>
            </a:r>
            <a:r>
              <a:rPr lang="en-US" sz="2000" b="1" dirty="0">
                <a:solidFill>
                  <a:schemeClr val="tx1"/>
                </a:solidFill>
              </a:rPr>
              <a:t>vaccine against poliomylitis </a:t>
            </a:r>
            <a:r>
              <a:rPr lang="en-US" sz="2000" b="1" dirty="0" smtClean="0">
                <a:solidFill>
                  <a:schemeClr val="tx1"/>
                </a:solidFill>
              </a:rPr>
              <a:t>(formalin)</a:t>
            </a:r>
          </a:p>
          <a:p>
            <a:pPr algn="just">
              <a:lnSpc>
                <a:spcPct val="80000"/>
              </a:lnSpc>
              <a:buFont typeface="Wingdings" pitchFamily="2" charset="2"/>
              <a:buChar char="Ø"/>
              <a:defRPr/>
            </a:pPr>
            <a:r>
              <a:rPr lang="en-US" sz="2000" b="1" dirty="0" smtClean="0">
                <a:solidFill>
                  <a:schemeClr val="tx1"/>
                </a:solidFill>
              </a:rPr>
              <a:t>c-Samples </a:t>
            </a:r>
            <a:r>
              <a:rPr lang="en-US" sz="2000" b="1" dirty="0">
                <a:solidFill>
                  <a:schemeClr val="tx1"/>
                </a:solidFill>
              </a:rPr>
              <a:t>vaccine against rabies (</a:t>
            </a:r>
            <a:r>
              <a:rPr lang="en-US" sz="2000" b="1" dirty="0" smtClean="0">
                <a:solidFill>
                  <a:schemeClr val="tx1"/>
                </a:solidFill>
              </a:rPr>
              <a:t>phenol)</a:t>
            </a:r>
          </a:p>
          <a:p>
            <a:pPr algn="just">
              <a:lnSpc>
                <a:spcPct val="80000"/>
              </a:lnSpc>
              <a:buFont typeface="Wingdings" pitchFamily="2" charset="2"/>
              <a:buChar char="Ø"/>
              <a:defRPr/>
            </a:pPr>
            <a:r>
              <a:rPr lang="en-US" sz="2000" b="1" dirty="0" smtClean="0">
                <a:solidFill>
                  <a:schemeClr val="tx1"/>
                </a:solidFill>
              </a:rPr>
              <a:t>d-pertussis </a:t>
            </a:r>
            <a:r>
              <a:rPr lang="en-US" sz="2000" b="1" dirty="0">
                <a:solidFill>
                  <a:schemeClr val="tx1"/>
                </a:solidFill>
              </a:rPr>
              <a:t>vaccine against whooping cough (merthiolate) </a:t>
            </a:r>
          </a:p>
        </p:txBody>
      </p:sp>
    </p:spTree>
    <p:extLst>
      <p:ext uri="{BB962C8B-B14F-4D97-AF65-F5344CB8AC3E}">
        <p14:creationId xmlns:p14="http://schemas.microsoft.com/office/powerpoint/2010/main" val="7808486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81000" y="152400"/>
            <a:ext cx="7239000" cy="838200"/>
          </a:xfrm>
          <a:ln>
            <a:solidFill>
              <a:schemeClr val="accent1"/>
            </a:solidFill>
          </a:ln>
        </p:spPr>
        <p:txBody>
          <a:bodyPr/>
          <a:lstStyle/>
          <a:p>
            <a:pPr marL="0" indent="0" eaLnBrk="1" hangingPunct="1">
              <a:buNone/>
              <a:defRPr/>
            </a:pPr>
            <a:r>
              <a:rPr lang="en-US" b="0" dirty="0" smtClean="0">
                <a:solidFill>
                  <a:schemeClr val="tx1"/>
                </a:solidFill>
                <a:effectLst/>
              </a:rPr>
              <a:t>Types of vaccines:</a:t>
            </a:r>
          </a:p>
        </p:txBody>
      </p:sp>
      <p:sp>
        <p:nvSpPr>
          <p:cNvPr id="38915" name="Rectangle 3"/>
          <p:cNvSpPr>
            <a:spLocks noGrp="1" noChangeArrowheads="1"/>
          </p:cNvSpPr>
          <p:nvPr>
            <p:ph sz="quarter" idx="1"/>
          </p:nvPr>
        </p:nvSpPr>
        <p:spPr>
          <a:xfrm>
            <a:off x="0" y="914400"/>
            <a:ext cx="9144000" cy="5943600"/>
          </a:xfrm>
        </p:spPr>
        <p:txBody>
          <a:bodyPr>
            <a:normAutofit/>
          </a:bodyPr>
          <a:lstStyle/>
          <a:p>
            <a:pPr eaLnBrk="1" hangingPunct="1">
              <a:buFont typeface="Wingdings" pitchFamily="2" charset="2"/>
              <a:buChar char="Ø"/>
              <a:defRPr/>
            </a:pPr>
            <a:r>
              <a:rPr lang="en-US" sz="2800" dirty="0" smtClean="0"/>
              <a:t>Killed vaccine are:</a:t>
            </a:r>
          </a:p>
          <a:p>
            <a:pPr eaLnBrk="1" hangingPunct="1">
              <a:buFont typeface="Wingdings" pitchFamily="2" charset="2"/>
              <a:buChar char="Ø"/>
              <a:defRPr/>
            </a:pPr>
            <a:r>
              <a:rPr lang="en-US" sz="2800" dirty="0" smtClean="0"/>
              <a:t>Do not stimulate local immunity</a:t>
            </a:r>
          </a:p>
          <a:p>
            <a:pPr eaLnBrk="1" hangingPunct="1">
              <a:buFont typeface="Wingdings" pitchFamily="2" charset="2"/>
              <a:buChar char="Ø"/>
              <a:defRPr/>
            </a:pPr>
            <a:r>
              <a:rPr lang="en-US" sz="2800" dirty="0" smtClean="0"/>
              <a:t>Short lasting</a:t>
            </a:r>
          </a:p>
          <a:p>
            <a:pPr eaLnBrk="1" hangingPunct="1">
              <a:buFont typeface="Wingdings" pitchFamily="2" charset="2"/>
              <a:buChar char="Ø"/>
              <a:defRPr/>
            </a:pPr>
            <a:r>
              <a:rPr lang="en-US" sz="2800" dirty="0" smtClean="0"/>
              <a:t>Do not stimulate cytotoxic T cell response in contrast to live attenuated vaccines</a:t>
            </a:r>
          </a:p>
          <a:p>
            <a:pPr eaLnBrk="1" hangingPunct="1">
              <a:buFont typeface="Wingdings" pitchFamily="2" charset="2"/>
              <a:buChar char="Ø"/>
              <a:defRPr/>
            </a:pPr>
            <a:r>
              <a:rPr lang="en-US" sz="2800" dirty="0" smtClean="0"/>
              <a:t>safe can be given to pregnant woman and immunocompromised host</a:t>
            </a:r>
          </a:p>
          <a:p>
            <a:pPr eaLnBrk="1" hangingPunct="1">
              <a:buFont typeface="Wingdings" pitchFamily="2" charset="2"/>
              <a:buChar char="Ø"/>
              <a:defRPr/>
            </a:pPr>
            <a:r>
              <a:rPr lang="en-US" sz="2800" dirty="0" smtClean="0"/>
              <a:t>It is heat stable</a:t>
            </a:r>
          </a:p>
        </p:txBody>
      </p:sp>
    </p:spTree>
    <p:extLst>
      <p:ext uri="{BB962C8B-B14F-4D97-AF65-F5344CB8AC3E}">
        <p14:creationId xmlns:p14="http://schemas.microsoft.com/office/powerpoint/2010/main" val="4692159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1575" y="152400"/>
            <a:ext cx="4648200" cy="560387"/>
          </a:xfrm>
        </p:spPr>
        <p:txBody>
          <a:bodyPr>
            <a:normAutofit fontScale="90000"/>
          </a:bodyPr>
          <a:lstStyle/>
          <a:p>
            <a:pPr marL="0" indent="0" eaLnBrk="1" hangingPunct="1">
              <a:buNone/>
              <a:defRPr/>
            </a:pPr>
            <a:r>
              <a:rPr lang="en-US" sz="4000" b="0" dirty="0" smtClean="0">
                <a:solidFill>
                  <a:schemeClr val="tx1"/>
                </a:solidFill>
                <a:effectLst/>
              </a:rPr>
              <a:t>Types of vaccines</a:t>
            </a:r>
            <a:r>
              <a:rPr lang="en-US" sz="4000" dirty="0" smtClean="0">
                <a:solidFill>
                  <a:srgbClr val="FF0000"/>
                </a:solidFill>
              </a:rPr>
              <a:t>:</a:t>
            </a:r>
          </a:p>
        </p:txBody>
      </p:sp>
      <p:sp>
        <p:nvSpPr>
          <p:cNvPr id="22531" name="Rectangle 3"/>
          <p:cNvSpPr>
            <a:spLocks noGrp="1" noChangeArrowheads="1"/>
          </p:cNvSpPr>
          <p:nvPr>
            <p:ph sz="quarter" idx="1"/>
          </p:nvPr>
        </p:nvSpPr>
        <p:spPr>
          <a:xfrm>
            <a:off x="0" y="990600"/>
            <a:ext cx="9144000" cy="5867400"/>
          </a:xfrm>
        </p:spPr>
        <p:txBody>
          <a:bodyPr/>
          <a:lstStyle/>
          <a:p>
            <a:pPr algn="just" eaLnBrk="1" hangingPunct="1">
              <a:buFont typeface="Wingdings" pitchFamily="2" charset="2"/>
              <a:buNone/>
              <a:defRPr/>
            </a:pPr>
            <a:r>
              <a:rPr lang="en-US" sz="2800" b="1" dirty="0" smtClean="0">
                <a:solidFill>
                  <a:schemeClr val="folHlink"/>
                </a:solidFill>
              </a:rPr>
              <a:t>2-live attenuated vaccines:</a:t>
            </a:r>
          </a:p>
          <a:p>
            <a:pPr algn="just" eaLnBrk="1" hangingPunct="1">
              <a:buFont typeface="Wingdings" pitchFamily="2" charset="2"/>
              <a:buNone/>
              <a:defRPr/>
            </a:pPr>
            <a:r>
              <a:rPr lang="en-US" sz="2800" dirty="0" smtClean="0"/>
              <a:t>  living </a:t>
            </a:r>
            <a:r>
              <a:rPr lang="en-US" sz="2800" dirty="0" err="1" smtClean="0"/>
              <a:t>m.o</a:t>
            </a:r>
            <a:r>
              <a:rPr lang="en-US" sz="2800" dirty="0" smtClean="0"/>
              <a:t> lost its virulence so do not produce disease but produce immunity.</a:t>
            </a:r>
          </a:p>
          <a:p>
            <a:pPr algn="just" eaLnBrk="1" hangingPunct="1">
              <a:buFont typeface="Wingdings" pitchFamily="2" charset="2"/>
              <a:buNone/>
              <a:defRPr/>
            </a:pPr>
            <a:r>
              <a:rPr lang="en-US" sz="2800" dirty="0"/>
              <a:t> </a:t>
            </a:r>
            <a:r>
              <a:rPr lang="en-US" sz="2800" dirty="0" smtClean="0"/>
              <a:t> stimulate both </a:t>
            </a:r>
            <a:r>
              <a:rPr lang="en-US" sz="2800" dirty="0" err="1" smtClean="0"/>
              <a:t>humoral</a:t>
            </a:r>
            <a:r>
              <a:rPr lang="en-US" sz="2800" dirty="0" smtClean="0"/>
              <a:t> and cell mediated immunity, local and systemic.</a:t>
            </a:r>
          </a:p>
          <a:p>
            <a:pPr algn="just" eaLnBrk="1" hangingPunct="1">
              <a:buFont typeface="Wingdings" pitchFamily="2" charset="2"/>
              <a:buNone/>
              <a:defRPr/>
            </a:pPr>
            <a:r>
              <a:rPr lang="en-US" sz="2800" dirty="0"/>
              <a:t> </a:t>
            </a:r>
            <a:r>
              <a:rPr lang="en-US" sz="2800" dirty="0" smtClean="0"/>
              <a:t> Not given to pregnant women and immunocompromised hosts (may cause diseases)</a:t>
            </a:r>
          </a:p>
          <a:p>
            <a:pPr algn="just" eaLnBrk="1" hangingPunct="1">
              <a:buFont typeface="Wingdings" pitchFamily="2" charset="2"/>
              <a:buNone/>
              <a:defRPr/>
            </a:pPr>
            <a:r>
              <a:rPr lang="en-US" sz="2800" dirty="0"/>
              <a:t> </a:t>
            </a:r>
            <a:r>
              <a:rPr lang="en-US" sz="2800" dirty="0" smtClean="0"/>
              <a:t>heat unstable</a:t>
            </a:r>
          </a:p>
        </p:txBody>
      </p:sp>
    </p:spTree>
    <p:extLst>
      <p:ext uri="{BB962C8B-B14F-4D97-AF65-F5344CB8AC3E}">
        <p14:creationId xmlns:p14="http://schemas.microsoft.com/office/powerpoint/2010/main" val="7679118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152400"/>
            <a:ext cx="4953000" cy="685800"/>
          </a:xfrm>
        </p:spPr>
        <p:txBody>
          <a:bodyPr>
            <a:normAutofit fontScale="90000"/>
          </a:bodyPr>
          <a:lstStyle/>
          <a:p>
            <a:pPr marL="0" indent="0" eaLnBrk="1" hangingPunct="1">
              <a:buNone/>
              <a:defRPr/>
            </a:pPr>
            <a:r>
              <a:rPr lang="en-US" sz="4000" b="0" dirty="0" smtClean="0">
                <a:solidFill>
                  <a:schemeClr val="tx1"/>
                </a:solidFill>
                <a:effectLst/>
              </a:rPr>
              <a:t>Types of vaccines:</a:t>
            </a:r>
          </a:p>
        </p:txBody>
      </p:sp>
      <p:sp>
        <p:nvSpPr>
          <p:cNvPr id="39939" name="Rectangle 3"/>
          <p:cNvSpPr>
            <a:spLocks noGrp="1" noChangeArrowheads="1"/>
          </p:cNvSpPr>
          <p:nvPr>
            <p:ph sz="quarter" idx="1"/>
          </p:nvPr>
        </p:nvSpPr>
        <p:spPr>
          <a:xfrm>
            <a:off x="457200" y="838200"/>
            <a:ext cx="8229600" cy="5791200"/>
          </a:xfrm>
        </p:spPr>
        <p:txBody>
          <a:bodyPr>
            <a:normAutofit lnSpcReduction="10000"/>
          </a:bodyPr>
          <a:lstStyle/>
          <a:p>
            <a:pPr algn="just" eaLnBrk="1" hangingPunct="1">
              <a:lnSpc>
                <a:spcPct val="80000"/>
              </a:lnSpc>
              <a:buFont typeface="Wingdings" pitchFamily="2" charset="2"/>
              <a:buNone/>
              <a:defRPr/>
            </a:pPr>
            <a:r>
              <a:rPr lang="en-US" sz="2800" dirty="0" smtClean="0"/>
              <a:t>- It is prepared by:</a:t>
            </a:r>
          </a:p>
          <a:p>
            <a:pPr algn="just" eaLnBrk="1" hangingPunct="1">
              <a:lnSpc>
                <a:spcPct val="80000"/>
              </a:lnSpc>
              <a:buFont typeface="Wingdings" pitchFamily="2" charset="2"/>
              <a:buNone/>
              <a:defRPr/>
            </a:pPr>
            <a:r>
              <a:rPr lang="en-US" sz="2800" dirty="0" smtClean="0">
                <a:solidFill>
                  <a:schemeClr val="hlink"/>
                </a:solidFill>
              </a:rPr>
              <a:t>    </a:t>
            </a:r>
            <a:r>
              <a:rPr lang="en-US" sz="2800" dirty="0" smtClean="0">
                <a:solidFill>
                  <a:schemeClr val="tx1"/>
                </a:solidFill>
              </a:rPr>
              <a:t>a-repeated subculture </a:t>
            </a:r>
            <a:r>
              <a:rPr lang="en-US" sz="2800" dirty="0" smtClean="0"/>
              <a:t>in unsuitable condition </a:t>
            </a:r>
          </a:p>
          <a:p>
            <a:pPr algn="just" eaLnBrk="1" hangingPunct="1">
              <a:lnSpc>
                <a:spcPct val="80000"/>
              </a:lnSpc>
              <a:buFont typeface="Wingdings" pitchFamily="2" charset="2"/>
              <a:buNone/>
              <a:defRPr/>
            </a:pPr>
            <a:r>
              <a:rPr lang="en-US" sz="2800" dirty="0"/>
              <a:t> </a:t>
            </a:r>
            <a:r>
              <a:rPr lang="en-US" sz="2800" dirty="0" smtClean="0"/>
              <a:t>   chemical or media </a:t>
            </a:r>
          </a:p>
          <a:p>
            <a:pPr algn="just" eaLnBrk="1" hangingPunct="1">
              <a:lnSpc>
                <a:spcPct val="80000"/>
              </a:lnSpc>
              <a:buFont typeface="Wingdings" pitchFamily="2" charset="2"/>
              <a:buNone/>
              <a:defRPr/>
            </a:pPr>
            <a:r>
              <a:rPr lang="en-US" sz="2800" dirty="0" smtClean="0"/>
              <a:t>       ex: </a:t>
            </a:r>
            <a:r>
              <a:rPr lang="en-US" sz="2800" dirty="0" smtClean="0">
                <a:solidFill>
                  <a:schemeClr val="tx2"/>
                </a:solidFill>
              </a:rPr>
              <a:t>BCG</a:t>
            </a:r>
            <a:r>
              <a:rPr lang="en-US" sz="2800" dirty="0" smtClean="0"/>
              <a:t> vaccine against </a:t>
            </a:r>
            <a:r>
              <a:rPr lang="en-US" sz="2800" dirty="0" smtClean="0">
                <a:solidFill>
                  <a:schemeClr val="tx2"/>
                </a:solidFill>
              </a:rPr>
              <a:t>T.B</a:t>
            </a:r>
            <a:r>
              <a:rPr lang="en-US" sz="2800" dirty="0" smtClean="0"/>
              <a:t> and </a:t>
            </a:r>
          </a:p>
          <a:p>
            <a:pPr algn="just" eaLnBrk="1" hangingPunct="1">
              <a:lnSpc>
                <a:spcPct val="80000"/>
              </a:lnSpc>
              <a:buFont typeface="Wingdings" pitchFamily="2" charset="2"/>
              <a:buNone/>
              <a:defRPr/>
            </a:pPr>
            <a:r>
              <a:rPr lang="en-US" sz="2800" dirty="0" smtClean="0"/>
              <a:t>       </a:t>
            </a:r>
            <a:r>
              <a:rPr lang="en-US" sz="2800" dirty="0" smtClean="0">
                <a:solidFill>
                  <a:schemeClr val="tx2"/>
                </a:solidFill>
              </a:rPr>
              <a:t>17 D</a:t>
            </a:r>
            <a:r>
              <a:rPr lang="en-US" sz="2800" dirty="0" smtClean="0"/>
              <a:t> vaccine against </a:t>
            </a:r>
            <a:r>
              <a:rPr lang="en-US" sz="2800" dirty="0" smtClean="0">
                <a:solidFill>
                  <a:schemeClr val="tx2"/>
                </a:solidFill>
              </a:rPr>
              <a:t>yellow fever</a:t>
            </a:r>
            <a:r>
              <a:rPr lang="en-US" sz="2800" dirty="0" smtClean="0"/>
              <a:t>.</a:t>
            </a:r>
          </a:p>
          <a:p>
            <a:pPr algn="just" eaLnBrk="1" hangingPunct="1">
              <a:lnSpc>
                <a:spcPct val="80000"/>
              </a:lnSpc>
              <a:buFont typeface="Wingdings" pitchFamily="2" charset="2"/>
              <a:buNone/>
              <a:defRPr/>
            </a:pPr>
            <a:endParaRPr lang="en-US" sz="2800" dirty="0" smtClean="0">
              <a:solidFill>
                <a:schemeClr val="hlink"/>
              </a:solidFill>
            </a:endParaRPr>
          </a:p>
          <a:p>
            <a:pPr algn="just" eaLnBrk="1" hangingPunct="1">
              <a:lnSpc>
                <a:spcPct val="80000"/>
              </a:lnSpc>
              <a:buFont typeface="Wingdings" pitchFamily="2" charset="2"/>
              <a:buNone/>
              <a:defRPr/>
            </a:pPr>
            <a:r>
              <a:rPr lang="en-US" sz="2800" dirty="0" smtClean="0">
                <a:solidFill>
                  <a:schemeClr val="hlink"/>
                </a:solidFill>
              </a:rPr>
              <a:t>    </a:t>
            </a:r>
            <a:r>
              <a:rPr lang="en-US" sz="2800" dirty="0" smtClean="0">
                <a:solidFill>
                  <a:schemeClr val="tx1"/>
                </a:solidFill>
              </a:rPr>
              <a:t>b-Growing at high temp</a:t>
            </a:r>
            <a:r>
              <a:rPr lang="en-US" sz="2800" dirty="0"/>
              <a:t> </a:t>
            </a:r>
            <a:r>
              <a:rPr lang="en-US" sz="2800" dirty="0" smtClean="0"/>
              <a:t>i,e above optimum  </a:t>
            </a:r>
          </a:p>
          <a:p>
            <a:pPr algn="just" eaLnBrk="1" hangingPunct="1">
              <a:lnSpc>
                <a:spcPct val="80000"/>
              </a:lnSpc>
              <a:buFont typeface="Wingdings" pitchFamily="2" charset="2"/>
              <a:buNone/>
              <a:defRPr/>
            </a:pPr>
            <a:r>
              <a:rPr lang="en-US" sz="2800" dirty="0" smtClean="0"/>
              <a:t>      temperatures </a:t>
            </a:r>
          </a:p>
          <a:p>
            <a:pPr algn="just" eaLnBrk="1" hangingPunct="1">
              <a:lnSpc>
                <a:spcPct val="80000"/>
              </a:lnSpc>
              <a:buFont typeface="Wingdings" pitchFamily="2" charset="2"/>
              <a:buNone/>
              <a:defRPr/>
            </a:pPr>
            <a:r>
              <a:rPr lang="en-US" sz="2800" dirty="0" smtClean="0"/>
              <a:t>        ex: </a:t>
            </a:r>
            <a:r>
              <a:rPr lang="en-US" sz="2800" dirty="0" smtClean="0">
                <a:solidFill>
                  <a:schemeClr val="tx2"/>
                </a:solidFill>
              </a:rPr>
              <a:t>Pasteur anthrax</a:t>
            </a:r>
            <a:r>
              <a:rPr lang="en-US" sz="2800" dirty="0" smtClean="0"/>
              <a:t> vaccine</a:t>
            </a:r>
          </a:p>
          <a:p>
            <a:pPr algn="just" eaLnBrk="1" hangingPunct="1">
              <a:lnSpc>
                <a:spcPct val="80000"/>
              </a:lnSpc>
              <a:buFont typeface="Wingdings" pitchFamily="2" charset="2"/>
              <a:buNone/>
              <a:defRPr/>
            </a:pPr>
            <a:r>
              <a:rPr lang="en-US" sz="2800" dirty="0" smtClean="0"/>
              <a:t>  </a:t>
            </a:r>
          </a:p>
          <a:p>
            <a:pPr algn="just" eaLnBrk="1" hangingPunct="1">
              <a:lnSpc>
                <a:spcPct val="80000"/>
              </a:lnSpc>
              <a:buFont typeface="Wingdings" pitchFamily="2" charset="2"/>
              <a:buNone/>
              <a:defRPr/>
            </a:pPr>
            <a:r>
              <a:rPr lang="en-US" sz="2800" dirty="0" smtClean="0"/>
              <a:t>    </a:t>
            </a:r>
            <a:r>
              <a:rPr lang="en-US" sz="2800" dirty="0" smtClean="0">
                <a:solidFill>
                  <a:schemeClr val="tx1"/>
                </a:solidFill>
              </a:rPr>
              <a:t>c-Selection of mutant strains </a:t>
            </a:r>
            <a:r>
              <a:rPr lang="en-US" sz="2800" dirty="0" smtClean="0"/>
              <a:t>of low  </a:t>
            </a:r>
          </a:p>
          <a:p>
            <a:pPr algn="just" eaLnBrk="1" hangingPunct="1">
              <a:lnSpc>
                <a:spcPct val="80000"/>
              </a:lnSpc>
              <a:buFont typeface="Wingdings" pitchFamily="2" charset="2"/>
              <a:buNone/>
              <a:defRPr/>
            </a:pPr>
            <a:r>
              <a:rPr lang="en-US" sz="2800" dirty="0" smtClean="0"/>
              <a:t>        virulence </a:t>
            </a:r>
          </a:p>
          <a:p>
            <a:pPr algn="just" eaLnBrk="1" hangingPunct="1">
              <a:lnSpc>
                <a:spcPct val="80000"/>
              </a:lnSpc>
              <a:buFont typeface="Wingdings" pitchFamily="2" charset="2"/>
              <a:buNone/>
              <a:defRPr/>
            </a:pPr>
            <a:r>
              <a:rPr lang="en-US" sz="2800" dirty="0" smtClean="0"/>
              <a:t>        ex: </a:t>
            </a:r>
            <a:r>
              <a:rPr lang="en-US" sz="2800" dirty="0" smtClean="0">
                <a:solidFill>
                  <a:schemeClr val="tx2"/>
                </a:solidFill>
              </a:rPr>
              <a:t>Sabin vaccine</a:t>
            </a:r>
            <a:r>
              <a:rPr lang="en-US" sz="2800" dirty="0" smtClean="0"/>
              <a:t> against poliomylitis.</a:t>
            </a:r>
          </a:p>
          <a:p>
            <a:pPr algn="just" eaLnBrk="1" hangingPunct="1">
              <a:lnSpc>
                <a:spcPct val="80000"/>
              </a:lnSpc>
              <a:buFont typeface="Wingdings" pitchFamily="2" charset="2"/>
              <a:buNone/>
              <a:defRPr/>
            </a:pPr>
            <a:r>
              <a:rPr lang="en-US" sz="2800" dirty="0" smtClean="0"/>
              <a:t> </a:t>
            </a:r>
          </a:p>
        </p:txBody>
      </p:sp>
    </p:spTree>
    <p:extLst>
      <p:ext uri="{BB962C8B-B14F-4D97-AF65-F5344CB8AC3E}">
        <p14:creationId xmlns:p14="http://schemas.microsoft.com/office/powerpoint/2010/main" val="8762459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52400" y="0"/>
            <a:ext cx="6019800" cy="1066800"/>
          </a:xfrm>
        </p:spPr>
        <p:txBody>
          <a:bodyPr/>
          <a:lstStyle/>
          <a:p>
            <a:pPr marL="0" indent="0" eaLnBrk="1" hangingPunct="1">
              <a:buNone/>
              <a:defRPr/>
            </a:pPr>
            <a:r>
              <a:rPr lang="en-US" b="0" dirty="0" smtClean="0">
                <a:solidFill>
                  <a:schemeClr val="tx1"/>
                </a:solidFill>
                <a:effectLst/>
              </a:rPr>
              <a:t>Types of vaccines</a:t>
            </a:r>
            <a:r>
              <a:rPr lang="en-US" dirty="0" smtClean="0">
                <a:solidFill>
                  <a:srgbClr val="FF0000"/>
                </a:solidFill>
              </a:rPr>
              <a:t>:</a:t>
            </a:r>
          </a:p>
        </p:txBody>
      </p:sp>
      <p:sp>
        <p:nvSpPr>
          <p:cNvPr id="31747" name="Rectangle 3"/>
          <p:cNvSpPr>
            <a:spLocks noGrp="1" noChangeArrowheads="1"/>
          </p:cNvSpPr>
          <p:nvPr>
            <p:ph sz="quarter" idx="1"/>
          </p:nvPr>
        </p:nvSpPr>
        <p:spPr>
          <a:xfrm>
            <a:off x="0" y="1143000"/>
            <a:ext cx="9144000" cy="5715000"/>
          </a:xfrm>
        </p:spPr>
        <p:txBody>
          <a:bodyPr>
            <a:normAutofit/>
          </a:bodyPr>
          <a:lstStyle/>
          <a:p>
            <a:pPr algn="just" eaLnBrk="1" hangingPunct="1">
              <a:buFont typeface="Wingdings" pitchFamily="2" charset="2"/>
              <a:buNone/>
              <a:defRPr/>
            </a:pPr>
            <a:r>
              <a:rPr lang="en-US" sz="2800" b="1" dirty="0" smtClean="0">
                <a:solidFill>
                  <a:schemeClr val="folHlink"/>
                </a:solidFill>
              </a:rPr>
              <a:t>3- Toxoids</a:t>
            </a:r>
          </a:p>
          <a:p>
            <a:pPr algn="just" eaLnBrk="1" hangingPunct="1">
              <a:buFont typeface="Wingdings" pitchFamily="2" charset="2"/>
              <a:buNone/>
              <a:defRPr/>
            </a:pPr>
            <a:endParaRPr lang="en-US" sz="2800" b="1" dirty="0" smtClean="0">
              <a:solidFill>
                <a:schemeClr val="folHlink"/>
              </a:solidFill>
            </a:endParaRPr>
          </a:p>
          <a:p>
            <a:pPr algn="just" eaLnBrk="1" hangingPunct="1">
              <a:buFont typeface="Wingdings" pitchFamily="2" charset="2"/>
              <a:buChar char="ü"/>
              <a:defRPr/>
            </a:pPr>
            <a:r>
              <a:rPr lang="en-US" sz="2800" dirty="0" smtClean="0"/>
              <a:t>It is prepared by detoxifying bacterial toxins. </a:t>
            </a:r>
          </a:p>
          <a:p>
            <a:pPr algn="just" eaLnBrk="1" hangingPunct="1">
              <a:buFont typeface="Wingdings" pitchFamily="2" charset="2"/>
              <a:buChar char="ü"/>
              <a:defRPr/>
            </a:pPr>
            <a:endParaRPr lang="en-US" sz="2800" dirty="0" smtClean="0"/>
          </a:p>
          <a:p>
            <a:pPr algn="just" eaLnBrk="1" hangingPunct="1">
              <a:buFont typeface="Wingdings" pitchFamily="2" charset="2"/>
              <a:buChar char="ü"/>
              <a:defRPr/>
            </a:pPr>
            <a:r>
              <a:rPr lang="en-US" sz="2800" dirty="0" smtClean="0"/>
              <a:t>bacterial exotoxins treated by formalin to destroy toxicity and retain antigenicity </a:t>
            </a:r>
          </a:p>
          <a:p>
            <a:pPr algn="just" eaLnBrk="1" hangingPunct="1">
              <a:buFont typeface="Wingdings" pitchFamily="2" charset="2"/>
              <a:buChar char="ü"/>
              <a:defRPr/>
            </a:pPr>
            <a:endParaRPr lang="en-US" sz="2800" dirty="0" smtClean="0"/>
          </a:p>
          <a:p>
            <a:pPr algn="just" eaLnBrk="1" hangingPunct="1">
              <a:buFont typeface="Wingdings" pitchFamily="2" charset="2"/>
              <a:buChar char="ü"/>
              <a:defRPr/>
            </a:pPr>
            <a:r>
              <a:rPr lang="en-US" sz="2800" dirty="0" err="1" smtClean="0"/>
              <a:t>e.g.diphtheria</a:t>
            </a:r>
            <a:r>
              <a:rPr lang="en-US" sz="2800" dirty="0" smtClean="0"/>
              <a:t> and tetanus toxoid.</a:t>
            </a:r>
            <a:endParaRPr lang="en-US" sz="2800" b="1" dirty="0" smtClean="0"/>
          </a:p>
          <a:p>
            <a:pPr algn="just" eaLnBrk="1" hangingPunct="1">
              <a:buFont typeface="Wingdings" pitchFamily="2" charset="2"/>
              <a:buNone/>
              <a:defRPr/>
            </a:pPr>
            <a:endParaRPr lang="en-US" sz="2800" b="1" dirty="0" smtClean="0">
              <a:solidFill>
                <a:schemeClr val="folHlink"/>
              </a:solidFill>
            </a:endParaRPr>
          </a:p>
          <a:p>
            <a:pPr algn="just" eaLnBrk="1" hangingPunct="1">
              <a:buFont typeface="Wingdings" pitchFamily="2" charset="2"/>
              <a:buNone/>
              <a:defRPr/>
            </a:pPr>
            <a:endParaRPr lang="en-US" sz="2800" i="1" dirty="0" smtClean="0"/>
          </a:p>
          <a:p>
            <a:pPr algn="just" eaLnBrk="1" hangingPunct="1">
              <a:buFont typeface="Wingdings" pitchFamily="2" charset="2"/>
              <a:buNone/>
              <a:defRPr/>
            </a:pPr>
            <a:r>
              <a:rPr lang="en-US" sz="2800" i="1" dirty="0" smtClean="0"/>
              <a:t>   </a:t>
            </a:r>
            <a:endParaRPr lang="en-US" sz="2800" b="1" dirty="0" smtClean="0">
              <a:solidFill>
                <a:schemeClr val="folHlink"/>
              </a:solidFill>
            </a:endParaRPr>
          </a:p>
        </p:txBody>
      </p:sp>
    </p:spTree>
    <p:extLst>
      <p:ext uri="{BB962C8B-B14F-4D97-AF65-F5344CB8AC3E}">
        <p14:creationId xmlns:p14="http://schemas.microsoft.com/office/powerpoint/2010/main" val="20618987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04800" y="-266700"/>
            <a:ext cx="8991600" cy="533400"/>
          </a:xfrm>
        </p:spPr>
        <p:txBody>
          <a:bodyPr>
            <a:normAutofit fontScale="90000"/>
          </a:bodyPr>
          <a:lstStyle/>
          <a:p>
            <a:pPr marL="0" indent="0" algn="l" eaLnBrk="1" hangingPunct="1">
              <a:buNone/>
              <a:defRPr/>
            </a:pPr>
            <a:r>
              <a:rPr lang="en-US" sz="2800" dirty="0" smtClean="0">
                <a:solidFill>
                  <a:srgbClr val="FF0000"/>
                </a:solidFill>
              </a:rPr>
              <a:t/>
            </a:r>
            <a:br>
              <a:rPr lang="en-US" sz="2800" dirty="0" smtClean="0">
                <a:solidFill>
                  <a:srgbClr val="FF0000"/>
                </a:solidFill>
              </a:rPr>
            </a:br>
            <a:r>
              <a:rPr lang="en-US" sz="2800" b="0" dirty="0" smtClean="0">
                <a:solidFill>
                  <a:schemeClr val="tx1"/>
                </a:solidFill>
                <a:effectLst/>
              </a:rPr>
              <a:t>Types of vaccines</a:t>
            </a:r>
            <a:r>
              <a:rPr lang="en-US" sz="2800" b="1" dirty="0" smtClean="0">
                <a:solidFill>
                  <a:srgbClr val="FF0000"/>
                </a:solidFill>
              </a:rPr>
              <a:t>:</a:t>
            </a:r>
            <a:br>
              <a:rPr lang="en-US" sz="2800" b="1" dirty="0" smtClean="0">
                <a:solidFill>
                  <a:srgbClr val="FF0000"/>
                </a:solidFill>
              </a:rPr>
            </a:br>
            <a:endParaRPr lang="en-US" sz="2800" b="1" dirty="0" smtClean="0">
              <a:solidFill>
                <a:schemeClr val="folHlink"/>
              </a:solidFill>
            </a:endParaRPr>
          </a:p>
        </p:txBody>
      </p:sp>
      <p:sp>
        <p:nvSpPr>
          <p:cNvPr id="40963" name="Rectangle 3"/>
          <p:cNvSpPr>
            <a:spLocks noGrp="1" noChangeArrowheads="1"/>
          </p:cNvSpPr>
          <p:nvPr>
            <p:ph sz="quarter" idx="1"/>
          </p:nvPr>
        </p:nvSpPr>
        <p:spPr>
          <a:xfrm>
            <a:off x="152400" y="762000"/>
            <a:ext cx="8077200" cy="5257800"/>
          </a:xfrm>
        </p:spPr>
        <p:txBody>
          <a:bodyPr>
            <a:normAutofit fontScale="92500" lnSpcReduction="20000"/>
          </a:bodyPr>
          <a:lstStyle/>
          <a:p>
            <a:pPr algn="just" eaLnBrk="1" hangingPunct="1">
              <a:lnSpc>
                <a:spcPct val="80000"/>
              </a:lnSpc>
              <a:buFont typeface="Wingdings" pitchFamily="2" charset="2"/>
              <a:buNone/>
              <a:tabLst>
                <a:tab pos="4397375" algn="l"/>
              </a:tabLst>
              <a:defRPr/>
            </a:pPr>
            <a:r>
              <a:rPr lang="en-US" sz="2400" b="1" dirty="0" smtClean="0">
                <a:solidFill>
                  <a:schemeClr val="tx1"/>
                </a:solidFill>
              </a:rPr>
              <a:t>4- Microbial products</a:t>
            </a:r>
          </a:p>
          <a:p>
            <a:pPr algn="just" eaLnBrk="1" hangingPunct="1">
              <a:lnSpc>
                <a:spcPct val="80000"/>
              </a:lnSpc>
              <a:buFont typeface="Wingdings" pitchFamily="2" charset="2"/>
              <a:buNone/>
              <a:tabLst>
                <a:tab pos="4397375" algn="l"/>
              </a:tabLst>
              <a:defRPr/>
            </a:pPr>
            <a:r>
              <a:rPr lang="en-US" sz="2400" b="1" dirty="0" smtClean="0"/>
              <a:t> </a:t>
            </a:r>
            <a:r>
              <a:rPr lang="en-US" sz="2400" dirty="0" smtClean="0"/>
              <a:t>vaccines are prepared from bacterial products or viral components </a:t>
            </a:r>
          </a:p>
          <a:p>
            <a:pPr algn="just" eaLnBrk="1" hangingPunct="1">
              <a:lnSpc>
                <a:spcPct val="80000"/>
              </a:lnSpc>
              <a:buFont typeface="Wingdings" pitchFamily="2" charset="2"/>
              <a:buNone/>
              <a:tabLst>
                <a:tab pos="4397375" algn="l"/>
              </a:tabLst>
              <a:defRPr/>
            </a:pPr>
            <a:endParaRPr lang="en-US" sz="2400" dirty="0"/>
          </a:p>
          <a:p>
            <a:pPr algn="just" eaLnBrk="1" hangingPunct="1">
              <a:lnSpc>
                <a:spcPct val="80000"/>
              </a:lnSpc>
              <a:buFont typeface="Wingdings" pitchFamily="2" charset="2"/>
              <a:buNone/>
              <a:tabLst>
                <a:tab pos="4397375" algn="l"/>
              </a:tabLst>
              <a:defRPr/>
            </a:pPr>
            <a:r>
              <a:rPr lang="en-US" sz="2400" dirty="0" smtClean="0"/>
              <a:t>ex:</a:t>
            </a:r>
            <a:r>
              <a:rPr lang="en-US" sz="2400" dirty="0"/>
              <a:t> </a:t>
            </a:r>
            <a:r>
              <a:rPr lang="en-US" sz="2400" dirty="0" smtClean="0">
                <a:solidFill>
                  <a:schemeClr val="tx1"/>
                </a:solidFill>
              </a:rPr>
              <a:t>a-Capsular polysaccharide vaccines are:</a:t>
            </a:r>
          </a:p>
          <a:p>
            <a:pPr algn="just" eaLnBrk="1" hangingPunct="1">
              <a:lnSpc>
                <a:spcPct val="80000"/>
              </a:lnSpc>
              <a:buFont typeface="Wingdings" pitchFamily="2" charset="2"/>
              <a:buNone/>
              <a:tabLst>
                <a:tab pos="4397375" algn="l"/>
              </a:tabLst>
              <a:defRPr/>
            </a:pPr>
            <a:r>
              <a:rPr lang="en-US" sz="2400" dirty="0" smtClean="0"/>
              <a:t>     </a:t>
            </a:r>
          </a:p>
          <a:p>
            <a:pPr algn="just" eaLnBrk="1" hangingPunct="1">
              <a:lnSpc>
                <a:spcPct val="80000"/>
              </a:lnSpc>
              <a:buFont typeface="Wingdings" pitchFamily="2" charset="2"/>
              <a:buNone/>
              <a:tabLst>
                <a:tab pos="4397375" algn="l"/>
              </a:tabLst>
              <a:defRPr/>
            </a:pPr>
            <a:r>
              <a:rPr lang="en-US" sz="2400" dirty="0"/>
              <a:t> </a:t>
            </a:r>
            <a:r>
              <a:rPr lang="en-US" sz="2400" dirty="0" smtClean="0"/>
              <a:t>        Poor immunogen in children below 2 years age      </a:t>
            </a:r>
          </a:p>
          <a:p>
            <a:pPr algn="just" eaLnBrk="1" hangingPunct="1">
              <a:lnSpc>
                <a:spcPct val="80000"/>
              </a:lnSpc>
              <a:buFont typeface="Wingdings" pitchFamily="2" charset="2"/>
              <a:buNone/>
              <a:tabLst>
                <a:tab pos="4397375" algn="l"/>
              </a:tabLst>
              <a:defRPr/>
            </a:pPr>
            <a:r>
              <a:rPr lang="en-US" sz="2400" dirty="0" smtClean="0"/>
              <a:t>         ex: </a:t>
            </a:r>
            <a:r>
              <a:rPr lang="en-US" sz="2400" i="1" dirty="0" smtClean="0"/>
              <a:t>H. influenza</a:t>
            </a:r>
            <a:endParaRPr lang="en-US" sz="2400" dirty="0" smtClean="0"/>
          </a:p>
          <a:p>
            <a:pPr algn="just" eaLnBrk="1" hangingPunct="1">
              <a:lnSpc>
                <a:spcPct val="80000"/>
              </a:lnSpc>
              <a:buFont typeface="Wingdings" pitchFamily="2" charset="2"/>
              <a:buNone/>
              <a:tabLst>
                <a:tab pos="4397375" algn="l"/>
              </a:tabLst>
              <a:defRPr/>
            </a:pPr>
            <a:r>
              <a:rPr lang="en-US" sz="2400" dirty="0" smtClean="0"/>
              <a:t>       -do not respond to T cell independent antigens   </a:t>
            </a:r>
          </a:p>
          <a:p>
            <a:pPr algn="just" eaLnBrk="1" hangingPunct="1">
              <a:lnSpc>
                <a:spcPct val="80000"/>
              </a:lnSpc>
              <a:buFont typeface="Wingdings" pitchFamily="2" charset="2"/>
              <a:buNone/>
              <a:tabLst>
                <a:tab pos="4397375" algn="l"/>
              </a:tabLst>
              <a:defRPr/>
            </a:pPr>
            <a:r>
              <a:rPr lang="en-US" sz="2400" dirty="0" smtClean="0"/>
              <a:t>       in spite of its generation of </a:t>
            </a:r>
            <a:r>
              <a:rPr lang="en-US" sz="2400" dirty="0" err="1" smtClean="0"/>
              <a:t>Ig</a:t>
            </a:r>
            <a:r>
              <a:rPr lang="en-US" sz="2400" dirty="0" smtClean="0"/>
              <a:t> M</a:t>
            </a:r>
          </a:p>
          <a:p>
            <a:pPr algn="just" eaLnBrk="1" hangingPunct="1">
              <a:lnSpc>
                <a:spcPct val="80000"/>
              </a:lnSpc>
              <a:buFont typeface="Wingdings" pitchFamily="2" charset="2"/>
              <a:buNone/>
              <a:tabLst>
                <a:tab pos="4397375" algn="l"/>
              </a:tabLst>
              <a:defRPr/>
            </a:pPr>
            <a:r>
              <a:rPr lang="en-US" sz="2400" dirty="0" smtClean="0"/>
              <a:t>       -produce ant capsular opsonizing antibodies</a:t>
            </a:r>
          </a:p>
          <a:p>
            <a:pPr algn="just" eaLnBrk="1" hangingPunct="1">
              <a:lnSpc>
                <a:spcPct val="80000"/>
              </a:lnSpc>
              <a:buFont typeface="Wingdings" pitchFamily="2" charset="2"/>
              <a:buNone/>
              <a:tabLst>
                <a:tab pos="4397375" algn="l"/>
              </a:tabLst>
              <a:defRPr/>
            </a:pPr>
            <a:r>
              <a:rPr lang="en-US" sz="2400" dirty="0" smtClean="0"/>
              <a:t>       -examples</a:t>
            </a:r>
            <a:r>
              <a:rPr lang="en-US" sz="2400" i="1" dirty="0" smtClean="0"/>
              <a:t> meningococcal, pneumococci and H. influenza</a:t>
            </a:r>
          </a:p>
          <a:p>
            <a:pPr algn="just" eaLnBrk="1" hangingPunct="1">
              <a:lnSpc>
                <a:spcPct val="80000"/>
              </a:lnSpc>
              <a:buFont typeface="Wingdings" pitchFamily="2" charset="2"/>
              <a:buNone/>
              <a:tabLst>
                <a:tab pos="4397375" algn="l"/>
              </a:tabLst>
              <a:defRPr/>
            </a:pPr>
            <a:r>
              <a:rPr lang="en-US" sz="2400" dirty="0" smtClean="0">
                <a:solidFill>
                  <a:schemeClr val="hlink"/>
                </a:solidFill>
              </a:rPr>
              <a:t>  </a:t>
            </a:r>
          </a:p>
          <a:p>
            <a:pPr algn="just" eaLnBrk="1" hangingPunct="1">
              <a:lnSpc>
                <a:spcPct val="80000"/>
              </a:lnSpc>
              <a:buFont typeface="Wingdings" pitchFamily="2" charset="2"/>
              <a:buNone/>
              <a:tabLst>
                <a:tab pos="4397375" algn="l"/>
              </a:tabLst>
              <a:defRPr/>
            </a:pPr>
            <a:r>
              <a:rPr lang="en-US" sz="2400" dirty="0" smtClean="0">
                <a:solidFill>
                  <a:schemeClr val="hlink"/>
                </a:solidFill>
              </a:rPr>
              <a:t>       </a:t>
            </a:r>
            <a:r>
              <a:rPr lang="en-US" sz="2400" dirty="0" smtClean="0">
                <a:solidFill>
                  <a:schemeClr val="tx1"/>
                </a:solidFill>
              </a:rPr>
              <a:t>b-cellular purified proteins of </a:t>
            </a:r>
            <a:r>
              <a:rPr lang="en-US" sz="2400" i="1" dirty="0" smtClean="0">
                <a:solidFill>
                  <a:schemeClr val="tx1"/>
                </a:solidFill>
              </a:rPr>
              <a:t>pertussis</a:t>
            </a:r>
          </a:p>
          <a:p>
            <a:pPr algn="just" eaLnBrk="1" hangingPunct="1">
              <a:lnSpc>
                <a:spcPct val="80000"/>
              </a:lnSpc>
              <a:buFont typeface="Wingdings" pitchFamily="2" charset="2"/>
              <a:buNone/>
              <a:tabLst>
                <a:tab pos="4397375" algn="l"/>
              </a:tabLst>
              <a:defRPr/>
            </a:pPr>
            <a:endParaRPr lang="en-US" sz="2400" i="1" dirty="0" smtClean="0">
              <a:solidFill>
                <a:schemeClr val="tx1"/>
              </a:solidFill>
            </a:endParaRPr>
          </a:p>
          <a:p>
            <a:pPr algn="just" eaLnBrk="1" hangingPunct="1">
              <a:lnSpc>
                <a:spcPct val="80000"/>
              </a:lnSpc>
              <a:buFont typeface="Wingdings" pitchFamily="2" charset="2"/>
              <a:buNone/>
              <a:tabLst>
                <a:tab pos="4397375" algn="l"/>
              </a:tabLst>
              <a:defRPr/>
            </a:pPr>
            <a:r>
              <a:rPr lang="en-US" sz="2400" i="1" dirty="0" smtClean="0">
                <a:solidFill>
                  <a:schemeClr val="tx1"/>
                </a:solidFill>
              </a:rPr>
              <a:t>       c- </a:t>
            </a:r>
            <a:r>
              <a:rPr lang="en-US" sz="2400" dirty="0" smtClean="0">
                <a:solidFill>
                  <a:schemeClr val="tx1"/>
                </a:solidFill>
              </a:rPr>
              <a:t>purified surface Ag of hepatitis B virus</a:t>
            </a:r>
          </a:p>
          <a:p>
            <a:pPr algn="just" eaLnBrk="1" hangingPunct="1">
              <a:lnSpc>
                <a:spcPct val="80000"/>
              </a:lnSpc>
              <a:buFont typeface="Wingdings" pitchFamily="2" charset="2"/>
              <a:buNone/>
              <a:tabLst>
                <a:tab pos="4397375" algn="l"/>
              </a:tabLst>
              <a:defRPr/>
            </a:pPr>
            <a:r>
              <a:rPr lang="en-US" sz="2400" i="1" dirty="0" smtClean="0">
                <a:solidFill>
                  <a:schemeClr val="tx1"/>
                </a:solidFill>
              </a:rPr>
              <a:t>   </a:t>
            </a:r>
          </a:p>
          <a:p>
            <a:pPr algn="just" eaLnBrk="1" hangingPunct="1">
              <a:lnSpc>
                <a:spcPct val="80000"/>
              </a:lnSpc>
              <a:buFont typeface="Wingdings" pitchFamily="2" charset="2"/>
              <a:buNone/>
              <a:tabLst>
                <a:tab pos="4397375" algn="l"/>
              </a:tabLst>
              <a:defRPr/>
            </a:pPr>
            <a:r>
              <a:rPr lang="en-US" sz="2400" dirty="0" smtClean="0">
                <a:solidFill>
                  <a:schemeClr val="tx1"/>
                </a:solidFill>
              </a:rPr>
              <a:t>       d-influenza viruses</a:t>
            </a:r>
          </a:p>
        </p:txBody>
      </p:sp>
    </p:spTree>
    <p:extLst>
      <p:ext uri="{BB962C8B-B14F-4D97-AF65-F5344CB8AC3E}">
        <p14:creationId xmlns:p14="http://schemas.microsoft.com/office/powerpoint/2010/main" val="25480637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28600" y="0"/>
            <a:ext cx="8610600" cy="533400"/>
          </a:xfrm>
        </p:spPr>
        <p:txBody>
          <a:bodyPr>
            <a:normAutofit fontScale="90000"/>
          </a:bodyPr>
          <a:lstStyle/>
          <a:p>
            <a:pPr marL="0" indent="0" algn="l" eaLnBrk="1" hangingPunct="1">
              <a:buNone/>
              <a:defRPr/>
            </a:pPr>
            <a:r>
              <a:rPr lang="en-US" sz="3200" b="0" dirty="0" smtClean="0">
                <a:solidFill>
                  <a:schemeClr val="tx1"/>
                </a:solidFill>
                <a:effectLst/>
              </a:rPr>
              <a:t>Types of vaccines:</a:t>
            </a:r>
            <a:br>
              <a:rPr lang="en-US" sz="3200" b="0" dirty="0" smtClean="0">
                <a:solidFill>
                  <a:schemeClr val="tx1"/>
                </a:solidFill>
                <a:effectLst/>
              </a:rPr>
            </a:br>
            <a:r>
              <a:rPr lang="en-US" sz="2800" b="0" dirty="0" smtClean="0">
                <a:solidFill>
                  <a:schemeClr val="tx1"/>
                </a:solidFill>
                <a:effectLst/>
              </a:rPr>
              <a:t/>
            </a:r>
            <a:br>
              <a:rPr lang="en-US" sz="2800" b="0" dirty="0" smtClean="0">
                <a:solidFill>
                  <a:schemeClr val="tx1"/>
                </a:solidFill>
                <a:effectLst/>
              </a:rPr>
            </a:br>
            <a:endParaRPr lang="en-US" sz="2800" b="0" dirty="0" smtClean="0">
              <a:solidFill>
                <a:schemeClr val="tx1"/>
              </a:solidFill>
              <a:effectLst/>
            </a:endParaRPr>
          </a:p>
        </p:txBody>
      </p:sp>
      <p:sp>
        <p:nvSpPr>
          <p:cNvPr id="32771" name="Rectangle 3"/>
          <p:cNvSpPr>
            <a:spLocks noGrp="1" noChangeArrowheads="1"/>
          </p:cNvSpPr>
          <p:nvPr>
            <p:ph sz="quarter" idx="1"/>
          </p:nvPr>
        </p:nvSpPr>
        <p:spPr>
          <a:xfrm>
            <a:off x="381000" y="1219200"/>
            <a:ext cx="8458200" cy="4800600"/>
          </a:xfrm>
        </p:spPr>
        <p:txBody>
          <a:bodyPr>
            <a:normAutofit fontScale="77500" lnSpcReduction="20000"/>
          </a:bodyPr>
          <a:lstStyle/>
          <a:p>
            <a:pPr algn="just">
              <a:lnSpc>
                <a:spcPct val="80000"/>
              </a:lnSpc>
              <a:buNone/>
              <a:defRPr/>
            </a:pPr>
            <a:r>
              <a:rPr lang="en-US" sz="2400" dirty="0"/>
              <a:t>prepared by recombinant DNA technology for improvement </a:t>
            </a:r>
            <a:r>
              <a:rPr lang="en-US" sz="2400" dirty="0" smtClean="0"/>
              <a:t>vaccines </a:t>
            </a:r>
          </a:p>
          <a:p>
            <a:pPr algn="just">
              <a:lnSpc>
                <a:spcPct val="80000"/>
              </a:lnSpc>
              <a:buNone/>
              <a:defRPr/>
            </a:pPr>
            <a:endParaRPr lang="en-US" sz="2400" dirty="0"/>
          </a:p>
          <a:p>
            <a:pPr algn="just">
              <a:lnSpc>
                <a:spcPct val="80000"/>
              </a:lnSpc>
              <a:buNone/>
              <a:defRPr/>
            </a:pPr>
            <a:r>
              <a:rPr lang="en-US" sz="2400" dirty="0" smtClean="0"/>
              <a:t>ex:</a:t>
            </a:r>
            <a:endParaRPr lang="en-US" sz="2400" dirty="0"/>
          </a:p>
          <a:p>
            <a:pPr algn="just">
              <a:lnSpc>
                <a:spcPct val="80000"/>
              </a:lnSpc>
              <a:buNone/>
              <a:defRPr/>
            </a:pPr>
            <a:r>
              <a:rPr lang="en-US" sz="2400" dirty="0"/>
              <a:t> a- subunit vaccines </a:t>
            </a:r>
          </a:p>
          <a:p>
            <a:pPr algn="just">
              <a:lnSpc>
                <a:spcPct val="80000"/>
              </a:lnSpc>
              <a:buNone/>
              <a:defRPr/>
            </a:pPr>
            <a:r>
              <a:rPr lang="en-US" sz="2400" dirty="0"/>
              <a:t>   </a:t>
            </a:r>
            <a:r>
              <a:rPr lang="en-US" sz="2400" dirty="0" smtClean="0"/>
              <a:t>In </a:t>
            </a:r>
            <a:r>
              <a:rPr lang="en-US" sz="2400" dirty="0"/>
              <a:t>which microbial polypeptides are isolated from the infective </a:t>
            </a:r>
            <a:endParaRPr lang="en-US" sz="2400" dirty="0" smtClean="0"/>
          </a:p>
          <a:p>
            <a:pPr algn="just">
              <a:lnSpc>
                <a:spcPct val="80000"/>
              </a:lnSpc>
              <a:buNone/>
              <a:defRPr/>
            </a:pPr>
            <a:r>
              <a:rPr lang="en-US" sz="2400" dirty="0" smtClean="0"/>
              <a:t>   material </a:t>
            </a:r>
            <a:r>
              <a:rPr lang="en-US" sz="2400" dirty="0"/>
              <a:t>hepatitis B and influenza viruses</a:t>
            </a:r>
          </a:p>
          <a:p>
            <a:pPr algn="just">
              <a:lnSpc>
                <a:spcPct val="80000"/>
              </a:lnSpc>
              <a:buNone/>
              <a:defRPr/>
            </a:pPr>
            <a:endParaRPr lang="en-US" sz="2400" dirty="0"/>
          </a:p>
          <a:p>
            <a:pPr algn="just">
              <a:lnSpc>
                <a:spcPct val="80000"/>
              </a:lnSpc>
              <a:buNone/>
              <a:defRPr/>
            </a:pPr>
            <a:r>
              <a:rPr lang="en-US" sz="2400" dirty="0"/>
              <a:t>B- Recombinant DNA-derived antigen vaccines:</a:t>
            </a:r>
          </a:p>
          <a:p>
            <a:pPr algn="just">
              <a:lnSpc>
                <a:spcPct val="80000"/>
              </a:lnSpc>
              <a:buNone/>
              <a:defRPr/>
            </a:pPr>
            <a:r>
              <a:rPr lang="en-US" sz="2400" dirty="0"/>
              <a:t>  </a:t>
            </a:r>
            <a:r>
              <a:rPr lang="en-US" sz="2400" dirty="0" smtClean="0"/>
              <a:t>  In </a:t>
            </a:r>
            <a:r>
              <a:rPr lang="en-US" sz="2400" dirty="0"/>
              <a:t>which Ag are synthesizing by inserting the coding genes into E. </a:t>
            </a:r>
            <a:r>
              <a:rPr lang="en-US" sz="2400" dirty="0" smtClean="0"/>
              <a:t>coli</a:t>
            </a:r>
          </a:p>
          <a:p>
            <a:pPr algn="just">
              <a:lnSpc>
                <a:spcPct val="80000"/>
              </a:lnSpc>
              <a:buNone/>
              <a:defRPr/>
            </a:pPr>
            <a:r>
              <a:rPr lang="en-US" sz="2400" dirty="0"/>
              <a:t> </a:t>
            </a:r>
            <a:r>
              <a:rPr lang="en-US" sz="2400" dirty="0" smtClean="0"/>
              <a:t>   </a:t>
            </a:r>
            <a:r>
              <a:rPr lang="en-US" sz="2400" dirty="0"/>
              <a:t>or </a:t>
            </a:r>
            <a:r>
              <a:rPr lang="en-US" sz="2400" dirty="0" smtClean="0"/>
              <a:t>yeast </a:t>
            </a:r>
            <a:r>
              <a:rPr lang="en-US" sz="2400" dirty="0"/>
              <a:t>cell as HBV vaccines</a:t>
            </a:r>
          </a:p>
          <a:p>
            <a:pPr algn="just">
              <a:lnSpc>
                <a:spcPct val="80000"/>
              </a:lnSpc>
              <a:buNone/>
              <a:defRPr/>
            </a:pPr>
            <a:endParaRPr lang="en-US" sz="2400" dirty="0"/>
          </a:p>
          <a:p>
            <a:pPr algn="just">
              <a:lnSpc>
                <a:spcPct val="80000"/>
              </a:lnSpc>
              <a:buNone/>
              <a:defRPr/>
            </a:pPr>
            <a:r>
              <a:rPr lang="en-US" sz="2400" dirty="0"/>
              <a:t>C- Recombinant DNA </a:t>
            </a:r>
            <a:r>
              <a:rPr lang="en-US" sz="2400" dirty="0" smtClean="0"/>
              <a:t>a virulent </a:t>
            </a:r>
            <a:r>
              <a:rPr lang="en-US" sz="2400" dirty="0"/>
              <a:t>vector vaccines: </a:t>
            </a:r>
            <a:endParaRPr lang="en-US" sz="2400" dirty="0" smtClean="0"/>
          </a:p>
          <a:p>
            <a:pPr algn="just">
              <a:lnSpc>
                <a:spcPct val="80000"/>
              </a:lnSpc>
              <a:buNone/>
              <a:defRPr/>
            </a:pPr>
            <a:r>
              <a:rPr lang="en-US" sz="2400" dirty="0"/>
              <a:t> </a:t>
            </a:r>
            <a:r>
              <a:rPr lang="en-US" sz="2400" dirty="0" smtClean="0"/>
              <a:t>    In </a:t>
            </a:r>
            <a:r>
              <a:rPr lang="en-US" sz="2400" dirty="0"/>
              <a:t>which the </a:t>
            </a:r>
            <a:r>
              <a:rPr lang="en-US" sz="2400" dirty="0" smtClean="0"/>
              <a:t>genes coding </a:t>
            </a:r>
            <a:r>
              <a:rPr lang="en-US" sz="2400" dirty="0"/>
              <a:t>for the Ag is inserted into genome of an </a:t>
            </a:r>
            <a:r>
              <a:rPr lang="en-US" sz="2400" dirty="0" smtClean="0"/>
              <a:t>a</a:t>
            </a:r>
          </a:p>
          <a:p>
            <a:pPr algn="just">
              <a:lnSpc>
                <a:spcPct val="80000"/>
              </a:lnSpc>
              <a:buNone/>
              <a:defRPr/>
            </a:pPr>
            <a:r>
              <a:rPr lang="en-US" sz="2400" dirty="0" smtClean="0"/>
              <a:t>     virulent </a:t>
            </a:r>
            <a:r>
              <a:rPr lang="en-US" sz="2400" dirty="0"/>
              <a:t>vector such </a:t>
            </a:r>
            <a:r>
              <a:rPr lang="en-US" sz="2400" dirty="0" smtClean="0"/>
              <a:t>as BCG </a:t>
            </a:r>
            <a:r>
              <a:rPr lang="en-US" sz="2400" dirty="0"/>
              <a:t>vaccine</a:t>
            </a:r>
          </a:p>
          <a:p>
            <a:pPr algn="just">
              <a:lnSpc>
                <a:spcPct val="80000"/>
              </a:lnSpc>
              <a:buNone/>
              <a:defRPr/>
            </a:pPr>
            <a:endParaRPr lang="en-US" sz="2400" dirty="0"/>
          </a:p>
          <a:p>
            <a:pPr algn="just">
              <a:lnSpc>
                <a:spcPct val="80000"/>
              </a:lnSpc>
              <a:buNone/>
              <a:defRPr/>
            </a:pPr>
            <a:r>
              <a:rPr lang="en-US" sz="2400" dirty="0"/>
              <a:t>D-Synthetic peptide vaccines</a:t>
            </a:r>
            <a:r>
              <a:rPr lang="en-US" sz="2400" dirty="0" smtClean="0"/>
              <a:t>:</a:t>
            </a:r>
          </a:p>
          <a:p>
            <a:pPr algn="just">
              <a:lnSpc>
                <a:spcPct val="80000"/>
              </a:lnSpc>
              <a:buNone/>
              <a:defRPr/>
            </a:pPr>
            <a:r>
              <a:rPr lang="en-US" sz="2400" dirty="0" smtClean="0"/>
              <a:t> </a:t>
            </a:r>
            <a:r>
              <a:rPr lang="en-US" sz="2400" dirty="0"/>
              <a:t>synthesis of short peptides that </a:t>
            </a:r>
            <a:r>
              <a:rPr lang="en-US" sz="2400" dirty="0" smtClean="0"/>
              <a:t>correspond </a:t>
            </a:r>
            <a:r>
              <a:rPr lang="en-US" sz="2400" dirty="0"/>
              <a:t>to antigenic determinants on </a:t>
            </a:r>
            <a:r>
              <a:rPr lang="en-US" sz="2400" dirty="0" smtClean="0"/>
              <a:t>a</a:t>
            </a:r>
          </a:p>
          <a:p>
            <a:pPr algn="just">
              <a:lnSpc>
                <a:spcPct val="80000"/>
              </a:lnSpc>
              <a:buNone/>
              <a:defRPr/>
            </a:pPr>
            <a:r>
              <a:rPr lang="en-US" sz="2400" dirty="0" smtClean="0"/>
              <a:t> </a:t>
            </a:r>
            <a:r>
              <a:rPr lang="en-US" sz="2400" dirty="0"/>
              <a:t>viral or bacterial proteins </a:t>
            </a:r>
            <a:endParaRPr lang="en-US" sz="2400" dirty="0" smtClean="0"/>
          </a:p>
          <a:p>
            <a:pPr algn="just">
              <a:lnSpc>
                <a:spcPct val="80000"/>
              </a:lnSpc>
              <a:buNone/>
              <a:defRPr/>
            </a:pPr>
            <a:r>
              <a:rPr lang="en-US" sz="2400" dirty="0" smtClean="0"/>
              <a:t> Ex: </a:t>
            </a:r>
            <a:r>
              <a:rPr lang="en-US" sz="2400" dirty="0"/>
              <a:t>cholera toxins and poliovirus to produce </a:t>
            </a:r>
            <a:r>
              <a:rPr lang="en-US" sz="2400" dirty="0" err="1"/>
              <a:t>Ab</a:t>
            </a:r>
            <a:r>
              <a:rPr lang="en-US" sz="2400" dirty="0"/>
              <a:t> response.</a:t>
            </a:r>
          </a:p>
        </p:txBody>
      </p:sp>
    </p:spTree>
    <p:extLst>
      <p:ext uri="{BB962C8B-B14F-4D97-AF65-F5344CB8AC3E}">
        <p14:creationId xmlns:p14="http://schemas.microsoft.com/office/powerpoint/2010/main" val="2859686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04800" y="2894"/>
            <a:ext cx="7543800" cy="685800"/>
          </a:xfrm>
        </p:spPr>
        <p:txBody>
          <a:bodyPr>
            <a:normAutofit/>
          </a:bodyPr>
          <a:lstStyle/>
          <a:p>
            <a:pPr marL="0" indent="0" eaLnBrk="1" hangingPunct="1">
              <a:buNone/>
              <a:defRPr/>
            </a:pPr>
            <a:r>
              <a:rPr lang="en-US" sz="3200" b="0" dirty="0" smtClean="0">
                <a:solidFill>
                  <a:schemeClr val="tx1"/>
                </a:solidFill>
                <a:effectLst/>
              </a:rPr>
              <a:t>Combined immunization (Vaccination)</a:t>
            </a:r>
          </a:p>
        </p:txBody>
      </p:sp>
      <p:sp>
        <p:nvSpPr>
          <p:cNvPr id="23555" name="Rectangle 3"/>
          <p:cNvSpPr>
            <a:spLocks noGrp="1" noChangeArrowheads="1"/>
          </p:cNvSpPr>
          <p:nvPr>
            <p:ph sz="quarter" idx="1"/>
          </p:nvPr>
        </p:nvSpPr>
        <p:spPr>
          <a:xfrm>
            <a:off x="152400" y="762000"/>
            <a:ext cx="8610600" cy="4495800"/>
          </a:xfrm>
        </p:spPr>
        <p:txBody>
          <a:bodyPr>
            <a:normAutofit fontScale="92500" lnSpcReduction="10000"/>
          </a:bodyPr>
          <a:lstStyle/>
          <a:p>
            <a:pPr>
              <a:buNone/>
              <a:defRPr/>
            </a:pPr>
            <a:r>
              <a:rPr lang="en-US" sz="2400" dirty="0"/>
              <a:t>-Immunization against diseases is recommended in combination (for young children) as </a:t>
            </a:r>
            <a:r>
              <a:rPr lang="en-US" sz="2400" dirty="0" smtClean="0"/>
              <a:t>:</a:t>
            </a:r>
          </a:p>
          <a:p>
            <a:pPr>
              <a:buNone/>
              <a:defRPr/>
            </a:pPr>
            <a:endParaRPr lang="en-US" sz="2400" dirty="0" smtClean="0"/>
          </a:p>
          <a:p>
            <a:pPr>
              <a:buFont typeface="Wingdings" pitchFamily="2" charset="2"/>
              <a:buChar char="ü"/>
              <a:defRPr/>
            </a:pPr>
            <a:r>
              <a:rPr lang="en-US" sz="2400" dirty="0" smtClean="0"/>
              <a:t>Diphtheria</a:t>
            </a:r>
            <a:r>
              <a:rPr lang="en-US" sz="2400" dirty="0"/>
              <a:t>, tetanus (lockjaw), and   pertussis (whooping cough), given </a:t>
            </a:r>
            <a:r>
              <a:rPr lang="en-US" sz="2400" dirty="0" smtClean="0"/>
              <a:t>together </a:t>
            </a:r>
            <a:r>
              <a:rPr lang="en-US" sz="2400" dirty="0"/>
              <a:t>(DTP).</a:t>
            </a:r>
          </a:p>
          <a:p>
            <a:pPr>
              <a:buFont typeface="Wingdings" pitchFamily="2" charset="2"/>
              <a:buChar char="ü"/>
              <a:defRPr/>
            </a:pPr>
            <a:endParaRPr lang="en-US" sz="2400" dirty="0"/>
          </a:p>
          <a:p>
            <a:pPr>
              <a:buFont typeface="Wingdings" pitchFamily="2" charset="2"/>
              <a:buChar char="ü"/>
              <a:defRPr/>
            </a:pPr>
            <a:r>
              <a:rPr lang="en-US" sz="2400" dirty="0" smtClean="0"/>
              <a:t>Measles</a:t>
            </a:r>
            <a:r>
              <a:rPr lang="en-US" sz="2400" dirty="0"/>
              <a:t>, mumps, and rubella, give together as MMR</a:t>
            </a:r>
          </a:p>
          <a:p>
            <a:pPr>
              <a:buFont typeface="Wingdings" pitchFamily="2" charset="2"/>
              <a:buChar char="ü"/>
              <a:defRPr/>
            </a:pPr>
            <a:endParaRPr lang="en-US" sz="2400" dirty="0" smtClean="0"/>
          </a:p>
          <a:p>
            <a:pPr>
              <a:buFont typeface="Wingdings" pitchFamily="2" charset="2"/>
              <a:buChar char="ü"/>
              <a:defRPr/>
            </a:pPr>
            <a:r>
              <a:rPr lang="en-US" sz="2400" dirty="0" smtClean="0"/>
              <a:t>Haemophilus </a:t>
            </a:r>
            <a:r>
              <a:rPr lang="en-US" sz="2400" dirty="0"/>
              <a:t>influenzae b (Hib) with DTP </a:t>
            </a:r>
          </a:p>
          <a:p>
            <a:pPr>
              <a:buFont typeface="Wingdings" pitchFamily="2" charset="2"/>
              <a:buChar char="ü"/>
              <a:defRPr/>
            </a:pPr>
            <a:endParaRPr lang="en-US" sz="2400" dirty="0"/>
          </a:p>
          <a:p>
            <a:pPr>
              <a:buFont typeface="Wingdings" pitchFamily="2" charset="2"/>
              <a:buChar char="ü"/>
              <a:defRPr/>
            </a:pPr>
            <a:r>
              <a:rPr lang="en-US" sz="2400" dirty="0" smtClean="0"/>
              <a:t>Influenzae </a:t>
            </a:r>
            <a:r>
              <a:rPr lang="en-US" sz="2400" dirty="0"/>
              <a:t>b (Hib) with  inactivated poliomyelitis vaccine (IPV)</a:t>
            </a:r>
          </a:p>
          <a:p>
            <a:pPr marL="45720" indent="0">
              <a:buNone/>
              <a:defRPr/>
            </a:pPr>
            <a:r>
              <a:rPr lang="en-US" sz="2400" dirty="0" smtClean="0"/>
              <a:t>   Influenza</a:t>
            </a:r>
            <a:r>
              <a:rPr lang="en-US" sz="2400" dirty="0"/>
              <a:t>; and Neisseria </a:t>
            </a:r>
            <a:r>
              <a:rPr lang="en-US" sz="2400" dirty="0" smtClean="0"/>
              <a:t>meningitides </a:t>
            </a:r>
            <a:r>
              <a:rPr lang="en-US" sz="2400" dirty="0"/>
              <a:t>(meningococcal meningitis). </a:t>
            </a:r>
          </a:p>
        </p:txBody>
      </p:sp>
    </p:spTree>
    <p:extLst>
      <p:ext uri="{BB962C8B-B14F-4D97-AF65-F5344CB8AC3E}">
        <p14:creationId xmlns:p14="http://schemas.microsoft.com/office/powerpoint/2010/main" val="4911459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762000" y="796925"/>
            <a:ext cx="8091488" cy="5715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675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Bioanalysis and Biomedicine 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r>
              <a:rPr lang="en-US" b="1" dirty="0">
                <a:solidFill>
                  <a:schemeClr val="bg2">
                    <a:lumMod val="50000"/>
                  </a:schemeClr>
                </a:solidFill>
                <a:hlinkClick r:id="rId3"/>
              </a:rPr>
              <a:t>Journal of Bioequivalence &amp; Bioavailability</a:t>
            </a:r>
            <a:endParaRPr lang="en-US" b="1" dirty="0">
              <a:solidFill>
                <a:schemeClr val="bg2">
                  <a:lumMod val="50000"/>
                </a:schemeClr>
              </a:solidFill>
            </a:endParaRPr>
          </a:p>
          <a:p>
            <a:endParaRPr lang="en-US" b="1" dirty="0" smtClean="0">
              <a:solidFill>
                <a:schemeClr val="bg2">
                  <a:lumMod val="50000"/>
                </a:schemeClr>
              </a:solidFill>
            </a:endParaRPr>
          </a:p>
          <a:p>
            <a:r>
              <a:rPr lang="en-US" b="1" dirty="0" smtClean="0">
                <a:solidFill>
                  <a:schemeClr val="bg2">
                    <a:lumMod val="50000"/>
                  </a:schemeClr>
                </a:solidFill>
                <a:hlinkClick r:id="rId4"/>
              </a:rPr>
              <a:t>Journal </a:t>
            </a:r>
            <a:r>
              <a:rPr lang="en-US" b="1" dirty="0">
                <a:solidFill>
                  <a:schemeClr val="bg2">
                    <a:lumMod val="50000"/>
                  </a:schemeClr>
                </a:solidFill>
                <a:hlinkClick r:id="rId4"/>
              </a:rPr>
              <a:t>of Chromatography &amp; Separation Techniques</a:t>
            </a:r>
            <a:endParaRPr lang="en-US" b="1" dirty="0">
              <a:solidFill>
                <a:schemeClr val="bg2">
                  <a:lumMod val="50000"/>
                </a:schemeClr>
              </a:solidFill>
            </a:endParaRPr>
          </a:p>
          <a:p>
            <a:endParaRPr lang="en-US" b="1" dirty="0" smtClean="0">
              <a:solidFill>
                <a:schemeClr val="bg2">
                  <a:lumMod val="50000"/>
                </a:schemeClr>
              </a:solidFill>
            </a:endParaRPr>
          </a:p>
          <a:p>
            <a:r>
              <a:rPr lang="en-US" b="1" dirty="0" smtClean="0">
                <a:solidFill>
                  <a:schemeClr val="bg2">
                    <a:lumMod val="50000"/>
                  </a:schemeClr>
                </a:solidFill>
                <a:hlinkClick r:id="rId5"/>
              </a:rPr>
              <a:t>Journal </a:t>
            </a:r>
            <a:r>
              <a:rPr lang="en-US" b="1" dirty="0">
                <a:solidFill>
                  <a:schemeClr val="bg2">
                    <a:lumMod val="50000"/>
                  </a:schemeClr>
                </a:solidFill>
                <a:hlinkClick r:id="rId5"/>
              </a:rPr>
              <a:t>of Analytical &amp; </a:t>
            </a:r>
            <a:r>
              <a:rPr lang="en-US" b="1" dirty="0" smtClean="0">
                <a:solidFill>
                  <a:schemeClr val="bg2">
                    <a:lumMod val="50000"/>
                  </a:schemeClr>
                </a:solidFill>
                <a:hlinkClick r:id="rId5"/>
              </a:rPr>
              <a:t>Bio analytical </a:t>
            </a:r>
            <a:r>
              <a:rPr lang="en-US" b="1" dirty="0">
                <a:solidFill>
                  <a:schemeClr val="bg2">
                    <a:lumMod val="50000"/>
                  </a:schemeClr>
                </a:solidFill>
                <a:hlinkClick r:id="rId5"/>
              </a:rPr>
              <a:t>Techniques</a:t>
            </a:r>
            <a:endParaRPr lang="fr-FR" sz="2000" b="1" dirty="0">
              <a:effectLst/>
            </a:endParaRPr>
          </a:p>
        </p:txBody>
      </p:sp>
      <p:pic>
        <p:nvPicPr>
          <p:cNvPr id="15367" name="Picture 8" descr="C:\Users\rakesh-s\Desktop\gocr-header.jpg"/>
          <p:cNvPicPr>
            <a:picLocks noChangeAspect="1" noChangeArrowheads="1"/>
          </p:cNvPicPr>
          <p:nvPr/>
        </p:nvPicPr>
        <p:blipFill>
          <a:blip r:embed="rId6">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05401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447800"/>
            <a:ext cx="8610600" cy="2400657"/>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sysClr val="windowText" lastClr="000000"/>
                </a:solidFill>
                <a:effectLst/>
                <a:uLnTx/>
                <a:uFillTx/>
              </a:rPr>
              <a:t>Dr. Ankita</a:t>
            </a:r>
            <a:r>
              <a:rPr kumimoji="0" lang="en-US" sz="2400" b="1" i="0" u="none" strike="noStrike" kern="0" cap="none" spc="0" normalizeH="0" noProof="0" dirty="0" smtClean="0">
                <a:ln>
                  <a:noFill/>
                </a:ln>
                <a:solidFill>
                  <a:sysClr val="windowText" lastClr="000000"/>
                </a:solidFill>
                <a:effectLst/>
                <a:uLnTx/>
                <a:uFillTx/>
              </a:rPr>
              <a:t> Garg Jaiswal</a:t>
            </a:r>
            <a:r>
              <a:rPr lang="en-US" sz="2400" b="1" kern="0" dirty="0" smtClean="0">
                <a:solidFill>
                  <a:sysClr val="windowText" lastClr="000000"/>
                </a:solidFill>
              </a:rPr>
              <a:t> </a:t>
            </a:r>
            <a:r>
              <a:rPr lang="en-US" sz="2400" b="1" kern="0" dirty="0">
                <a:solidFill>
                  <a:sysClr val="windowText" lastClr="000000"/>
                </a:solidFill>
              </a:rPr>
              <a:t>	</a:t>
            </a:r>
          </a:p>
          <a:p>
            <a:pPr lvl="0" algn="ctr">
              <a:defRPr/>
            </a:pPr>
            <a:r>
              <a:rPr lang="en-US" sz="2400" b="1" kern="0" dirty="0" smtClean="0">
                <a:solidFill>
                  <a:sysClr val="windowText" lastClr="000000"/>
                </a:solidFill>
              </a:rPr>
              <a:t>Department </a:t>
            </a:r>
            <a:r>
              <a:rPr lang="en-US" sz="2400" b="1" kern="0" dirty="0">
                <a:solidFill>
                  <a:sysClr val="windowText" lastClr="000000"/>
                </a:solidFill>
              </a:rPr>
              <a:t>of Pediatrics</a:t>
            </a:r>
          </a:p>
          <a:p>
            <a:pPr lvl="0" algn="ctr">
              <a:defRPr/>
            </a:pPr>
            <a:r>
              <a:rPr lang="en-US" sz="2400" b="1" kern="0" dirty="0">
                <a:solidFill>
                  <a:sysClr val="windowText" lastClr="000000"/>
                </a:solidFill>
              </a:rPr>
              <a:t>University of California</a:t>
            </a:r>
          </a:p>
          <a:p>
            <a:pPr lvl="0" algn="ctr">
              <a:defRPr/>
            </a:pPr>
            <a:r>
              <a:rPr lang="en-US" sz="2400" b="1" kern="0" dirty="0">
                <a:solidFill>
                  <a:sysClr val="windowText" lastClr="000000"/>
                </a:solidFill>
              </a:rPr>
              <a:t>USA</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b="1" kern="0" baseline="0" dirty="0">
              <a:solidFill>
                <a:sysClr val="windowText" lastClr="00000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noProof="0" dirty="0" smtClean="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i="1" kern="0" baseline="0" dirty="0" smtClean="0">
              <a:solidFill>
                <a:sysClr val="windowText" lastClr="000000"/>
              </a:solidFill>
              <a:latin typeface="Times New Roman" pitchFamily="18" charset="0"/>
              <a:cs typeface="Times New Roman" pitchFamily="18" charset="0"/>
            </a:endParaRPr>
          </a:p>
        </p:txBody>
      </p:sp>
      <p:pic>
        <p:nvPicPr>
          <p:cNvPr id="1026" name="Picture 2" descr="Ankita Gar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24275" y="152400"/>
            <a:ext cx="1076325" cy="12166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52859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11944"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r>
              <a:rPr lang="en-US" sz="2400" b="1" dirty="0">
                <a:hlinkClick r:id="rId3"/>
              </a:rPr>
              <a:t>Pharmaceutical Sciences Conferences</a:t>
            </a:r>
            <a:endParaRPr lang="en-US" sz="2400" b="1" dirty="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Pharma Related </a:t>
            </a:r>
            <a:r>
              <a:rPr lang="en-US" sz="3600" dirty="0"/>
              <a:t>Conferences</a:t>
            </a:r>
          </a:p>
        </p:txBody>
      </p:sp>
      <p:sp>
        <p:nvSpPr>
          <p:cNvPr id="2" name="TextBox 1"/>
          <p:cNvSpPr txBox="1"/>
          <p:nvPr/>
        </p:nvSpPr>
        <p:spPr>
          <a:xfrm>
            <a:off x="838200" y="1826567"/>
            <a:ext cx="5803192" cy="461665"/>
          </a:xfrm>
          <a:prstGeom prst="rect">
            <a:avLst/>
          </a:prstGeom>
          <a:noFill/>
        </p:spPr>
        <p:txBody>
          <a:bodyPr wrap="none" rtlCol="0">
            <a:spAutoFit/>
          </a:bodyPr>
          <a:lstStyle/>
          <a:p>
            <a:r>
              <a:rPr lang="en-US" sz="2400" b="1" dirty="0" smtClean="0"/>
              <a:t>For more details please go through the link</a:t>
            </a:r>
            <a:endParaRPr lang="en-US" sz="2400" b="1" dirty="0"/>
          </a:p>
        </p:txBody>
      </p:sp>
    </p:spTree>
    <p:extLst>
      <p:ext uri="{BB962C8B-B14F-4D97-AF65-F5344CB8AC3E}">
        <p14:creationId xmlns:p14="http://schemas.microsoft.com/office/powerpoint/2010/main" val="22542091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smtClean="0">
                <a:latin typeface="Calisto MT" panose="02040603050505030304" pitchFamily="18" charset="0"/>
              </a:rPr>
              <a:t>Open </a:t>
            </a:r>
            <a:r>
              <a:rPr lang="en-US" dirty="0">
                <a:latin typeface="Calisto MT" panose="02040603050505030304" pitchFamily="18" charset="0"/>
              </a:rPr>
              <a:t>Access Membership </a:t>
            </a:r>
            <a:r>
              <a:rPr lang="en-US" dirty="0" smtClean="0">
                <a:latin typeface="Calisto MT" panose="02040603050505030304" pitchFamily="18" charset="0"/>
              </a:rPr>
              <a:t>with OMICS International enables academicians, research </a:t>
            </a:r>
            <a:r>
              <a:rPr lang="en-US" dirty="0">
                <a:latin typeface="Calisto MT" panose="02040603050505030304" pitchFamily="18" charset="0"/>
              </a:rPr>
              <a:t>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11608361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7100" y="457200"/>
            <a:ext cx="8239699" cy="6093976"/>
          </a:xfrm>
          <a:prstGeom prst="rect">
            <a:avLst/>
          </a:prstGeom>
        </p:spPr>
        <p:txBody>
          <a:bodyPr wrap="square">
            <a:spAutoFit/>
          </a:bodyPr>
          <a:lstStyle/>
          <a:p>
            <a:pPr algn="just">
              <a:lnSpc>
                <a:spcPct val="80000"/>
              </a:lnSpc>
            </a:pPr>
            <a:r>
              <a:rPr lang="en-US" sz="2000" b="1" dirty="0" smtClean="0">
                <a:solidFill>
                  <a:srgbClr val="00B0F0"/>
                </a:solidFill>
              </a:rPr>
              <a:t>Biography:</a:t>
            </a:r>
          </a:p>
          <a:p>
            <a:pPr algn="just">
              <a:lnSpc>
                <a:spcPct val="80000"/>
              </a:lnSpc>
            </a:pPr>
            <a:endParaRPr lang="en-US" sz="2000" dirty="0" smtClean="0"/>
          </a:p>
          <a:p>
            <a:pPr algn="just">
              <a:lnSpc>
                <a:spcPct val="80000"/>
              </a:lnSpc>
            </a:pPr>
            <a:endParaRPr lang="en-US" sz="2000" dirty="0"/>
          </a:p>
          <a:p>
            <a:pPr algn="just">
              <a:lnSpc>
                <a:spcPct val="150000"/>
              </a:lnSpc>
            </a:pPr>
            <a:r>
              <a:rPr lang="en-US" sz="1600" dirty="0"/>
              <a:t>Dr Ankita Garg is in School of Medicine at University of California San Diego and investigating the role of myeloid derived suppressor cells mediated immune suppression in HIV-1 infection. She earned Ph.D. from SGPGIMS, India for her work on understanding molecular mechanism of Ethambutol resistance in Mycobacterium tuberculosis and immune pathogenesis of </a:t>
            </a:r>
            <a:r>
              <a:rPr lang="en-US" sz="1600" dirty="0" err="1"/>
              <a:t>ethambutol</a:t>
            </a:r>
            <a:r>
              <a:rPr lang="en-US" sz="1600" dirty="0"/>
              <a:t> resistant M tuberculosis strain. During postdoctoral research at UTHCT Texas, </a:t>
            </a:r>
            <a:r>
              <a:rPr lang="en-US" sz="1600" dirty="0" smtClean="0"/>
              <a:t>Dr. </a:t>
            </a:r>
            <a:r>
              <a:rPr lang="en-US" sz="1600" dirty="0"/>
              <a:t>Garg studied the role of natural killer and regulatory T cells in M tuberculosis infection. She has served as Senior Research Scientist in R&amp;D Division of Panacea </a:t>
            </a:r>
            <a:r>
              <a:rPr lang="en-US" sz="1600" dirty="0" err="1"/>
              <a:t>Biotec</a:t>
            </a:r>
            <a:r>
              <a:rPr lang="en-US" sz="1600" dirty="0"/>
              <a:t> and </a:t>
            </a:r>
            <a:r>
              <a:rPr lang="en-US" sz="1600" dirty="0" err="1"/>
              <a:t>Lupin</a:t>
            </a:r>
            <a:r>
              <a:rPr lang="en-US" sz="1600" dirty="0"/>
              <a:t> Ltd, two well-established drug discovery and development organizations. She was responsible for rationalized selection of targets and enriching the discovery pipeline including drug discovery, in-vitro and in-vivo assays, cross-functions such as DMPK, toxicology for diverse therapeutic areas. Dr Garg has over nine years of experience in translational research pertaining to infectious disease and immune disorders.</a:t>
            </a:r>
          </a:p>
          <a:p>
            <a:pPr algn="just">
              <a:lnSpc>
                <a:spcPct val="150000"/>
              </a:lnSpc>
            </a:pPr>
            <a:r>
              <a:rPr lang="en-US" sz="2000" dirty="0"/>
              <a:t> </a:t>
            </a:r>
            <a:endParaRPr lang="en-US" sz="1600" dirty="0"/>
          </a:p>
        </p:txBody>
      </p:sp>
    </p:spTree>
    <p:extLst>
      <p:ext uri="{BB962C8B-B14F-4D97-AF65-F5344CB8AC3E}">
        <p14:creationId xmlns:p14="http://schemas.microsoft.com/office/powerpoint/2010/main" val="437971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990600"/>
            <a:ext cx="7620000" cy="2997744"/>
          </a:xfrm>
          <a:prstGeom prst="rect">
            <a:avLst/>
          </a:prstGeom>
        </p:spPr>
        <p:txBody>
          <a:bodyPr wrap="square">
            <a:spAutoFit/>
          </a:bodyPr>
          <a:lstStyle/>
          <a:p>
            <a:pPr lvl="1">
              <a:lnSpc>
                <a:spcPct val="80000"/>
              </a:lnSpc>
            </a:pPr>
            <a:r>
              <a:rPr lang="en-US" sz="2000" b="1" dirty="0" smtClean="0">
                <a:solidFill>
                  <a:srgbClr val="00B0F0"/>
                </a:solidFill>
              </a:rPr>
              <a:t>Research Interests:</a:t>
            </a:r>
          </a:p>
          <a:p>
            <a:pPr marL="800100" lvl="1" indent="-342900">
              <a:lnSpc>
                <a:spcPct val="80000"/>
              </a:lnSpc>
              <a:buFont typeface="Wingdings" pitchFamily="2" charset="2"/>
              <a:buChar char="ü"/>
            </a:pPr>
            <a:endParaRPr lang="en-US" sz="2000" dirty="0"/>
          </a:p>
          <a:p>
            <a:pPr marL="800100" lvl="1" indent="-342900">
              <a:lnSpc>
                <a:spcPct val="80000"/>
              </a:lnSpc>
              <a:buFont typeface="Wingdings" pitchFamily="2" charset="2"/>
              <a:buChar char="ü"/>
            </a:pPr>
            <a:r>
              <a:rPr lang="en-US" sz="2800" dirty="0"/>
              <a:t>Mycobacterium </a:t>
            </a:r>
            <a:r>
              <a:rPr lang="en-US" sz="2800" dirty="0" smtClean="0"/>
              <a:t>tuberculosis </a:t>
            </a:r>
          </a:p>
          <a:p>
            <a:pPr marL="800100" lvl="1" indent="-342900">
              <a:lnSpc>
                <a:spcPct val="80000"/>
              </a:lnSpc>
              <a:buFont typeface="Wingdings" pitchFamily="2" charset="2"/>
              <a:buChar char="ü"/>
            </a:pPr>
            <a:r>
              <a:rPr lang="en-US" sz="2800" dirty="0" smtClean="0"/>
              <a:t>Immune </a:t>
            </a:r>
            <a:r>
              <a:rPr lang="en-US" sz="2800" dirty="0"/>
              <a:t>dysfunction in HIV-AIDS </a:t>
            </a:r>
            <a:r>
              <a:rPr lang="en-US" sz="2800" dirty="0" smtClean="0"/>
              <a:t>and associated </a:t>
            </a:r>
            <a:r>
              <a:rPr lang="en-US" sz="2800" dirty="0"/>
              <a:t>co </a:t>
            </a:r>
            <a:r>
              <a:rPr lang="en-US" sz="2800" dirty="0" smtClean="0"/>
              <a:t>infections </a:t>
            </a:r>
          </a:p>
          <a:p>
            <a:pPr marL="800100" lvl="1" indent="-342900">
              <a:lnSpc>
                <a:spcPct val="80000"/>
              </a:lnSpc>
              <a:buFont typeface="Wingdings" pitchFamily="2" charset="2"/>
              <a:buChar char="ü"/>
            </a:pPr>
            <a:r>
              <a:rPr lang="en-US" sz="2800" dirty="0" smtClean="0"/>
              <a:t>Cellular </a:t>
            </a:r>
            <a:r>
              <a:rPr lang="en-US" sz="2800" dirty="0"/>
              <a:t>and clinical </a:t>
            </a:r>
            <a:r>
              <a:rPr lang="en-US" sz="2800" dirty="0" smtClean="0"/>
              <a:t>immunology</a:t>
            </a:r>
          </a:p>
          <a:p>
            <a:pPr marL="800100" lvl="1" indent="-342900">
              <a:lnSpc>
                <a:spcPct val="80000"/>
              </a:lnSpc>
              <a:buFont typeface="Wingdings" pitchFamily="2" charset="2"/>
              <a:buChar char="ü"/>
            </a:pPr>
            <a:r>
              <a:rPr lang="en-US" sz="2800" dirty="0" smtClean="0"/>
              <a:t>Translational immunology </a:t>
            </a:r>
          </a:p>
          <a:p>
            <a:pPr marL="800100" lvl="1" indent="-342900">
              <a:lnSpc>
                <a:spcPct val="80000"/>
              </a:lnSpc>
              <a:buFont typeface="Wingdings" pitchFamily="2" charset="2"/>
              <a:buChar char="ü"/>
            </a:pPr>
            <a:r>
              <a:rPr lang="en-US" sz="2800" dirty="0" smtClean="0"/>
              <a:t>Biomarkers </a:t>
            </a:r>
          </a:p>
          <a:p>
            <a:pPr marL="800100" lvl="1" indent="-342900">
              <a:lnSpc>
                <a:spcPct val="80000"/>
              </a:lnSpc>
              <a:buFont typeface="Wingdings" pitchFamily="2" charset="2"/>
              <a:buChar char="ü"/>
            </a:pPr>
            <a:r>
              <a:rPr lang="en-US" sz="2800" dirty="0" smtClean="0"/>
              <a:t>vaccine </a:t>
            </a:r>
            <a:r>
              <a:rPr lang="en-US" sz="2800" dirty="0"/>
              <a:t>research</a:t>
            </a:r>
          </a:p>
        </p:txBody>
      </p:sp>
    </p:spTree>
    <p:extLst>
      <p:ext uri="{BB962C8B-B14F-4D97-AF65-F5344CB8AC3E}">
        <p14:creationId xmlns:p14="http://schemas.microsoft.com/office/powerpoint/2010/main" val="917134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828800"/>
            <a:ext cx="8610600" cy="92333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400" b="1" i="0" u="none" strike="noStrike" kern="0" cap="none" spc="0" normalizeH="0" baseline="0" noProof="0" dirty="0" smtClean="0">
                <a:ln>
                  <a:noFill/>
                </a:ln>
                <a:solidFill>
                  <a:srgbClr val="FF0000"/>
                </a:solidFill>
                <a:effectLst>
                  <a:outerShdw blurRad="38100" dist="38100" dir="2700000" algn="tl">
                    <a:srgbClr val="000000"/>
                  </a:outerShdw>
                </a:effectLst>
                <a:uLnTx/>
                <a:uFillTx/>
                <a:latin typeface="Arial"/>
                <a:ea typeface="+mj-ea"/>
                <a:cs typeface="Arial"/>
              </a:rPr>
              <a:t>IMMUNOPROPHYLAXIX</a:t>
            </a:r>
            <a:endParaRPr kumimoji="0" lang="ar-SA" sz="1800" b="1" i="0" u="none" strike="noStrike" kern="0" cap="none" spc="0" normalizeH="0" baseline="0" noProof="0" dirty="0" smtClean="0">
              <a:ln>
                <a:noFill/>
              </a:ln>
              <a:solidFill>
                <a:sysClr val="windowText" lastClr="000000"/>
              </a:solidFill>
              <a:effectLst/>
              <a:uLnTx/>
              <a:uFillTx/>
            </a:endParaRPr>
          </a:p>
        </p:txBody>
      </p:sp>
    </p:spTree>
    <p:extLst>
      <p:ext uri="{BB962C8B-B14F-4D97-AF65-F5344CB8AC3E}">
        <p14:creationId xmlns:p14="http://schemas.microsoft.com/office/powerpoint/2010/main" val="2200690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0" y="1828800"/>
            <a:ext cx="9144000" cy="5029200"/>
          </a:xfrm>
        </p:spPr>
        <p:txBody>
          <a:bodyPr/>
          <a:lstStyle/>
          <a:p>
            <a:pPr algn="just" eaLnBrk="1" hangingPunct="1">
              <a:defRPr/>
            </a:pPr>
            <a:r>
              <a:rPr lang="en-US" dirty="0" smtClean="0">
                <a:solidFill>
                  <a:schemeClr val="tx1"/>
                </a:solidFill>
              </a:rPr>
              <a:t>Protection against infectious diseases by (immunization) acquired by the individual either passively or actively:</a:t>
            </a:r>
          </a:p>
          <a:p>
            <a:pPr algn="just" eaLnBrk="1" hangingPunct="1">
              <a:defRPr/>
            </a:pPr>
            <a:endParaRPr lang="ar-SA" b="1" dirty="0" smtClean="0">
              <a:solidFill>
                <a:schemeClr val="folHlink"/>
              </a:solidFill>
            </a:endParaRPr>
          </a:p>
          <a:p>
            <a:pPr algn="just" eaLnBrk="1" hangingPunct="1">
              <a:defRPr/>
            </a:pPr>
            <a:r>
              <a:rPr lang="ar-SA" b="1" dirty="0" smtClean="0">
                <a:solidFill>
                  <a:schemeClr val="folHlink"/>
                </a:solidFill>
              </a:rPr>
              <a:t>          I- Passive acquired immunity</a:t>
            </a:r>
            <a:r>
              <a:rPr lang="en-US" dirty="0" smtClean="0">
                <a:solidFill>
                  <a:schemeClr val="folHlink"/>
                </a:solidFill>
              </a:rPr>
              <a:t>  </a:t>
            </a:r>
          </a:p>
          <a:p>
            <a:pPr algn="just" eaLnBrk="1" hangingPunct="1">
              <a:defRPr/>
            </a:pPr>
            <a:r>
              <a:rPr lang="en-US" dirty="0" smtClean="0">
                <a:solidFill>
                  <a:schemeClr val="folHlink"/>
                </a:solidFill>
              </a:rPr>
              <a:t> </a:t>
            </a:r>
          </a:p>
          <a:p>
            <a:pPr algn="just" eaLnBrk="1" hangingPunct="1">
              <a:defRPr/>
            </a:pPr>
            <a:r>
              <a:rPr lang="ar-SA" b="1" dirty="0" smtClean="0">
                <a:solidFill>
                  <a:schemeClr val="folHlink"/>
                </a:solidFill>
              </a:rPr>
              <a:t>         II- Active acquired immunity</a:t>
            </a:r>
            <a:endParaRPr lang="en-US" b="1" dirty="0" smtClean="0">
              <a:solidFill>
                <a:schemeClr val="folHlink"/>
              </a:solidFill>
            </a:endParaRPr>
          </a:p>
        </p:txBody>
      </p:sp>
      <p:sp>
        <p:nvSpPr>
          <p:cNvPr id="2050" name="Rectangle 2"/>
          <p:cNvSpPr>
            <a:spLocks noGrp="1" noChangeArrowheads="1"/>
          </p:cNvSpPr>
          <p:nvPr>
            <p:ph type="ctrTitle"/>
          </p:nvPr>
        </p:nvSpPr>
        <p:spPr>
          <a:xfrm>
            <a:off x="0" y="0"/>
            <a:ext cx="9144000" cy="1066800"/>
          </a:xfrm>
        </p:spPr>
        <p:txBody>
          <a:bodyPr/>
          <a:lstStyle/>
          <a:p>
            <a:pPr marL="182880" indent="0" eaLnBrk="1" hangingPunct="1">
              <a:buNone/>
              <a:defRPr/>
            </a:pPr>
            <a:r>
              <a:rPr lang="en-US" b="0" dirty="0" smtClean="0">
                <a:solidFill>
                  <a:schemeClr val="tx1"/>
                </a:solidFill>
                <a:effectLst/>
              </a:rPr>
              <a:t>Immunoprophylaxix</a:t>
            </a:r>
            <a:endParaRPr lang="en-US" dirty="0" smtClean="0">
              <a:solidFill>
                <a:srgbClr val="FF0000"/>
              </a:solidFill>
            </a:endParaRPr>
          </a:p>
        </p:txBody>
      </p:sp>
    </p:spTree>
    <p:extLst>
      <p:ext uri="{BB962C8B-B14F-4D97-AF65-F5344CB8AC3E}">
        <p14:creationId xmlns:p14="http://schemas.microsoft.com/office/powerpoint/2010/main" val="19492132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8600" y="152400"/>
            <a:ext cx="8229600" cy="838200"/>
          </a:xfrm>
        </p:spPr>
        <p:txBody>
          <a:bodyPr/>
          <a:lstStyle/>
          <a:p>
            <a:pPr marL="0" indent="0" eaLnBrk="1" hangingPunct="1">
              <a:buNone/>
              <a:defRPr/>
            </a:pPr>
            <a:r>
              <a:rPr lang="ar-SA" sz="4000" b="0" u="sng" dirty="0" smtClean="0">
                <a:solidFill>
                  <a:schemeClr val="tx1"/>
                </a:solidFill>
                <a:effectLst/>
              </a:rPr>
              <a:t>I- Passive acquired immunity</a:t>
            </a:r>
            <a:endParaRPr lang="en-US" sz="4000" b="0" u="sng" dirty="0" smtClean="0">
              <a:solidFill>
                <a:schemeClr val="tx1"/>
              </a:solidFill>
              <a:effectLst/>
            </a:endParaRPr>
          </a:p>
        </p:txBody>
      </p:sp>
      <p:sp>
        <p:nvSpPr>
          <p:cNvPr id="30723" name="Rectangle 3"/>
          <p:cNvSpPr>
            <a:spLocks noGrp="1" noChangeArrowheads="1"/>
          </p:cNvSpPr>
          <p:nvPr>
            <p:ph sz="quarter" idx="1"/>
          </p:nvPr>
        </p:nvSpPr>
        <p:spPr>
          <a:xfrm>
            <a:off x="152400" y="1219200"/>
            <a:ext cx="8763000" cy="5638800"/>
          </a:xfrm>
        </p:spPr>
        <p:txBody>
          <a:bodyPr>
            <a:normAutofit/>
          </a:bodyPr>
          <a:lstStyle/>
          <a:p>
            <a:pPr algn="just">
              <a:lnSpc>
                <a:spcPct val="80000"/>
              </a:lnSpc>
              <a:buNone/>
              <a:defRPr/>
            </a:pPr>
            <a:r>
              <a:rPr lang="en-US" sz="2400" dirty="0" smtClean="0"/>
              <a:t>  Ready made </a:t>
            </a:r>
            <a:r>
              <a:rPr lang="en-US" sz="2400" dirty="0" err="1"/>
              <a:t>Ab</a:t>
            </a:r>
            <a:r>
              <a:rPr lang="en-US" sz="2400" dirty="0"/>
              <a:t> transferred to individual giving </a:t>
            </a:r>
            <a:r>
              <a:rPr lang="en-US" sz="2400" dirty="0" smtClean="0"/>
              <a:t>rapid protection  </a:t>
            </a:r>
            <a:r>
              <a:rPr lang="en-US" sz="2400" dirty="0"/>
              <a:t>and short lasting immunity:</a:t>
            </a:r>
          </a:p>
          <a:p>
            <a:pPr algn="just">
              <a:lnSpc>
                <a:spcPct val="80000"/>
              </a:lnSpc>
              <a:buNone/>
              <a:defRPr/>
            </a:pPr>
            <a:r>
              <a:rPr lang="en-US" sz="2400" dirty="0"/>
              <a:t>  </a:t>
            </a:r>
          </a:p>
          <a:p>
            <a:pPr algn="just">
              <a:lnSpc>
                <a:spcPct val="80000"/>
              </a:lnSpc>
              <a:buNone/>
              <a:defRPr/>
            </a:pPr>
            <a:r>
              <a:rPr lang="en-US" sz="2400" dirty="0"/>
              <a:t>a-Naturally acquired passive immunity</a:t>
            </a:r>
          </a:p>
          <a:p>
            <a:pPr algn="just">
              <a:lnSpc>
                <a:spcPct val="80000"/>
              </a:lnSpc>
              <a:buNone/>
              <a:defRPr/>
            </a:pPr>
            <a:r>
              <a:rPr lang="en-US" sz="2400" dirty="0"/>
              <a:t>   Occurs when antibody are transferred from mother  to  fetus (</a:t>
            </a:r>
            <a:r>
              <a:rPr lang="en-US" sz="2400" dirty="0" err="1"/>
              <a:t>IgG</a:t>
            </a:r>
            <a:r>
              <a:rPr lang="en-US" sz="2400" dirty="0"/>
              <a:t> ) or in colostrum (</a:t>
            </a:r>
            <a:r>
              <a:rPr lang="en-US" sz="2400" dirty="0" err="1"/>
              <a:t>Ig</a:t>
            </a:r>
            <a:r>
              <a:rPr lang="en-US" sz="2400" dirty="0"/>
              <a:t> A).</a:t>
            </a:r>
          </a:p>
          <a:p>
            <a:pPr algn="just">
              <a:lnSpc>
                <a:spcPct val="80000"/>
              </a:lnSpc>
              <a:buNone/>
              <a:defRPr/>
            </a:pPr>
            <a:r>
              <a:rPr lang="en-US" sz="2400" dirty="0"/>
              <a:t>  </a:t>
            </a:r>
          </a:p>
          <a:p>
            <a:pPr algn="just">
              <a:lnSpc>
                <a:spcPct val="80000"/>
              </a:lnSpc>
              <a:buNone/>
              <a:defRPr/>
            </a:pPr>
            <a:r>
              <a:rPr lang="en-US" sz="2400" dirty="0"/>
              <a:t>b- Artificially acquired passive immunity </a:t>
            </a:r>
          </a:p>
          <a:p>
            <a:pPr algn="just">
              <a:lnSpc>
                <a:spcPct val="80000"/>
              </a:lnSpc>
              <a:buNone/>
              <a:defRPr/>
            </a:pPr>
            <a:r>
              <a:rPr lang="en-US" sz="2400" dirty="0"/>
              <a:t>   Short-term immunization by injection of antibodies, For examples:</a:t>
            </a:r>
          </a:p>
          <a:p>
            <a:pPr algn="just">
              <a:lnSpc>
                <a:spcPct val="80000"/>
              </a:lnSpc>
              <a:buNone/>
              <a:defRPr/>
            </a:pPr>
            <a:r>
              <a:rPr lang="en-US" sz="2400" dirty="0"/>
              <a:t>    - injection of antitoxic serum for treatment of   </a:t>
            </a:r>
          </a:p>
          <a:p>
            <a:pPr algn="just">
              <a:lnSpc>
                <a:spcPct val="80000"/>
              </a:lnSpc>
              <a:buNone/>
              <a:defRPr/>
            </a:pPr>
            <a:r>
              <a:rPr lang="en-US" sz="2400" dirty="0"/>
              <a:t>       diphtheria or tetanus.</a:t>
            </a:r>
          </a:p>
          <a:p>
            <a:pPr algn="just">
              <a:lnSpc>
                <a:spcPct val="80000"/>
              </a:lnSpc>
              <a:buNone/>
              <a:defRPr/>
            </a:pPr>
            <a:r>
              <a:rPr lang="en-US" sz="2400" dirty="0"/>
              <a:t>    - injection of gamma globulin that are not produced </a:t>
            </a:r>
          </a:p>
          <a:p>
            <a:pPr algn="just">
              <a:lnSpc>
                <a:spcPct val="80000"/>
              </a:lnSpc>
              <a:buNone/>
              <a:defRPr/>
            </a:pPr>
            <a:r>
              <a:rPr lang="en-US" sz="2400" dirty="0"/>
              <a:t>       by recipient's cells, to hypogammaglobulin </a:t>
            </a:r>
          </a:p>
          <a:p>
            <a:pPr algn="just">
              <a:lnSpc>
                <a:spcPct val="80000"/>
              </a:lnSpc>
              <a:buNone/>
              <a:defRPr/>
            </a:pPr>
            <a:r>
              <a:rPr lang="en-US" sz="2400" dirty="0"/>
              <a:t>       children. </a:t>
            </a:r>
          </a:p>
        </p:txBody>
      </p:sp>
    </p:spTree>
    <p:extLst>
      <p:ext uri="{BB962C8B-B14F-4D97-AF65-F5344CB8AC3E}">
        <p14:creationId xmlns:p14="http://schemas.microsoft.com/office/powerpoint/2010/main" val="22491969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304800"/>
            <a:ext cx="8229600" cy="560387"/>
          </a:xfrm>
        </p:spPr>
        <p:txBody>
          <a:bodyPr>
            <a:normAutofit fontScale="90000"/>
          </a:bodyPr>
          <a:lstStyle/>
          <a:p>
            <a:pPr marL="0" indent="0" eaLnBrk="1" hangingPunct="1">
              <a:buNone/>
              <a:defRPr/>
            </a:pPr>
            <a:r>
              <a:rPr lang="ar-SA" sz="4000" b="0" dirty="0" smtClean="0">
                <a:solidFill>
                  <a:schemeClr val="tx1"/>
                </a:solidFill>
                <a:effectLst/>
              </a:rPr>
              <a:t>II- Active acquired immunity</a:t>
            </a:r>
            <a:endParaRPr lang="en-US" sz="6000" b="0" dirty="0" smtClean="0">
              <a:solidFill>
                <a:schemeClr val="tx1"/>
              </a:solidFill>
              <a:effectLst/>
            </a:endParaRPr>
          </a:p>
        </p:txBody>
      </p:sp>
      <p:sp>
        <p:nvSpPr>
          <p:cNvPr id="29699" name="Rectangle 3"/>
          <p:cNvSpPr>
            <a:spLocks noGrp="1" noChangeArrowheads="1"/>
          </p:cNvSpPr>
          <p:nvPr>
            <p:ph sz="quarter" idx="1"/>
          </p:nvPr>
        </p:nvSpPr>
        <p:spPr>
          <a:xfrm>
            <a:off x="457200" y="1371600"/>
            <a:ext cx="8229600" cy="4953000"/>
          </a:xfrm>
        </p:spPr>
        <p:txBody>
          <a:bodyPr/>
          <a:lstStyle/>
          <a:p>
            <a:pPr algn="just">
              <a:lnSpc>
                <a:spcPct val="90000"/>
              </a:lnSpc>
              <a:buNone/>
              <a:defRPr/>
            </a:pPr>
            <a:r>
              <a:rPr lang="en-US" sz="2400" dirty="0"/>
              <a:t> Individual actively produces his own Ab.</a:t>
            </a:r>
          </a:p>
          <a:p>
            <a:pPr algn="just">
              <a:lnSpc>
                <a:spcPct val="90000"/>
              </a:lnSpc>
              <a:buNone/>
              <a:defRPr/>
            </a:pPr>
            <a:endParaRPr lang="en-US" sz="2400" dirty="0"/>
          </a:p>
          <a:p>
            <a:pPr algn="just">
              <a:lnSpc>
                <a:spcPct val="90000"/>
              </a:lnSpc>
              <a:buNone/>
              <a:defRPr/>
            </a:pPr>
            <a:r>
              <a:rPr lang="en-US" sz="2400" dirty="0"/>
              <a:t>   Immunity develop slowly and long lasting due to development of immunological memory:</a:t>
            </a:r>
          </a:p>
          <a:p>
            <a:pPr algn="just">
              <a:lnSpc>
                <a:spcPct val="90000"/>
              </a:lnSpc>
              <a:buNone/>
              <a:defRPr/>
            </a:pPr>
            <a:endParaRPr lang="en-US" sz="2400" dirty="0"/>
          </a:p>
          <a:p>
            <a:pPr algn="just">
              <a:lnSpc>
                <a:spcPct val="90000"/>
              </a:lnSpc>
              <a:buNone/>
              <a:defRPr/>
            </a:pPr>
            <a:r>
              <a:rPr lang="en-US" sz="2400" dirty="0"/>
              <a:t>   a-Natural active acquired immunity </a:t>
            </a:r>
          </a:p>
          <a:p>
            <a:pPr algn="just">
              <a:lnSpc>
                <a:spcPct val="90000"/>
              </a:lnSpc>
              <a:buNone/>
              <a:defRPr/>
            </a:pPr>
            <a:r>
              <a:rPr lang="en-US" sz="2400" dirty="0"/>
              <a:t>   The person becomes immune as a result of previous exposure to a live pathogen </a:t>
            </a:r>
          </a:p>
          <a:p>
            <a:pPr algn="just">
              <a:lnSpc>
                <a:spcPct val="90000"/>
              </a:lnSpc>
              <a:buNone/>
              <a:defRPr/>
            </a:pPr>
            <a:endParaRPr lang="en-US" sz="2400" dirty="0"/>
          </a:p>
          <a:p>
            <a:pPr algn="just">
              <a:lnSpc>
                <a:spcPct val="90000"/>
              </a:lnSpc>
              <a:buNone/>
              <a:defRPr/>
            </a:pPr>
            <a:r>
              <a:rPr lang="en-US" sz="2400" dirty="0"/>
              <a:t>   b-Artificially active acquired immunity </a:t>
            </a:r>
          </a:p>
          <a:p>
            <a:pPr algn="just">
              <a:lnSpc>
                <a:spcPct val="90000"/>
              </a:lnSpc>
              <a:buNone/>
              <a:defRPr/>
            </a:pPr>
            <a:r>
              <a:rPr lang="en-US" sz="2400" dirty="0"/>
              <a:t>   A vaccine stimulates a primary response against the antigen without causing symptoms of the disease.</a:t>
            </a:r>
            <a:endParaRPr lang="en-US" sz="2400" dirty="0" smtClean="0"/>
          </a:p>
        </p:txBody>
      </p:sp>
    </p:spTree>
    <p:extLst>
      <p:ext uri="{BB962C8B-B14F-4D97-AF65-F5344CB8AC3E}">
        <p14:creationId xmlns:p14="http://schemas.microsoft.com/office/powerpoint/2010/main" val="1597553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495800" y="152400"/>
            <a:ext cx="8229600" cy="1066800"/>
          </a:xfrm>
        </p:spPr>
        <p:txBody>
          <a:bodyPr/>
          <a:lstStyle/>
          <a:p>
            <a:pPr marL="0" indent="0" eaLnBrk="1" hangingPunct="1">
              <a:buNone/>
              <a:defRPr/>
            </a:pPr>
            <a:r>
              <a:rPr lang="en-US" b="0" dirty="0" smtClean="0">
                <a:solidFill>
                  <a:schemeClr val="tx1"/>
                </a:solidFill>
                <a:effectLst/>
              </a:rPr>
              <a:t>Vaccination</a:t>
            </a:r>
            <a:endParaRPr lang="en-US" b="1" dirty="0" smtClean="0">
              <a:solidFill>
                <a:srgbClr val="CC3300"/>
              </a:solidFill>
            </a:endParaRPr>
          </a:p>
        </p:txBody>
      </p:sp>
      <p:sp>
        <p:nvSpPr>
          <p:cNvPr id="19459" name="Rectangle 3"/>
          <p:cNvSpPr>
            <a:spLocks noGrp="1" noChangeArrowheads="1"/>
          </p:cNvSpPr>
          <p:nvPr>
            <p:ph sz="quarter" idx="1"/>
          </p:nvPr>
        </p:nvSpPr>
        <p:spPr>
          <a:xfrm>
            <a:off x="228600" y="1600200"/>
            <a:ext cx="8763000" cy="5257800"/>
          </a:xfrm>
        </p:spPr>
        <p:txBody>
          <a:bodyPr/>
          <a:lstStyle/>
          <a:p>
            <a:pPr algn="just">
              <a:lnSpc>
                <a:spcPct val="90000"/>
              </a:lnSpc>
              <a:buNone/>
              <a:defRPr/>
            </a:pPr>
            <a:r>
              <a:rPr lang="en-US" sz="2400" dirty="0"/>
              <a:t> -immunity against pathogens (viruses and bacteria) by using:</a:t>
            </a:r>
          </a:p>
          <a:p>
            <a:pPr algn="just">
              <a:lnSpc>
                <a:spcPct val="90000"/>
              </a:lnSpc>
              <a:buNone/>
              <a:defRPr/>
            </a:pPr>
            <a:r>
              <a:rPr lang="en-US" sz="2400" dirty="0"/>
              <a:t>  live attenuated</a:t>
            </a:r>
          </a:p>
          <a:p>
            <a:pPr algn="just">
              <a:lnSpc>
                <a:spcPct val="90000"/>
              </a:lnSpc>
              <a:buNone/>
              <a:defRPr/>
            </a:pPr>
            <a:r>
              <a:rPr lang="en-US" sz="2400" dirty="0"/>
              <a:t>  killed</a:t>
            </a:r>
          </a:p>
          <a:p>
            <a:pPr algn="just">
              <a:lnSpc>
                <a:spcPct val="90000"/>
              </a:lnSpc>
              <a:buNone/>
              <a:defRPr/>
            </a:pPr>
            <a:r>
              <a:rPr lang="en-US" sz="2400" dirty="0"/>
              <a:t>  altered antigens </a:t>
            </a:r>
          </a:p>
          <a:p>
            <a:pPr algn="just">
              <a:lnSpc>
                <a:spcPct val="90000"/>
              </a:lnSpc>
              <a:buNone/>
              <a:defRPr/>
            </a:pPr>
            <a:r>
              <a:rPr lang="en-US" sz="2400" dirty="0"/>
              <a:t>  that stimulate the body to produce antibodies</a:t>
            </a:r>
          </a:p>
          <a:p>
            <a:pPr algn="just">
              <a:lnSpc>
                <a:spcPct val="90000"/>
              </a:lnSpc>
              <a:buNone/>
              <a:defRPr/>
            </a:pPr>
            <a:endParaRPr lang="en-US" sz="2400" dirty="0"/>
          </a:p>
          <a:p>
            <a:pPr algn="just">
              <a:lnSpc>
                <a:spcPct val="90000"/>
              </a:lnSpc>
              <a:buNone/>
              <a:defRPr/>
            </a:pPr>
            <a:r>
              <a:rPr lang="en-US" sz="2400" dirty="0"/>
              <a:t>-Vaccines work with the immune system's ability to recognize and destroy foreign proteins (antigens)</a:t>
            </a:r>
            <a:endParaRPr lang="en-US" sz="2800" dirty="0" smtClean="0"/>
          </a:p>
        </p:txBody>
      </p:sp>
    </p:spTree>
    <p:extLst>
      <p:ext uri="{BB962C8B-B14F-4D97-AF65-F5344CB8AC3E}">
        <p14:creationId xmlns:p14="http://schemas.microsoft.com/office/powerpoint/2010/main" val="26839783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84</TotalTime>
  <Words>1270</Words>
  <Application>Microsoft Office PowerPoint</Application>
  <PresentationFormat>On-screen Show (4:3)</PresentationFormat>
  <Paragraphs>182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Equity</vt:lpstr>
      <vt:lpstr>PowerPoint Presentation</vt:lpstr>
      <vt:lpstr>PowerPoint Presentation</vt:lpstr>
      <vt:lpstr>PowerPoint Presentation</vt:lpstr>
      <vt:lpstr>PowerPoint Presentation</vt:lpstr>
      <vt:lpstr>PowerPoint Presentation</vt:lpstr>
      <vt:lpstr>Immunoprophylaxix</vt:lpstr>
      <vt:lpstr>I- Passive acquired immunity</vt:lpstr>
      <vt:lpstr>II- Active acquired immunity</vt:lpstr>
      <vt:lpstr>Vaccination</vt:lpstr>
      <vt:lpstr>Vaccination</vt:lpstr>
      <vt:lpstr>Types of vaccines:</vt:lpstr>
      <vt:lpstr>Types of vaccines:</vt:lpstr>
      <vt:lpstr>Types of vaccines:</vt:lpstr>
      <vt:lpstr>Types of vaccines:</vt:lpstr>
      <vt:lpstr>Types of vaccines:</vt:lpstr>
      <vt:lpstr> Types of vaccines: </vt:lpstr>
      <vt:lpstr>Types of vaccines:  </vt:lpstr>
      <vt:lpstr>Combined immunization (Vaccination)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Mohamed</dc:creator>
  <cp:lastModifiedBy>Venkatesh Velangi</cp:lastModifiedBy>
  <cp:revision>18</cp:revision>
  <dcterms:created xsi:type="dcterms:W3CDTF">2006-08-16T00:00:00Z</dcterms:created>
  <dcterms:modified xsi:type="dcterms:W3CDTF">2015-10-13T11:41:00Z</dcterms:modified>
</cp:coreProperties>
</file>