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62" r:id="rId3"/>
    <p:sldId id="260" r:id="rId4"/>
    <p:sldId id="261" r:id="rId5"/>
    <p:sldId id="258" r:id="rId6"/>
    <p:sldId id="259"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44102886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402378941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6116621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87551241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A227B36-9192-4676-A098-001A6846494D}" type="datetimeFigureOut">
              <a:rPr lang="en-US" smtClean="0"/>
              <a:t>10/14/2015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28283003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87948300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A227B36-9192-4676-A098-001A6846494D}" type="datetimeFigureOut">
              <a:rPr lang="en-US" smtClean="0"/>
              <a:t>10/14/2015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243910437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A227B36-9192-4676-A098-001A6846494D}" type="datetimeFigureOut">
              <a:rPr lang="en-US" smtClean="0"/>
              <a:t>10/14/2015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42708663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A227B36-9192-4676-A098-001A6846494D}" type="datetimeFigureOut">
              <a:rPr lang="en-US" smtClean="0"/>
              <a:t>10/14/2015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2632754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266402269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A227B36-9192-4676-A098-001A6846494D}" type="datetimeFigureOut">
              <a:rPr lang="en-US" smtClean="0"/>
              <a:t>10/14/2015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FEDBBDC-7E4C-4773-AC21-4C169E4BF4BF}" type="slidenum">
              <a:rPr lang="en-US" smtClean="0"/>
              <a:t>‹#›</a:t>
            </a:fld>
            <a:endParaRPr lang="en-US"/>
          </a:p>
        </p:txBody>
      </p:sp>
    </p:spTree>
    <p:extLst>
      <p:ext uri="{BB962C8B-B14F-4D97-AF65-F5344CB8AC3E}">
        <p14:creationId xmlns:p14="http://schemas.microsoft.com/office/powerpoint/2010/main" val="313999219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227B36-9192-4676-A098-001A6846494D}" type="datetimeFigureOut">
              <a:rPr lang="en-US" smtClean="0"/>
              <a:t>10/14/2015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FEDBBDC-7E4C-4773-AC21-4C169E4BF4BF}" type="slidenum">
              <a:rPr lang="en-US" smtClean="0"/>
              <a:t>‹#›</a:t>
            </a:fld>
            <a:endParaRPr lang="en-US"/>
          </a:p>
        </p:txBody>
      </p:sp>
    </p:spTree>
    <p:extLst>
      <p:ext uri="{BB962C8B-B14F-4D97-AF65-F5344CB8AC3E}">
        <p14:creationId xmlns:p14="http://schemas.microsoft.com/office/powerpoint/2010/main" val="364764543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omicsonline.org/Submitmanuscript.php" TargetMode="External"/><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www.conferenceseries.com/" TargetMode="External"/><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jpeg"/><Relationship Id="rId2" Type="http://schemas.openxmlformats.org/officeDocument/2006/relationships/image" Target="../media/image4.jpeg"/><Relationship Id="rId1" Type="http://schemas.openxmlformats.org/officeDocument/2006/relationships/slideLayout" Target="../slideLayouts/slideLayout2.xml"/><Relationship Id="rId4" Type="http://schemas.openxmlformats.org/officeDocument/2006/relationships/hyperlink" Target="http://omicsonline.org/membership.ph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rakesh-s\Desktop\blue_light_background_04_vector_181887.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93663"/>
            <a:ext cx="9144000" cy="69262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Flowchart: Display 4"/>
          <p:cNvSpPr/>
          <p:nvPr/>
        </p:nvSpPr>
        <p:spPr>
          <a:xfrm>
            <a:off x="14288" y="831850"/>
            <a:ext cx="9129712" cy="4959350"/>
          </a:xfrm>
          <a:prstGeom prst="flowChartDisplay">
            <a:avLst/>
          </a:prstGeom>
        </p:spPr>
        <p:style>
          <a:lnRef idx="2">
            <a:schemeClr val="accent2"/>
          </a:lnRef>
          <a:fillRef idx="1">
            <a:schemeClr val="lt1"/>
          </a:fillRef>
          <a:effectRef idx="0">
            <a:schemeClr val="accent2"/>
          </a:effectRef>
          <a:fontRef idx="minor">
            <a:schemeClr val="dk1"/>
          </a:fontRef>
        </p:style>
        <p:txBody>
          <a:bodyPr anchor="ctr"/>
          <a:lstStyle/>
          <a:p>
            <a:pPr algn="ctr">
              <a:defRPr/>
            </a:pPr>
            <a:r>
              <a:rPr lang="en-IN" sz="2000" dirty="0">
                <a:solidFill>
                  <a:schemeClr val="bg2">
                    <a:lumMod val="10000"/>
                  </a:schemeClr>
                </a:solidFill>
                <a:latin typeface="Centaur" panose="02030504050205020304" pitchFamily="18" charset="0"/>
              </a:rPr>
              <a:t>OMICS </a:t>
            </a:r>
            <a:r>
              <a:rPr lang="en-IN" sz="2000" dirty="0" smtClean="0">
                <a:solidFill>
                  <a:schemeClr val="bg2">
                    <a:lumMod val="10000"/>
                  </a:schemeClr>
                </a:solidFill>
                <a:latin typeface="Centaur" panose="02030504050205020304" pitchFamily="18" charset="0"/>
              </a:rPr>
              <a:t>International welcomes </a:t>
            </a:r>
            <a:r>
              <a:rPr lang="en-IN" sz="2000" dirty="0">
                <a:solidFill>
                  <a:schemeClr val="bg2">
                    <a:lumMod val="10000"/>
                  </a:schemeClr>
                </a:solidFill>
                <a:latin typeface="Centaur" panose="02030504050205020304" pitchFamily="18" charset="0"/>
              </a:rPr>
              <a:t>submissions that are original and technically so as to serve both the developing world and developed countries in the best possible way.</a:t>
            </a:r>
          </a:p>
          <a:p>
            <a:pPr algn="ctr">
              <a:defRPr/>
            </a:pPr>
            <a:r>
              <a:rPr lang="en-US" sz="2000" dirty="0">
                <a:solidFill>
                  <a:schemeClr val="bg2">
                    <a:lumMod val="10000"/>
                  </a:schemeClr>
                </a:solidFill>
                <a:latin typeface="Centaur" panose="02030504050205020304" pitchFamily="18" charset="0"/>
              </a:rPr>
              <a:t>OMICS Journals  are poised in excellence by publishing high quality research. </a:t>
            </a:r>
            <a:r>
              <a:rPr lang="en-IN" sz="2000" dirty="0">
                <a:solidFill>
                  <a:schemeClr val="bg2">
                    <a:lumMod val="10000"/>
                  </a:schemeClr>
                </a:solidFill>
                <a:latin typeface="Centaur" panose="02030504050205020304" pitchFamily="18" charset="0"/>
              </a:rPr>
              <a:t>OMICS International </a:t>
            </a:r>
            <a:r>
              <a:rPr lang="en-IN" sz="2000" dirty="0" smtClean="0">
                <a:solidFill>
                  <a:schemeClr val="bg2">
                    <a:lumMod val="10000"/>
                  </a:schemeClr>
                </a:solidFill>
                <a:latin typeface="Centaur" panose="02030504050205020304" pitchFamily="18" charset="0"/>
              </a:rPr>
              <a:t> follows </a:t>
            </a:r>
            <a:r>
              <a:rPr lang="en-IN" sz="2000" dirty="0">
                <a:solidFill>
                  <a:schemeClr val="bg2">
                    <a:lumMod val="10000"/>
                  </a:schemeClr>
                </a:solidFill>
                <a:latin typeface="Centaur" panose="02030504050205020304" pitchFamily="18" charset="0"/>
              </a:rPr>
              <a:t>an Editorial Manager® System peer review process and boasts of a strong and active editorial board.</a:t>
            </a:r>
            <a:endParaRPr lang="en-US" sz="2000" dirty="0">
              <a:solidFill>
                <a:schemeClr val="bg2">
                  <a:lumMod val="10000"/>
                </a:schemeClr>
              </a:solidFill>
              <a:latin typeface="Centaur" panose="02030504050205020304" pitchFamily="18" charset="0"/>
            </a:endParaRPr>
          </a:p>
          <a:p>
            <a:pPr algn="ctr">
              <a:defRPr/>
            </a:pPr>
            <a:r>
              <a:rPr lang="en-US" sz="2000" dirty="0">
                <a:solidFill>
                  <a:schemeClr val="bg2">
                    <a:lumMod val="10000"/>
                  </a:schemeClr>
                </a:solidFill>
                <a:latin typeface="Centaur" panose="02030504050205020304" pitchFamily="18" charset="0"/>
              </a:rPr>
              <a:t>Editors and reviewers are experts in their field and provide anonymous, unbiased and detailed reviews of all submissions.</a:t>
            </a:r>
          </a:p>
          <a:p>
            <a:pPr algn="ctr">
              <a:defRPr/>
            </a:pPr>
            <a:r>
              <a:rPr lang="en-IN" sz="2000" dirty="0">
                <a:solidFill>
                  <a:schemeClr val="bg2">
                    <a:lumMod val="10000"/>
                  </a:schemeClr>
                </a:solidFill>
                <a:latin typeface="Centaur" panose="02030504050205020304" pitchFamily="18" charset="0"/>
              </a:rPr>
              <a:t>The journal gives the options of multiple language translations for all the articles and all archived articles are available in HTML, XML, PDF and audio formats. Also, all the published articles are archived in repositories and indexing services like DOAJ, CAS, Google Scholar, Scientific Commons, Index Copernicus, EBSCO, HINARI and GALE.</a:t>
            </a:r>
            <a:endParaRPr lang="en-US" sz="2000" dirty="0">
              <a:solidFill>
                <a:schemeClr val="bg2">
                  <a:lumMod val="10000"/>
                </a:schemeClr>
              </a:solidFill>
              <a:latin typeface="Centaur" panose="02030504050205020304" pitchFamily="18" charset="0"/>
            </a:endParaRPr>
          </a:p>
          <a:p>
            <a:pPr>
              <a:defRPr/>
            </a:pPr>
            <a:endParaRPr lang="en-US" sz="2000" dirty="0"/>
          </a:p>
        </p:txBody>
      </p:sp>
      <p:sp>
        <p:nvSpPr>
          <p:cNvPr id="6" name="Rectangle 5"/>
          <p:cNvSpPr/>
          <p:nvPr/>
        </p:nvSpPr>
        <p:spPr>
          <a:xfrm>
            <a:off x="319088" y="5910262"/>
            <a:ext cx="7010400" cy="922338"/>
          </a:xfrm>
          <a:prstGeom prst="rect">
            <a:avLst/>
          </a:prstGeom>
        </p:spPr>
        <p:style>
          <a:lnRef idx="2">
            <a:schemeClr val="dk1"/>
          </a:lnRef>
          <a:fillRef idx="1">
            <a:schemeClr val="lt1"/>
          </a:fillRef>
          <a:effectRef idx="0">
            <a:schemeClr val="dk1"/>
          </a:effectRef>
          <a:fontRef idx="minor">
            <a:schemeClr val="dk1"/>
          </a:fontRef>
        </p:style>
        <p:txBody>
          <a:bodyPr>
            <a:spAutoFit/>
          </a:bodyPr>
          <a:lstStyle/>
          <a:p>
            <a:pPr>
              <a:defRPr/>
            </a:pPr>
            <a:r>
              <a:rPr lang="en-US" b="1" dirty="0">
                <a:solidFill>
                  <a:srgbClr val="0070C0"/>
                </a:solidFill>
                <a:latin typeface="Microsoft YaHei" panose="020B0503020204020204" pitchFamily="34" charset="-122"/>
                <a:ea typeface="Microsoft YaHei" panose="020B0503020204020204" pitchFamily="34" charset="-122"/>
              </a:rPr>
              <a:t>For more details please visit our website: </a:t>
            </a:r>
            <a:r>
              <a:rPr lang="en-US" b="1" dirty="0">
                <a:solidFill>
                  <a:schemeClr val="accent5">
                    <a:lumMod val="10000"/>
                  </a:schemeClr>
                </a:solidFill>
                <a:latin typeface="Microsoft YaHei" panose="020B0503020204020204" pitchFamily="34" charset="-122"/>
                <a:ea typeface="Microsoft YaHei" panose="020B0503020204020204" pitchFamily="34" charset="-122"/>
                <a:hlinkClick r:id="rId3"/>
              </a:rPr>
              <a:t>http://omicsonline.org/Submitmanuscript.php</a:t>
            </a:r>
            <a:r>
              <a:rPr lang="en-US" b="1" dirty="0">
                <a:solidFill>
                  <a:schemeClr val="accent5">
                    <a:lumMod val="10000"/>
                  </a:schemeClr>
                </a:solidFill>
                <a:latin typeface="Microsoft YaHei" panose="020B0503020204020204" pitchFamily="34" charset="-122"/>
                <a:ea typeface="Microsoft YaHei" panose="020B0503020204020204" pitchFamily="34" charset="-122"/>
              </a:rPr>
              <a:t> </a:t>
            </a:r>
          </a:p>
          <a:p>
            <a:pPr>
              <a:defRPr/>
            </a:pPr>
            <a:endParaRPr lang="en-US" dirty="0">
              <a:solidFill>
                <a:srgbClr val="0070C0"/>
              </a:solidFill>
              <a:latin typeface="Microsoft YaHei" panose="020B0503020204020204" pitchFamily="34" charset="-122"/>
              <a:ea typeface="Microsoft YaHei" panose="020B0503020204020204" pitchFamily="34" charset="-122"/>
            </a:endParaRPr>
          </a:p>
        </p:txBody>
      </p:sp>
      <p:sp>
        <p:nvSpPr>
          <p:cNvPr id="7" name="Title 1"/>
          <p:cNvSpPr txBox="1">
            <a:spLocks/>
          </p:cNvSpPr>
          <p:nvPr/>
        </p:nvSpPr>
        <p:spPr>
          <a:xfrm>
            <a:off x="319088" y="41275"/>
            <a:ext cx="8534400" cy="831850"/>
          </a:xfrm>
          <a:prstGeom prst="rect">
            <a:avLst/>
          </a:prstGeom>
        </p:spPr>
        <p:txBody>
          <a:bodyPr anchor="ctr">
            <a:normAutofit fontScale="92500" lnSpcReduction="20000"/>
          </a:bodyPr>
          <a:lstStyle>
            <a:lvl1pPr algn="ctr" defTabSz="914400" rtl="0" eaLnBrk="1" latinLnBrk="0" hangingPunct="1">
              <a:spcBef>
                <a:spcPct val="0"/>
              </a:spcBef>
              <a:buNone/>
              <a:defRPr sz="4400" kern="1200">
                <a:solidFill>
                  <a:schemeClr val="tx1"/>
                </a:solidFill>
                <a:latin typeface="+mj-lt"/>
                <a:ea typeface="+mj-ea"/>
                <a:cs typeface="+mj-cs"/>
              </a:defRPr>
            </a:lvl1pPr>
          </a:lstStyle>
          <a:p>
            <a:pPr>
              <a:defRPr/>
            </a:pPr>
            <a:r>
              <a:rPr lang="en-US" sz="3200" b="1" dirty="0" smtClean="0">
                <a:solidFill>
                  <a:schemeClr val="accent4">
                    <a:lumMod val="10000"/>
                  </a:schemeClr>
                </a:solidFill>
                <a:latin typeface="Baskerville Old Face" panose="02020602080505020303" pitchFamily="18" charset="0"/>
              </a:rPr>
              <a:t>OMICS </a:t>
            </a:r>
            <a:r>
              <a:rPr lang="en-US" sz="3200" b="1" dirty="0" smtClean="0">
                <a:solidFill>
                  <a:schemeClr val="accent4">
                    <a:lumMod val="10000"/>
                  </a:schemeClr>
                </a:solidFill>
                <a:latin typeface="Modern No. 20" pitchFamily="18" charset="0"/>
              </a:rPr>
              <a:t>Journals</a:t>
            </a:r>
            <a:r>
              <a:rPr lang="en-US" sz="3200" b="1" dirty="0" smtClean="0">
                <a:solidFill>
                  <a:schemeClr val="accent4">
                    <a:lumMod val="10000"/>
                  </a:schemeClr>
                </a:solidFill>
                <a:latin typeface="Baskerville Old Face" panose="02020602080505020303" pitchFamily="18" charset="0"/>
              </a:rPr>
              <a:t> are welcoming Submissions</a:t>
            </a:r>
            <a:r>
              <a:rPr lang="en-US" sz="3200" b="1" dirty="0" smtClean="0">
                <a:solidFill>
                  <a:schemeClr val="accent4">
                    <a:lumMod val="10000"/>
                  </a:schemeClr>
                </a:solidFill>
              </a:rPr>
              <a:t/>
            </a:r>
            <a:br>
              <a:rPr lang="en-US" sz="3200" b="1" dirty="0" smtClean="0">
                <a:solidFill>
                  <a:schemeClr val="accent4">
                    <a:lumMod val="10000"/>
                  </a:schemeClr>
                </a:solidFill>
              </a:rPr>
            </a:br>
            <a:endParaRPr lang="en-US" sz="3200" dirty="0">
              <a:solidFill>
                <a:schemeClr val="accent4">
                  <a:lumMod val="10000"/>
                </a:schemeClr>
              </a:solidFill>
            </a:endParaRPr>
          </a:p>
        </p:txBody>
      </p:sp>
    </p:spTree>
    <p:extLst>
      <p:ext uri="{BB962C8B-B14F-4D97-AF65-F5344CB8AC3E}">
        <p14:creationId xmlns:p14="http://schemas.microsoft.com/office/powerpoint/2010/main" val="247939464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0070C0"/>
                </a:solidFill>
                <a:latin typeface="Times New Roman" pitchFamily="18" charset="0"/>
                <a:cs typeface="Times New Roman" pitchFamily="18" charset="0"/>
              </a:rPr>
              <a:t>Journal of Sports Medicine and Doping Studies</a:t>
            </a:r>
            <a:endParaRPr lang="en-US" b="1" dirty="0">
              <a:solidFill>
                <a:srgbClr val="0070C0"/>
              </a:solidFill>
              <a:latin typeface="Times New Roman" pitchFamily="18" charset="0"/>
              <a:cs typeface="Times New Roman" pitchFamily="18" charset="0"/>
            </a:endParaRPr>
          </a:p>
        </p:txBody>
      </p:sp>
      <p:pic>
        <p:nvPicPr>
          <p:cNvPr id="4" name="Content Placeholder 3"/>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457200" y="2514600"/>
            <a:ext cx="1905000" cy="2644588"/>
          </a:xfrm>
        </p:spPr>
      </p:pic>
      <p:sp>
        <p:nvSpPr>
          <p:cNvPr id="6" name="TextBox 5"/>
          <p:cNvSpPr txBox="1"/>
          <p:nvPr/>
        </p:nvSpPr>
        <p:spPr>
          <a:xfrm>
            <a:off x="2819400" y="5735782"/>
            <a:ext cx="3810000" cy="461665"/>
          </a:xfrm>
          <a:prstGeom prst="rect">
            <a:avLst/>
          </a:prstGeom>
          <a:noFill/>
        </p:spPr>
        <p:txBody>
          <a:bodyPr wrap="square" rtlCol="0">
            <a:spAutoFit/>
          </a:bodyPr>
          <a:lstStyle/>
          <a:p>
            <a:r>
              <a:rPr lang="en-US" sz="2400" b="1" dirty="0" smtClean="0">
                <a:latin typeface="Times New Roman" pitchFamily="18" charset="0"/>
                <a:cs typeface="Times New Roman" pitchFamily="18" charset="0"/>
              </a:rPr>
              <a:t>Editorial Board Member</a:t>
            </a:r>
            <a:endParaRPr lang="en-US" sz="2400" b="1" dirty="0">
              <a:latin typeface="Times New Roman" pitchFamily="18" charset="0"/>
              <a:cs typeface="Times New Roman" pitchFamily="18" charset="0"/>
            </a:endParaRPr>
          </a:p>
        </p:txBody>
      </p:sp>
      <p:sp>
        <p:nvSpPr>
          <p:cNvPr id="5" name="Rectangle 4"/>
          <p:cNvSpPr/>
          <p:nvPr/>
        </p:nvSpPr>
        <p:spPr>
          <a:xfrm>
            <a:off x="2819400" y="3810000"/>
            <a:ext cx="4572000" cy="1200329"/>
          </a:xfrm>
          <a:prstGeom prst="rect">
            <a:avLst/>
          </a:prstGeom>
        </p:spPr>
        <p:txBody>
          <a:bodyPr>
            <a:spAutoFit/>
          </a:bodyPr>
          <a:lstStyle/>
          <a:p>
            <a:r>
              <a:rPr lang="en-US" b="1" dirty="0"/>
              <a:t>Antonios </a:t>
            </a:r>
            <a:r>
              <a:rPr lang="en-US" b="1" dirty="0" err="1"/>
              <a:t>Angoules</a:t>
            </a:r>
            <a:r>
              <a:rPr lang="en-US" dirty="0"/>
              <a:t/>
            </a:r>
            <a:br>
              <a:rPr lang="en-US" dirty="0"/>
            </a:br>
            <a:r>
              <a:rPr lang="en-US" dirty="0"/>
              <a:t>Department of Essential Medical Subjects</a:t>
            </a:r>
            <a:r>
              <a:rPr lang="en-US" dirty="0"/>
              <a:t/>
            </a:r>
            <a:br>
              <a:rPr lang="en-US" dirty="0"/>
            </a:br>
            <a:r>
              <a:rPr lang="en-US" dirty="0"/>
              <a:t>Technological Institute of Athens</a:t>
            </a:r>
            <a:r>
              <a:rPr lang="en-US" dirty="0"/>
              <a:t/>
            </a:r>
            <a:br>
              <a:rPr lang="en-US" dirty="0"/>
            </a:br>
            <a:r>
              <a:rPr lang="en-US" dirty="0"/>
              <a:t>Greece</a:t>
            </a:r>
            <a:endParaRPr lang="en-US" dirty="0"/>
          </a:p>
        </p:txBody>
      </p:sp>
    </p:spTree>
    <p:extLst>
      <p:ext uri="{BB962C8B-B14F-4D97-AF65-F5344CB8AC3E}">
        <p14:creationId xmlns:p14="http://schemas.microsoft.com/office/powerpoint/2010/main" val="42185097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Biography</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noAutofit/>
          </a:bodyPr>
          <a:lstStyle/>
          <a:p>
            <a:pPr algn="just"/>
            <a:r>
              <a:rPr lang="en-US" sz="2000" dirty="0">
                <a:latin typeface="Times New Roman" pitchFamily="18" charset="0"/>
                <a:cs typeface="Times New Roman" pitchFamily="18" charset="0"/>
              </a:rPr>
              <a:t>Antonios G. </a:t>
            </a:r>
            <a:r>
              <a:rPr lang="en-US" sz="2000" dirty="0" err="1">
                <a:latin typeface="Times New Roman" pitchFamily="18" charset="0"/>
                <a:cs typeface="Times New Roman" pitchFamily="18" charset="0"/>
              </a:rPr>
              <a:t>Angoules</a:t>
            </a:r>
            <a:r>
              <a:rPr lang="en-US" sz="2000" dirty="0">
                <a:latin typeface="Times New Roman" pitchFamily="18" charset="0"/>
                <a:cs typeface="Times New Roman" pitchFamily="18" charset="0"/>
              </a:rPr>
              <a:t> MD, PhD is currently a member of the adjunct academic staff at the Department of Essential Medical Subjects, Faculty of Healthcare Professions, Technological Educational Institute of Athens, Greece. Dr </a:t>
            </a:r>
            <a:r>
              <a:rPr lang="en-US" sz="2000" dirty="0" err="1">
                <a:latin typeface="Times New Roman" pitchFamily="18" charset="0"/>
                <a:cs typeface="Times New Roman" pitchFamily="18" charset="0"/>
              </a:rPr>
              <a:t>Angoules</a:t>
            </a:r>
            <a:r>
              <a:rPr lang="en-US" sz="2000" dirty="0">
                <a:latin typeface="Times New Roman" pitchFamily="18" charset="0"/>
                <a:cs typeface="Times New Roman" pitchFamily="18" charset="0"/>
              </a:rPr>
              <a:t> underwent his medical training and later completed an </a:t>
            </a:r>
            <a:r>
              <a:rPr lang="en-US" sz="2000" dirty="0" smtClean="0">
                <a:latin typeface="Times New Roman" pitchFamily="18" charset="0"/>
                <a:cs typeface="Times New Roman" pitchFamily="18" charset="0"/>
              </a:rPr>
              <a:t>orthopedic </a:t>
            </a:r>
            <a:r>
              <a:rPr lang="en-US" sz="2000" dirty="0">
                <a:latin typeface="Times New Roman" pitchFamily="18" charset="0"/>
                <a:cs typeface="Times New Roman" pitchFamily="18" charset="0"/>
              </a:rPr>
              <a:t>and trauma residency in Greece. He has also obtained a Ph. D. thesis from the Medical School of the Greek National University. Dr </a:t>
            </a:r>
            <a:r>
              <a:rPr lang="en-US" sz="2000" dirty="0" err="1">
                <a:latin typeface="Times New Roman" pitchFamily="18" charset="0"/>
                <a:cs typeface="Times New Roman" pitchFamily="18" charset="0"/>
              </a:rPr>
              <a:t>Angoules</a:t>
            </a:r>
            <a:r>
              <a:rPr lang="en-US" sz="2000" dirty="0">
                <a:latin typeface="Times New Roman" pitchFamily="18" charset="0"/>
                <a:cs typeface="Times New Roman" pitchFamily="18" charset="0"/>
              </a:rPr>
              <a:t> completed a clinical fellowship in Trauma and </a:t>
            </a:r>
            <a:r>
              <a:rPr lang="en-US" sz="2000" dirty="0" smtClean="0">
                <a:latin typeface="Times New Roman" pitchFamily="18" charset="0"/>
                <a:cs typeface="Times New Roman" pitchFamily="18" charset="0"/>
              </a:rPr>
              <a:t>Orthopedics </a:t>
            </a:r>
            <a:r>
              <a:rPr lang="en-US" sz="2000" dirty="0">
                <a:latin typeface="Times New Roman" pitchFamily="18" charset="0"/>
                <a:cs typeface="Times New Roman" pitchFamily="18" charset="0"/>
              </a:rPr>
              <a:t>at the Academic Department of Trauma and </a:t>
            </a:r>
            <a:r>
              <a:rPr lang="en-US" sz="2000" dirty="0" smtClean="0">
                <a:latin typeface="Times New Roman" pitchFamily="18" charset="0"/>
                <a:cs typeface="Times New Roman" pitchFamily="18" charset="0"/>
              </a:rPr>
              <a:t>Orthopedics, </a:t>
            </a:r>
            <a:r>
              <a:rPr lang="en-US" sz="2000" dirty="0">
                <a:latin typeface="Times New Roman" pitchFamily="18" charset="0"/>
                <a:cs typeface="Times New Roman" pitchFamily="18" charset="0"/>
              </a:rPr>
              <a:t>Leeds General Infirmary, Leeds, United Kingdom and has authored a number of peer reviewed publications at national and international level.</a:t>
            </a:r>
            <a:endParaRPr lang="en-US" sz="2000" dirty="0">
              <a:latin typeface="Times New Roman" pitchFamily="18" charset="0"/>
              <a:cs typeface="Times New Roman" pitchFamily="18" charset="0"/>
            </a:endParaRPr>
          </a:p>
        </p:txBody>
      </p:sp>
    </p:spTree>
    <p:extLst>
      <p:ext uri="{BB962C8B-B14F-4D97-AF65-F5344CB8AC3E}">
        <p14:creationId xmlns:p14="http://schemas.microsoft.com/office/powerpoint/2010/main" val="425025225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u="sng" dirty="0" smtClean="0">
                <a:latin typeface="Times New Roman" pitchFamily="18" charset="0"/>
                <a:cs typeface="Times New Roman" pitchFamily="18" charset="0"/>
              </a:rPr>
              <a:t>Research Interest</a:t>
            </a:r>
            <a:endParaRPr lang="en-US" u="sng"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pPr marL="0" indent="0" algn="just">
              <a:buNone/>
            </a:pPr>
            <a:r>
              <a:rPr lang="en-US" dirty="0" smtClean="0">
                <a:latin typeface="Times New Roman" pitchFamily="18" charset="0"/>
                <a:cs typeface="Times New Roman" pitchFamily="18" charset="0"/>
              </a:rPr>
              <a:t>Include </a:t>
            </a:r>
            <a:r>
              <a:rPr lang="en-US" dirty="0">
                <a:latin typeface="Times New Roman" pitchFamily="18" charset="0"/>
                <a:cs typeface="Times New Roman" pitchFamily="18" charset="0"/>
              </a:rPr>
              <a:t>anatomy, </a:t>
            </a:r>
            <a:r>
              <a:rPr lang="en-US" dirty="0" smtClean="0">
                <a:latin typeface="Times New Roman" pitchFamily="18" charset="0"/>
                <a:cs typeface="Times New Roman" pitchFamily="18" charset="0"/>
              </a:rPr>
              <a:t>orthopedic </a:t>
            </a:r>
            <a:r>
              <a:rPr lang="en-US" dirty="0">
                <a:latin typeface="Times New Roman" pitchFamily="18" charset="0"/>
                <a:cs typeface="Times New Roman" pitchFamily="18" charset="0"/>
              </a:rPr>
              <a:t>trauma, knee surgery, knee proprioception, and dance medicine, wound healing and physical rehabilitation</a:t>
            </a:r>
            <a:endParaRPr lang="en-US" dirty="0">
              <a:latin typeface="Times New Roman" pitchFamily="18" charset="0"/>
              <a:cs typeface="Times New Roman" pitchFamily="18" charset="0"/>
            </a:endParaRPr>
          </a:p>
        </p:txBody>
      </p:sp>
    </p:spTree>
    <p:extLst>
      <p:ext uri="{BB962C8B-B14F-4D97-AF65-F5344CB8AC3E}">
        <p14:creationId xmlns:p14="http://schemas.microsoft.com/office/powerpoint/2010/main" val="416896697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6386" name="Picture 1" descr="C:\Users\rakesh-s\Desktop\speaker.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3962400"/>
            <a:ext cx="9144000" cy="2819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6" name="Horizontal Scroll 5"/>
          <p:cNvSpPr/>
          <p:nvPr/>
        </p:nvSpPr>
        <p:spPr>
          <a:xfrm>
            <a:off x="346075" y="914400"/>
            <a:ext cx="8229600" cy="3429000"/>
          </a:xfrm>
          <a:prstGeom prst="horizontalScroll">
            <a:avLst/>
          </a:prstGeom>
        </p:spPr>
        <p:style>
          <a:lnRef idx="3">
            <a:schemeClr val="lt1"/>
          </a:lnRef>
          <a:fillRef idx="1">
            <a:schemeClr val="accent2"/>
          </a:fillRef>
          <a:effectRef idx="1">
            <a:schemeClr val="accent2"/>
          </a:effectRef>
          <a:fontRef idx="minor">
            <a:schemeClr val="lt1"/>
          </a:fontRef>
        </p:style>
        <p:txBody>
          <a:bodyPr anchor="ctr"/>
          <a:lstStyle/>
          <a:p>
            <a:pPr marL="285750" indent="-285750">
              <a:buFont typeface="Wingdings" panose="05000000000000000000" pitchFamily="2" charset="2"/>
              <a:buChar char="Ø"/>
              <a:defRPr/>
            </a:pPr>
            <a:r>
              <a:rPr lang="en-US" sz="2200" dirty="0">
                <a:latin typeface="Times New Roman" pitchFamily="18" charset="0"/>
                <a:cs typeface="Times New Roman" pitchFamily="18" charset="0"/>
                <a:hlinkClick r:id="rId3"/>
              </a:rPr>
              <a:t>http://www.conferenceseries.com</a:t>
            </a:r>
            <a:r>
              <a:rPr lang="en-US" sz="2200" dirty="0" smtClean="0">
                <a:latin typeface="Times New Roman" pitchFamily="18" charset="0"/>
                <a:cs typeface="Times New Roman" pitchFamily="18" charset="0"/>
                <a:hlinkClick r:id="rId3"/>
              </a:rPr>
              <a:t>/</a:t>
            </a:r>
            <a:r>
              <a:rPr lang="en-US" sz="2200" dirty="0" smtClean="0">
                <a:latin typeface="Times New Roman" pitchFamily="18" charset="0"/>
                <a:cs typeface="Times New Roman" pitchFamily="18" charset="0"/>
              </a:rPr>
              <a:t> </a:t>
            </a:r>
            <a:endParaRPr lang="en-US" sz="2200" dirty="0">
              <a:latin typeface="Times New Roman" pitchFamily="18" charset="0"/>
              <a:cs typeface="Times New Roman" pitchFamily="18" charset="0"/>
            </a:endParaRPr>
          </a:p>
        </p:txBody>
      </p:sp>
      <p:sp>
        <p:nvSpPr>
          <p:cNvPr id="7" name="Double Wave 6"/>
          <p:cNvSpPr/>
          <p:nvPr/>
        </p:nvSpPr>
        <p:spPr>
          <a:xfrm>
            <a:off x="187325" y="0"/>
            <a:ext cx="8777288" cy="1435100"/>
          </a:xfrm>
          <a:prstGeom prst="doubleWave">
            <a:avLst/>
          </a:prstGeom>
        </p:spPr>
        <p:style>
          <a:lnRef idx="1">
            <a:schemeClr val="accent5"/>
          </a:lnRef>
          <a:fillRef idx="2">
            <a:schemeClr val="accent5"/>
          </a:fillRef>
          <a:effectRef idx="1">
            <a:schemeClr val="accent5"/>
          </a:effectRef>
          <a:fontRef idx="minor">
            <a:schemeClr val="dk1"/>
          </a:fontRef>
        </p:style>
        <p:txBody>
          <a:bodyPr anchor="ctr"/>
          <a:lstStyle/>
          <a:p>
            <a:pPr algn="ctr">
              <a:defRPr/>
            </a:pPr>
            <a:r>
              <a:rPr lang="en-US" sz="3600" dirty="0" smtClean="0">
                <a:latin typeface="Times New Roman" pitchFamily="18" charset="0"/>
                <a:cs typeface="Times New Roman" pitchFamily="18" charset="0"/>
              </a:rPr>
              <a:t>For Upcoming </a:t>
            </a:r>
            <a:r>
              <a:rPr lang="en-US" sz="3600" dirty="0">
                <a:latin typeface="Times New Roman" pitchFamily="18" charset="0"/>
                <a:cs typeface="Times New Roman" pitchFamily="18" charset="0"/>
              </a:rPr>
              <a:t>Conferences</a:t>
            </a:r>
          </a:p>
        </p:txBody>
      </p:sp>
    </p:spTree>
    <p:extLst>
      <p:ext uri="{BB962C8B-B14F-4D97-AF65-F5344CB8AC3E}">
        <p14:creationId xmlns:p14="http://schemas.microsoft.com/office/powerpoint/2010/main" val="313937860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a:defRPr/>
            </a:pPr>
            <a:endParaRPr lang="en-US" dirty="0"/>
          </a:p>
        </p:txBody>
      </p:sp>
      <p:sp>
        <p:nvSpPr>
          <p:cNvPr id="2" name="Title 1"/>
          <p:cNvSpPr>
            <a:spLocks noGrp="1"/>
          </p:cNvSpPr>
          <p:nvPr>
            <p:ph type="title"/>
          </p:nvPr>
        </p:nvSpPr>
        <p:spPr/>
        <p:txBody>
          <a:bodyPr/>
          <a:lstStyle/>
          <a:p>
            <a:pPr>
              <a:defRPr/>
            </a:pPr>
            <a:endParaRPr lang="en-US"/>
          </a:p>
        </p:txBody>
      </p:sp>
      <p:pic>
        <p:nvPicPr>
          <p:cNvPr id="17412" name="Picture 2" descr="C:\Users\rakesh-s\Desktop\2-2nd-dec.jp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43481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7413" name="Picture 3" descr="C:\Users\rakesh-s\Desktop\membership.jp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0" y="4191000"/>
            <a:ext cx="9144000" cy="2667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p:nvSpPr>
        <p:spPr>
          <a:xfrm>
            <a:off x="2819400" y="30163"/>
            <a:ext cx="7086600" cy="830262"/>
          </a:xfrm>
          <a:prstGeom prst="rect">
            <a:avLst/>
          </a:prstGeom>
        </p:spPr>
        <p:txBody>
          <a:bodyPr>
            <a:spAutoFit/>
          </a:bodyPr>
          <a:lstStyle/>
          <a:p>
            <a:pPr>
              <a:defRPr/>
            </a:pPr>
            <a:r>
              <a:rPr lang="en-US" sz="2400" dirty="0">
                <a:solidFill>
                  <a:schemeClr val="accent5">
                    <a:lumMod val="10000"/>
                  </a:schemeClr>
                </a:solidFill>
                <a:latin typeface="Andalus" panose="02020603050405020304" pitchFamily="18" charset="-78"/>
                <a:cs typeface="Andalus" panose="02020603050405020304" pitchFamily="18" charset="-78"/>
              </a:rPr>
              <a:t>OMICS </a:t>
            </a:r>
            <a:r>
              <a:rPr lang="en-US" sz="2400" dirty="0" smtClean="0">
                <a:solidFill>
                  <a:schemeClr val="accent5">
                    <a:lumMod val="10000"/>
                  </a:schemeClr>
                </a:solidFill>
                <a:latin typeface="Andalus" panose="02020603050405020304" pitchFamily="18" charset="-78"/>
                <a:cs typeface="Andalus" panose="02020603050405020304" pitchFamily="18" charset="-78"/>
              </a:rPr>
              <a:t>International </a:t>
            </a:r>
            <a:r>
              <a:rPr lang="en-US" sz="2400" b="1" dirty="0">
                <a:solidFill>
                  <a:schemeClr val="accent5">
                    <a:lumMod val="10000"/>
                  </a:schemeClr>
                </a:solidFill>
                <a:latin typeface="Andalus" panose="02020603050405020304" pitchFamily="18" charset="-78"/>
                <a:cs typeface="Andalus" panose="02020603050405020304" pitchFamily="18" charset="-78"/>
              </a:rPr>
              <a:t>Open Access Membership</a:t>
            </a:r>
            <a:br>
              <a:rPr lang="en-US" sz="2400" b="1" dirty="0">
                <a:solidFill>
                  <a:schemeClr val="accent5">
                    <a:lumMod val="10000"/>
                  </a:schemeClr>
                </a:solidFill>
                <a:latin typeface="Andalus" panose="02020603050405020304" pitchFamily="18" charset="-78"/>
                <a:cs typeface="Andalus" panose="02020603050405020304" pitchFamily="18" charset="-78"/>
              </a:rPr>
            </a:br>
            <a:endParaRPr lang="en-US" sz="2400" dirty="0">
              <a:solidFill>
                <a:schemeClr val="accent5">
                  <a:lumMod val="10000"/>
                </a:schemeClr>
              </a:solidFill>
              <a:latin typeface="Andalus" panose="02020603050405020304" pitchFamily="18" charset="-78"/>
              <a:cs typeface="Andalus" panose="02020603050405020304" pitchFamily="18" charset="-78"/>
            </a:endParaRPr>
          </a:p>
        </p:txBody>
      </p:sp>
      <p:sp>
        <p:nvSpPr>
          <p:cNvPr id="7" name="Teardrop 6"/>
          <p:cNvSpPr/>
          <p:nvPr/>
        </p:nvSpPr>
        <p:spPr>
          <a:xfrm>
            <a:off x="1295400" y="630238"/>
            <a:ext cx="7696200" cy="3560762"/>
          </a:xfrm>
          <a:prstGeom prst="teardrop">
            <a:avLst/>
          </a:prstGeom>
          <a:solidFill>
            <a:schemeClr val="accent3">
              <a:lumMod val="75000"/>
            </a:schemeClr>
          </a:solidFill>
        </p:spPr>
        <p:style>
          <a:lnRef idx="1">
            <a:schemeClr val="accent5"/>
          </a:lnRef>
          <a:fillRef idx="2">
            <a:schemeClr val="accent5"/>
          </a:fillRef>
          <a:effectRef idx="1">
            <a:schemeClr val="accent5"/>
          </a:effectRef>
          <a:fontRef idx="minor">
            <a:schemeClr val="dk1"/>
          </a:fontRef>
        </p:style>
        <p:txBody>
          <a:bodyPr anchor="ctr"/>
          <a:lstStyle/>
          <a:p>
            <a:pPr>
              <a:defRPr/>
            </a:pPr>
            <a:r>
              <a:rPr lang="en-US" dirty="0">
                <a:latin typeface="Calisto MT" panose="02040603050505030304" pitchFamily="18" charset="0"/>
              </a:rPr>
              <a:t>OMICS </a:t>
            </a:r>
            <a:r>
              <a:rPr lang="en-US" dirty="0" smtClean="0">
                <a:latin typeface="Calisto MT" panose="02040603050505030304" pitchFamily="18" charset="0"/>
              </a:rPr>
              <a:t>International </a:t>
            </a:r>
            <a:r>
              <a:rPr lang="en-US" dirty="0">
                <a:latin typeface="Calisto MT" panose="02040603050505030304" pitchFamily="18" charset="0"/>
              </a:rPr>
              <a:t>Open Access Membership enables academic and research institutions, funders and corporations to actively encourage open access in scholarly communication and the dissemination of research published by their authors.</a:t>
            </a:r>
          </a:p>
          <a:p>
            <a:pPr>
              <a:defRPr/>
            </a:pPr>
            <a:r>
              <a:rPr lang="en-US" dirty="0">
                <a:latin typeface="Calisto MT" panose="02040603050505030304" pitchFamily="18" charset="0"/>
              </a:rPr>
              <a:t>For more details and benefits, click on the link below:</a:t>
            </a:r>
          </a:p>
          <a:p>
            <a:pPr>
              <a:defRPr/>
            </a:pPr>
            <a:r>
              <a:rPr lang="en-US" dirty="0">
                <a:solidFill>
                  <a:schemeClr val="accent4">
                    <a:lumMod val="10000"/>
                  </a:schemeClr>
                </a:solidFill>
                <a:latin typeface="Calisto MT" panose="02040603050505030304" pitchFamily="18" charset="0"/>
                <a:hlinkClick r:id="rId4"/>
              </a:rPr>
              <a:t>http://omicsonline.org/membership.php</a:t>
            </a:r>
            <a:r>
              <a:rPr lang="en-US" dirty="0">
                <a:solidFill>
                  <a:schemeClr val="accent4">
                    <a:lumMod val="10000"/>
                  </a:schemeClr>
                </a:solidFill>
                <a:latin typeface="Calisto MT" panose="02040603050505030304" pitchFamily="18" charset="0"/>
              </a:rPr>
              <a:t> </a:t>
            </a:r>
          </a:p>
        </p:txBody>
      </p:sp>
    </p:spTree>
    <p:extLst>
      <p:ext uri="{BB962C8B-B14F-4D97-AF65-F5344CB8AC3E}">
        <p14:creationId xmlns:p14="http://schemas.microsoft.com/office/powerpoint/2010/main" val="39645746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58</TotalTime>
  <Words>329</Words>
  <Application>Microsoft Office PowerPoint</Application>
  <PresentationFormat>On-screen Show (4:3)</PresentationFormat>
  <Paragraphs>19</Paragraphs>
  <Slides>6</Slides>
  <Notes>0</Notes>
  <HiddenSlides>0</HiddenSlides>
  <MMClips>0</MMClips>
  <ScaleCrop>false</ScaleCrop>
  <HeadingPairs>
    <vt:vector size="4" baseType="variant">
      <vt:variant>
        <vt:lpstr>Theme</vt:lpstr>
      </vt:variant>
      <vt:variant>
        <vt:i4>1</vt:i4>
      </vt:variant>
      <vt:variant>
        <vt:lpstr>Slide Titles</vt:lpstr>
      </vt:variant>
      <vt:variant>
        <vt:i4>6</vt:i4>
      </vt:variant>
    </vt:vector>
  </HeadingPairs>
  <TitlesOfParts>
    <vt:vector size="7" baseType="lpstr">
      <vt:lpstr>Office Theme</vt:lpstr>
      <vt:lpstr>PowerPoint Presentation</vt:lpstr>
      <vt:lpstr>Journal of Sports Medicine and Doping Studies</vt:lpstr>
      <vt:lpstr>Biography</vt:lpstr>
      <vt:lpstr>Research Interest</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rahul-s</dc:creator>
  <cp:lastModifiedBy>rahul-s</cp:lastModifiedBy>
  <cp:revision>11</cp:revision>
  <dcterms:created xsi:type="dcterms:W3CDTF">2015-10-14T08:23:48Z</dcterms:created>
  <dcterms:modified xsi:type="dcterms:W3CDTF">2015-10-14T15:31:19Z</dcterms:modified>
</cp:coreProperties>
</file>