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2" r:id="rId6"/>
    <p:sldId id="256" r:id="rId7"/>
    <p:sldId id="263" r:id="rId8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9C812-7368-4D4A-82D6-B03619AA685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ADDAE-4AD8-4DB2-BC64-0E2501399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DDAE-4AD8-4DB2-BC64-0E25013997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DDAE-4AD8-4DB2-BC64-0E25013997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95C6-4795-428E-9096-94A20135EDA4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811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6586-D1BE-4291-A0DC-710263A4A7EB}" type="datetime1">
              <a:rPr lang="ca-ES" smtClean="0"/>
              <a:t>19/10/2015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967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2588-6C30-4625-BAFB-EED133121474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768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72E8-73E1-419E-82D5-E8BED189C0DE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2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A759-61BB-4EBA-BC93-9977352C2A7B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570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FA3C-1290-4B2A-98AB-F385CB6EDFCA}" type="datetime1">
              <a:rPr lang="ca-ES" smtClean="0"/>
              <a:t>19/10/2015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540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48F4-C604-47CD-8BA3-FDFE7CBDABA9}" type="datetime1">
              <a:rPr lang="ca-ES" smtClean="0"/>
              <a:t>19/10/2015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666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E3B-03B2-4400-A399-5949E4EBC44A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040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1AC1-B08C-4FD5-878E-D7B6D66912CB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151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178A-ED32-41B9-A731-05682D3CC714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485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75DB-E596-4C14-909F-28AF4EF0E71C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244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9F5-81DA-47BA-866C-C5A93B749266}" type="datetime1">
              <a:rPr lang="ca-ES" smtClean="0"/>
              <a:t>19/10/2015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540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48A3-5D2B-486E-BA91-AD3712D081D0}" type="datetime1">
              <a:rPr lang="ca-ES" smtClean="0"/>
              <a:t>19/10/2015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652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AB1-64DC-462A-BD58-4DA4DA8A477A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802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0916-0A6A-4BAC-BFD8-8B85AD909DB1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372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9E26-E999-459D-BE48-AF6FEF8396F9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118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8B31-A748-4768-9360-193EFAB977F6}" type="datetime1">
              <a:rPr lang="ca-ES" smtClean="0"/>
              <a:t>19/10/2015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A9E678-63C5-4FAC-A67D-A9F99C3EFA12}" type="datetime1">
              <a:rPr lang="ca-ES" smtClean="0"/>
              <a:t>19/10/2015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D498-7B2C-403B-806B-8792EDA770C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3212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guilan.ac.ir/zibaie/index.php?a=0&amp;lg=1" TargetMode="External"/><Relationship Id="rId2" Type="http://schemas.openxmlformats.org/officeDocument/2006/relationships/hyperlink" Target="mailto:arash.zibaee@gmx.com/arash.zibaee@guilan.ac.i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earchgate.net/profile/Jordi_Galban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micsonline.org/membership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Jordi Galbany"/>
          <p:cNvSpPr>
            <a:spLocks noChangeAspect="1" noChangeArrowheads="1"/>
          </p:cNvSpPr>
          <p:nvPr/>
        </p:nvSpPr>
        <p:spPr bwMode="auto">
          <a:xfrm>
            <a:off x="155575" y="-1439863"/>
            <a:ext cx="22479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6 Rectángulo"/>
          <p:cNvSpPr/>
          <p:nvPr/>
        </p:nvSpPr>
        <p:spPr>
          <a:xfrm>
            <a:off x="3554569" y="1560513"/>
            <a:ext cx="5562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Cambria" pitchFamily="18" charset="0"/>
              </a:rPr>
              <a:t>Arash</a:t>
            </a:r>
            <a:r>
              <a:rPr lang="en-US" sz="48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Cambria" pitchFamily="18" charset="0"/>
              </a:rPr>
              <a:t>Zibaee</a:t>
            </a:r>
            <a:endParaRPr lang="en-US" sz="4800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Assistant Professor of Insect Physiology and Toxicology</a:t>
            </a:r>
          </a:p>
          <a:p>
            <a:r>
              <a:rPr lang="en-US" dirty="0" smtClean="0"/>
              <a:t>Department of Plant Protection, </a:t>
            </a:r>
          </a:p>
          <a:p>
            <a:r>
              <a:rPr lang="en-US" dirty="0" smtClean="0"/>
              <a:t>Faculty of Agricultural Sciences</a:t>
            </a:r>
          </a:p>
          <a:p>
            <a:r>
              <a:rPr lang="en-US" dirty="0" smtClean="0"/>
              <a:t>University of </a:t>
            </a:r>
            <a:r>
              <a:rPr lang="en-US" dirty="0" err="1" smtClean="0"/>
              <a:t>Guilan</a:t>
            </a:r>
            <a:r>
              <a:rPr lang="en-US" dirty="0" smtClean="0"/>
              <a:t>, Iran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700" dirty="0">
                <a:solidFill>
                  <a:srgbClr val="FF0000"/>
                </a:solidFill>
                <a:hlinkClick r:id="rId2"/>
              </a:rPr>
              <a:t>a</a:t>
            </a:r>
            <a:r>
              <a:rPr lang="en-US" sz="1700" dirty="0" smtClean="0">
                <a:solidFill>
                  <a:srgbClr val="FF0000"/>
                </a:solidFill>
                <a:hlinkClick r:id="rId2"/>
              </a:rPr>
              <a:t>rash.zibaee@gmx.com/arash.zibaee@guilan.ac.ir</a:t>
            </a:r>
            <a:endParaRPr lang="en-US" sz="17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1700" dirty="0">
                <a:solidFill>
                  <a:srgbClr val="C00000"/>
                </a:solidFill>
                <a:hlinkClick r:id="rId3"/>
              </a:rPr>
              <a:t>http://</a:t>
            </a:r>
            <a:r>
              <a:rPr lang="en-US" sz="1700" dirty="0" smtClean="0">
                <a:solidFill>
                  <a:srgbClr val="C00000"/>
                </a:solidFill>
                <a:hlinkClick r:id="rId3"/>
              </a:rPr>
              <a:t>staff.guilan.ac.ir/zibaie/index.php?a=0&amp;lg=1</a:t>
            </a:r>
            <a:r>
              <a:rPr lang="en-US" sz="170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2" y="1560513"/>
            <a:ext cx="2971800" cy="3962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Jordi Galbany"/>
          <p:cNvSpPr>
            <a:spLocks noChangeAspect="1" noChangeArrowheads="1"/>
          </p:cNvSpPr>
          <p:nvPr/>
        </p:nvSpPr>
        <p:spPr bwMode="auto">
          <a:xfrm>
            <a:off x="155575" y="-1439863"/>
            <a:ext cx="22479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381000" y="838200"/>
            <a:ext cx="838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Areas of expertise</a:t>
            </a:r>
          </a:p>
          <a:p>
            <a:endParaRPr lang="en-US" dirty="0" smtClean="0"/>
          </a:p>
          <a:p>
            <a:r>
              <a:rPr lang="en-US" dirty="0" smtClean="0"/>
              <a:t>Insect Physiology and Toxicology including, immunology, nutrition, intermediary metabolism and gene expression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" y="3258190"/>
            <a:ext cx="4025887" cy="2304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546" y="2667000"/>
            <a:ext cx="4878403" cy="39493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2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Jordi Galbany"/>
          <p:cNvSpPr>
            <a:spLocks noChangeAspect="1" noChangeArrowheads="1"/>
          </p:cNvSpPr>
          <p:nvPr/>
        </p:nvSpPr>
        <p:spPr bwMode="auto">
          <a:xfrm>
            <a:off x="155575" y="-1439863"/>
            <a:ext cx="22479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304800" y="1295400"/>
            <a:ext cx="8686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I am working in department of plant protection, university of </a:t>
            </a:r>
            <a:r>
              <a:rPr lang="en-US" dirty="0" err="1" smtClean="0"/>
              <a:t>Guilan</a:t>
            </a:r>
            <a:r>
              <a:rPr lang="en-US" dirty="0" smtClean="0"/>
              <a:t> since September 2010. My research projects have been concentrated on purification and characterization of enzymes involved in nutrition and immunity of insects. Currently, I have initiated working on </a:t>
            </a:r>
            <a:r>
              <a:rPr lang="en-US" dirty="0" err="1" smtClean="0"/>
              <a:t>lectins</a:t>
            </a:r>
            <a:r>
              <a:rPr lang="en-US" dirty="0" smtClean="0"/>
              <a:t> and ribosome inactivating proteins by purification and feeding assays on digestion and cell apoptosis even in molecular levels.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3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Jordi Galbany"/>
          <p:cNvSpPr>
            <a:spLocks noChangeAspect="1" noChangeArrowheads="1"/>
          </p:cNvSpPr>
          <p:nvPr/>
        </p:nvSpPr>
        <p:spPr bwMode="auto">
          <a:xfrm>
            <a:off x="155575" y="-1439863"/>
            <a:ext cx="22479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533400" y="1295400"/>
            <a:ext cx="8077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Education &amp; Positions</a:t>
            </a:r>
          </a:p>
          <a:p>
            <a:endParaRPr lang="en-US" dirty="0" smtClean="0"/>
          </a:p>
          <a:p>
            <a:r>
              <a:rPr lang="en-US" dirty="0" smtClean="0"/>
              <a:t>Research period: Invertebrate Genetics and Comparative Anatomy, </a:t>
            </a:r>
            <a:r>
              <a:rPr lang="en-US" dirty="0" err="1" smtClean="0"/>
              <a:t>Universita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di Modena e Reggio Emilia, Modena, Italy, 2010.</a:t>
            </a:r>
          </a:p>
          <a:p>
            <a:endParaRPr lang="en-US" dirty="0" smtClean="0"/>
          </a:p>
          <a:p>
            <a:r>
              <a:rPr lang="en-US" dirty="0" smtClean="0"/>
              <a:t>Ph.D. Insect Physiology and Toxicology, University of Tehran, 2010.</a:t>
            </a:r>
          </a:p>
          <a:p>
            <a:endParaRPr lang="en-US" dirty="0" smtClean="0"/>
          </a:p>
          <a:p>
            <a:r>
              <a:rPr lang="en-US" dirty="0" smtClean="0"/>
              <a:t>M.Sc. Agricultural entomology, Insect Resistance to Pesticides, University of </a:t>
            </a:r>
            <a:r>
              <a:rPr lang="en-US" dirty="0" err="1" smtClean="0"/>
              <a:t>Guilan</a:t>
            </a:r>
            <a:r>
              <a:rPr lang="en-US" dirty="0" smtClean="0"/>
              <a:t>, Iran, 2007.</a:t>
            </a:r>
          </a:p>
          <a:p>
            <a:endParaRPr lang="en-US" dirty="0" smtClean="0"/>
          </a:p>
          <a:p>
            <a:r>
              <a:rPr lang="en-US" dirty="0" smtClean="0"/>
              <a:t>B.Sc. Plant protection. University of </a:t>
            </a:r>
            <a:r>
              <a:rPr lang="en-US" dirty="0" err="1" smtClean="0"/>
              <a:t>Guilan</a:t>
            </a:r>
            <a:r>
              <a:rPr lang="en-US" dirty="0" smtClean="0"/>
              <a:t>, Iran, 2003.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4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Jordi Galbany"/>
          <p:cNvSpPr>
            <a:spLocks noChangeAspect="1" noChangeArrowheads="1"/>
          </p:cNvSpPr>
          <p:nvPr/>
        </p:nvSpPr>
        <p:spPr bwMode="auto">
          <a:xfrm>
            <a:off x="155575" y="-1439863"/>
            <a:ext cx="22479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381000" y="304800"/>
            <a:ext cx="838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Recent Publications</a:t>
            </a:r>
          </a:p>
          <a:p>
            <a:endParaRPr lang="en-US" sz="1600" dirty="0" smtClean="0"/>
          </a:p>
          <a:p>
            <a:pPr lvl="0"/>
            <a:r>
              <a:rPr lang="en-US" sz="1400" b="1" u="sng" dirty="0" err="1"/>
              <a:t>Zibaee</a:t>
            </a:r>
            <a:r>
              <a:rPr lang="en-US" sz="1400" b="1" u="sng" dirty="0"/>
              <a:t>, A.,</a:t>
            </a:r>
            <a:r>
              <a:rPr lang="en-US" sz="1400" dirty="0"/>
              <a:t> &amp; </a:t>
            </a:r>
            <a:r>
              <a:rPr lang="en-US" sz="1400" dirty="0" err="1"/>
              <a:t>Malagoli</a:t>
            </a:r>
            <a:r>
              <a:rPr lang="en-US" sz="1400" dirty="0"/>
              <a:t>, D. (2014) Immune response of </a:t>
            </a:r>
            <a:r>
              <a:rPr lang="en-US" sz="1400" i="1" dirty="0" err="1"/>
              <a:t>Chilo</a:t>
            </a:r>
            <a:r>
              <a:rPr lang="en-US" sz="1400" i="1" dirty="0"/>
              <a:t> </a:t>
            </a:r>
            <a:r>
              <a:rPr lang="en-US" sz="1400" i="1" dirty="0" err="1"/>
              <a:t>suppressalis</a:t>
            </a:r>
            <a:r>
              <a:rPr lang="en-US" sz="1400" dirty="0"/>
              <a:t> Walker (Lepidoptera: </a:t>
            </a:r>
            <a:r>
              <a:rPr lang="en-US" sz="1400" dirty="0" err="1"/>
              <a:t>Crambidae</a:t>
            </a:r>
            <a:r>
              <a:rPr lang="en-US" sz="1400" dirty="0"/>
              <a:t>) larvae to different </a:t>
            </a:r>
            <a:r>
              <a:rPr lang="en-US" sz="1400" dirty="0" err="1"/>
              <a:t>entomopathogenic</a:t>
            </a:r>
            <a:r>
              <a:rPr lang="en-US" sz="1400" dirty="0"/>
              <a:t> fungi. </a:t>
            </a:r>
            <a:r>
              <a:rPr lang="en-US" sz="1400" i="1" dirty="0"/>
              <a:t>Bulletin of Entomological Research</a:t>
            </a:r>
            <a:r>
              <a:rPr lang="en-US" sz="1400" dirty="0"/>
              <a:t> </a:t>
            </a:r>
            <a:r>
              <a:rPr lang="en-US" sz="1400" b="1" dirty="0"/>
              <a:t>104</a:t>
            </a:r>
            <a:r>
              <a:rPr lang="en-US" sz="1400" dirty="0"/>
              <a:t>, 155-163</a:t>
            </a:r>
            <a:r>
              <a:rPr lang="en-US" sz="1400" dirty="0" smtClean="0"/>
              <a:t>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err="1"/>
              <a:t>Sorkhabi-Abdolmaleki</a:t>
            </a:r>
            <a:r>
              <a:rPr lang="en-US" sz="1400" dirty="0"/>
              <a:t>, S. &amp; </a:t>
            </a:r>
            <a:r>
              <a:rPr lang="en-US" sz="1400" b="1" u="sng" dirty="0" err="1"/>
              <a:t>Zibaee</a:t>
            </a:r>
            <a:r>
              <a:rPr lang="en-US" sz="1400" b="1" u="sng" dirty="0"/>
              <a:t>, A.</a:t>
            </a:r>
            <a:r>
              <a:rPr lang="en-US" sz="1400" dirty="0"/>
              <a:t> (2013) </a:t>
            </a:r>
            <a:r>
              <a:rPr lang="en-US" sz="1400" dirty="0" err="1"/>
              <a:t>Secretagogue</a:t>
            </a:r>
            <a:r>
              <a:rPr lang="en-US" sz="1400" dirty="0"/>
              <a:t> Mechanism of Digestive Enzyme Secretion in the </a:t>
            </a:r>
            <a:r>
              <a:rPr lang="en-US" sz="1400" dirty="0" err="1"/>
              <a:t>Midgut</a:t>
            </a:r>
            <a:r>
              <a:rPr lang="en-US" sz="1400" dirty="0"/>
              <a:t> of </a:t>
            </a:r>
            <a:r>
              <a:rPr lang="en-US" sz="1400" i="1" dirty="0" err="1"/>
              <a:t>Andrallus</a:t>
            </a:r>
            <a:r>
              <a:rPr lang="en-US" sz="1400" i="1" dirty="0"/>
              <a:t> </a:t>
            </a:r>
            <a:r>
              <a:rPr lang="en-US" sz="1400" i="1" dirty="0" err="1"/>
              <a:t>spinidens</a:t>
            </a:r>
            <a:r>
              <a:rPr lang="en-US" sz="1400" dirty="0"/>
              <a:t> </a:t>
            </a:r>
            <a:r>
              <a:rPr lang="en-US" sz="1400" dirty="0" err="1"/>
              <a:t>Fabricius</a:t>
            </a:r>
            <a:r>
              <a:rPr lang="en-US" sz="1400" dirty="0"/>
              <a:t> (</a:t>
            </a:r>
            <a:r>
              <a:rPr lang="en-US" sz="1400" dirty="0" err="1"/>
              <a:t>Hemiptera</a:t>
            </a:r>
            <a:r>
              <a:rPr lang="en-US" sz="1400" dirty="0"/>
              <a:t>: </a:t>
            </a:r>
            <a:r>
              <a:rPr lang="en-US" sz="1400" dirty="0" err="1"/>
              <a:t>Pentatomidae</a:t>
            </a:r>
            <a:r>
              <a:rPr lang="en-US" sz="1400" dirty="0"/>
              <a:t>). </a:t>
            </a:r>
            <a:r>
              <a:rPr lang="en-US" sz="1400" i="1" dirty="0"/>
              <a:t>Proceedings of National Academy of Science India, Section B: Biological Sciences</a:t>
            </a:r>
            <a:r>
              <a:rPr lang="en-US" sz="1400" dirty="0"/>
              <a:t> </a:t>
            </a:r>
            <a:r>
              <a:rPr lang="en-US" sz="1400" b="1" dirty="0"/>
              <a:t>82</a:t>
            </a:r>
            <a:r>
              <a:rPr lang="en-US" sz="1400" dirty="0"/>
              <a:t>, 373-379.</a:t>
            </a:r>
            <a:r>
              <a:rPr lang="en-US" sz="1400" i="1" dirty="0"/>
              <a:t> </a:t>
            </a:r>
            <a:endParaRPr lang="en-US" sz="1400" i="1" dirty="0" smtClean="0"/>
          </a:p>
          <a:p>
            <a:pPr lvl="0"/>
            <a:endParaRPr lang="en-US" sz="1400" dirty="0"/>
          </a:p>
          <a:p>
            <a:pPr lvl="0"/>
            <a:r>
              <a:rPr lang="en-US" sz="1400" dirty="0" err="1"/>
              <a:t>Ramzi</a:t>
            </a:r>
            <a:r>
              <a:rPr lang="en-US" sz="1400" dirty="0"/>
              <a:t>, S. &amp; </a:t>
            </a:r>
            <a:r>
              <a:rPr lang="en-US" sz="1400" b="1" u="sng" dirty="0" err="1"/>
              <a:t>Zibaee</a:t>
            </a:r>
            <a:r>
              <a:rPr lang="en-US" sz="1400" b="1" u="sng" dirty="0"/>
              <a:t>, A.</a:t>
            </a:r>
            <a:r>
              <a:rPr lang="en-US" sz="1400" u="sng" dirty="0"/>
              <a:t> </a:t>
            </a:r>
            <a:r>
              <a:rPr lang="en-US" sz="1400" dirty="0"/>
              <a:t>(2014) Biochemical properties of different </a:t>
            </a:r>
            <a:r>
              <a:rPr lang="en-US" sz="1400" dirty="0" err="1"/>
              <a:t>entomopathogenic</a:t>
            </a:r>
            <a:r>
              <a:rPr lang="en-US" sz="1400" dirty="0"/>
              <a:t> fungi and their virulence against </a:t>
            </a:r>
            <a:r>
              <a:rPr lang="en-US" sz="1400" i="1" dirty="0" err="1"/>
              <a:t>Chilo</a:t>
            </a:r>
            <a:r>
              <a:rPr lang="en-US" sz="1400" i="1" dirty="0"/>
              <a:t> </a:t>
            </a:r>
            <a:r>
              <a:rPr lang="en-US" sz="1400" i="1" dirty="0" err="1"/>
              <a:t>suppressalis</a:t>
            </a:r>
            <a:r>
              <a:rPr lang="en-US" sz="1400" dirty="0"/>
              <a:t> (Lepidoptera: </a:t>
            </a:r>
            <a:r>
              <a:rPr lang="en-US" sz="1400" dirty="0" err="1"/>
              <a:t>Crambidae</a:t>
            </a:r>
            <a:r>
              <a:rPr lang="en-US" sz="1400" dirty="0"/>
              <a:t>) larvae. </a:t>
            </a:r>
            <a:r>
              <a:rPr lang="en-US" sz="1400" i="1" dirty="0" err="1"/>
              <a:t>Biocontrol</a:t>
            </a:r>
            <a:r>
              <a:rPr lang="en-US" sz="1400" i="1" dirty="0"/>
              <a:t> Science and Technology</a:t>
            </a:r>
            <a:r>
              <a:rPr lang="en-US" sz="1400" dirty="0"/>
              <a:t> </a:t>
            </a:r>
            <a:r>
              <a:rPr lang="en-US" sz="1400" b="1" dirty="0"/>
              <a:t>24</a:t>
            </a:r>
            <a:r>
              <a:rPr lang="en-US" sz="1400" dirty="0"/>
              <a:t>, 597–610</a:t>
            </a:r>
            <a:r>
              <a:rPr lang="en-US" sz="1400" dirty="0" smtClean="0"/>
              <a:t>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err="1"/>
              <a:t>Sorkhabi-Abdolmaleki</a:t>
            </a:r>
            <a:r>
              <a:rPr lang="en-US" sz="1400" dirty="0"/>
              <a:t>, S., </a:t>
            </a:r>
            <a:r>
              <a:rPr lang="en-US" sz="1400" b="1" u="sng" dirty="0" err="1"/>
              <a:t>Zibaee</a:t>
            </a:r>
            <a:r>
              <a:rPr lang="en-US" sz="1400" b="1" u="sng" dirty="0"/>
              <a:t>, A.</a:t>
            </a:r>
            <a:r>
              <a:rPr lang="en-US" sz="1400" dirty="0"/>
              <a:t>, </a:t>
            </a:r>
            <a:r>
              <a:rPr lang="en-US" sz="1400" dirty="0" err="1"/>
              <a:t>Hoda</a:t>
            </a:r>
            <a:r>
              <a:rPr lang="en-US" sz="1400" dirty="0"/>
              <a:t>, H. &amp; </a:t>
            </a:r>
            <a:r>
              <a:rPr lang="en-US" sz="1400" dirty="0" err="1"/>
              <a:t>Fazeli-Dinan</a:t>
            </a:r>
            <a:r>
              <a:rPr lang="en-US" sz="1400" dirty="0"/>
              <a:t>, M. (2014) Purification and characterization of </a:t>
            </a:r>
            <a:r>
              <a:rPr lang="en-US" sz="1400" dirty="0" err="1"/>
              <a:t>midgut</a:t>
            </a:r>
            <a:r>
              <a:rPr lang="en-US" sz="1400" dirty="0"/>
              <a:t> α-amylase in a predatory bug, </a:t>
            </a:r>
            <a:r>
              <a:rPr lang="en-US" sz="1400" i="1" dirty="0" err="1"/>
              <a:t>Andralus</a:t>
            </a:r>
            <a:r>
              <a:rPr lang="en-US" sz="1400" i="1" dirty="0"/>
              <a:t> </a:t>
            </a:r>
            <a:r>
              <a:rPr lang="en-US" sz="1400" i="1" dirty="0" err="1"/>
              <a:t>spinidens</a:t>
            </a:r>
            <a:r>
              <a:rPr lang="en-US" sz="1400" dirty="0"/>
              <a:t>. </a:t>
            </a:r>
            <a:r>
              <a:rPr lang="en-US" sz="1400" i="1" dirty="0"/>
              <a:t>Journal of Insect Science</a:t>
            </a:r>
            <a:r>
              <a:rPr lang="en-US" sz="1400" dirty="0"/>
              <a:t> </a:t>
            </a:r>
            <a:r>
              <a:rPr lang="en-US" sz="1400" b="1" dirty="0"/>
              <a:t>14</a:t>
            </a:r>
            <a:r>
              <a:rPr lang="en-US" sz="1400" dirty="0"/>
              <a:t>, Article 65, pages 1-13</a:t>
            </a:r>
            <a:r>
              <a:rPr lang="en-US" sz="1400" dirty="0" smtClean="0"/>
              <a:t>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err="1"/>
              <a:t>Delkash-Roudsari</a:t>
            </a:r>
            <a:r>
              <a:rPr lang="en-US" sz="1400" dirty="0"/>
              <a:t>, S., </a:t>
            </a:r>
            <a:r>
              <a:rPr lang="en-US" sz="1400" b="1" u="sng" dirty="0" err="1"/>
              <a:t>Zibaee</a:t>
            </a:r>
            <a:r>
              <a:rPr lang="en-US" sz="1400" b="1" u="sng" dirty="0"/>
              <a:t>, A</a:t>
            </a:r>
            <a:r>
              <a:rPr lang="en-US" sz="1400" dirty="0"/>
              <a:t>., </a:t>
            </a:r>
            <a:r>
              <a:rPr lang="en-US" sz="1400" dirty="0" err="1"/>
              <a:t>Abbci-Mozhdehi</a:t>
            </a:r>
            <a:r>
              <a:rPr lang="en-US" sz="1400" dirty="0"/>
              <a:t>, M. R. (2014) Digestive </a:t>
            </a:r>
            <a:r>
              <a:rPr lang="en-US" sz="1400" dirty="0" err="1"/>
              <a:t>proteolytic</a:t>
            </a:r>
            <a:r>
              <a:rPr lang="en-US" sz="1400" dirty="0"/>
              <a:t> activity in larvae and adults of </a:t>
            </a:r>
            <a:r>
              <a:rPr lang="en-US" sz="1400" i="1" dirty="0" err="1"/>
              <a:t>Bactrocera</a:t>
            </a:r>
            <a:r>
              <a:rPr lang="en-US" sz="1400" i="1" dirty="0"/>
              <a:t> </a:t>
            </a:r>
            <a:r>
              <a:rPr lang="en-US" sz="1400" i="1" dirty="0" err="1"/>
              <a:t>oleae</a:t>
            </a:r>
            <a:r>
              <a:rPr lang="en-US" sz="1400" dirty="0"/>
              <a:t> </a:t>
            </a:r>
            <a:r>
              <a:rPr lang="en-US" sz="1400" dirty="0" err="1"/>
              <a:t>Gmelin</a:t>
            </a:r>
            <a:r>
              <a:rPr lang="en-US" sz="1400" dirty="0"/>
              <a:t> (</a:t>
            </a:r>
            <a:r>
              <a:rPr lang="en-US" sz="1400" dirty="0" err="1"/>
              <a:t>Diptera</a:t>
            </a:r>
            <a:r>
              <a:rPr lang="en-US" sz="1400" dirty="0"/>
              <a:t>: </a:t>
            </a:r>
            <a:r>
              <a:rPr lang="en-US" sz="1400" dirty="0" err="1"/>
              <a:t>Tephritidae</a:t>
            </a:r>
            <a:r>
              <a:rPr lang="en-US" sz="1400" dirty="0"/>
              <a:t>). </a:t>
            </a:r>
            <a:r>
              <a:rPr lang="en-US" sz="1400" i="1" dirty="0"/>
              <a:t>Journal of Asia-Pacific Entomology</a:t>
            </a:r>
            <a:r>
              <a:rPr lang="en-US" sz="1400" dirty="0"/>
              <a:t> </a:t>
            </a:r>
            <a:r>
              <a:rPr lang="en-US" sz="1400" b="1" dirty="0"/>
              <a:t>17</a:t>
            </a:r>
            <a:r>
              <a:rPr lang="en-US" sz="1400" dirty="0"/>
              <a:t>, 483–491.</a:t>
            </a:r>
          </a:p>
          <a:p>
            <a:pPr lvl="0"/>
            <a:r>
              <a:rPr lang="en-US" sz="1400" b="1" dirty="0" smtClean="0"/>
              <a:t>58</a:t>
            </a:r>
            <a:r>
              <a:rPr lang="en-US" sz="1400" b="1" dirty="0"/>
              <a:t>, </a:t>
            </a:r>
            <a:r>
              <a:rPr lang="en-US" sz="1400" dirty="0"/>
              <a:t>151-162.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err="1" smtClean="0"/>
              <a:t>Ramzi</a:t>
            </a:r>
            <a:r>
              <a:rPr lang="en-US" sz="1400" dirty="0"/>
              <a:t>, A. &amp;</a:t>
            </a:r>
            <a:r>
              <a:rPr lang="en-US" sz="1400" b="1" dirty="0"/>
              <a:t> </a:t>
            </a:r>
            <a:r>
              <a:rPr lang="en-US" sz="1400" b="1" u="sng" dirty="0" err="1"/>
              <a:t>Zibaee</a:t>
            </a:r>
            <a:r>
              <a:rPr lang="en-US" sz="1400" b="1" u="sng" dirty="0"/>
              <a:t>, A.</a:t>
            </a:r>
            <a:r>
              <a:rPr lang="en-US" sz="1400" b="1" dirty="0"/>
              <a:t> </a:t>
            </a:r>
            <a:r>
              <a:rPr lang="en-US" sz="1400" dirty="0"/>
              <a:t>(2014) Digestive </a:t>
            </a:r>
            <a:r>
              <a:rPr lang="en-US" sz="1400" dirty="0" err="1"/>
              <a:t>proteolytic</a:t>
            </a:r>
            <a:r>
              <a:rPr lang="en-US" sz="1400" dirty="0"/>
              <a:t> activity in </a:t>
            </a:r>
            <a:r>
              <a:rPr lang="en-US" sz="1400" dirty="0" err="1"/>
              <a:t>Apodiphus</a:t>
            </a:r>
            <a:r>
              <a:rPr lang="en-US" sz="1400" dirty="0"/>
              <a:t> </a:t>
            </a:r>
            <a:r>
              <a:rPr lang="en-US" sz="1400" dirty="0" err="1"/>
              <a:t>amygdali</a:t>
            </a:r>
            <a:r>
              <a:rPr lang="en-US" sz="1400" dirty="0"/>
              <a:t> </a:t>
            </a:r>
            <a:r>
              <a:rPr lang="en-US" sz="1400" dirty="0" err="1"/>
              <a:t>Germar</a:t>
            </a:r>
            <a:r>
              <a:rPr lang="en-US" sz="1400" dirty="0"/>
              <a:t> (</a:t>
            </a:r>
            <a:r>
              <a:rPr lang="en-US" sz="1400" dirty="0" err="1"/>
              <a:t>Hemiptera</a:t>
            </a:r>
            <a:r>
              <a:rPr lang="en-US" sz="1400" dirty="0"/>
              <a:t>: </a:t>
            </a:r>
            <a:r>
              <a:rPr lang="en-US" sz="1400" dirty="0" err="1"/>
              <a:t>Pentatomidae</a:t>
            </a:r>
            <a:r>
              <a:rPr lang="en-US" sz="1400" dirty="0"/>
              <a:t>): effect of endogenous inhibitors. </a:t>
            </a:r>
            <a:r>
              <a:rPr lang="en-US" sz="1400" i="1" dirty="0"/>
              <a:t>Journal of Entomological and </a:t>
            </a:r>
            <a:r>
              <a:rPr lang="en-US" sz="1400" i="1" dirty="0" err="1"/>
              <a:t>Acarological</a:t>
            </a:r>
            <a:r>
              <a:rPr lang="en-US" sz="1400" i="1" dirty="0"/>
              <a:t> Research</a:t>
            </a:r>
            <a:r>
              <a:rPr lang="en-US" sz="1400" dirty="0"/>
              <a:t> </a:t>
            </a:r>
            <a:r>
              <a:rPr lang="en-US" sz="1400" b="1" dirty="0"/>
              <a:t>46,</a:t>
            </a:r>
            <a:r>
              <a:rPr lang="en-US" sz="1400" dirty="0"/>
              <a:t> 35-41.</a:t>
            </a:r>
          </a:p>
          <a:p>
            <a:endParaRPr lang="en-US" sz="1400" dirty="0" smtClean="0"/>
          </a:p>
          <a:p>
            <a:r>
              <a:rPr lang="en-US" sz="1400" dirty="0" smtClean="0"/>
              <a:t>						</a:t>
            </a:r>
            <a:r>
              <a:rPr lang="en-US" sz="1400" dirty="0" smtClean="0">
                <a:hlinkClick r:id="rId2"/>
              </a:rPr>
              <a:t>More publications…</a:t>
            </a:r>
            <a:endParaRPr lang="en-US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5</a:t>
            </a:fld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Jordi Galbany"/>
          <p:cNvSpPr>
            <a:spLocks noChangeAspect="1" noChangeArrowheads="1"/>
          </p:cNvSpPr>
          <p:nvPr/>
        </p:nvSpPr>
        <p:spPr bwMode="auto">
          <a:xfrm>
            <a:off x="155575" y="-1439863"/>
            <a:ext cx="22479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6 Rectángulo"/>
          <p:cNvSpPr/>
          <p:nvPr/>
        </p:nvSpPr>
        <p:spPr>
          <a:xfrm>
            <a:off x="76200" y="159603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Collaborations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49921"/>
            <a:ext cx="3527117" cy="938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3423"/>
            <a:ext cx="1645453" cy="1659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5" y="2800410"/>
            <a:ext cx="5039293" cy="719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37" y="4637272"/>
            <a:ext cx="4006039" cy="752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" y="1278312"/>
            <a:ext cx="4038600" cy="1076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4663146"/>
            <a:ext cx="1773083" cy="169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5992290" cy="1071282"/>
          </a:xfrm>
        </p:spPr>
        <p:txBody>
          <a:bodyPr/>
          <a:lstStyle/>
          <a:p>
            <a:r>
              <a:rPr lang="en-US" dirty="0" smtClean="0"/>
              <a:t>OMICS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OMICS international Membership enables academic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  <a:hlinkClick r:id="rId2"/>
              </a:rPr>
              <a:t>http://omicsonline.org/membership.php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D498-7B2C-403B-806B-8792EDA770C6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7562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</TotalTime>
  <Words>453</Words>
  <Application>Microsoft Office PowerPoint</Application>
  <PresentationFormat>On-screen Show (4:3)</PresentationFormat>
  <Paragraphs>59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OMICS International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JG</dc:creator>
  <cp:lastModifiedBy>Kavya Tulasi Mustyala</cp:lastModifiedBy>
  <cp:revision>23</cp:revision>
  <dcterms:created xsi:type="dcterms:W3CDTF">2014-08-08T05:52:16Z</dcterms:created>
  <dcterms:modified xsi:type="dcterms:W3CDTF">2015-10-19T10:20:59Z</dcterms:modified>
</cp:coreProperties>
</file>