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6"/>
  </p:notesMasterIdLst>
  <p:sldIdLst>
    <p:sldId id="433" r:id="rId2"/>
    <p:sldId id="719" r:id="rId3"/>
    <p:sldId id="556" r:id="rId4"/>
    <p:sldId id="605" r:id="rId5"/>
    <p:sldId id="660" r:id="rId6"/>
    <p:sldId id="688" r:id="rId7"/>
    <p:sldId id="663" r:id="rId8"/>
    <p:sldId id="551" r:id="rId9"/>
    <p:sldId id="559" r:id="rId10"/>
    <p:sldId id="601" r:id="rId11"/>
    <p:sldId id="640" r:id="rId12"/>
    <p:sldId id="724" r:id="rId13"/>
    <p:sldId id="723" r:id="rId14"/>
    <p:sldId id="722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66FF"/>
    <a:srgbClr val="FFFF00"/>
    <a:srgbClr val="996600"/>
    <a:srgbClr val="8A15FF"/>
    <a:srgbClr val="EC0A20"/>
    <a:srgbClr val="66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>
        <p:scale>
          <a:sx n="75" d="100"/>
          <a:sy n="75" d="100"/>
        </p:scale>
        <p:origin x="-121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1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43D279D-F8F5-48CE-91F8-6217FE4EC1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334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BD8E3-30EC-41FF-8314-2F2E4F3D7AE7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0438D-1A59-4E83-9BBE-17E6B4AF5E9B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3AA7B-73CC-4AA6-B79D-982EB4D1C8A8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25338-5E18-4CFA-AEEC-D4D350CA8198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ACCF2-ED36-4AC2-8043-6AEC6970E573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0822B-635C-412D-8A33-B1F08A11689F}" type="slidenum">
              <a:rPr lang="en-US" altLang="ja-JP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D7C7-4A95-4B12-8740-29B3CDDB5F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BEEC-9F08-4AFF-8A16-83E2F8CA35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7282-C4D9-4375-9F82-5B6470A100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D9A7-E865-4F95-A4E8-ABD639BB91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8C9B-358D-4F32-A8F7-C140D0024C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62B2-3F2D-43A3-A8ED-8FC8FA0689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62D2-DBC8-40C3-B9A5-78C6FD99F2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1F33-4305-4BE2-9582-8C51E6DC8C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72E0-8977-4DCB-B569-39FB9E47DA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BB87-4BA8-492A-BB0E-5624DD4FD8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50D9-FC3A-4957-9B5F-E26154CC3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6990C1C-1D3F-446E-8D83-BDF838845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bolomicsconference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tabolicsyndromes.conferenceseries.com/" TargetMode="External"/><Relationship Id="rId4" Type="http://schemas.openxmlformats.org/officeDocument/2006/relationships/hyperlink" Target="http://www.metabolomicsconference.com/ameri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600200"/>
          </a:xfrm>
        </p:spPr>
        <p:txBody>
          <a:bodyPr/>
          <a:lstStyle/>
          <a:p>
            <a:r>
              <a:rPr lang="en-US" altLang="zh-TW" sz="2400" smtClean="0">
                <a:solidFill>
                  <a:srgbClr val="EC0A20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EC0A20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__________</a:t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4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Ariel Fern</a:t>
            </a:r>
            <a: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  <a:cs typeface="Arial" charset="0"/>
              </a:rPr>
              <a:t>á</a:t>
            </a:r>
            <a: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ndez</a:t>
            </a:r>
            <a:b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Collegium Basilea, Institute for Advanced Study, Basel, Switzerland</a:t>
            </a:r>
            <a:b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Instituto Argentino de Matem</a:t>
            </a:r>
            <a: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  <a:cs typeface="Arial" charset="0"/>
              </a:rPr>
              <a:t>á</a:t>
            </a:r>
            <a: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tica, Buenos Aires, Argentina</a:t>
            </a:r>
            <a:b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16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Ariel Fernandez Consultancy, Houston, TX, USA</a:t>
            </a:r>
            <a: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20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18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en-US" altLang="zh-TW" sz="18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r>
              <a:rPr lang="en-US" altLang="zh-TW" sz="18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  <a:t> </a:t>
            </a:r>
            <a:br>
              <a:rPr lang="en-US" altLang="zh-TW" sz="1800" smtClean="0">
                <a:solidFill>
                  <a:srgbClr val="47FFD1"/>
                </a:solidFill>
                <a:latin typeface="Arial" charset="0"/>
                <a:ea typeface="ＭＳ Ｐゴシック" pitchFamily="34" charset="-128"/>
              </a:rPr>
            </a:br>
            <a:endParaRPr lang="en-US" altLang="zh-TW" sz="1800" smtClean="0">
              <a:solidFill>
                <a:srgbClr val="47FFD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0488"/>
            <a:ext cx="4240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200" b="1">
                <a:cs typeface="Arial" charset="0"/>
              </a:rPr>
              <a:t>Evolutionary insights into the control of drug specificity</a:t>
            </a:r>
            <a:endParaRPr lang="en-US" altLang="zh-TW">
              <a:cs typeface="Arial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1438" y="16002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>
                <a:solidFill>
                  <a:srgbClr val="47FFD1"/>
                </a:solidFill>
              </a:rPr>
              <a:t>Wrapping Designs in Molecular Cancer Therapy:</a:t>
            </a:r>
          </a:p>
          <a:p>
            <a:pPr algn="ctr"/>
            <a:r>
              <a:rPr lang="en-US" altLang="zh-TW" sz="2000">
                <a:solidFill>
                  <a:srgbClr val="47FFD1"/>
                </a:solidFill>
              </a:rPr>
              <a:t>Dehydrons as Filters for Drug Specificity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8182" r="1913"/>
          <a:stretch>
            <a:fillRect/>
          </a:stretch>
        </p:blipFill>
        <p:spPr bwMode="auto">
          <a:xfrm>
            <a:off x="2411413" y="692150"/>
            <a:ext cx="63357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508625" y="6237288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ER stress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341438"/>
            <a:ext cx="237648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CML:</a:t>
            </a:r>
          </a:p>
          <a:p>
            <a:pPr algn="ctr"/>
            <a:endParaRPr lang="en-US" altLang="zh-TW" sz="1400" b="1">
              <a:solidFill>
                <a:schemeClr val="accent2"/>
              </a:solidFill>
            </a:endParaRPr>
          </a:p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Bcr-ABL </a:t>
            </a:r>
          </a:p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inhibition</a:t>
            </a:r>
          </a:p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blocks the</a:t>
            </a:r>
          </a:p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anti-apoptotic </a:t>
            </a:r>
          </a:p>
          <a:p>
            <a:pPr algn="ctr"/>
            <a:r>
              <a:rPr lang="en-US" altLang="zh-TW" sz="1400" b="1">
                <a:solidFill>
                  <a:schemeClr val="accent2"/>
                </a:solidFill>
              </a:rPr>
              <a:t>pathways</a:t>
            </a:r>
          </a:p>
          <a:p>
            <a:pPr algn="ctr"/>
            <a:endParaRPr lang="en-US" altLang="zh-TW" sz="1400" b="1">
              <a:solidFill>
                <a:srgbClr val="9933FF"/>
              </a:solidFill>
            </a:endParaRPr>
          </a:p>
          <a:p>
            <a:pPr algn="ctr"/>
            <a:endParaRPr lang="en-US" altLang="zh-TW" sz="1400" b="1">
              <a:solidFill>
                <a:srgbClr val="9933FF"/>
              </a:solidFill>
            </a:endParaRPr>
          </a:p>
          <a:p>
            <a:pPr algn="ctr"/>
            <a:endParaRPr lang="en-US" altLang="zh-TW" sz="1400" b="1"/>
          </a:p>
          <a:p>
            <a:pPr algn="ctr"/>
            <a:endParaRPr lang="en-US" altLang="zh-TW" sz="1400" b="1"/>
          </a:p>
          <a:p>
            <a:pPr algn="ctr"/>
            <a:endParaRPr lang="en-US" altLang="zh-TW" sz="1400" b="1"/>
          </a:p>
          <a:p>
            <a:pPr algn="ctr"/>
            <a:endParaRPr lang="en-US" altLang="zh-TW" sz="1400" b="1"/>
          </a:p>
          <a:p>
            <a:pPr algn="ctr"/>
            <a:endParaRPr lang="en-US" altLang="zh-TW" sz="1400" b="1"/>
          </a:p>
          <a:p>
            <a:pPr algn="ctr"/>
            <a:r>
              <a:rPr lang="en-US" altLang="zh-TW" sz="1400" b="1">
                <a:solidFill>
                  <a:srgbClr val="EC0A20"/>
                </a:solidFill>
              </a:rPr>
              <a:t>HEART:</a:t>
            </a:r>
          </a:p>
          <a:p>
            <a:pPr algn="ctr"/>
            <a:endParaRPr lang="en-US" altLang="zh-TW" sz="1400" b="1">
              <a:solidFill>
                <a:srgbClr val="EC0A20"/>
              </a:solidFill>
            </a:endParaRPr>
          </a:p>
          <a:p>
            <a:pPr algn="ctr"/>
            <a:r>
              <a:rPr lang="en-US" altLang="zh-TW" sz="1400" b="1">
                <a:solidFill>
                  <a:srgbClr val="EC0A20"/>
                </a:solidFill>
              </a:rPr>
              <a:t>ABL kinase inhibition induces ER stress, activates JNK-mediated</a:t>
            </a:r>
          </a:p>
          <a:p>
            <a:pPr algn="ctr"/>
            <a:r>
              <a:rPr lang="en-US" altLang="zh-TW" sz="1400" b="1">
                <a:solidFill>
                  <a:srgbClr val="EC0A20"/>
                </a:solidFill>
              </a:rPr>
              <a:t>pathways, ultimately leading to mitochondrial depolarization, ATP-depletion and cell death.</a:t>
            </a:r>
          </a:p>
          <a:p>
            <a:endParaRPr lang="en-US" altLang="zh-TW" sz="1400" b="1">
              <a:solidFill>
                <a:srgbClr val="EC0A20"/>
              </a:solidFill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04800" y="152400"/>
            <a:ext cx="694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The role of the target protein is context-dependent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3702050" y="4343400"/>
            <a:ext cx="685800" cy="609600"/>
          </a:xfrm>
          <a:prstGeom prst="rect">
            <a:avLst/>
          </a:prstGeom>
          <a:noFill/>
          <a:ln w="28575">
            <a:solidFill>
              <a:srgbClr val="EC0A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New target?</a:t>
            </a:r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1752600" y="4191000"/>
            <a:ext cx="192405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0850" y="793750"/>
            <a:ext cx="5011738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</a:rPr>
              <a:t>Imatinib        Therapeutic impact/</a:t>
            </a:r>
          </a:p>
          <a:p>
            <a:r>
              <a:rPr lang="en-US" altLang="zh-TW">
                <a:solidFill>
                  <a:srgbClr val="FFFF00"/>
                </a:solidFill>
              </a:rPr>
              <a:t>Targets         side effects</a:t>
            </a:r>
          </a:p>
          <a:p>
            <a:endParaRPr lang="en-US" altLang="zh-TW">
              <a:solidFill>
                <a:srgbClr val="FFFF00"/>
              </a:solidFill>
            </a:endParaRPr>
          </a:p>
          <a:p>
            <a:r>
              <a:rPr lang="en-US" altLang="zh-TW">
                <a:solidFill>
                  <a:srgbClr val="FFFF00"/>
                </a:solidFill>
              </a:rPr>
              <a:t>c-KIT            </a:t>
            </a:r>
            <a:r>
              <a:rPr lang="en-US" altLang="zh-TW" sz="2000">
                <a:solidFill>
                  <a:srgbClr val="FFFF00"/>
                </a:solidFill>
              </a:rPr>
              <a:t>GIST,</a:t>
            </a:r>
          </a:p>
          <a:p>
            <a:r>
              <a:rPr lang="en-US" altLang="zh-TW" sz="2000">
                <a:solidFill>
                  <a:srgbClr val="FFFF00"/>
                </a:solidFill>
              </a:rPr>
              <a:t>                         KIT-dependent melanomas</a:t>
            </a:r>
          </a:p>
          <a:p>
            <a:r>
              <a:rPr lang="en-US" altLang="zh-TW" sz="2000">
                <a:solidFill>
                  <a:srgbClr val="FFFF00"/>
                </a:solidFill>
              </a:rPr>
              <a:t>                         Reversal of tumor-induced</a:t>
            </a:r>
          </a:p>
          <a:p>
            <a:r>
              <a:rPr lang="en-US" altLang="zh-TW" sz="2000">
                <a:solidFill>
                  <a:srgbClr val="FFFF00"/>
                </a:solidFill>
              </a:rPr>
              <a:t>                         immunosuppresssion</a:t>
            </a:r>
          </a:p>
          <a:p>
            <a:r>
              <a:rPr lang="en-US" altLang="zh-TW">
                <a:solidFill>
                  <a:srgbClr val="FFFF00"/>
                </a:solidFill>
              </a:rPr>
              <a:t>   </a:t>
            </a:r>
          </a:p>
          <a:p>
            <a:r>
              <a:rPr lang="en-US" altLang="zh-TW">
                <a:solidFill>
                  <a:srgbClr val="FFFF00"/>
                </a:solidFill>
              </a:rPr>
              <a:t>Bcr-ABL        </a:t>
            </a:r>
            <a:r>
              <a:rPr lang="en-US" altLang="zh-TW" sz="2000">
                <a:solidFill>
                  <a:srgbClr val="FFFF00"/>
                </a:solidFill>
              </a:rPr>
              <a:t>CML / cardiotoxicity</a:t>
            </a:r>
            <a:endParaRPr lang="en-US" altLang="zh-TW">
              <a:solidFill>
                <a:srgbClr val="FFFF00"/>
              </a:solidFill>
            </a:endParaRPr>
          </a:p>
          <a:p>
            <a:endParaRPr lang="en-US" altLang="zh-TW">
              <a:solidFill>
                <a:srgbClr val="FFFF00"/>
              </a:solidFill>
            </a:endParaRPr>
          </a:p>
          <a:p>
            <a:endParaRPr lang="en-US" altLang="zh-TW">
              <a:solidFill>
                <a:srgbClr val="FFFF00"/>
              </a:solidFill>
            </a:endParaRPr>
          </a:p>
          <a:p>
            <a:r>
              <a:rPr lang="en-US" altLang="zh-TW">
                <a:solidFill>
                  <a:srgbClr val="FFFF00"/>
                </a:solidFill>
              </a:rPr>
              <a:t>PDGFR         </a:t>
            </a:r>
            <a:r>
              <a:rPr lang="en-US" altLang="zh-TW" sz="2000">
                <a:solidFill>
                  <a:srgbClr val="FFFF00"/>
                </a:solidFill>
              </a:rPr>
              <a:t>Anti-Angiogenic</a:t>
            </a:r>
            <a:r>
              <a:rPr lang="en-US" altLang="zh-TW" sz="1800">
                <a:solidFill>
                  <a:srgbClr val="FFFF00"/>
                </a:solidFill>
              </a:rPr>
              <a:t>  </a:t>
            </a:r>
            <a:r>
              <a:rPr lang="en-US" altLang="zh-TW">
                <a:solidFill>
                  <a:srgbClr val="FFFF00"/>
                </a:solidFill>
              </a:rPr>
              <a:t>       </a:t>
            </a:r>
          </a:p>
          <a:p>
            <a:endParaRPr lang="en-US" altLang="zh-TW">
              <a:solidFill>
                <a:srgbClr val="FFFF00"/>
              </a:solidFill>
            </a:endParaRPr>
          </a:p>
          <a:p>
            <a:endParaRPr lang="en-US" altLang="zh-TW">
              <a:solidFill>
                <a:srgbClr val="FFFF00"/>
              </a:solidFill>
            </a:endParaRPr>
          </a:p>
          <a:p>
            <a:r>
              <a:rPr lang="en-US" altLang="zh-TW">
                <a:solidFill>
                  <a:srgbClr val="FFFF00"/>
                </a:solidFill>
              </a:rPr>
              <a:t>LCK              </a:t>
            </a:r>
            <a:r>
              <a:rPr lang="en-US" altLang="zh-TW" sz="2000">
                <a:solidFill>
                  <a:srgbClr val="FFFF00"/>
                </a:solidFill>
              </a:rPr>
              <a:t>Immunosuppression</a:t>
            </a:r>
          </a:p>
          <a:p>
            <a:endParaRPr lang="en-US" altLang="zh-TW" sz="1800">
              <a:solidFill>
                <a:srgbClr val="FFFF00"/>
              </a:solidFill>
            </a:endParaRPr>
          </a:p>
          <a:p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5622925" y="3644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zh-TW"/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6318250" y="852488"/>
            <a:ext cx="26003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EC0A20"/>
                </a:solidFill>
              </a:rPr>
              <a:t>Wish List</a:t>
            </a: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r>
              <a:rPr lang="en-US" altLang="zh-TW">
                <a:solidFill>
                  <a:srgbClr val="EC0A20"/>
                </a:solidFill>
              </a:rPr>
              <a:t>c-KIT</a:t>
            </a:r>
          </a:p>
          <a:p>
            <a:pPr algn="ctr"/>
            <a:r>
              <a:rPr lang="en-US" altLang="zh-TW">
                <a:solidFill>
                  <a:srgbClr val="EC0A20"/>
                </a:solidFill>
              </a:rPr>
              <a:t>[Drug</a:t>
            </a:r>
            <a:r>
              <a:rPr lang="en-US" altLang="zh-TW">
                <a:solidFill>
                  <a:srgbClr val="EC0A20"/>
                </a:solidFill>
                <a:sym typeface="Wingdings" pitchFamily="2" charset="2"/>
              </a:rPr>
              <a:t> vaccine?]</a:t>
            </a:r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r>
              <a:rPr lang="en-US" altLang="zh-TW">
                <a:solidFill>
                  <a:srgbClr val="EC0A20"/>
                </a:solidFill>
              </a:rPr>
              <a:t>PDGFR</a:t>
            </a:r>
          </a:p>
          <a:p>
            <a:pPr algn="ctr"/>
            <a:r>
              <a:rPr lang="en-US" altLang="zh-TW">
                <a:solidFill>
                  <a:srgbClr val="EC0A20"/>
                </a:solidFill>
              </a:rPr>
              <a:t/>
            </a:r>
            <a:br>
              <a:rPr lang="en-US" altLang="zh-TW">
                <a:solidFill>
                  <a:srgbClr val="EC0A20"/>
                </a:solidFill>
              </a:rPr>
            </a:br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r>
              <a:rPr lang="en-US" altLang="zh-TW">
                <a:solidFill>
                  <a:srgbClr val="EC0A20"/>
                </a:solidFill>
              </a:rPr>
              <a:t>JNK1/2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19075" y="28575"/>
            <a:ext cx="590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66FFCC"/>
                </a:solidFill>
              </a:rPr>
              <a:t>Wrapping-based molecular engineering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304800" y="704850"/>
            <a:ext cx="5410200" cy="60960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6324600" y="704850"/>
            <a:ext cx="2590800" cy="6096000"/>
          </a:xfrm>
          <a:prstGeom prst="rect">
            <a:avLst/>
          </a:prstGeom>
          <a:noFill/>
          <a:ln w="12700">
            <a:solidFill>
              <a:srgbClr val="EC0A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/>
              <a:t>Metabolomics:Open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Journals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>
          <a:xfrm>
            <a:off x="-82550" y="1471613"/>
            <a:ext cx="5864225" cy="5486400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Drug Metabolism &amp; Toxicology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Diabetes &amp; Metabolism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Metabolic Syndrome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Proteomics &amp; Bioinformatics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solidFill>
                  <a:schemeClr val="bg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Metabolomics: Open Access </a:t>
            </a:r>
          </a:p>
        </p:txBody>
      </p:sp>
      <p:pic>
        <p:nvPicPr>
          <p:cNvPr id="15367" name="Picture 2" descr="https://encrypted-tbn2.gstatic.com/images?q=tbn:ANd9GcSZzZPuVSPQzKIBpZ88Bm3YbTaEslRjlCepJFM3y8RTUjF9YIaN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rakesh-s\Desktop\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457200" y="1143000"/>
            <a:ext cx="8229600" cy="3200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For </a:t>
            </a:r>
            <a:r>
              <a:rPr lang="en-US" dirty="0"/>
              <a:t>further details regarding the conference please </a:t>
            </a:r>
            <a:r>
              <a:rPr lang="en-US" dirty="0" smtClean="0"/>
              <a:t>visit:</a:t>
            </a:r>
          </a:p>
          <a:p>
            <a:pPr>
              <a:defRPr/>
            </a:pPr>
            <a:r>
              <a:rPr lang="en-US" dirty="0">
                <a:hlinkClick r:id="rId3"/>
              </a:rPr>
              <a:t>http://www.metabolomicsconference.com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4"/>
              </a:rPr>
              <a:t>http://www.metabolomicsconference.com/america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5"/>
              </a:rPr>
              <a:t>http://metabolicsyndromes.conferenceseries.com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" name="Double Wave 6"/>
          <p:cNvSpPr/>
          <p:nvPr/>
        </p:nvSpPr>
        <p:spPr>
          <a:xfrm>
            <a:off x="0" y="0"/>
            <a:ext cx="8777288" cy="1435100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Metabolomics:Open Access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Related Conferences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19400" y="30163"/>
            <a:ext cx="7086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  <a:t>OMICS Group 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  <a:t>Open Access Membership</a:t>
            </a:r>
            <a:br>
              <a:rPr lang="en-US" b="1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ea typeface="ＭＳ Ｐゴシック" pitchFamily="-112" charset="-128"/>
                <a:cs typeface="Andalus" panose="02020603050405020304" pitchFamily="18" charset="-78"/>
              </a:rPr>
            </a:br>
            <a:endParaRPr lang="en-US" dirty="0">
              <a:solidFill>
                <a:schemeClr val="accent5">
                  <a:lumMod val="10000"/>
                </a:schemeClr>
              </a:solidFill>
              <a:latin typeface="Andalus" panose="02020603050405020304" pitchFamily="18" charset="-78"/>
              <a:ea typeface="ＭＳ Ｐゴシック" pitchFamily="-112" charset="-128"/>
              <a:cs typeface="Andalus" panose="02020603050405020304" pitchFamily="18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914400" y="445294"/>
            <a:ext cx="8077200" cy="3821906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    </a:t>
            </a:r>
            <a:endParaRPr lang="en-US" dirty="0" smtClean="0">
              <a:latin typeface="Calisto MT" panose="02040603050505030304" pitchFamily="18" charset="0"/>
            </a:endParaRPr>
          </a:p>
          <a:p>
            <a:pPr>
              <a:defRPr/>
            </a:pPr>
            <a:r>
              <a:rPr lang="en-US" dirty="0" smtClean="0"/>
              <a:t>Open </a:t>
            </a:r>
            <a:r>
              <a:rPr lang="en-US" dirty="0"/>
              <a:t>Access Membership with OMICS international enables academicians</a:t>
            </a:r>
          </a:p>
          <a:p>
            <a:pPr>
              <a:defRPr/>
            </a:pPr>
            <a:r>
              <a:rPr lang="en-US" dirty="0" smtClean="0">
                <a:latin typeface="Calisto MT" panose="02040603050505030304" pitchFamily="18" charset="0"/>
              </a:rPr>
              <a:t>and</a:t>
            </a:r>
            <a:r>
              <a:rPr lang="en-US" dirty="0">
                <a:latin typeface="Calisto MT" panose="02040603050505030304" pitchFamily="18" charset="0"/>
              </a:rPr>
              <a:t>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</a:t>
            </a:r>
            <a:r>
              <a:rPr lang="en-US" dirty="0" smtClean="0">
                <a:latin typeface="Calisto MT" panose="02040603050505030304" pitchFamily="18" charset="0"/>
              </a:rPr>
              <a:t>link below: </a:t>
            </a:r>
            <a:r>
              <a:rPr lang="en-US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http://omicsonline.org/membership.php </a:t>
            </a:r>
            <a:endParaRPr lang="en-US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rnandez Fig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08063"/>
            <a:ext cx="75438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323850" y="5949950"/>
            <a:ext cx="57626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187450" y="573405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SRC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685800" y="838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</a:rPr>
              <a:t>              </a:t>
            </a:r>
            <a:r>
              <a:rPr lang="en-US" altLang="zh-TW" sz="2000">
                <a:solidFill>
                  <a:schemeClr val="bg1"/>
                </a:solidFill>
              </a:rPr>
              <a:t>Focal adhesion kinase (FAK, major cancer target)</a:t>
            </a:r>
          </a:p>
          <a:p>
            <a:r>
              <a:rPr lang="en-US" altLang="zh-TW" sz="2000">
                <a:solidFill>
                  <a:schemeClr val="bg1"/>
                </a:solidFill>
              </a:rPr>
              <a:t>                 Insulin receptor kinase (INSR, target to be avoided)</a:t>
            </a:r>
          </a:p>
          <a:p>
            <a:r>
              <a:rPr lang="en-US" altLang="zh-TW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9" name="Picture 10" descr="INSR_F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1322388" y="1098550"/>
            <a:ext cx="576262" cy="0"/>
          </a:xfrm>
          <a:prstGeom prst="line">
            <a:avLst/>
          </a:prstGeom>
          <a:noFill/>
          <a:ln w="76200">
            <a:solidFill>
              <a:srgbClr val="66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1322388" y="1379538"/>
            <a:ext cx="576262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7216775" y="1935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6153" name="Oval 17"/>
          <p:cNvSpPr>
            <a:spLocks noChangeArrowheads="1"/>
          </p:cNvSpPr>
          <p:nvPr/>
        </p:nvSpPr>
        <p:spPr bwMode="auto">
          <a:xfrm>
            <a:off x="3429000" y="3276600"/>
            <a:ext cx="1905000" cy="10668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914400" y="3200400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FF00"/>
                </a:solidFill>
              </a:rPr>
              <a:t>ATP-binding site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6488113" y="4267200"/>
            <a:ext cx="2655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</a:rPr>
              <a:t>Functional innovation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resorts to the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same folds,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especially within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a protein family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or superfamily.</a:t>
            </a:r>
            <a:endParaRPr lang="en-US" altLang="en-US"/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1049338" y="304800"/>
            <a:ext cx="26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EC0A20"/>
                </a:solidFill>
              </a:rPr>
              <a:t> </a:t>
            </a:r>
            <a:endParaRPr lang="en-US" altLang="zh-TW">
              <a:solidFill>
                <a:schemeClr val="bg1"/>
              </a:solidFill>
            </a:endParaRPr>
          </a:p>
        </p:txBody>
      </p:sp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lose-packed_sphe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1143000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124200"/>
            <a:ext cx="9144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pitchFamily="-112" charset="0"/>
              <a:buChar char="•"/>
            </a:pPr>
            <a:r>
              <a:rPr lang="en-US" altLang="zh-TW" sz="2000">
                <a:solidFill>
                  <a:schemeClr val="bg1"/>
                </a:solidFill>
              </a:rPr>
              <a:t>The fold is highly conserved across proteins of common ancestry. </a:t>
            </a:r>
          </a:p>
          <a:p>
            <a:pPr marL="457200" indent="-457200">
              <a:buFont typeface="Times" pitchFamily="-112" charset="0"/>
              <a:buChar char="•"/>
            </a:pPr>
            <a:r>
              <a:rPr lang="en-US" altLang="zh-TW" sz="2000">
                <a:solidFill>
                  <a:schemeClr val="bg1"/>
                </a:solidFill>
              </a:rPr>
              <a:t>The epistructural features are not conserved.</a:t>
            </a:r>
          </a:p>
          <a:p>
            <a:pPr marL="457200" indent="-457200">
              <a:buFont typeface="Times" pitchFamily="-112" charset="0"/>
              <a:buChar char="•"/>
            </a:pPr>
            <a:r>
              <a:rPr lang="en-US" altLang="zh-TW" sz="2000">
                <a:solidFill>
                  <a:schemeClr val="bg1"/>
                </a:solidFill>
              </a:rPr>
              <a:t>Evolution tinkers with the epistructure to achieve functional innovation.</a:t>
            </a:r>
          </a:p>
          <a:p>
            <a:pPr marL="457200" indent="-457200">
              <a:buFont typeface="Times" pitchFamily="-112" charset="0"/>
              <a:buChar char="•"/>
            </a:pPr>
            <a:endParaRPr lang="en-US" altLang="zh-TW" sz="2000">
              <a:solidFill>
                <a:schemeClr val="bg1"/>
              </a:solidFill>
            </a:endParaRPr>
          </a:p>
          <a:p>
            <a:pPr marL="457200" indent="-457200" algn="ctr"/>
            <a:endParaRPr lang="en-US" altLang="zh-TW" sz="2000">
              <a:solidFill>
                <a:schemeClr val="bg1"/>
              </a:solidFill>
            </a:endParaRPr>
          </a:p>
          <a:p>
            <a:pPr marL="457200" indent="-457200" algn="ctr"/>
            <a:endParaRPr lang="en-US" altLang="zh-TW" sz="2000">
              <a:solidFill>
                <a:schemeClr val="bg1"/>
              </a:solidFill>
            </a:endParaRPr>
          </a:p>
          <a:p>
            <a:pPr marL="457200" indent="-457200" algn="ctr"/>
            <a:endParaRPr lang="en-US" altLang="zh-TW" sz="2000">
              <a:solidFill>
                <a:schemeClr val="bg1"/>
              </a:solidFill>
            </a:endParaRPr>
          </a:p>
          <a:p>
            <a:pPr marL="457200" indent="-457200" algn="ctr"/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Fernandez, A. </a:t>
            </a:r>
            <a:r>
              <a:rPr lang="en-US" altLang="zh-TW" sz="1400">
                <a:solidFill>
                  <a:schemeClr val="bg1"/>
                </a:solidFill>
                <a:latin typeface="Arial Italic" pitchFamily="-112" charset="0"/>
                <a:cs typeface="Times New Roman" pitchFamily="18" charset="0"/>
              </a:rPr>
              <a:t>Phys. Rev. Lett.</a:t>
            </a:r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 108, 188102 (2012)</a:t>
            </a:r>
          </a:p>
          <a:p>
            <a:pPr marL="457200" indent="-457200" algn="ctr"/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Fernandez, A. &amp; Lynch, M. </a:t>
            </a:r>
            <a:r>
              <a:rPr lang="en-US" altLang="zh-TW" sz="1400" i="1">
                <a:solidFill>
                  <a:schemeClr val="bg1"/>
                </a:solidFill>
                <a:cs typeface="Times New Roman" pitchFamily="18" charset="0"/>
              </a:rPr>
              <a:t>Nature</a:t>
            </a:r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 474, 502-505 (2011)</a:t>
            </a:r>
            <a:endParaRPr lang="en-US" altLang="zh-TW" sz="200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 algn="ctr"/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Fernandez, A. </a:t>
            </a:r>
            <a:r>
              <a:rPr lang="en-US" altLang="zh-TW" sz="1400" i="1">
                <a:solidFill>
                  <a:schemeClr val="bg1"/>
                </a:solidFill>
                <a:cs typeface="Times New Roman" pitchFamily="18" charset="0"/>
              </a:rPr>
              <a:t>Nature Biotechnology</a:t>
            </a:r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 22, 1081-1084 (2004) </a:t>
            </a:r>
          </a:p>
          <a:p>
            <a:pPr marL="457200" indent="-457200" algn="ctr"/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Fernandez, A. and Scott, R. </a:t>
            </a:r>
            <a:r>
              <a:rPr lang="en-US" altLang="zh-TW" sz="1400" i="1">
                <a:solidFill>
                  <a:schemeClr val="bg1"/>
                </a:solidFill>
                <a:cs typeface="Times New Roman" pitchFamily="18" charset="0"/>
              </a:rPr>
              <a:t>Physical Review Letters</a:t>
            </a:r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 91, 018102 (2003)</a:t>
            </a:r>
          </a:p>
          <a:p>
            <a:pPr marL="457200" indent="-457200" algn="ctr"/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Fernandez, A., Rogale, K., Scott, R., Scheraga, H. </a:t>
            </a:r>
            <a:r>
              <a:rPr lang="en-US" altLang="zh-TW" sz="1400" i="1">
                <a:solidFill>
                  <a:schemeClr val="bg1"/>
                </a:solidFill>
                <a:cs typeface="Times New Roman" pitchFamily="18" charset="0"/>
              </a:rPr>
              <a:t>Proc. Natl. Acad. Sci. USA</a:t>
            </a:r>
            <a:r>
              <a:rPr lang="en-US" altLang="zh-TW" sz="1400">
                <a:solidFill>
                  <a:schemeClr val="bg1"/>
                </a:solidFill>
                <a:cs typeface="Times New Roman" pitchFamily="18" charset="0"/>
              </a:rPr>
              <a:t> 101, 11640-11645 (2004)</a:t>
            </a:r>
          </a:p>
          <a:p>
            <a:pPr marL="457200" indent="-457200"/>
            <a:endParaRPr lang="en-US" altLang="zh-TW" sz="14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Fig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99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352800" y="5638800"/>
            <a:ext cx="5094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rgbClr val="85FFE0"/>
                </a:solidFill>
              </a:rPr>
              <a:t>under-wrapped HB (dehydron)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igure 1a"/>
          <p:cNvPicPr>
            <a:picLocks noChangeAspect="1" noChangeArrowheads="1"/>
          </p:cNvPicPr>
          <p:nvPr/>
        </p:nvPicPr>
        <p:blipFill>
          <a:blip r:embed="rId3" cstate="print"/>
          <a:srcRect b="10356"/>
          <a:stretch>
            <a:fillRect/>
          </a:stretch>
        </p:blipFill>
        <p:spPr bwMode="auto">
          <a:xfrm>
            <a:off x="373063" y="1676400"/>
            <a:ext cx="5946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62000" y="381000"/>
            <a:ext cx="453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TW" sz="2000"/>
          </a:p>
          <a:p>
            <a:r>
              <a:rPr lang="en-US" altLang="zh-TW" sz="2000"/>
              <a:t>Dehydrons generate interfacial tension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6200" y="5638800"/>
            <a:ext cx="5622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             </a:t>
            </a:r>
            <a:r>
              <a:rPr lang="en-US" altLang="zh-TW">
                <a:solidFill>
                  <a:srgbClr val="FF3300"/>
                </a:solidFill>
              </a:rPr>
              <a:t>tension                       no tension</a:t>
            </a:r>
          </a:p>
          <a:p>
            <a:endParaRPr lang="en-US" altLang="zh-TW">
              <a:solidFill>
                <a:srgbClr val="FF3300"/>
              </a:solidFill>
            </a:endParaRPr>
          </a:p>
          <a:p>
            <a:endParaRPr lang="en-US" altLang="zh-TW">
              <a:solidFill>
                <a:srgbClr val="FF3300"/>
              </a:solidFill>
            </a:endParaRPr>
          </a:p>
          <a:p>
            <a:endParaRPr lang="en-US" altLang="zh-TW">
              <a:solidFill>
                <a:srgbClr val="FF3300"/>
              </a:solidFill>
            </a:endParaRPr>
          </a:p>
          <a:p>
            <a:endParaRPr lang="en-US" altLang="zh-TW">
              <a:solidFill>
                <a:srgbClr val="FF3300"/>
              </a:solidFill>
            </a:endParaRPr>
          </a:p>
          <a:p>
            <a:endParaRPr lang="en-US" altLang="zh-TW">
              <a:solidFill>
                <a:srgbClr val="FF3300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975" y="3619500"/>
            <a:ext cx="22431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213" y="74295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7580313" y="2038350"/>
            <a:ext cx="533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9224" name="Straight Connector 4"/>
          <p:cNvCxnSpPr>
            <a:cxnSpLocks noChangeShapeType="1"/>
          </p:cNvCxnSpPr>
          <p:nvPr/>
        </p:nvCxnSpPr>
        <p:spPr bwMode="auto">
          <a:xfrm flipH="1">
            <a:off x="5294313" y="819150"/>
            <a:ext cx="1676400" cy="990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5" name="Straight Connector 8"/>
          <p:cNvCxnSpPr>
            <a:cxnSpLocks noChangeShapeType="1"/>
          </p:cNvCxnSpPr>
          <p:nvPr/>
        </p:nvCxnSpPr>
        <p:spPr bwMode="auto">
          <a:xfrm flipH="1" flipV="1">
            <a:off x="5294313" y="1809750"/>
            <a:ext cx="1752600" cy="34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1431925" y="3489325"/>
            <a:ext cx="38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2514600" y="6138863"/>
            <a:ext cx="38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>
                <a:solidFill>
                  <a:srgbClr val="FF0000"/>
                </a:solidFill>
              </a:rPr>
              <a:t>*</a:t>
            </a:r>
            <a:endParaRPr lang="en-US" altLang="zh-TW">
              <a:solidFill>
                <a:srgbClr val="FF0000"/>
              </a:solidFill>
            </a:endParaRPr>
          </a:p>
        </p:txBody>
      </p:sp>
      <p:sp>
        <p:nvSpPr>
          <p:cNvPr id="9228" name="TextBox 5"/>
          <p:cNvSpPr txBox="1">
            <a:spLocks noChangeArrowheads="1"/>
          </p:cNvSpPr>
          <p:nvPr/>
        </p:nvSpPr>
        <p:spPr bwMode="auto">
          <a:xfrm>
            <a:off x="2819400" y="61722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hot water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334000" y="6324600"/>
            <a:ext cx="341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/>
              <a:t>A F, Phys. Rev. Lett. 108, 188102 (2012)</a:t>
            </a:r>
            <a:endParaRPr lang="en-US" altLang="zh-TW"/>
          </a:p>
        </p:txBody>
      </p:sp>
      <p:pic>
        <p:nvPicPr>
          <p:cNvPr id="923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D structure - 3ETA"/>
          <p:cNvPicPr>
            <a:picLocks noChangeAspect="1" noChangeArrowheads="1"/>
          </p:cNvPicPr>
          <p:nvPr/>
        </p:nvPicPr>
        <p:blipFill>
          <a:blip r:embed="rId3" cstate="print"/>
          <a:srcRect l="19504" t="6244" r="32037"/>
          <a:stretch>
            <a:fillRect/>
          </a:stretch>
        </p:blipFill>
        <p:spPr bwMode="auto">
          <a:xfrm>
            <a:off x="762000" y="0"/>
            <a:ext cx="2543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IGF1R  - 2ZM3"/>
          <p:cNvPicPr>
            <a:picLocks noChangeAspect="1" noChangeArrowheads="1"/>
          </p:cNvPicPr>
          <p:nvPr/>
        </p:nvPicPr>
        <p:blipFill>
          <a:blip r:embed="rId4" cstate="print"/>
          <a:srcRect l="18669" t="4056" r="34125" b="4785"/>
          <a:stretch>
            <a:fillRect/>
          </a:stretch>
        </p:blipFill>
        <p:spPr bwMode="auto">
          <a:xfrm>
            <a:off x="6096000" y="0"/>
            <a:ext cx="2549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IR 1 - 3ETA"/>
          <p:cNvPicPr>
            <a:picLocks noChangeAspect="1" noChangeArrowheads="1"/>
          </p:cNvPicPr>
          <p:nvPr/>
        </p:nvPicPr>
        <p:blipFill>
          <a:blip r:embed="rId5" cstate="print"/>
          <a:srcRect l="18669" t="3328" r="31201"/>
          <a:stretch>
            <a:fillRect/>
          </a:stretch>
        </p:blipFill>
        <p:spPr bwMode="auto">
          <a:xfrm>
            <a:off x="381000" y="3048000"/>
            <a:ext cx="3448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3D structure - 2ZM3"/>
          <p:cNvPicPr>
            <a:picLocks noChangeAspect="1" noChangeArrowheads="1"/>
          </p:cNvPicPr>
          <p:nvPr/>
        </p:nvPicPr>
        <p:blipFill>
          <a:blip r:embed="rId6" cstate="print"/>
          <a:srcRect l="17833" t="1869" r="34543" b="5515"/>
          <a:stretch>
            <a:fillRect/>
          </a:stretch>
        </p:blipFill>
        <p:spPr bwMode="auto">
          <a:xfrm>
            <a:off x="5486400" y="3048000"/>
            <a:ext cx="3419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618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1">
                <a:solidFill>
                  <a:schemeClr val="bg1"/>
                </a:solidFill>
              </a:rPr>
              <a:t>    </a:t>
            </a:r>
            <a:r>
              <a:rPr lang="en-US" altLang="zh-TW" sz="2000" b="1">
                <a:solidFill>
                  <a:schemeClr val="bg1"/>
                </a:solidFill>
              </a:rPr>
              <a:t>IR                                                                  IGF1R</a:t>
            </a:r>
            <a:endParaRPr lang="en-US" altLang="zh-TW" b="1">
              <a:solidFill>
                <a:schemeClr val="bg1"/>
              </a:solidFill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667125" y="457200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1">
                <a:solidFill>
                  <a:srgbClr val="C00000"/>
                </a:solidFill>
              </a:rPr>
              <a:t>Homo sapiens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24288" y="1538288"/>
            <a:ext cx="15113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bg1"/>
                </a:solidFill>
              </a:rPr>
              <a:t>“same”</a:t>
            </a:r>
            <a:r>
              <a:rPr lang="en-US" altLang="en-US" sz="2000"/>
              <a:t> 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</a:rPr>
              <a:t>structure</a:t>
            </a: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endParaRPr lang="en-US" altLang="en-US" sz="2000">
              <a:solidFill>
                <a:schemeClr val="bg1"/>
              </a:solidFill>
            </a:endParaRPr>
          </a:p>
          <a:p>
            <a:pPr algn="ctr"/>
            <a:r>
              <a:rPr lang="en-US" altLang="en-US" sz="2000">
                <a:solidFill>
                  <a:schemeClr val="bg1"/>
                </a:solidFill>
              </a:rPr>
              <a:t> different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</a:rPr>
              <a:t>epistructure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9494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7"/>
          <p:cNvSpPr>
            <a:spLocks/>
          </p:cNvSpPr>
          <p:nvPr/>
        </p:nvSpPr>
        <p:spPr bwMode="auto">
          <a:xfrm>
            <a:off x="1116013" y="836613"/>
            <a:ext cx="6180137" cy="5676900"/>
          </a:xfrm>
          <a:custGeom>
            <a:avLst/>
            <a:gdLst>
              <a:gd name="T0" fmla="*/ 2147483647 w 3893"/>
              <a:gd name="T1" fmla="*/ 2147483647 h 3576"/>
              <a:gd name="T2" fmla="*/ 2147483647 w 3893"/>
              <a:gd name="T3" fmla="*/ 2147483647 h 3576"/>
              <a:gd name="T4" fmla="*/ 2147483647 w 3893"/>
              <a:gd name="T5" fmla="*/ 2147483647 h 3576"/>
              <a:gd name="T6" fmla="*/ 2147483647 w 3893"/>
              <a:gd name="T7" fmla="*/ 2147483647 h 3576"/>
              <a:gd name="T8" fmla="*/ 2147483647 w 3893"/>
              <a:gd name="T9" fmla="*/ 2147483647 h 3576"/>
              <a:gd name="T10" fmla="*/ 2147483647 w 3893"/>
              <a:gd name="T11" fmla="*/ 2147483647 h 3576"/>
              <a:gd name="T12" fmla="*/ 2147483647 w 3893"/>
              <a:gd name="T13" fmla="*/ 2147483647 h 3576"/>
              <a:gd name="T14" fmla="*/ 2147483647 w 3893"/>
              <a:gd name="T15" fmla="*/ 2147483647 h 3576"/>
              <a:gd name="T16" fmla="*/ 2147483647 w 3893"/>
              <a:gd name="T17" fmla="*/ 2147483647 h 3576"/>
              <a:gd name="T18" fmla="*/ 2147483647 w 3893"/>
              <a:gd name="T19" fmla="*/ 2147483647 h 3576"/>
              <a:gd name="T20" fmla="*/ 2147483647 w 3893"/>
              <a:gd name="T21" fmla="*/ 2147483647 h 3576"/>
              <a:gd name="T22" fmla="*/ 2147483647 w 3893"/>
              <a:gd name="T23" fmla="*/ 2147483647 h 3576"/>
              <a:gd name="T24" fmla="*/ 2147483647 w 3893"/>
              <a:gd name="T25" fmla="*/ 2147483647 h 3576"/>
              <a:gd name="T26" fmla="*/ 2147483647 w 3893"/>
              <a:gd name="T27" fmla="*/ 2147483647 h 3576"/>
              <a:gd name="T28" fmla="*/ 2147483647 w 3893"/>
              <a:gd name="T29" fmla="*/ 2147483647 h 3576"/>
              <a:gd name="T30" fmla="*/ 2147483647 w 3893"/>
              <a:gd name="T31" fmla="*/ 2147483647 h 3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93"/>
              <a:gd name="T49" fmla="*/ 0 h 3576"/>
              <a:gd name="T50" fmla="*/ 3893 w 3893"/>
              <a:gd name="T51" fmla="*/ 3576 h 3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93" h="3576">
                <a:moveTo>
                  <a:pt x="3114" y="583"/>
                </a:moveTo>
                <a:cubicBezTo>
                  <a:pt x="3038" y="394"/>
                  <a:pt x="2857" y="160"/>
                  <a:pt x="2615" y="84"/>
                </a:cubicBezTo>
                <a:cubicBezTo>
                  <a:pt x="2373" y="8"/>
                  <a:pt x="1981" y="0"/>
                  <a:pt x="1663" y="129"/>
                </a:cubicBezTo>
                <a:cubicBezTo>
                  <a:pt x="1345" y="258"/>
                  <a:pt x="959" y="462"/>
                  <a:pt x="710" y="855"/>
                </a:cubicBezTo>
                <a:cubicBezTo>
                  <a:pt x="461" y="1248"/>
                  <a:pt x="0" y="2057"/>
                  <a:pt x="166" y="2488"/>
                </a:cubicBezTo>
                <a:cubicBezTo>
                  <a:pt x="332" y="2919"/>
                  <a:pt x="1186" y="3304"/>
                  <a:pt x="1708" y="3440"/>
                </a:cubicBezTo>
                <a:cubicBezTo>
                  <a:pt x="2230" y="3576"/>
                  <a:pt x="2941" y="3425"/>
                  <a:pt x="3296" y="3304"/>
                </a:cubicBezTo>
                <a:cubicBezTo>
                  <a:pt x="3651" y="3183"/>
                  <a:pt x="3787" y="2919"/>
                  <a:pt x="3840" y="2715"/>
                </a:cubicBezTo>
                <a:cubicBezTo>
                  <a:pt x="3893" y="2511"/>
                  <a:pt x="3832" y="2163"/>
                  <a:pt x="3613" y="2080"/>
                </a:cubicBezTo>
                <a:cubicBezTo>
                  <a:pt x="3394" y="1997"/>
                  <a:pt x="2865" y="2156"/>
                  <a:pt x="2525" y="2216"/>
                </a:cubicBezTo>
                <a:cubicBezTo>
                  <a:pt x="2185" y="2276"/>
                  <a:pt x="1799" y="2518"/>
                  <a:pt x="1572" y="2442"/>
                </a:cubicBezTo>
                <a:cubicBezTo>
                  <a:pt x="1345" y="2366"/>
                  <a:pt x="1157" y="2019"/>
                  <a:pt x="1164" y="1762"/>
                </a:cubicBezTo>
                <a:cubicBezTo>
                  <a:pt x="1171" y="1505"/>
                  <a:pt x="1390" y="998"/>
                  <a:pt x="1617" y="900"/>
                </a:cubicBezTo>
                <a:cubicBezTo>
                  <a:pt x="1844" y="802"/>
                  <a:pt x="2283" y="1119"/>
                  <a:pt x="2525" y="1172"/>
                </a:cubicBezTo>
                <a:cubicBezTo>
                  <a:pt x="2767" y="1225"/>
                  <a:pt x="2971" y="1316"/>
                  <a:pt x="3069" y="1218"/>
                </a:cubicBezTo>
                <a:cubicBezTo>
                  <a:pt x="3167" y="1120"/>
                  <a:pt x="3190" y="772"/>
                  <a:pt x="3114" y="58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Freeform 8"/>
          <p:cNvSpPr>
            <a:spLocks/>
          </p:cNvSpPr>
          <p:nvPr/>
        </p:nvSpPr>
        <p:spPr bwMode="auto">
          <a:xfrm rot="615501">
            <a:off x="3352800" y="2663825"/>
            <a:ext cx="2005013" cy="1355725"/>
          </a:xfrm>
          <a:custGeom>
            <a:avLst/>
            <a:gdLst>
              <a:gd name="T0" fmla="*/ 2147483647 w 1263"/>
              <a:gd name="T1" fmla="*/ 2147483647 h 854"/>
              <a:gd name="T2" fmla="*/ 2147483647 w 1263"/>
              <a:gd name="T3" fmla="*/ 2147483647 h 854"/>
              <a:gd name="T4" fmla="*/ 2147483647 w 1263"/>
              <a:gd name="T5" fmla="*/ 2147483647 h 854"/>
              <a:gd name="T6" fmla="*/ 2147483647 w 1263"/>
              <a:gd name="T7" fmla="*/ 2147483647 h 854"/>
              <a:gd name="T8" fmla="*/ 2147483647 w 1263"/>
              <a:gd name="T9" fmla="*/ 2147483647 h 854"/>
              <a:gd name="T10" fmla="*/ 2147483647 w 1263"/>
              <a:gd name="T11" fmla="*/ 2147483647 h 854"/>
              <a:gd name="T12" fmla="*/ 2147483647 w 1263"/>
              <a:gd name="T13" fmla="*/ 2147483647 h 854"/>
              <a:gd name="T14" fmla="*/ 2147483647 w 1263"/>
              <a:gd name="T15" fmla="*/ 2147483647 h 854"/>
              <a:gd name="T16" fmla="*/ 2147483647 w 1263"/>
              <a:gd name="T17" fmla="*/ 2147483647 h 854"/>
              <a:gd name="T18" fmla="*/ 2147483647 w 1263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3"/>
              <a:gd name="T31" fmla="*/ 0 h 854"/>
              <a:gd name="T32" fmla="*/ 1263 w 1263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3" h="854">
                <a:moveTo>
                  <a:pt x="1172" y="272"/>
                </a:moveTo>
                <a:cubicBezTo>
                  <a:pt x="1081" y="174"/>
                  <a:pt x="778" y="83"/>
                  <a:pt x="627" y="45"/>
                </a:cubicBezTo>
                <a:cubicBezTo>
                  <a:pt x="476" y="7"/>
                  <a:pt x="362" y="0"/>
                  <a:pt x="264" y="45"/>
                </a:cubicBezTo>
                <a:cubicBezTo>
                  <a:pt x="166" y="90"/>
                  <a:pt x="76" y="211"/>
                  <a:pt x="38" y="317"/>
                </a:cubicBezTo>
                <a:cubicBezTo>
                  <a:pt x="0" y="423"/>
                  <a:pt x="15" y="597"/>
                  <a:pt x="38" y="680"/>
                </a:cubicBezTo>
                <a:cubicBezTo>
                  <a:pt x="61" y="763"/>
                  <a:pt x="91" y="793"/>
                  <a:pt x="174" y="816"/>
                </a:cubicBezTo>
                <a:cubicBezTo>
                  <a:pt x="257" y="839"/>
                  <a:pt x="424" y="854"/>
                  <a:pt x="537" y="816"/>
                </a:cubicBezTo>
                <a:cubicBezTo>
                  <a:pt x="650" y="778"/>
                  <a:pt x="748" y="619"/>
                  <a:pt x="854" y="589"/>
                </a:cubicBezTo>
                <a:cubicBezTo>
                  <a:pt x="960" y="559"/>
                  <a:pt x="1111" y="688"/>
                  <a:pt x="1172" y="635"/>
                </a:cubicBezTo>
                <a:cubicBezTo>
                  <a:pt x="1233" y="582"/>
                  <a:pt x="1263" y="370"/>
                  <a:pt x="1172" y="272"/>
                </a:cubicBez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3568700" y="27368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H</a:t>
            </a: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4073525" y="30972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N</a:t>
            </a:r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3929063" y="1487488"/>
            <a:ext cx="431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 </a:t>
            </a:r>
            <a:r>
              <a:rPr lang="en-US" altLang="zh-TW" sz="2000"/>
              <a:t>C</a:t>
            </a:r>
          </a:p>
          <a:p>
            <a:r>
              <a:rPr lang="en-US" altLang="zh-TW" sz="1800"/>
              <a:t> </a:t>
            </a:r>
          </a:p>
        </p:txBody>
      </p:sp>
      <p:sp>
        <p:nvSpPr>
          <p:cNvPr id="11271" name="Line 17"/>
          <p:cNvSpPr>
            <a:spLocks noChangeShapeType="1"/>
          </p:cNvSpPr>
          <p:nvPr/>
        </p:nvSpPr>
        <p:spPr bwMode="auto">
          <a:xfrm flipH="1" flipV="1">
            <a:off x="3857625" y="1296988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8"/>
          <p:cNvSpPr>
            <a:spLocks noChangeShapeType="1"/>
          </p:cNvSpPr>
          <p:nvPr/>
        </p:nvSpPr>
        <p:spPr bwMode="auto">
          <a:xfrm flipV="1">
            <a:off x="3929063" y="3455988"/>
            <a:ext cx="21748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3497263" y="20161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O</a:t>
            </a:r>
          </a:p>
        </p:txBody>
      </p:sp>
      <p:sp>
        <p:nvSpPr>
          <p:cNvPr id="11274" name="Line 20"/>
          <p:cNvSpPr>
            <a:spLocks noChangeShapeType="1"/>
          </p:cNvSpPr>
          <p:nvPr/>
        </p:nvSpPr>
        <p:spPr bwMode="auto">
          <a:xfrm flipH="1">
            <a:off x="3784600" y="1800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21"/>
          <p:cNvSpPr>
            <a:spLocks noChangeShapeType="1"/>
          </p:cNvSpPr>
          <p:nvPr/>
        </p:nvSpPr>
        <p:spPr bwMode="auto">
          <a:xfrm flipH="1">
            <a:off x="3857625" y="1873250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23"/>
          <p:cNvSpPr>
            <a:spLocks noChangeShapeType="1"/>
          </p:cNvSpPr>
          <p:nvPr/>
        </p:nvSpPr>
        <p:spPr bwMode="auto">
          <a:xfrm>
            <a:off x="3857625" y="302418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26"/>
          <p:cNvSpPr>
            <a:spLocks noChangeShapeType="1"/>
          </p:cNvSpPr>
          <p:nvPr/>
        </p:nvSpPr>
        <p:spPr bwMode="auto">
          <a:xfrm>
            <a:off x="3713163" y="237648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Oval 27"/>
          <p:cNvSpPr>
            <a:spLocks noChangeArrowheads="1"/>
          </p:cNvSpPr>
          <p:nvPr/>
        </p:nvSpPr>
        <p:spPr bwMode="auto">
          <a:xfrm>
            <a:off x="4721225" y="2736850"/>
            <a:ext cx="504825" cy="504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79" name="Oval 28"/>
          <p:cNvSpPr>
            <a:spLocks noChangeArrowheads="1"/>
          </p:cNvSpPr>
          <p:nvPr/>
        </p:nvSpPr>
        <p:spPr bwMode="auto">
          <a:xfrm>
            <a:off x="4721225" y="2016125"/>
            <a:ext cx="433388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4144963" y="4392613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C     O        H     N</a:t>
            </a:r>
            <a:r>
              <a:rPr lang="en-US" altLang="zh-TW" sz="2000"/>
              <a:t> </a:t>
            </a:r>
          </a:p>
        </p:txBody>
      </p:sp>
      <p:sp>
        <p:nvSpPr>
          <p:cNvPr id="11281" name="Oval 30"/>
          <p:cNvSpPr>
            <a:spLocks noChangeArrowheads="1"/>
          </p:cNvSpPr>
          <p:nvPr/>
        </p:nvSpPr>
        <p:spPr bwMode="auto">
          <a:xfrm>
            <a:off x="5010150" y="3600450"/>
            <a:ext cx="503238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82" name="Line 31"/>
          <p:cNvSpPr>
            <a:spLocks noChangeShapeType="1"/>
          </p:cNvSpPr>
          <p:nvPr/>
        </p:nvSpPr>
        <p:spPr bwMode="auto">
          <a:xfrm>
            <a:off x="6089650" y="4608513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32"/>
          <p:cNvSpPr>
            <a:spLocks noChangeShapeType="1"/>
          </p:cNvSpPr>
          <p:nvPr/>
        </p:nvSpPr>
        <p:spPr bwMode="auto">
          <a:xfrm>
            <a:off x="4505325" y="460851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4505325" y="46815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5226050" y="4608513"/>
            <a:ext cx="503238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Text Box 36"/>
          <p:cNvSpPr txBox="1">
            <a:spLocks noChangeArrowheads="1"/>
          </p:cNvSpPr>
          <p:nvPr/>
        </p:nvSpPr>
        <p:spPr bwMode="auto">
          <a:xfrm>
            <a:off x="544513" y="2736850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0000"/>
                </a:solidFill>
              </a:rPr>
              <a:t>protein target</a:t>
            </a:r>
          </a:p>
        </p:txBody>
      </p:sp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5153025" y="295275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 drug inhibitor</a:t>
            </a:r>
          </a:p>
        </p:txBody>
      </p:sp>
      <p:sp>
        <p:nvSpPr>
          <p:cNvPr id="11288" name="Text Box 43"/>
          <p:cNvSpPr txBox="1">
            <a:spLocks noChangeArrowheads="1"/>
          </p:cNvSpPr>
          <p:nvPr/>
        </p:nvSpPr>
        <p:spPr bwMode="auto">
          <a:xfrm>
            <a:off x="658813" y="73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zh-TW"/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184150" y="0"/>
            <a:ext cx="527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Drug-as-wrapper paradigm </a:t>
            </a:r>
          </a:p>
        </p:txBody>
      </p:sp>
      <p:sp>
        <p:nvSpPr>
          <p:cNvPr id="11290" name="Text Box 45"/>
          <p:cNvSpPr txBox="1">
            <a:spLocks noChangeArrowheads="1"/>
          </p:cNvSpPr>
          <p:nvPr/>
        </p:nvSpPr>
        <p:spPr bwMode="auto">
          <a:xfrm>
            <a:off x="5441950" y="360045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EC0A20"/>
                </a:solidFill>
              </a:rPr>
              <a:t>wrapping</a:t>
            </a:r>
          </a:p>
          <a:p>
            <a:r>
              <a:rPr lang="en-US" altLang="zh-TW">
                <a:solidFill>
                  <a:srgbClr val="EC0A20"/>
                </a:solidFill>
              </a:rPr>
              <a:t>interaction</a:t>
            </a:r>
          </a:p>
        </p:txBody>
      </p:sp>
      <p:sp>
        <p:nvSpPr>
          <p:cNvPr id="11291" name="Line 50"/>
          <p:cNvSpPr>
            <a:spLocks noChangeShapeType="1"/>
          </p:cNvSpPr>
          <p:nvPr/>
        </p:nvSpPr>
        <p:spPr bwMode="auto">
          <a:xfrm flipH="1">
            <a:off x="3857625" y="865188"/>
            <a:ext cx="2663825" cy="15827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51"/>
          <p:cNvSpPr>
            <a:spLocks noChangeShapeType="1"/>
          </p:cNvSpPr>
          <p:nvPr/>
        </p:nvSpPr>
        <p:spPr bwMode="auto">
          <a:xfrm flipH="1">
            <a:off x="5081588" y="865188"/>
            <a:ext cx="1439862" cy="17986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Text Box 52"/>
          <p:cNvSpPr txBox="1">
            <a:spLocks noChangeArrowheads="1"/>
          </p:cNvSpPr>
          <p:nvPr/>
        </p:nvSpPr>
        <p:spPr bwMode="auto">
          <a:xfrm>
            <a:off x="6521450" y="360363"/>
            <a:ext cx="2182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66"/>
                </a:solidFill>
              </a:rPr>
              <a:t>“conventional” </a:t>
            </a:r>
          </a:p>
          <a:p>
            <a:r>
              <a:rPr lang="en-US" altLang="zh-TW">
                <a:solidFill>
                  <a:srgbClr val="FF0066"/>
                </a:solidFill>
              </a:rPr>
              <a:t>nonbonded</a:t>
            </a:r>
          </a:p>
          <a:p>
            <a:r>
              <a:rPr lang="en-US" altLang="zh-TW">
                <a:solidFill>
                  <a:srgbClr val="FF0066"/>
                </a:solidFill>
              </a:rPr>
              <a:t>interactions</a:t>
            </a:r>
          </a:p>
        </p:txBody>
      </p:sp>
      <p:sp>
        <p:nvSpPr>
          <p:cNvPr id="11294" name="Oval 53"/>
          <p:cNvSpPr>
            <a:spLocks noChangeArrowheads="1"/>
          </p:cNvSpPr>
          <p:nvPr/>
        </p:nvSpPr>
        <p:spPr bwMode="auto">
          <a:xfrm>
            <a:off x="381000" y="6019800"/>
            <a:ext cx="288925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95" name="Text Box 54"/>
          <p:cNvSpPr txBox="1">
            <a:spLocks noChangeArrowheads="1"/>
          </p:cNvSpPr>
          <p:nvPr/>
        </p:nvSpPr>
        <p:spPr bwMode="auto">
          <a:xfrm>
            <a:off x="685800" y="59436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nonpolar group</a:t>
            </a:r>
          </a:p>
        </p:txBody>
      </p:sp>
      <p:sp>
        <p:nvSpPr>
          <p:cNvPr id="11296" name="Oval 55"/>
          <p:cNvSpPr>
            <a:spLocks noChangeArrowheads="1"/>
          </p:cNvSpPr>
          <p:nvPr/>
        </p:nvSpPr>
        <p:spPr bwMode="auto">
          <a:xfrm>
            <a:off x="3209925" y="3529013"/>
            <a:ext cx="287338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97" name="Oval 56"/>
          <p:cNvSpPr>
            <a:spLocks noChangeArrowheads="1"/>
          </p:cNvSpPr>
          <p:nvPr/>
        </p:nvSpPr>
        <p:spPr bwMode="auto">
          <a:xfrm>
            <a:off x="2776538" y="3455988"/>
            <a:ext cx="360362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1298" name="Line 58"/>
          <p:cNvSpPr>
            <a:spLocks noChangeShapeType="1"/>
          </p:cNvSpPr>
          <p:nvPr/>
        </p:nvSpPr>
        <p:spPr bwMode="auto">
          <a:xfrm>
            <a:off x="5316538" y="3898900"/>
            <a:ext cx="144462" cy="647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Text Box 59"/>
          <p:cNvSpPr txBox="1">
            <a:spLocks noChangeArrowheads="1"/>
          </p:cNvSpPr>
          <p:nvPr/>
        </p:nvSpPr>
        <p:spPr bwMode="auto">
          <a:xfrm>
            <a:off x="3784600" y="5249863"/>
            <a:ext cx="334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solidFill>
                  <a:srgbClr val="EC0A20"/>
                </a:solidFill>
              </a:rPr>
              <a:t>Under-wrapped hydrogen bond</a:t>
            </a:r>
          </a:p>
          <a:p>
            <a:pPr algn="ctr"/>
            <a:r>
              <a:rPr lang="en-US" altLang="zh-TW" sz="1800">
                <a:solidFill>
                  <a:srgbClr val="EC0A20"/>
                </a:solidFill>
              </a:rPr>
              <a:t>(</a:t>
            </a:r>
            <a:r>
              <a:rPr lang="en-US" altLang="zh-TW" sz="1800" i="1">
                <a:solidFill>
                  <a:srgbClr val="EC0A20"/>
                </a:solidFill>
              </a:rPr>
              <a:t>dehydron</a:t>
            </a:r>
            <a:r>
              <a:rPr lang="en-US" altLang="zh-TW" sz="1800">
                <a:solidFill>
                  <a:srgbClr val="EC0A20"/>
                </a:solidFill>
              </a:rPr>
              <a:t>)</a:t>
            </a:r>
            <a:endParaRPr lang="en-US" altLang="zh-TW" sz="1800"/>
          </a:p>
        </p:txBody>
      </p:sp>
      <p:sp>
        <p:nvSpPr>
          <p:cNvPr id="11300" name="AutoShape 60"/>
          <p:cNvSpPr>
            <a:spLocks/>
          </p:cNvSpPr>
          <p:nvPr/>
        </p:nvSpPr>
        <p:spPr bwMode="auto">
          <a:xfrm rot="-5400000">
            <a:off x="5262563" y="4068763"/>
            <a:ext cx="358775" cy="2016125"/>
          </a:xfrm>
          <a:prstGeom prst="leftBrace">
            <a:avLst>
              <a:gd name="adj1" fmla="val 46829"/>
              <a:gd name="adj2" fmla="val 50000"/>
            </a:avLst>
          </a:prstGeom>
          <a:noFill/>
          <a:ln w="28575">
            <a:solidFill>
              <a:srgbClr val="EC0A2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11301" name="Text Box 62"/>
          <p:cNvSpPr txBox="1">
            <a:spLocks noChangeArrowheads="1"/>
          </p:cNvSpPr>
          <p:nvPr/>
        </p:nvSpPr>
        <p:spPr bwMode="auto">
          <a:xfrm>
            <a:off x="2057400" y="647700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Typically highly conserved</a:t>
            </a:r>
          </a:p>
        </p:txBody>
      </p:sp>
      <p:sp>
        <p:nvSpPr>
          <p:cNvPr id="11302" name="Line 63"/>
          <p:cNvSpPr>
            <a:spLocks noChangeShapeType="1"/>
          </p:cNvSpPr>
          <p:nvPr/>
        </p:nvSpPr>
        <p:spPr bwMode="auto">
          <a:xfrm flipH="1">
            <a:off x="4217988" y="1081088"/>
            <a:ext cx="142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64"/>
          <p:cNvSpPr>
            <a:spLocks noChangeShapeType="1"/>
          </p:cNvSpPr>
          <p:nvPr/>
        </p:nvSpPr>
        <p:spPr bwMode="auto">
          <a:xfrm>
            <a:off x="4360863" y="1081088"/>
            <a:ext cx="5762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Line 66"/>
          <p:cNvSpPr>
            <a:spLocks noChangeShapeType="1"/>
          </p:cNvSpPr>
          <p:nvPr/>
        </p:nvSpPr>
        <p:spPr bwMode="auto">
          <a:xfrm>
            <a:off x="3929063" y="4556125"/>
            <a:ext cx="2889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67"/>
          <p:cNvSpPr>
            <a:spLocks noChangeShapeType="1"/>
          </p:cNvSpPr>
          <p:nvPr/>
        </p:nvSpPr>
        <p:spPr bwMode="auto">
          <a:xfrm flipH="1">
            <a:off x="3929063" y="4627563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Line 68"/>
          <p:cNvSpPr>
            <a:spLocks noChangeShapeType="1"/>
          </p:cNvSpPr>
          <p:nvPr/>
        </p:nvSpPr>
        <p:spPr bwMode="auto">
          <a:xfrm flipH="1">
            <a:off x="6665913" y="4476750"/>
            <a:ext cx="2873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69"/>
          <p:cNvSpPr>
            <a:spLocks noChangeShapeType="1"/>
          </p:cNvSpPr>
          <p:nvPr/>
        </p:nvSpPr>
        <p:spPr bwMode="auto">
          <a:xfrm>
            <a:off x="6665913" y="4621213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940300" y="6400800"/>
            <a:ext cx="4167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 i="1">
                <a:solidFill>
                  <a:schemeClr val="bg1"/>
                </a:solidFill>
              </a:rPr>
              <a:t>Nature Reviews Drug Discovery</a:t>
            </a:r>
            <a:r>
              <a:rPr lang="en-US" altLang="zh-TW" sz="1400">
                <a:solidFill>
                  <a:schemeClr val="bg1"/>
                </a:solidFill>
              </a:rPr>
              <a:t> 7, 120-121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42" name="Group 10"/>
          <p:cNvGraphicFramePr>
            <a:graphicFrameLocks noGrp="1"/>
          </p:cNvGraphicFramePr>
          <p:nvPr/>
        </p:nvGraphicFramePr>
        <p:xfrm>
          <a:off x="552450" y="184150"/>
          <a:ext cx="8077200" cy="347345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1A1A"/>
                          </a:solidFill>
                          <a:effectLst/>
                          <a:latin typeface="Arial" charset="0"/>
                          <a:ea typeface="ＭＳ Ｐゴシック" pitchFamily="-112" charset="-128"/>
                          <a:cs typeface="Tahoma" pitchFamily="-112" charset="0"/>
                        </a:rPr>
                        <a:t>ARTICLE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Nature Medicine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 -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908 - 916 (2006) 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Cardiotoxicity of the cancer therapeutic agent imatinib mesylate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Risto Kerkelä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1, 2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Luanda Grazette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Rinat Yacobi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Cezar Iliescu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Richard Patten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Cara Beahm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Brian Walters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Sergei Shevtsov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1, 2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Stéphanie Pesant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Fred J Clubb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6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Anthony Rosenzweig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3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Robert N Salomon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7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Richard A Van Etten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4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Joseph Alroy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7, 8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, Jean-Bernard Durand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5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 &amp; Thomas Force</a:t>
                      </a:r>
                      <a:r>
                        <a:rPr kumimoji="0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1, 2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3" name="Picture 9" descr="spacer_p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89088"/>
            <a:ext cx="44767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sp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2046288"/>
            <a:ext cx="95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676400" y="358140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800"/>
              <a:t>“Thus, cardiotoxicity is an unanticipated side effect of inhibition of c-Abl by imatinib”. </a:t>
            </a:r>
          </a:p>
        </p:txBody>
      </p:sp>
      <p:sp>
        <p:nvSpPr>
          <p:cNvPr id="12296" name="Oval 12"/>
          <p:cNvSpPr>
            <a:spLocks noChangeArrowheads="1"/>
          </p:cNvSpPr>
          <p:nvPr/>
        </p:nvSpPr>
        <p:spPr bwMode="auto">
          <a:xfrm>
            <a:off x="2930525" y="3851275"/>
            <a:ext cx="619125" cy="390525"/>
          </a:xfrm>
          <a:prstGeom prst="ellipse">
            <a:avLst/>
          </a:prstGeom>
          <a:noFill/>
          <a:ln w="28575">
            <a:solidFill>
              <a:srgbClr val="EC0A2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0" y="5305425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EC0A20"/>
                </a:solidFill>
              </a:rPr>
              <a:t>  Challenge:</a:t>
            </a:r>
            <a:r>
              <a:rPr lang="en-US" altLang="zh-TW"/>
              <a:t> </a:t>
            </a:r>
            <a:r>
              <a:rPr lang="en-US" altLang="zh-TW">
                <a:solidFill>
                  <a:srgbClr val="EC0A20"/>
                </a:solidFill>
              </a:rPr>
              <a:t>Can we redesign imatinib to curb the side effect?</a:t>
            </a: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pPr algn="ctr"/>
            <a:r>
              <a:rPr lang="en-US" altLang="zh-TW" sz="2000"/>
              <a:t>A. Fernandez et al. </a:t>
            </a:r>
            <a:r>
              <a:rPr lang="en-US" altLang="zh-TW" sz="2000">
                <a:latin typeface="Arial Italic" pitchFamily="-112" charset="0"/>
              </a:rPr>
              <a:t>J. Clin. Invest.</a:t>
            </a:r>
            <a:r>
              <a:rPr lang="en-US" altLang="zh-TW" sz="2000"/>
              <a:t> 117, 4044 (2007)</a:t>
            </a:r>
          </a:p>
          <a:p>
            <a:pPr algn="ctr"/>
            <a:endParaRPr lang="en-US" altLang="zh-TW">
              <a:solidFill>
                <a:srgbClr val="EC0A20"/>
              </a:solidFill>
            </a:endParaRPr>
          </a:p>
          <a:p>
            <a:endParaRPr lang="en-US" altLang="zh-TW">
              <a:solidFill>
                <a:srgbClr val="EC0A20"/>
              </a:solidFill>
            </a:endParaRPr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FF339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FF3399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11578</TotalTime>
  <Words>492</Words>
  <Application>Microsoft Office PowerPoint</Application>
  <PresentationFormat>On-screen Show (4:3)</PresentationFormat>
  <Paragraphs>157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       __________    Ariel Fernández  Collegium Basilea, Institute for Advanced Study, Basel, Switzerland Instituto Argentino de Matemática, Buenos Aires, Argentina Ariel Fernandez Consultancy, Houston, TX, USA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Ariel Fernandez</dc:creator>
  <cp:lastModifiedBy>dipti-k</cp:lastModifiedBy>
  <cp:revision>898</cp:revision>
  <cp:lastPrinted>2011-08-07T15:41:15Z</cp:lastPrinted>
  <dcterms:created xsi:type="dcterms:W3CDTF">2011-02-03T13:34:59Z</dcterms:created>
  <dcterms:modified xsi:type="dcterms:W3CDTF">2015-10-13T11:52:57Z</dcterms:modified>
</cp:coreProperties>
</file>