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74" r:id="rId2"/>
    <p:sldId id="275"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6" r:id="rId21"/>
    <p:sldId id="277" r:id="rId22"/>
    <p:sldId id="278" r:id="rId2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590" autoAdjust="0"/>
  </p:normalViewPr>
  <p:slideViewPr>
    <p:cSldViewPr>
      <p:cViewPr>
        <p:scale>
          <a:sx n="78" d="100"/>
          <a:sy n="78" d="100"/>
        </p:scale>
        <p:origin x="-11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C2A9C17-D30E-46D4-BAE1-A3382C1BAE85}" type="datetimeFigureOut">
              <a:rPr lang="he-IL" smtClean="0"/>
              <a:t>כ"א/תשרי/תשע"ה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C3CE0F5-BB73-4BBF-A718-A9CA18FDC156}" type="slidenum">
              <a:rPr lang="he-IL" smtClean="0"/>
              <a:t>‹#›</a:t>
            </a:fld>
            <a:endParaRPr lang="he-IL"/>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2A9C17-D30E-46D4-BAE1-A3382C1BAE85}" type="datetimeFigureOut">
              <a:rPr lang="he-IL" smtClean="0"/>
              <a:t>כ"א/תשרי/תשע"ה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C3CE0F5-BB73-4BBF-A718-A9CA18FDC156}"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2A9C17-D30E-46D4-BAE1-A3382C1BAE85}" type="datetimeFigureOut">
              <a:rPr lang="he-IL" smtClean="0"/>
              <a:t>כ"א/תשרי/תשע"ה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C3CE0F5-BB73-4BBF-A718-A9CA18FDC156}"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C2A9C17-D30E-46D4-BAE1-A3382C1BAE85}" type="datetimeFigureOut">
              <a:rPr lang="he-IL" smtClean="0"/>
              <a:t>כ"א/תשרי/תשע"ה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C3CE0F5-BB73-4BBF-A718-A9CA18FDC156}" type="slidenum">
              <a:rPr lang="he-IL" smtClean="0"/>
              <a:t>‹#›</a:t>
            </a:fld>
            <a:endParaRPr lang="he-IL"/>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2A9C17-D30E-46D4-BAE1-A3382C1BAE85}" type="datetimeFigureOut">
              <a:rPr lang="he-IL" smtClean="0"/>
              <a:t>כ"א/תשרי/תשע"ה</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C3CE0F5-BB73-4BBF-A718-A9CA18FDC156}"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C2A9C17-D30E-46D4-BAE1-A3382C1BAE85}" type="datetimeFigureOut">
              <a:rPr lang="he-IL" smtClean="0"/>
              <a:t>כ"א/תשרי/תשע"ה</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C3CE0F5-BB73-4BBF-A718-A9CA18FDC156}" type="slidenum">
              <a:rPr lang="he-IL" smtClean="0"/>
              <a:t>‹#›</a:t>
            </a:fld>
            <a:endParaRPr lang="he-IL"/>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C2A9C17-D30E-46D4-BAE1-A3382C1BAE85}" type="datetimeFigureOut">
              <a:rPr lang="he-IL" smtClean="0"/>
              <a:t>כ"א/תשרי/תשע"ה</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BC3CE0F5-BB73-4BBF-A718-A9CA18FDC156}" type="slidenum">
              <a:rPr lang="he-IL" smtClean="0"/>
              <a:t>‹#›</a:t>
            </a:fld>
            <a:endParaRPr lang="he-IL"/>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C2A9C17-D30E-46D4-BAE1-A3382C1BAE85}" type="datetimeFigureOut">
              <a:rPr lang="he-IL" smtClean="0"/>
              <a:t>כ"א/תשרי/תשע"ה</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BC3CE0F5-BB73-4BBF-A718-A9CA18FDC156}"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2A9C17-D30E-46D4-BAE1-A3382C1BAE85}" type="datetimeFigureOut">
              <a:rPr lang="he-IL" smtClean="0"/>
              <a:t>כ"א/תשרי/תשע"ה</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BC3CE0F5-BB73-4BBF-A718-A9CA18FDC156}"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2A9C17-D30E-46D4-BAE1-A3382C1BAE85}" type="datetimeFigureOut">
              <a:rPr lang="he-IL" smtClean="0"/>
              <a:t>כ"א/תשרי/תשע"ה</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C3CE0F5-BB73-4BBF-A718-A9CA18FDC156}" type="slidenum">
              <a:rPr lang="he-IL" smtClean="0"/>
              <a:t>‹#›</a:t>
            </a:fld>
            <a:endParaRPr lang="he-IL"/>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2A9C17-D30E-46D4-BAE1-A3382C1BAE85}" type="datetimeFigureOut">
              <a:rPr lang="he-IL" smtClean="0"/>
              <a:t>כ"א/תשרי/תשע"ה</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C3CE0F5-BB73-4BBF-A718-A9CA18FDC156}" type="slidenum">
              <a:rPr lang="he-IL" smtClean="0"/>
              <a:t>‹#›</a:t>
            </a:fld>
            <a:endParaRPr lang="he-IL"/>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8C2A9C17-D30E-46D4-BAE1-A3382C1BAE85}" type="datetimeFigureOut">
              <a:rPr lang="he-IL" smtClean="0"/>
              <a:t>כ"א/תשרי/תשע"ה</a:t>
            </a:fld>
            <a:endParaRPr lang="he-IL"/>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he-IL"/>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C3CE0F5-BB73-4BBF-A718-A9CA18FDC156}"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gif"/><Relationship Id="rId7" Type="http://schemas.openxmlformats.org/officeDocument/2006/relationships/hyperlink" Target="http://www.esciencecentral.org/journals/psychological-abnormalities-children.php" TargetMode="Externa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hyperlink" Target="http://omicsonline.com/open-access/journal-of-psychiatry.php" TargetMode="External"/><Relationship Id="rId5" Type="http://schemas.openxmlformats.org/officeDocument/2006/relationships/hyperlink" Target="http://omicsonline.org/psychology-psychotherapy.php" TargetMode="External"/><Relationship Id="rId4" Type="http://schemas.openxmlformats.org/officeDocument/2006/relationships/hyperlink" Target="http://www.omicsonline.com/open-access/school-cognitive-psychology.php"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2285094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3"/>
          </p:nvPr>
        </p:nvSpPr>
        <p:spPr>
          <a:xfrm>
            <a:off x="1043608" y="1916832"/>
            <a:ext cx="6400800" cy="3474720"/>
          </a:xfrm>
        </p:spPr>
        <p:txBody>
          <a:bodyPr/>
          <a:lstStyle/>
          <a:p>
            <a:pPr algn="l" rtl="0"/>
            <a:r>
              <a:rPr lang="en-US" dirty="0" smtClean="0"/>
              <a:t>B. The murderer tell “his” story after re-framing the reality, in order to look human, suffers and so on.</a:t>
            </a:r>
          </a:p>
          <a:p>
            <a:pPr algn="l" rtl="0"/>
            <a:r>
              <a:rPr lang="en-US" dirty="0" smtClean="0"/>
              <a:t>So again, we found ourselves with out a satisfying explanations to the phenomenon.</a:t>
            </a:r>
          </a:p>
          <a:p>
            <a:pPr algn="l" rtl="0"/>
            <a:r>
              <a:rPr lang="en-US" dirty="0" smtClean="0"/>
              <a:t>Worse than that, every discipline argued that its explanation is the right one.</a:t>
            </a:r>
          </a:p>
          <a:p>
            <a:pPr algn="l" rtl="0"/>
            <a:endParaRPr lang="he-IL" dirty="0"/>
          </a:p>
        </p:txBody>
      </p:sp>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1891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u="sng" dirty="0" smtClean="0"/>
              <a:t>Inter disciplinary Explanations</a:t>
            </a:r>
            <a:endParaRPr lang="he-IL" u="sng" dirty="0"/>
          </a:p>
        </p:txBody>
      </p:sp>
      <p:sp>
        <p:nvSpPr>
          <p:cNvPr id="3" name="מציין מיקום תוכן 2"/>
          <p:cNvSpPr>
            <a:spLocks noGrp="1"/>
          </p:cNvSpPr>
          <p:nvPr>
            <p:ph sz="quarter" idx="13"/>
          </p:nvPr>
        </p:nvSpPr>
        <p:spPr>
          <a:xfrm>
            <a:off x="395536" y="1484784"/>
            <a:ext cx="7344816" cy="3474720"/>
          </a:xfrm>
        </p:spPr>
        <p:txBody>
          <a:bodyPr>
            <a:normAutofit/>
          </a:bodyPr>
          <a:lstStyle/>
          <a:p>
            <a:pPr algn="l" rtl="0"/>
            <a:r>
              <a:rPr lang="en-US" dirty="0" smtClean="0"/>
              <a:t>Arguments between disciplines tend to break off the reality of a phenomenon.</a:t>
            </a:r>
          </a:p>
          <a:p>
            <a:pPr algn="l" rtl="0"/>
            <a:r>
              <a:rPr lang="en-US" dirty="0" smtClean="0"/>
              <a:t>We can find these tendencies in many areas including medical care, when each of the physicians see the problems by his on expertise glasses or lens.</a:t>
            </a:r>
          </a:p>
          <a:p>
            <a:pPr algn="l" rtl="0"/>
            <a:r>
              <a:rPr lang="en-US" dirty="0" smtClean="0"/>
              <a:t>The conclusion is that we need to look for an inter discipline, more holistic explanation, that will regard the whole reality that wrapping a phenomenon.</a:t>
            </a:r>
            <a:endParaRPr lang="he-IL" dirty="0"/>
          </a:p>
        </p:txBody>
      </p:sp>
      <p:pic>
        <p:nvPicPr>
          <p:cNvPr id="4" name="Picture 3"/>
          <p:cNvPicPr/>
          <p:nvPr/>
        </p:nvPicPr>
        <p:blipFill rotWithShape="1">
          <a:blip r:embed="rId2"/>
          <a:srcRect l="12447" t="11825" r="13698" b="71824"/>
          <a:stretch/>
        </p:blipFill>
        <p:spPr bwMode="auto">
          <a:xfrm>
            <a:off x="-1325" y="-35605"/>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099996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3"/>
          </p:nvPr>
        </p:nvSpPr>
        <p:spPr>
          <a:xfrm>
            <a:off x="1043608" y="2060848"/>
            <a:ext cx="6400800" cy="3474720"/>
          </a:xfrm>
        </p:spPr>
        <p:txBody>
          <a:bodyPr/>
          <a:lstStyle/>
          <a:p>
            <a:pPr algn="l" rtl="0"/>
            <a:r>
              <a:rPr lang="en-US" dirty="0" smtClean="0"/>
              <a:t>Back to IPH in general, and among immigrants, in particular.</a:t>
            </a:r>
          </a:p>
          <a:p>
            <a:pPr algn="l" rtl="0"/>
            <a:r>
              <a:rPr lang="en-US" dirty="0" smtClean="0"/>
              <a:t>We accept the social-cultural explanations</a:t>
            </a:r>
          </a:p>
          <a:p>
            <a:pPr algn="l" rtl="0"/>
            <a:r>
              <a:rPr lang="en-US" dirty="0" smtClean="0"/>
              <a:t>We accept the three main risk factors for IPH</a:t>
            </a:r>
          </a:p>
          <a:p>
            <a:pPr algn="l" rtl="0"/>
            <a:r>
              <a:rPr lang="en-US" dirty="0" smtClean="0"/>
              <a:t>We accept that most men does not murder their intimate partners.</a:t>
            </a:r>
            <a:endParaRPr lang="he-IL" dirty="0"/>
          </a:p>
        </p:txBody>
      </p:sp>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040786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u="sng" dirty="0" smtClean="0"/>
              <a:t>Two kinds of murderers</a:t>
            </a:r>
            <a:endParaRPr lang="he-IL" u="sng" dirty="0"/>
          </a:p>
        </p:txBody>
      </p:sp>
      <p:sp>
        <p:nvSpPr>
          <p:cNvPr id="3" name="מציין מיקום תוכן 2"/>
          <p:cNvSpPr>
            <a:spLocks noGrp="1"/>
          </p:cNvSpPr>
          <p:nvPr>
            <p:ph sz="quarter" idx="13"/>
          </p:nvPr>
        </p:nvSpPr>
        <p:spPr>
          <a:xfrm>
            <a:off x="323528" y="1628800"/>
            <a:ext cx="7992888" cy="3474720"/>
          </a:xfrm>
        </p:spPr>
        <p:txBody>
          <a:bodyPr/>
          <a:lstStyle/>
          <a:p>
            <a:pPr algn="l" rtl="0"/>
            <a:r>
              <a:rPr lang="en-US" dirty="0" smtClean="0"/>
              <a:t>In order to find special personality traits who are unique to murder of intimate partner, two kinds of personalities emerged:</a:t>
            </a:r>
          </a:p>
          <a:p>
            <a:pPr algn="l" rtl="0"/>
            <a:r>
              <a:rPr lang="en-US" dirty="0" smtClean="0"/>
              <a:t>The Tyrant: A man who’s self identity is identify by his ability to control and rule his intimate partner. Those men murder their intimate partner, when she, the wife, rebels and go against her man or she is unfaithful.  </a:t>
            </a:r>
            <a:endParaRPr lang="he-IL" dirty="0"/>
          </a:p>
        </p:txBody>
      </p:sp>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915561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3"/>
          </p:nvPr>
        </p:nvSpPr>
        <p:spPr>
          <a:xfrm>
            <a:off x="539552" y="1700808"/>
            <a:ext cx="7776864" cy="3474720"/>
          </a:xfrm>
        </p:spPr>
        <p:txBody>
          <a:bodyPr/>
          <a:lstStyle/>
          <a:p>
            <a:pPr algn="l" rtl="0"/>
            <a:r>
              <a:rPr lang="en-US" dirty="0" smtClean="0"/>
              <a:t>These behaviors are threaten the self esteem, the identity and the self definition of the Tyron as such.</a:t>
            </a:r>
          </a:p>
          <a:p>
            <a:pPr algn="l" rtl="0"/>
            <a:r>
              <a:rPr lang="en-US" dirty="0" smtClean="0"/>
              <a:t>In order to punish the “enemy” who “forgot her place” in the hierarchy, the Tyron will be violence and even murder his wife with rage</a:t>
            </a:r>
          </a:p>
          <a:p>
            <a:pPr algn="l" rtl="0"/>
            <a:r>
              <a:rPr lang="en-US" dirty="0" smtClean="0"/>
              <a:t>(60% of all men who murdered their intimate partners).     </a:t>
            </a:r>
            <a:endParaRPr lang="he-IL" dirty="0"/>
          </a:p>
        </p:txBody>
      </p:sp>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60753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3"/>
          </p:nvPr>
        </p:nvSpPr>
        <p:spPr>
          <a:xfrm>
            <a:off x="611560" y="1700808"/>
            <a:ext cx="7704856" cy="3474720"/>
          </a:xfrm>
        </p:spPr>
        <p:txBody>
          <a:bodyPr/>
          <a:lstStyle/>
          <a:p>
            <a:pPr algn="l" rtl="0"/>
            <a:r>
              <a:rPr lang="en-US" dirty="0" smtClean="0"/>
              <a:t>The Subject: This kind of man is the opposite of the Tyron. He is depended on his intimate partner, he can not make decisions without her and he suffers from abandonment anxiety.</a:t>
            </a:r>
          </a:p>
          <a:p>
            <a:pPr algn="l" rtl="0"/>
            <a:r>
              <a:rPr lang="en-US" dirty="0" smtClean="0"/>
              <a:t>This man does not violent to his partner because he is afraid that she will abandon him.</a:t>
            </a:r>
          </a:p>
          <a:p>
            <a:pPr algn="l" rtl="0"/>
            <a:r>
              <a:rPr lang="en-US" dirty="0" smtClean="0"/>
              <a:t>In other words, hid self esteem, self definition </a:t>
            </a:r>
            <a:endParaRPr lang="he-IL" dirty="0"/>
          </a:p>
        </p:txBody>
      </p:sp>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949428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3"/>
          </p:nvPr>
        </p:nvSpPr>
        <p:spPr>
          <a:xfrm>
            <a:off x="323528" y="1988840"/>
            <a:ext cx="7461448" cy="3474720"/>
          </a:xfrm>
        </p:spPr>
        <p:txBody>
          <a:bodyPr>
            <a:normAutofit/>
          </a:bodyPr>
          <a:lstStyle/>
          <a:p>
            <a:pPr algn="l" rtl="0"/>
            <a:r>
              <a:rPr lang="en-US" dirty="0" smtClean="0"/>
              <a:t>Self definition, exist thanks to his intimate partner.</a:t>
            </a:r>
          </a:p>
          <a:p>
            <a:pPr algn="l" rtl="0"/>
            <a:r>
              <a:rPr lang="en-US" dirty="0" smtClean="0"/>
              <a:t>When a wife of this kind of a man, wants to leave the relationships, or when he thinks that she is unfaithful to him, his nightmare become a reality. His all being is under a massive threat.</a:t>
            </a:r>
          </a:p>
          <a:p>
            <a:pPr algn="l" rtl="0"/>
            <a:r>
              <a:rPr lang="en-US" dirty="0" smtClean="0"/>
              <a:t>In order to save his self, he murder his intimate partner, “out of the blue”. </a:t>
            </a:r>
            <a:endParaRPr lang="he-IL" dirty="0"/>
          </a:p>
        </p:txBody>
      </p:sp>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390907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3"/>
          </p:nvPr>
        </p:nvSpPr>
        <p:spPr>
          <a:xfrm>
            <a:off x="611560" y="1988840"/>
            <a:ext cx="7605464" cy="3474720"/>
          </a:xfrm>
        </p:spPr>
        <p:txBody>
          <a:bodyPr>
            <a:normAutofit/>
          </a:bodyPr>
          <a:lstStyle/>
          <a:p>
            <a:pPr algn="l" rtl="0"/>
            <a:r>
              <a:rPr lang="en-US" dirty="0" smtClean="0"/>
              <a:t>40% of IPH were done without any former violence against the woman.</a:t>
            </a:r>
          </a:p>
          <a:p>
            <a:pPr algn="l" rtl="0"/>
            <a:r>
              <a:rPr lang="en-US" dirty="0" smtClean="0"/>
              <a:t>But, these men can not live without their intimate partners, so the committee suicide in order to “freeze” the relationships as they were before the trigger aroused.</a:t>
            </a:r>
          </a:p>
          <a:p>
            <a:pPr algn="l" rtl="0"/>
            <a:r>
              <a:rPr lang="en-US" dirty="0" smtClean="0"/>
              <a:t>So both personalities, opposite as they are, murder for the same reason: to protect the self.</a:t>
            </a:r>
          </a:p>
          <a:p>
            <a:pPr algn="l" rtl="0"/>
            <a:endParaRPr lang="he-IL" dirty="0"/>
          </a:p>
        </p:txBody>
      </p:sp>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8455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3"/>
          </p:nvPr>
        </p:nvSpPr>
        <p:spPr>
          <a:xfrm>
            <a:off x="971600" y="1772816"/>
            <a:ext cx="6400800" cy="3474720"/>
          </a:xfrm>
        </p:spPr>
        <p:txBody>
          <a:bodyPr/>
          <a:lstStyle/>
          <a:p>
            <a:pPr algn="l" rtl="0"/>
            <a:r>
              <a:rPr lang="en-US" dirty="0" smtClean="0"/>
              <a:t>More than 7000 verdicts in Israeli’s courts were coded in order to understand and to explain the risk factors to IPH among Ethiopian immigrants.</a:t>
            </a:r>
          </a:p>
          <a:p>
            <a:pPr algn="l" rtl="0"/>
            <a:r>
              <a:rPr lang="en-US" dirty="0" smtClean="0"/>
              <a:t>The results show that the combination of personality type together with role and status reversal explain all the cases of IPH among this population.</a:t>
            </a:r>
            <a:endParaRPr lang="he-IL" dirty="0"/>
          </a:p>
        </p:txBody>
      </p:sp>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40273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123728" y="5229200"/>
            <a:ext cx="6512511" cy="1143000"/>
          </a:xfrm>
        </p:spPr>
        <p:txBody>
          <a:bodyPr/>
          <a:lstStyle/>
          <a:p>
            <a:r>
              <a:rPr lang="en-US" dirty="0" smtClean="0"/>
              <a:t>Conclusions</a:t>
            </a:r>
            <a:endParaRPr lang="he-IL" dirty="0"/>
          </a:p>
        </p:txBody>
      </p:sp>
      <p:sp>
        <p:nvSpPr>
          <p:cNvPr id="3" name="מציין מיקום תוכן 2"/>
          <p:cNvSpPr>
            <a:spLocks noGrp="1"/>
          </p:cNvSpPr>
          <p:nvPr>
            <p:ph sz="quarter" idx="13"/>
          </p:nvPr>
        </p:nvSpPr>
        <p:spPr>
          <a:xfrm>
            <a:off x="971600" y="1700808"/>
            <a:ext cx="6400800" cy="3474720"/>
          </a:xfrm>
        </p:spPr>
        <p:txBody>
          <a:bodyPr>
            <a:normAutofit fontScale="92500"/>
          </a:bodyPr>
          <a:lstStyle/>
          <a:p>
            <a:pPr algn="l" rtl="0"/>
            <a:r>
              <a:rPr lang="en-US" dirty="0" smtClean="0"/>
              <a:t>The conclusion is that the role and status reversal are a common phenomenon among </a:t>
            </a:r>
            <a:r>
              <a:rPr lang="en-US" u="sng" dirty="0" smtClean="0"/>
              <a:t>all</a:t>
            </a:r>
            <a:r>
              <a:rPr lang="en-US" dirty="0" smtClean="0"/>
              <a:t> immigrants men. We can regard them as pre-disposition.</a:t>
            </a:r>
          </a:p>
          <a:p>
            <a:pPr algn="l" rtl="0"/>
            <a:r>
              <a:rPr lang="en-US" dirty="0" smtClean="0"/>
              <a:t>The three triggers we have mentioned: violence and conflict, sexual jealousy and the woman will to leave the intimate relationships</a:t>
            </a:r>
          </a:p>
          <a:p>
            <a:pPr marL="0" indent="0" algn="l" rtl="0">
              <a:buNone/>
            </a:pPr>
            <a:r>
              <a:rPr lang="en-US" dirty="0"/>
              <a:t> </a:t>
            </a:r>
            <a:r>
              <a:rPr lang="en-US" dirty="0" smtClean="0"/>
              <a:t>   will activate a murderous acts against the  </a:t>
            </a:r>
          </a:p>
          <a:p>
            <a:pPr marL="0" indent="0" algn="l" rtl="0">
              <a:buNone/>
            </a:pPr>
            <a:r>
              <a:rPr lang="en-US" dirty="0"/>
              <a:t> </a:t>
            </a:r>
            <a:r>
              <a:rPr lang="en-US" dirty="0" smtClean="0"/>
              <a:t>   intimate partner, only when these triggers  </a:t>
            </a:r>
          </a:p>
          <a:p>
            <a:pPr marL="0" indent="0" algn="l" rtl="0">
              <a:buNone/>
            </a:pPr>
            <a:r>
              <a:rPr lang="en-US" dirty="0" smtClean="0"/>
              <a:t>  </a:t>
            </a:r>
            <a:endParaRPr lang="he-I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 y="4509120"/>
            <a:ext cx="8724900"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p:nvPr/>
        </p:nvPicPr>
        <p:blipFill rotWithShape="1">
          <a:blip r:embed="rId3"/>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72338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039022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481328"/>
            <a:ext cx="8229600" cy="4525963"/>
          </a:xfrm>
          <a:prstGeom prst="rect">
            <a:avLst/>
          </a:prstGeom>
        </p:spPr>
        <p:txBody>
          <a:bodyPr/>
          <a:lstStyle/>
          <a:p>
            <a:pPr>
              <a:defRPr/>
            </a:pPr>
            <a:endParaRPr lang="en-US"/>
          </a:p>
        </p:txBody>
      </p:sp>
      <p:sp>
        <p:nvSpPr>
          <p:cNvPr id="2" name="Title 1"/>
          <p:cNvSpPr>
            <a:spLocks noGrp="1"/>
          </p:cNvSpPr>
          <p:nvPr>
            <p:ph type="title"/>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b="1" dirty="0"/>
              <a:t>Emergency Mental Health</a:t>
            </a:r>
            <a:r>
              <a:rPr lang="en-US" dirty="0"/>
              <a:t/>
            </a:r>
            <a:br>
              <a:rPr lang="en-US" dirty="0"/>
            </a:br>
            <a:r>
              <a:rPr lang="en-US" dirty="0"/>
              <a:t>Related </a:t>
            </a:r>
            <a:r>
              <a:rPr lang="en-US" dirty="0" smtClean="0"/>
              <a:t>Journals</a:t>
            </a:r>
            <a:endParaRPr lang="en-US" dirty="0"/>
          </a:p>
        </p:txBody>
      </p:sp>
      <p:sp>
        <p:nvSpPr>
          <p:cNvPr id="7" name="Vertical Scroll 6"/>
          <p:cNvSpPr/>
          <p:nvPr/>
        </p:nvSpPr>
        <p:spPr>
          <a:xfrm>
            <a:off x="-47625" y="1471613"/>
            <a:ext cx="6940882" cy="5486400"/>
          </a:xfrm>
          <a:prstGeom prst="verticalScroll">
            <a:avLst/>
          </a:prstGeom>
        </p:spPr>
        <p:style>
          <a:lnRef idx="2">
            <a:schemeClr val="accent2"/>
          </a:lnRef>
          <a:fillRef idx="1">
            <a:schemeClr val="lt1"/>
          </a:fillRef>
          <a:effectRef idx="0">
            <a:schemeClr val="accent2"/>
          </a:effectRef>
          <a:fontRef idx="minor">
            <a:schemeClr val="dk1"/>
          </a:fontRef>
        </p:style>
        <p:txBody>
          <a:bodyPr anchor="ctr"/>
          <a:lstStyle/>
          <a:p>
            <a:pPr marL="342900" indent="-342900">
              <a:lnSpc>
                <a:spcPct val="200000"/>
              </a:lnSpc>
              <a:buBlip>
                <a:blip r:embed="rId3"/>
              </a:buBlip>
              <a:defRPr/>
            </a:pPr>
            <a:r>
              <a:rPr lang="en-US" sz="2000" dirty="0">
                <a:hlinkClick r:id="rId4" tooltip="International Journal of School and Cognitive Psychology"/>
              </a:rPr>
              <a:t>International Journal of School and Cognitive Psychology</a:t>
            </a:r>
            <a:r>
              <a:rPr lang="en-US" sz="2000" i="1" dirty="0"/>
              <a:t> </a:t>
            </a:r>
            <a:endParaRPr lang="en-US" sz="2000" i="1" dirty="0" smtClean="0"/>
          </a:p>
          <a:p>
            <a:pPr marL="342900" indent="-342900">
              <a:lnSpc>
                <a:spcPct val="200000"/>
              </a:lnSpc>
              <a:buBlip>
                <a:blip r:embed="rId3"/>
              </a:buBlip>
              <a:defRPr/>
            </a:pPr>
            <a:r>
              <a:rPr lang="en-US" sz="2000" dirty="0">
                <a:hlinkClick r:id="rId5" tooltip="Psychology &amp; Psychotherapy"/>
              </a:rPr>
              <a:t>Psychology &amp; Psychotherapy</a:t>
            </a:r>
            <a:r>
              <a:rPr lang="en-US" sz="2000" dirty="0"/>
              <a:t> </a:t>
            </a:r>
            <a:endParaRPr lang="en-US" sz="2000" dirty="0" smtClean="0"/>
          </a:p>
          <a:p>
            <a:pPr marL="342900" indent="-342900">
              <a:lnSpc>
                <a:spcPct val="200000"/>
              </a:lnSpc>
              <a:buBlip>
                <a:blip r:embed="rId3"/>
              </a:buBlip>
              <a:defRPr/>
            </a:pPr>
            <a:r>
              <a:rPr lang="en-US" sz="2000" dirty="0">
                <a:hlinkClick r:id="rId6" tooltip="Psychiatry: Open Access"/>
              </a:rPr>
              <a:t>Psychiatry: Open </a:t>
            </a:r>
            <a:r>
              <a:rPr lang="en-US" sz="2000" dirty="0" smtClean="0">
                <a:hlinkClick r:id="rId6" tooltip="Psychiatry: Open Access"/>
              </a:rPr>
              <a:t>Access</a:t>
            </a:r>
            <a:endParaRPr lang="en-US" sz="2000" dirty="0" smtClean="0"/>
          </a:p>
          <a:p>
            <a:pPr marL="342900" indent="-342900">
              <a:lnSpc>
                <a:spcPct val="200000"/>
              </a:lnSpc>
              <a:buBlip>
                <a:blip r:embed="rId3"/>
              </a:buBlip>
              <a:defRPr/>
            </a:pPr>
            <a:r>
              <a:rPr lang="en-US" sz="2000" dirty="0">
                <a:hlinkClick r:id="rId7" tooltip="Psychological Abnormalities in Children"/>
              </a:rPr>
              <a:t>Psychological Abnormalities in Children</a:t>
            </a: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spTree>
    <p:extLst>
      <p:ext uri="{BB962C8B-B14F-4D97-AF65-F5344CB8AC3E}">
        <p14:creationId xmlns:p14="http://schemas.microsoft.com/office/powerpoint/2010/main" val="2918738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12594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a:lnSpc>
                <a:spcPct val="200000"/>
              </a:lnSpc>
            </a:pPr>
            <a:r>
              <a:rPr lang="en-IN" sz="2000" b="1" dirty="0">
                <a:solidFill>
                  <a:srgbClr val="7030A0"/>
                </a:solidFill>
              </a:rPr>
              <a:t>Annual Conference on</a:t>
            </a:r>
            <a:r>
              <a:rPr lang="en-IN" sz="2000" dirty="0">
                <a:solidFill>
                  <a:srgbClr val="7030A0"/>
                </a:solidFill>
              </a:rPr>
              <a:t> Fostering Human </a:t>
            </a:r>
            <a:r>
              <a:rPr lang="en-IN" sz="2000" dirty="0" smtClean="0">
                <a:solidFill>
                  <a:srgbClr val="7030A0"/>
                </a:solidFill>
              </a:rPr>
              <a:t>Resilience</a:t>
            </a:r>
            <a:endParaRPr lang="en-US" sz="2000" dirty="0" smtClean="0">
              <a:solidFill>
                <a:srgbClr val="7030A0"/>
              </a:solidFill>
            </a:endParaRPr>
          </a:p>
          <a:p>
            <a:pPr>
              <a:lnSpc>
                <a:spcPct val="200000"/>
              </a:lnSpc>
              <a:defRPr/>
            </a:pPr>
            <a:r>
              <a:rPr lang="en-IN" sz="2000" b="1" dirty="0" smtClean="0">
                <a:solidFill>
                  <a:srgbClr val="7030A0"/>
                </a:solidFill>
              </a:rPr>
              <a:t>Annual Summit on </a:t>
            </a:r>
            <a:r>
              <a:rPr lang="en-IN" sz="2000" dirty="0" smtClean="0">
                <a:solidFill>
                  <a:srgbClr val="7030A0"/>
                </a:solidFill>
              </a:rPr>
              <a:t>Sleep Disorders and Medicine</a:t>
            </a:r>
          </a:p>
          <a:p>
            <a:pPr>
              <a:lnSpc>
                <a:spcPct val="200000"/>
              </a:lnSpc>
              <a:defRPr/>
            </a:pPr>
            <a:r>
              <a:rPr lang="en-IN" sz="2000" b="1" dirty="0" smtClean="0">
                <a:solidFill>
                  <a:srgbClr val="7030A0"/>
                </a:solidFill>
              </a:rPr>
              <a:t>Euro </a:t>
            </a:r>
            <a:r>
              <a:rPr lang="en-IN" sz="2000" b="1" dirty="0">
                <a:solidFill>
                  <a:srgbClr val="7030A0"/>
                </a:solidFill>
              </a:rPr>
              <a:t>Global Summit and Medicare Expo on</a:t>
            </a:r>
            <a:r>
              <a:rPr lang="en-IN" sz="2000" dirty="0">
                <a:solidFill>
                  <a:srgbClr val="7030A0"/>
                </a:solidFill>
              </a:rPr>
              <a:t> Psychiatry</a:t>
            </a:r>
            <a:endParaRPr lang="en-US" sz="2000" dirty="0">
              <a:solidFill>
                <a:srgbClr val="7030A0"/>
              </a:solidFill>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smtClean="0"/>
              <a:t>Emergency Mental Health</a:t>
            </a:r>
            <a:r>
              <a:rPr lang="en-US" sz="3600" dirty="0"/>
              <a:t/>
            </a:r>
            <a:br>
              <a:rPr lang="en-US" sz="3600" dirty="0"/>
            </a:br>
            <a:r>
              <a:rPr lang="en-US" sz="3600" dirty="0"/>
              <a:t>Related Conferences</a:t>
            </a:r>
          </a:p>
        </p:txBody>
      </p:sp>
    </p:spTree>
    <p:extLst>
      <p:ext uri="{BB962C8B-B14F-4D97-AF65-F5344CB8AC3E}">
        <p14:creationId xmlns:p14="http://schemas.microsoft.com/office/powerpoint/2010/main" val="5707301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481328"/>
            <a:ext cx="8229600" cy="4525963"/>
          </a:xfrm>
          <a:prstGeom prst="rect">
            <a:avLst/>
          </a:prstGeom>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716857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p:txBody>
          <a:bodyPr>
            <a:noAutofit/>
          </a:bodyPr>
          <a:lstStyle/>
          <a:p>
            <a:r>
              <a:rPr lang="en-US" sz="1800" b="1" dirty="0" smtClean="0">
                <a:solidFill>
                  <a:srgbClr val="7030A0"/>
                </a:solidFill>
                <a:latin typeface="Times New Roman" pitchFamily="18" charset="0"/>
                <a:cs typeface="Times New Roman" pitchFamily="18" charset="0"/>
              </a:rPr>
              <a:t>Prof. Edelstein</a:t>
            </a:r>
          </a:p>
          <a:p>
            <a:r>
              <a:rPr lang="en-US" sz="1800" b="1" dirty="0" smtClean="0">
                <a:solidFill>
                  <a:srgbClr val="7030A0"/>
                </a:solidFill>
                <a:latin typeface="Times New Roman" pitchFamily="18" charset="0"/>
                <a:cs typeface="Times New Roman" pitchFamily="18" charset="0"/>
              </a:rPr>
              <a:t>Kaye academic college</a:t>
            </a:r>
          </a:p>
          <a:p>
            <a:r>
              <a:rPr lang="en-US" sz="1800" b="1" dirty="0" smtClean="0">
                <a:solidFill>
                  <a:srgbClr val="7030A0"/>
                </a:solidFill>
                <a:latin typeface="Times New Roman" pitchFamily="18" charset="0"/>
                <a:cs typeface="Times New Roman" pitchFamily="18" charset="0"/>
              </a:rPr>
              <a:t>Beer-Sheva, Israel</a:t>
            </a:r>
            <a:endParaRPr lang="he-IL" sz="1800" b="1" dirty="0">
              <a:solidFill>
                <a:srgbClr val="7030A0"/>
              </a:solidFill>
              <a:latin typeface="Times New Roman" pitchFamily="18" charset="0"/>
              <a:cs typeface="Times New Roman" pitchFamily="18" charset="0"/>
            </a:endParaRPr>
          </a:p>
        </p:txBody>
      </p:sp>
      <p:sp>
        <p:nvSpPr>
          <p:cNvPr id="2" name="כותרת 1"/>
          <p:cNvSpPr>
            <a:spLocks noGrp="1"/>
          </p:cNvSpPr>
          <p:nvPr>
            <p:ph type="ctrTitle"/>
          </p:nvPr>
        </p:nvSpPr>
        <p:spPr>
          <a:xfrm>
            <a:off x="755576" y="1340768"/>
            <a:ext cx="7175351" cy="1793167"/>
          </a:xfrm>
        </p:spPr>
        <p:txBody>
          <a:bodyPr>
            <a:noAutofit/>
          </a:bodyPr>
          <a:lstStyle/>
          <a:p>
            <a:pPr algn="l" rtl="0"/>
            <a:r>
              <a:rPr lang="en-US" sz="3600" dirty="0" smtClean="0"/>
              <a:t>Intimate Partner Homicide and  </a:t>
            </a:r>
            <a:br>
              <a:rPr lang="en-US" sz="3600" dirty="0" smtClean="0"/>
            </a:br>
            <a:r>
              <a:rPr lang="en-US" sz="3600" dirty="0" smtClean="0"/>
              <a:t>suicide: in general and among Immigrants in particular</a:t>
            </a:r>
            <a:endParaRPr lang="he-IL" sz="3600" dirty="0"/>
          </a:p>
        </p:txBody>
      </p:sp>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78456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
        <p:nvSpPr>
          <p:cNvPr id="2" name="כותרת 1"/>
          <p:cNvSpPr>
            <a:spLocks noGrp="1"/>
          </p:cNvSpPr>
          <p:nvPr>
            <p:ph type="title"/>
          </p:nvPr>
        </p:nvSpPr>
        <p:spPr/>
        <p:txBody>
          <a:bodyPr/>
          <a:lstStyle/>
          <a:p>
            <a:r>
              <a:rPr lang="en-US" u="sng" dirty="0" smtClean="0"/>
              <a:t>Why do men kill their lovers?</a:t>
            </a:r>
            <a:endParaRPr lang="he-IL" u="sng" dirty="0"/>
          </a:p>
        </p:txBody>
      </p:sp>
      <p:sp>
        <p:nvSpPr>
          <p:cNvPr id="3" name="מציין מיקום תוכן 2"/>
          <p:cNvSpPr>
            <a:spLocks noGrp="1"/>
          </p:cNvSpPr>
          <p:nvPr>
            <p:ph sz="quarter" idx="13"/>
          </p:nvPr>
        </p:nvSpPr>
        <p:spPr>
          <a:xfrm>
            <a:off x="1115616" y="1052736"/>
            <a:ext cx="6400800" cy="3474720"/>
          </a:xfrm>
        </p:spPr>
        <p:txBody>
          <a:bodyPr/>
          <a:lstStyle/>
          <a:p>
            <a:pPr algn="l" rtl="0"/>
            <a:r>
              <a:rPr lang="en-US" dirty="0" smtClean="0"/>
              <a:t>Love and hate are not two poles, but are very closed to each other on a circle.</a:t>
            </a:r>
          </a:p>
          <a:p>
            <a:pPr algn="l" rtl="0"/>
            <a:r>
              <a:rPr lang="en-US" dirty="0" smtClean="0"/>
              <a:t>Love and hate are both full of emotions</a:t>
            </a:r>
          </a:p>
          <a:p>
            <a:pPr algn="l" rtl="0"/>
            <a:r>
              <a:rPr lang="en-US" dirty="0" smtClean="0"/>
              <a:t>There is always “a reason” to murder an intimate partner</a:t>
            </a:r>
          </a:p>
          <a:p>
            <a:pPr algn="l" rtl="0"/>
            <a:r>
              <a:rPr lang="en-US" dirty="0" smtClean="0"/>
              <a:t>Men who murdered their intimate partner turn to re-framing the “whole story” in order to neutralize their shame and responsibility.</a:t>
            </a:r>
            <a:endParaRPr lang="he-IL" dirty="0"/>
          </a:p>
        </p:txBody>
      </p:sp>
    </p:spTree>
    <p:extLst>
      <p:ext uri="{BB962C8B-B14F-4D97-AF65-F5344CB8AC3E}">
        <p14:creationId xmlns:p14="http://schemas.microsoft.com/office/powerpoint/2010/main" val="3302230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
        <p:nvSpPr>
          <p:cNvPr id="2" name="כותרת 1"/>
          <p:cNvSpPr>
            <a:spLocks noGrp="1"/>
          </p:cNvSpPr>
          <p:nvPr>
            <p:ph type="title"/>
          </p:nvPr>
        </p:nvSpPr>
        <p:spPr/>
        <p:txBody>
          <a:bodyPr>
            <a:normAutofit fontScale="90000"/>
          </a:bodyPr>
          <a:lstStyle/>
          <a:p>
            <a:r>
              <a:rPr lang="en-US" u="sng" dirty="0" smtClean="0"/>
              <a:t>Risk factors for intimate partner homicide</a:t>
            </a:r>
            <a:endParaRPr lang="he-IL" u="sng" dirty="0"/>
          </a:p>
        </p:txBody>
      </p:sp>
      <p:sp>
        <p:nvSpPr>
          <p:cNvPr id="3" name="מציין מיקום תוכן 2"/>
          <p:cNvSpPr>
            <a:spLocks noGrp="1"/>
          </p:cNvSpPr>
          <p:nvPr>
            <p:ph sz="quarter" idx="13"/>
          </p:nvPr>
        </p:nvSpPr>
        <p:spPr>
          <a:xfrm>
            <a:off x="1259632" y="1124744"/>
            <a:ext cx="6400800" cy="3474720"/>
          </a:xfrm>
        </p:spPr>
        <p:txBody>
          <a:bodyPr>
            <a:normAutofit lnSpcReduction="10000"/>
          </a:bodyPr>
          <a:lstStyle/>
          <a:p>
            <a:pPr algn="l" rtl="0"/>
            <a:r>
              <a:rPr lang="en-US" dirty="0" smtClean="0"/>
              <a:t>The theoretical and empirical literature found more than 20 risk factors for IPH.</a:t>
            </a:r>
          </a:p>
          <a:p>
            <a:pPr algn="l" rtl="0"/>
            <a:r>
              <a:rPr lang="en-US" dirty="0" smtClean="0"/>
              <a:t>In more in-depth, there are 3 main risk factors, or triggers for IPH.</a:t>
            </a:r>
          </a:p>
          <a:p>
            <a:pPr algn="l" rtl="0"/>
            <a:r>
              <a:rPr lang="en-US" dirty="0" smtClean="0"/>
              <a:t>A. prolong conflict together with violence, including formal complaint in a police station against the man.</a:t>
            </a:r>
          </a:p>
          <a:p>
            <a:pPr algn="l" rtl="0"/>
            <a:r>
              <a:rPr lang="en-US" dirty="0" smtClean="0"/>
              <a:t>B. sexual jealousy</a:t>
            </a:r>
          </a:p>
          <a:p>
            <a:pPr algn="l" rtl="0"/>
            <a:r>
              <a:rPr lang="en-US" dirty="0" smtClean="0"/>
              <a:t>C.  the woman will to leave the relationships. </a:t>
            </a:r>
            <a:endParaRPr lang="he-IL" dirty="0"/>
          </a:p>
        </p:txBody>
      </p:sp>
    </p:spTree>
    <p:extLst>
      <p:ext uri="{BB962C8B-B14F-4D97-AF65-F5344CB8AC3E}">
        <p14:creationId xmlns:p14="http://schemas.microsoft.com/office/powerpoint/2010/main" val="2758124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
        <p:nvSpPr>
          <p:cNvPr id="2" name="כותרת 1"/>
          <p:cNvSpPr>
            <a:spLocks noGrp="1"/>
          </p:cNvSpPr>
          <p:nvPr>
            <p:ph type="title"/>
          </p:nvPr>
        </p:nvSpPr>
        <p:spPr/>
        <p:txBody>
          <a:bodyPr/>
          <a:lstStyle/>
          <a:p>
            <a:r>
              <a:rPr lang="en-US" u="sng" dirty="0" smtClean="0"/>
              <a:t>IPH among immigrants</a:t>
            </a:r>
            <a:endParaRPr lang="he-IL" u="sng" dirty="0"/>
          </a:p>
        </p:txBody>
      </p:sp>
      <p:sp>
        <p:nvSpPr>
          <p:cNvPr id="3" name="מציין מיקום תוכן 2"/>
          <p:cNvSpPr>
            <a:spLocks noGrp="1"/>
          </p:cNvSpPr>
          <p:nvPr>
            <p:ph sz="quarter" idx="13"/>
          </p:nvPr>
        </p:nvSpPr>
        <p:spPr>
          <a:xfrm>
            <a:off x="1043608" y="1374095"/>
            <a:ext cx="7632848" cy="3474720"/>
          </a:xfrm>
        </p:spPr>
        <p:txBody>
          <a:bodyPr>
            <a:noAutofit/>
          </a:bodyPr>
          <a:lstStyle/>
          <a:p>
            <a:pPr algn="l" rtl="0"/>
            <a:r>
              <a:rPr lang="en-US" sz="3200" dirty="0" smtClean="0"/>
              <a:t>The empirical studies all over the world show that immigrant’s women from patriarchal cultures to modern ones, are murdered by their intimate partner, much more than any other women in the population of the absorb country</a:t>
            </a:r>
            <a:r>
              <a:rPr lang="en-US" sz="1800" dirty="0" smtClean="0"/>
              <a:t>.  </a:t>
            </a:r>
            <a:endParaRPr lang="he-IL" sz="1800" dirty="0"/>
          </a:p>
        </p:txBody>
      </p:sp>
    </p:spTree>
    <p:extLst>
      <p:ext uri="{BB962C8B-B14F-4D97-AF65-F5344CB8AC3E}">
        <p14:creationId xmlns:p14="http://schemas.microsoft.com/office/powerpoint/2010/main" val="1457008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3"/>
          </p:nvPr>
        </p:nvSpPr>
        <p:spPr>
          <a:xfrm>
            <a:off x="1043608" y="1700808"/>
            <a:ext cx="6400800" cy="3474720"/>
          </a:xfrm>
        </p:spPr>
        <p:txBody>
          <a:bodyPr>
            <a:normAutofit lnSpcReduction="10000"/>
          </a:bodyPr>
          <a:lstStyle/>
          <a:p>
            <a:pPr algn="l" rtl="0"/>
            <a:r>
              <a:rPr lang="en-US" dirty="0" smtClean="0"/>
              <a:t>It was only natural to put the blame of this phenomenon on culture conflict, reversal of roles and status between men and women.</a:t>
            </a:r>
          </a:p>
          <a:p>
            <a:pPr algn="l" rtl="0"/>
            <a:r>
              <a:rPr lang="en-US" b="1" dirty="0" smtClean="0"/>
              <a:t>Social-Cultural Explanations</a:t>
            </a:r>
          </a:p>
          <a:p>
            <a:pPr algn="l" rtl="0"/>
            <a:r>
              <a:rPr lang="en-US" dirty="0" smtClean="0"/>
              <a:t>These explanations were popular for many years, because they seem “so right and logic”.</a:t>
            </a:r>
          </a:p>
          <a:p>
            <a:pPr algn="l" rtl="0"/>
            <a:r>
              <a:rPr lang="en-US" dirty="0" smtClean="0"/>
              <a:t>It is only natural that a man who lost is traditional roles and status, will try to regain them by violence against the “one” who took them from him- his intimate partner. </a:t>
            </a:r>
          </a:p>
          <a:p>
            <a:pPr algn="l" rtl="0"/>
            <a:endParaRPr lang="he-IL" dirty="0"/>
          </a:p>
        </p:txBody>
      </p:sp>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79676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u="sng" dirty="0" smtClean="0"/>
              <a:t>Psychological Explanations to IPH</a:t>
            </a:r>
            <a:endParaRPr lang="he-IL" u="sng" dirty="0"/>
          </a:p>
        </p:txBody>
      </p:sp>
      <p:sp>
        <p:nvSpPr>
          <p:cNvPr id="3" name="מציין מיקום תוכן 2"/>
          <p:cNvSpPr>
            <a:spLocks noGrp="1"/>
          </p:cNvSpPr>
          <p:nvPr>
            <p:ph sz="quarter" idx="13"/>
          </p:nvPr>
        </p:nvSpPr>
        <p:spPr>
          <a:xfrm>
            <a:off x="467544" y="1409700"/>
            <a:ext cx="7920880" cy="3474720"/>
          </a:xfrm>
        </p:spPr>
        <p:txBody>
          <a:bodyPr>
            <a:normAutofit/>
          </a:bodyPr>
          <a:lstStyle/>
          <a:p>
            <a:pPr algn="l" rtl="0"/>
            <a:r>
              <a:rPr lang="en-US" dirty="0" smtClean="0"/>
              <a:t>One question bothered scholars who search this topic among immigrants: If the social-cultural explanation is so good, why </a:t>
            </a:r>
            <a:r>
              <a:rPr lang="en-US" u="sng" dirty="0" smtClean="0"/>
              <a:t>most </a:t>
            </a:r>
            <a:r>
              <a:rPr lang="en-US" dirty="0" smtClean="0"/>
              <a:t>of the immigrants from Patriarchal cultures does not murder their intimate partner?</a:t>
            </a:r>
          </a:p>
          <a:p>
            <a:pPr algn="l" rtl="0"/>
            <a:r>
              <a:rPr lang="en-US" dirty="0" smtClean="0"/>
              <a:t>Are they not experience the same role reversals, or status reversals?</a:t>
            </a:r>
          </a:p>
          <a:p>
            <a:pPr algn="l" rtl="0"/>
            <a:r>
              <a:rPr lang="en-US" dirty="0" smtClean="0"/>
              <a:t>Are does immigrants who murdered their intimate partner, have some personality problems?</a:t>
            </a:r>
            <a:endParaRPr lang="he-IL" dirty="0"/>
          </a:p>
        </p:txBody>
      </p:sp>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69989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sz="quarter" idx="13"/>
          </p:nvPr>
        </p:nvSpPr>
        <p:spPr>
          <a:xfrm>
            <a:off x="1043608" y="1988840"/>
            <a:ext cx="6400800" cy="3474720"/>
          </a:xfrm>
        </p:spPr>
        <p:txBody>
          <a:bodyPr/>
          <a:lstStyle/>
          <a:p>
            <a:pPr algn="l" rtl="0"/>
            <a:r>
              <a:rPr lang="en-US" dirty="0" smtClean="0"/>
              <a:t>These questions arouse many questions, who left the social-cultural explanations aside.</a:t>
            </a:r>
          </a:p>
          <a:p>
            <a:pPr algn="l" rtl="0"/>
            <a:r>
              <a:rPr lang="en-US" dirty="0" smtClean="0"/>
              <a:t>Many psychological explanations appeared, which tried to understand the motives of each murderer for himself.</a:t>
            </a:r>
          </a:p>
          <a:p>
            <a:pPr algn="l" rtl="0"/>
            <a:r>
              <a:rPr lang="en-US" dirty="0" smtClean="0"/>
              <a:t>These kind of studies suffered two main problems:</a:t>
            </a:r>
          </a:p>
          <a:p>
            <a:pPr algn="l" rtl="0"/>
            <a:r>
              <a:rPr lang="en-US" dirty="0" smtClean="0"/>
              <a:t>A. their ability to incorporation is very poor</a:t>
            </a:r>
          </a:p>
          <a:p>
            <a:pPr algn="l" rtl="0"/>
            <a:endParaRPr lang="he-IL" dirty="0"/>
          </a:p>
        </p:txBody>
      </p:sp>
      <p:pic>
        <p:nvPicPr>
          <p:cNvPr id="4" name="Picture 3"/>
          <p:cNvPicPr/>
          <p:nvPr/>
        </p:nvPicPr>
        <p:blipFill rotWithShape="1">
          <a:blip r:embed="rId2"/>
          <a:srcRect l="12447" t="11825" r="13698" b="71824"/>
          <a:stretch/>
        </p:blipFill>
        <p:spPr bwMode="auto">
          <a:xfrm>
            <a:off x="0" y="0"/>
            <a:ext cx="9144000" cy="14097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39633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135</TotalTime>
  <Words>1317</Words>
  <Application>Microsoft Office PowerPoint</Application>
  <PresentationFormat>On-screen Show (4:3)</PresentationFormat>
  <Paragraphs>85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Slipstream</vt:lpstr>
      <vt:lpstr>PowerPoint Presentation</vt:lpstr>
      <vt:lpstr>PowerPoint Presentation</vt:lpstr>
      <vt:lpstr>Intimate Partner Homicide and   suicide: in general and among Immigrants in particular</vt:lpstr>
      <vt:lpstr>Why do men kill their lovers?</vt:lpstr>
      <vt:lpstr>Risk factors for intimate partner homicide</vt:lpstr>
      <vt:lpstr>IPH among immigrants</vt:lpstr>
      <vt:lpstr>PowerPoint Presentation</vt:lpstr>
      <vt:lpstr>Psychological Explanations to IPH</vt:lpstr>
      <vt:lpstr>PowerPoint Presentation</vt:lpstr>
      <vt:lpstr>PowerPoint Presentation</vt:lpstr>
      <vt:lpstr>Inter disciplinary Explanations</vt:lpstr>
      <vt:lpstr>PowerPoint Presentation</vt:lpstr>
      <vt:lpstr>Two kinds of murderers</vt:lpstr>
      <vt:lpstr>PowerPoint Presentation</vt:lpstr>
      <vt:lpstr>PowerPoint Presentation</vt:lpstr>
      <vt:lpstr>PowerPoint Presentation</vt:lpstr>
      <vt:lpstr>PowerPoint Presentation</vt:lpstr>
      <vt:lpstr>PowerPoint Presentation</vt:lpstr>
      <vt:lpstr>Conclusions</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Intimate Partner Homicide and   suicide: in general and among Ethiopian in particular</dc:title>
  <dc:creator>arnon</dc:creator>
  <cp:lastModifiedBy>vamsi8</cp:lastModifiedBy>
  <cp:revision>15</cp:revision>
  <dcterms:created xsi:type="dcterms:W3CDTF">2014-09-03T06:52:47Z</dcterms:created>
  <dcterms:modified xsi:type="dcterms:W3CDTF">2014-10-15T08:41:14Z</dcterms:modified>
</cp:coreProperties>
</file>