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5262979"/>
          </a:xfrm>
          <a:prstGeom prst="rect">
            <a:avLst/>
          </a:prstGeom>
        </p:spPr>
        <p:txBody>
          <a:bodyPr wrap="square">
            <a:spAutoFit/>
          </a:bodyPr>
          <a:lstStyle/>
          <a:p>
            <a:r>
              <a:rPr lang="en-US" sz="2400" b="1" dirty="0"/>
              <a:t>Asbestos-Induced </a:t>
            </a:r>
            <a:r>
              <a:rPr lang="en-US" sz="2400" b="1" dirty="0" err="1"/>
              <a:t>Peribronchiolar</a:t>
            </a:r>
            <a:r>
              <a:rPr lang="en-US" sz="2400" b="1" dirty="0"/>
              <a:t> Cell Proliferation and Cytokine Production Are Attenuated in Lungs of Protein Kinase C-</a:t>
            </a:r>
            <a:r>
              <a:rPr lang="el-GR" sz="2400" b="1" dirty="0"/>
              <a:t>δ </a:t>
            </a:r>
            <a:r>
              <a:rPr lang="en-US" sz="2400" b="1" dirty="0"/>
              <a:t>Knockout </a:t>
            </a:r>
            <a:r>
              <a:rPr lang="en-US" sz="2400" b="1" dirty="0" smtClean="0"/>
              <a:t>Mice</a:t>
            </a:r>
          </a:p>
          <a:p>
            <a:endParaRPr lang="en-US" sz="2400" dirty="0" smtClean="0"/>
          </a:p>
          <a:p>
            <a:r>
              <a:rPr lang="en-US" sz="2400" dirty="0" err="1" smtClean="0"/>
              <a:t>Arti</a:t>
            </a:r>
            <a:r>
              <a:rPr lang="en-US" sz="2400" dirty="0" smtClean="0"/>
              <a:t> </a:t>
            </a:r>
            <a:r>
              <a:rPr lang="en-US" sz="2400" dirty="0" err="1" smtClean="0"/>
              <a:t>Shukla</a:t>
            </a:r>
            <a:r>
              <a:rPr lang="en-US" sz="2400" dirty="0" smtClean="0"/>
              <a:t>, </a:t>
            </a:r>
            <a:r>
              <a:rPr lang="en-US" sz="2400" dirty="0"/>
              <a:t>Karen M. </a:t>
            </a:r>
            <a:r>
              <a:rPr lang="en-US" sz="2400" dirty="0" err="1" smtClean="0"/>
              <a:t>Lounsbury</a:t>
            </a:r>
            <a:r>
              <a:rPr lang="en-US" sz="2400" dirty="0" smtClean="0"/>
              <a:t>, </a:t>
            </a:r>
            <a:r>
              <a:rPr lang="en-US" sz="2400" dirty="0"/>
              <a:t>Trisha F. </a:t>
            </a:r>
            <a:r>
              <a:rPr lang="en-US" sz="2400" dirty="0" smtClean="0"/>
              <a:t>Barrett, </a:t>
            </a:r>
            <a:r>
              <a:rPr lang="en-US" sz="2400" dirty="0"/>
              <a:t>Joanna </a:t>
            </a:r>
            <a:r>
              <a:rPr lang="en-US" sz="2400" dirty="0" err="1" smtClean="0"/>
              <a:t>Gell</a:t>
            </a:r>
            <a:r>
              <a:rPr lang="en-US" sz="2400" dirty="0" smtClean="0"/>
              <a:t>, </a:t>
            </a:r>
            <a:r>
              <a:rPr lang="en-US" sz="2400" dirty="0"/>
              <a:t>Mercedes </a:t>
            </a:r>
            <a:r>
              <a:rPr lang="en-US" sz="2400" dirty="0" smtClean="0"/>
              <a:t>Rincon, </a:t>
            </a:r>
            <a:r>
              <a:rPr lang="en-US" sz="2400" dirty="0"/>
              <a:t>Kelly J. </a:t>
            </a:r>
            <a:r>
              <a:rPr lang="en-US" sz="2400" dirty="0" err="1" smtClean="0"/>
              <a:t>Butnor</a:t>
            </a:r>
            <a:r>
              <a:rPr lang="en-US" sz="2400" dirty="0" smtClean="0"/>
              <a:t>, </a:t>
            </a:r>
            <a:r>
              <a:rPr lang="en-US" sz="2400" dirty="0"/>
              <a:t>Douglas J. </a:t>
            </a:r>
            <a:r>
              <a:rPr lang="en-US" sz="2400" dirty="0" err="1" smtClean="0"/>
              <a:t>Taatjes</a:t>
            </a:r>
            <a:r>
              <a:rPr lang="en-US" sz="2400" dirty="0" smtClean="0"/>
              <a:t>, </a:t>
            </a:r>
            <a:r>
              <a:rPr lang="en-US" sz="2400" dirty="0"/>
              <a:t>Gerald S. </a:t>
            </a:r>
            <a:r>
              <a:rPr lang="en-US" sz="2400" dirty="0" smtClean="0"/>
              <a:t>Davis, </a:t>
            </a:r>
            <a:r>
              <a:rPr lang="en-US" sz="2400" dirty="0"/>
              <a:t>Pamela </a:t>
            </a:r>
            <a:r>
              <a:rPr lang="en-US" sz="2400" dirty="0" err="1" smtClean="0"/>
              <a:t>Vacek</a:t>
            </a:r>
            <a:r>
              <a:rPr lang="en-US" sz="2400" dirty="0" smtClean="0"/>
              <a:t>, </a:t>
            </a:r>
            <a:r>
              <a:rPr lang="en-US" sz="2400" dirty="0"/>
              <a:t>Keiichi </a:t>
            </a:r>
            <a:r>
              <a:rPr lang="en-US" sz="2400" dirty="0" smtClean="0"/>
              <a:t>I. Nakayama, </a:t>
            </a:r>
            <a:r>
              <a:rPr lang="en-US" sz="2400" dirty="0"/>
              <a:t>Keiko </a:t>
            </a:r>
            <a:r>
              <a:rPr lang="en-US" sz="2400" dirty="0" smtClean="0"/>
              <a:t>Nakayama, </a:t>
            </a:r>
            <a:r>
              <a:rPr lang="en-US" sz="2400" dirty="0"/>
              <a:t>Chad Steele‖, Brooke T. </a:t>
            </a:r>
            <a:r>
              <a:rPr lang="en-US" sz="2400" dirty="0" smtClean="0"/>
              <a:t>Mossman. </a:t>
            </a:r>
          </a:p>
          <a:p>
            <a:endParaRPr lang="en-US" sz="2400" dirty="0"/>
          </a:p>
          <a:p>
            <a:r>
              <a:rPr lang="en-IN" sz="2400" b="1" dirty="0"/>
              <a:t>Activation of NF-</a:t>
            </a:r>
            <a:r>
              <a:rPr lang="en-IN" sz="2400" b="1" dirty="0" err="1"/>
              <a:t>κB</a:t>
            </a:r>
            <a:r>
              <a:rPr lang="en-IN" sz="2400" b="1" dirty="0"/>
              <a:t>-dependent gene expression by silica in lungs of luciferase reporter </a:t>
            </a:r>
            <a:r>
              <a:rPr lang="en-IN" sz="2400" b="1" dirty="0" smtClean="0"/>
              <a:t>mice</a:t>
            </a:r>
          </a:p>
          <a:p>
            <a:endParaRPr lang="en-US" sz="2400" dirty="0" smtClean="0"/>
          </a:p>
          <a:p>
            <a:r>
              <a:rPr lang="en-US" sz="2400" dirty="0" smtClean="0"/>
              <a:t>Andrea </a:t>
            </a:r>
            <a:r>
              <a:rPr lang="en-US" sz="2400" dirty="0"/>
              <a:t>K. Hubbard, Cynthia R. </a:t>
            </a:r>
            <a:r>
              <a:rPr lang="en-US" sz="2400" dirty="0" err="1"/>
              <a:t>Timblin</a:t>
            </a:r>
            <a:r>
              <a:rPr lang="en-US" sz="2400" dirty="0"/>
              <a:t>, </a:t>
            </a:r>
            <a:r>
              <a:rPr lang="en-US" sz="2400" dirty="0" err="1"/>
              <a:t>Arti</a:t>
            </a:r>
            <a:r>
              <a:rPr lang="en-US" sz="2400" dirty="0"/>
              <a:t> </a:t>
            </a:r>
            <a:r>
              <a:rPr lang="en-US" sz="2400" dirty="0" err="1"/>
              <a:t>Shukla</a:t>
            </a:r>
            <a:r>
              <a:rPr lang="en-US" sz="2400" dirty="0"/>
              <a:t>, Mercedes </a:t>
            </a:r>
            <a:r>
              <a:rPr lang="en-US" sz="2400" dirty="0" err="1"/>
              <a:t>Rincón</a:t>
            </a:r>
            <a:r>
              <a:rPr lang="en-US" sz="2400" dirty="0"/>
              <a:t>, Brooke T. Mossman</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4524315"/>
          </a:xfrm>
          <a:prstGeom prst="rect">
            <a:avLst/>
          </a:prstGeom>
        </p:spPr>
        <p:txBody>
          <a:bodyPr wrap="square">
            <a:spAutoFit/>
          </a:bodyPr>
          <a:lstStyle/>
          <a:p>
            <a:r>
              <a:rPr lang="en-IN" sz="2400" b="1" dirty="0"/>
              <a:t>Assessing </a:t>
            </a:r>
            <a:r>
              <a:rPr lang="en-IN" sz="2400" b="1" dirty="0" err="1"/>
              <a:t>nanotoxicity</a:t>
            </a:r>
            <a:r>
              <a:rPr lang="en-IN" sz="2400" b="1" dirty="0"/>
              <a:t> in cells in </a:t>
            </a:r>
            <a:r>
              <a:rPr lang="en-IN" sz="2400" b="1" dirty="0" smtClean="0"/>
              <a:t>vitro</a:t>
            </a:r>
          </a:p>
          <a:p>
            <a:r>
              <a:rPr lang="en-US" sz="2400" dirty="0" err="1"/>
              <a:t>Jedd</a:t>
            </a:r>
            <a:r>
              <a:rPr lang="en-US" sz="2400" dirty="0"/>
              <a:t> M. </a:t>
            </a:r>
            <a:r>
              <a:rPr lang="en-US" sz="2400" dirty="0" err="1" smtClean="0"/>
              <a:t>Hillegass</a:t>
            </a:r>
            <a:r>
              <a:rPr lang="en-US" sz="2400" dirty="0" smtClean="0"/>
              <a:t>, </a:t>
            </a:r>
            <a:r>
              <a:rPr lang="en-US" sz="2400" dirty="0" err="1"/>
              <a:t>Arti</a:t>
            </a:r>
            <a:r>
              <a:rPr lang="en-US" sz="2400" dirty="0"/>
              <a:t> </a:t>
            </a:r>
            <a:r>
              <a:rPr lang="en-US" sz="2400" dirty="0" err="1" smtClean="0"/>
              <a:t>Shukla</a:t>
            </a:r>
            <a:r>
              <a:rPr lang="en-US" sz="2400" dirty="0" smtClean="0"/>
              <a:t>, </a:t>
            </a:r>
            <a:r>
              <a:rPr lang="en-US" sz="2400" dirty="0"/>
              <a:t>Sherrill A. </a:t>
            </a:r>
            <a:r>
              <a:rPr lang="en-US" sz="2400" dirty="0" smtClean="0"/>
              <a:t>Lathrop, </a:t>
            </a:r>
            <a:r>
              <a:rPr lang="en-US" sz="2400" dirty="0"/>
              <a:t>Maximilian B. </a:t>
            </a:r>
            <a:r>
              <a:rPr lang="en-US" sz="2400" dirty="0" smtClean="0"/>
              <a:t>MacPherson, </a:t>
            </a:r>
            <a:r>
              <a:rPr lang="en-US" sz="2400" dirty="0"/>
              <a:t>Naomi K. </a:t>
            </a:r>
            <a:r>
              <a:rPr lang="en-US" sz="2400" dirty="0" err="1" smtClean="0"/>
              <a:t>Fukagawa</a:t>
            </a:r>
            <a:r>
              <a:rPr lang="en-US" sz="2400" dirty="0" smtClean="0"/>
              <a:t> and Brooke </a:t>
            </a:r>
            <a:r>
              <a:rPr lang="en-US" sz="2400" dirty="0"/>
              <a:t>T. </a:t>
            </a:r>
            <a:r>
              <a:rPr lang="en-US" sz="2400" dirty="0" smtClean="0"/>
              <a:t>Mossman.</a:t>
            </a:r>
          </a:p>
          <a:p>
            <a:endParaRPr lang="en-US" sz="2400" b="1" dirty="0" smtClean="0"/>
          </a:p>
          <a:p>
            <a:r>
              <a:rPr lang="en-US" sz="2400" b="1" dirty="0"/>
              <a:t>Asbestos-Induced Apoptosis Is Protein Kinase C</a:t>
            </a:r>
            <a:r>
              <a:rPr lang="el-GR" sz="2400" b="1" dirty="0"/>
              <a:t>δ-</a:t>
            </a:r>
            <a:r>
              <a:rPr lang="en-US" sz="2400" b="1" dirty="0" smtClean="0"/>
              <a:t>Dependent</a:t>
            </a:r>
          </a:p>
          <a:p>
            <a:endParaRPr lang="en-IN" sz="2400" b="1" dirty="0" smtClean="0"/>
          </a:p>
          <a:p>
            <a:r>
              <a:rPr lang="en-IN" sz="2400" dirty="0" err="1" smtClean="0"/>
              <a:t>Arti</a:t>
            </a:r>
            <a:r>
              <a:rPr lang="en-IN" sz="2400" dirty="0" smtClean="0"/>
              <a:t> </a:t>
            </a:r>
            <a:r>
              <a:rPr lang="en-IN" sz="2400" dirty="0" err="1"/>
              <a:t>Shukla</a:t>
            </a:r>
            <a:r>
              <a:rPr lang="en-IN" sz="2400" dirty="0"/>
              <a:t>, Maria Stern, Karen M. </a:t>
            </a:r>
            <a:r>
              <a:rPr lang="en-IN" sz="2400" dirty="0" err="1"/>
              <a:t>Lounsbury</a:t>
            </a:r>
            <a:r>
              <a:rPr lang="en-IN" sz="2400" dirty="0"/>
              <a:t>, Trisha Flanders, and Brooke T. Mossman</a:t>
            </a:r>
            <a:r>
              <a:rPr lang="en-IN" sz="2400" dirty="0"/>
              <a:t/>
            </a:r>
            <a:br>
              <a:rPr lang="en-IN" sz="2400" dirty="0"/>
            </a:br>
            <a:r>
              <a:rPr lang="en-IN" sz="2400" dirty="0"/>
              <a:t/>
            </a:r>
            <a:br>
              <a:rPr lang="en-IN" sz="2400" dirty="0"/>
            </a:br>
            <a:r>
              <a:rPr lang="en-IN" sz="2400" dirty="0"/>
              <a:t/>
            </a:r>
            <a:br>
              <a:rPr lang="en-IN" sz="2400" dirty="0"/>
            </a:br>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9697" y="2173133"/>
            <a:ext cx="5210503" cy="4557466"/>
          </a:xfrm>
          <a:prstGeom prst="rect">
            <a:avLst/>
          </a:prstGeom>
        </p:spPr>
        <p:txBody>
          <a:bodyPr wrap="square">
            <a:spAutoFit/>
          </a:bodyPr>
          <a:lstStyle/>
          <a:p>
            <a:pPr>
              <a:lnSpc>
                <a:spcPct val="150000"/>
              </a:lnSpc>
            </a:pPr>
            <a:r>
              <a:rPr lang="en-US" sz="2800" b="1" dirty="0" err="1"/>
              <a:t>Arti</a:t>
            </a:r>
            <a:r>
              <a:rPr lang="en-US" sz="2800" b="1" dirty="0"/>
              <a:t> </a:t>
            </a:r>
            <a:r>
              <a:rPr lang="en-US" sz="2800" b="1" dirty="0" err="1"/>
              <a:t>Shukla</a:t>
            </a:r>
            <a:r>
              <a:rPr lang="en-US" sz="2800" dirty="0"/>
              <a:t/>
            </a:r>
            <a:br>
              <a:rPr lang="en-US" sz="2800" dirty="0"/>
            </a:br>
            <a:r>
              <a:rPr lang="en-IN" sz="2400" dirty="0"/>
              <a:t>Associate Professor</a:t>
            </a:r>
          </a:p>
          <a:p>
            <a:pPr>
              <a:lnSpc>
                <a:spcPct val="150000"/>
              </a:lnSpc>
            </a:pPr>
            <a:r>
              <a:rPr lang="en-IN" sz="2400" dirty="0"/>
              <a:t>Department of Pathology</a:t>
            </a:r>
          </a:p>
          <a:p>
            <a:pPr>
              <a:lnSpc>
                <a:spcPct val="150000"/>
              </a:lnSpc>
            </a:pPr>
            <a:r>
              <a:rPr lang="en-IN" sz="2400" dirty="0"/>
              <a:t>University of Vermont College of Medicine</a:t>
            </a:r>
          </a:p>
          <a:p>
            <a:pPr>
              <a:lnSpc>
                <a:spcPct val="150000"/>
              </a:lnSpc>
            </a:pPr>
            <a:r>
              <a:rPr lang="en-IN" sz="2400" dirty="0"/>
              <a:t>Burlington, USA</a:t>
            </a:r>
          </a:p>
          <a:p>
            <a:pPr>
              <a:lnSpc>
                <a:spcPct val="150000"/>
              </a:lnSpc>
            </a:pPr>
            <a:r>
              <a:rPr lang="en-IN" sz="2400" dirty="0"/>
              <a:t>Tel: 802-656-8253</a:t>
            </a:r>
          </a:p>
          <a:p>
            <a:pPr>
              <a:lnSpc>
                <a:spcPct val="150000"/>
              </a:lnSpc>
            </a:pPr>
            <a:r>
              <a:rPr lang="en-IN" sz="2400" dirty="0"/>
              <a:t>Fax: 802-656-8892</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rti Shukl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1700" y="2346947"/>
            <a:ext cx="2743200" cy="3840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2677656"/>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Shukla</a:t>
            </a:r>
            <a:r>
              <a:rPr lang="en-IN" sz="2400" dirty="0"/>
              <a:t> received her Ph.D. in Biochemistry from </a:t>
            </a:r>
            <a:r>
              <a:rPr lang="en-IN" sz="2400" dirty="0" err="1"/>
              <a:t>Banares</a:t>
            </a:r>
            <a:r>
              <a:rPr lang="en-IN" sz="2400" dirty="0"/>
              <a:t> Hindu University in 1988. She was a post-doctoral research associate at the University of Michigan, and a scientist (Pool Officer) and scientist-fellow at the Central Drug Research Institute in </a:t>
            </a:r>
            <a:r>
              <a:rPr lang="en-IN" sz="2400" dirty="0" err="1"/>
              <a:t>Luchnow</a:t>
            </a:r>
            <a:r>
              <a:rPr lang="en-IN" sz="2400" dirty="0"/>
              <a:t>, India, before coming to UVM in 1997 as a visiting scientist. She is currently a research assistant professor in the Department of Pathology.</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err="1"/>
              <a:t>Shukla</a:t>
            </a:r>
            <a:r>
              <a:rPr lang="en-IN" sz="2400" dirty="0"/>
              <a:t> research interest include Applied cellular, molecular biology and cell </a:t>
            </a:r>
            <a:r>
              <a:rPr lang="en-IN" sz="2400" dirty="0" err="1"/>
              <a:t>signaling</a:t>
            </a:r>
            <a:r>
              <a:rPr lang="en-IN" sz="2400" dirty="0"/>
              <a:t> pathway.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016210"/>
          </a:xfrm>
          <a:prstGeom prst="rect">
            <a:avLst/>
          </a:prstGeom>
        </p:spPr>
        <p:txBody>
          <a:bodyPr wrap="square">
            <a:spAutoFit/>
          </a:bodyPr>
          <a:lstStyle/>
          <a:p>
            <a:r>
              <a:rPr lang="en-US" sz="2400" b="1" dirty="0"/>
              <a:t>Current Therapies for Malignant </a:t>
            </a:r>
            <a:r>
              <a:rPr lang="en-US" sz="2400" b="1" dirty="0" smtClean="0"/>
              <a:t>Mesothelioma</a:t>
            </a:r>
          </a:p>
          <a:p>
            <a:endParaRPr lang="sv-SE" sz="2400" dirty="0" smtClean="0"/>
          </a:p>
          <a:p>
            <a:r>
              <a:rPr lang="sv-SE" sz="2400" dirty="0" smtClean="0"/>
              <a:t>Anurag </a:t>
            </a:r>
            <a:r>
              <a:rPr lang="sv-SE" sz="2400" dirty="0"/>
              <a:t>Shukla and Arti Shukla</a:t>
            </a:r>
            <a:endParaRPr lang="en-US" sz="2400" b="1" dirty="0" smtClean="0"/>
          </a:p>
          <a:p>
            <a:endParaRPr lang="en-US" sz="2400" b="1" dirty="0" smtClean="0"/>
          </a:p>
          <a:p>
            <a:r>
              <a:rPr lang="en-IN" sz="2400" b="1" dirty="0"/>
              <a:t>Asbestos Risks: Past and </a:t>
            </a:r>
            <a:r>
              <a:rPr lang="en-IN" sz="2400" b="1" dirty="0" smtClean="0"/>
              <a:t>Present</a:t>
            </a:r>
          </a:p>
          <a:p>
            <a:endParaRPr lang="en-IN" sz="2400" b="1" dirty="0"/>
          </a:p>
          <a:p>
            <a:r>
              <a:rPr lang="en-IN" sz="2400" dirty="0"/>
              <a:t>Joyce Thompson and </a:t>
            </a:r>
            <a:r>
              <a:rPr lang="en-IN" sz="2400" dirty="0" err="1"/>
              <a:t>Arti</a:t>
            </a:r>
            <a:r>
              <a:rPr lang="en-IN" sz="2400" dirty="0"/>
              <a:t> </a:t>
            </a:r>
            <a:r>
              <a:rPr lang="en-IN" sz="2400" dirty="0" err="1"/>
              <a:t>Shukla</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893647"/>
          </a:xfrm>
          <a:prstGeom prst="rect">
            <a:avLst/>
          </a:prstGeom>
        </p:spPr>
        <p:txBody>
          <a:bodyPr wrap="square">
            <a:spAutoFit/>
          </a:bodyPr>
          <a:lstStyle/>
          <a:p>
            <a:r>
              <a:rPr lang="en-IN" sz="2400" b="1" dirty="0"/>
              <a:t>Inhaled Particulate Matter Causes Expression of Nuclear Factor (NF)- κ B–Related Genes and Oxidant-Dependent NF- κ B Activation In Vitro</a:t>
            </a:r>
          </a:p>
          <a:p>
            <a:endParaRPr lang="en-IN" sz="2400" b="1" dirty="0" smtClean="0"/>
          </a:p>
          <a:p>
            <a:r>
              <a:rPr lang="en-US" sz="2400" dirty="0" err="1" smtClean="0"/>
              <a:t>Arti</a:t>
            </a:r>
            <a:r>
              <a:rPr lang="en-US" sz="2400" dirty="0" smtClean="0"/>
              <a:t> </a:t>
            </a:r>
            <a:r>
              <a:rPr lang="en-US" sz="2400" dirty="0" err="1"/>
              <a:t>Shukla</a:t>
            </a:r>
            <a:r>
              <a:rPr lang="en-US" sz="2400" dirty="0"/>
              <a:t>, Cynthia </a:t>
            </a:r>
            <a:r>
              <a:rPr lang="en-US" sz="2400" dirty="0" err="1"/>
              <a:t>Timblin</a:t>
            </a:r>
            <a:r>
              <a:rPr lang="en-US" sz="2400" dirty="0"/>
              <a:t>, Kelly </a:t>
            </a:r>
            <a:r>
              <a:rPr lang="en-US" sz="2400" dirty="0" err="1"/>
              <a:t>BeruBe</a:t>
            </a:r>
            <a:r>
              <a:rPr lang="en-US" sz="2400" dirty="0"/>
              <a:t>, Terry Gordon, Willie McKinney, Kevin Driscoll, Pamela </a:t>
            </a:r>
            <a:r>
              <a:rPr lang="en-US" sz="2400" dirty="0" err="1"/>
              <a:t>Vacek</a:t>
            </a:r>
            <a:r>
              <a:rPr lang="en-US" sz="2400" dirty="0"/>
              <a:t>, and Brooke T. Mossman</a:t>
            </a:r>
          </a:p>
          <a:p>
            <a:endParaRPr lang="en-US" sz="2400" dirty="0"/>
          </a:p>
          <a:p>
            <a:r>
              <a:rPr lang="en-IN" sz="2400" b="1" dirty="0" smtClean="0"/>
              <a:t>Multiple </a:t>
            </a:r>
            <a:r>
              <a:rPr lang="en-IN" sz="2400" b="1" dirty="0"/>
              <a:t>roles of oxidants in the pathogenesis of asbestos-induced diseases</a:t>
            </a:r>
            <a:r>
              <a:rPr lang="en-US" sz="2400" b="1" dirty="0" smtClean="0"/>
              <a:t>.</a:t>
            </a:r>
          </a:p>
          <a:p>
            <a:endParaRPr lang="en-US" sz="2400" b="1" dirty="0" smtClean="0"/>
          </a:p>
          <a:p>
            <a:r>
              <a:rPr lang="en-US" sz="2400" dirty="0" err="1"/>
              <a:t>Arti</a:t>
            </a:r>
            <a:r>
              <a:rPr lang="en-US" sz="2400" dirty="0"/>
              <a:t> </a:t>
            </a:r>
            <a:r>
              <a:rPr lang="en-US" sz="2400" dirty="0" err="1" smtClean="0"/>
              <a:t>Shukla</a:t>
            </a:r>
            <a:r>
              <a:rPr lang="en-US" sz="2400" dirty="0" smtClean="0"/>
              <a:t>, </a:t>
            </a:r>
            <a:r>
              <a:rPr lang="en-US" sz="2400" dirty="0"/>
              <a:t>Mary </a:t>
            </a:r>
            <a:r>
              <a:rPr lang="en-US" sz="2400" dirty="0" err="1" smtClean="0"/>
              <a:t>Gulumian</a:t>
            </a:r>
            <a:r>
              <a:rPr lang="en-US" sz="2400" dirty="0" smtClean="0"/>
              <a:t> , Tom </a:t>
            </a:r>
            <a:r>
              <a:rPr lang="en-US" sz="2400" dirty="0"/>
              <a:t>K. </a:t>
            </a:r>
            <a:r>
              <a:rPr lang="en-US" sz="2400" dirty="0" smtClean="0"/>
              <a:t>Hei, </a:t>
            </a:r>
            <a:r>
              <a:rPr lang="en-US" sz="2400" dirty="0"/>
              <a:t>David </a:t>
            </a:r>
            <a:r>
              <a:rPr lang="en-US" sz="2400" dirty="0" smtClean="0"/>
              <a:t>Kamp, </a:t>
            </a:r>
            <a:r>
              <a:rPr lang="en-US" sz="2400" dirty="0" err="1"/>
              <a:t>Qamar</a:t>
            </a:r>
            <a:r>
              <a:rPr lang="en-US" sz="2400" dirty="0"/>
              <a:t> </a:t>
            </a:r>
            <a:r>
              <a:rPr lang="en-US" sz="2400" dirty="0" err="1" smtClean="0"/>
              <a:t>Rahman</a:t>
            </a:r>
            <a:r>
              <a:rPr lang="en-US" sz="2400" dirty="0" smtClean="0"/>
              <a:t>, </a:t>
            </a:r>
            <a:r>
              <a:rPr lang="en-US" sz="2400" dirty="0"/>
              <a:t>Brooke T. </a:t>
            </a:r>
            <a:r>
              <a:rPr lang="en-US" sz="2400" dirty="0" smtClean="0"/>
              <a:t>Mossman</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893647"/>
          </a:xfrm>
          <a:prstGeom prst="rect">
            <a:avLst/>
          </a:prstGeom>
          <a:noFill/>
        </p:spPr>
        <p:txBody>
          <a:bodyPr wrap="square" rtlCol="0">
            <a:spAutoFit/>
          </a:bodyPr>
          <a:lstStyle/>
          <a:p>
            <a:r>
              <a:rPr lang="en-IN" sz="2400" b="1" dirty="0"/>
              <a:t>Silica-induced Activation of c-Jun-NH2-Terminal Amino Kinases, Protracted Expression of the Activator Protein-1 Proto-Oncogene, fra-1, and S-Phase Alterations Are Mediated via Oxidative Stress </a:t>
            </a:r>
            <a:r>
              <a:rPr lang="en-IN" sz="2400" b="1" dirty="0" smtClean="0"/>
              <a:t>1</a:t>
            </a:r>
          </a:p>
          <a:p>
            <a:r>
              <a:rPr lang="en-US" sz="2400" dirty="0" err="1" smtClean="0"/>
              <a:t>Arti</a:t>
            </a:r>
            <a:r>
              <a:rPr lang="en-US" sz="2400" dirty="0" smtClean="0"/>
              <a:t> </a:t>
            </a:r>
            <a:r>
              <a:rPr lang="en-US" sz="2400" dirty="0" err="1"/>
              <a:t>Shukla</a:t>
            </a:r>
            <a:r>
              <a:rPr lang="en-US" sz="2400" dirty="0"/>
              <a:t>, Cynthia R. </a:t>
            </a:r>
            <a:r>
              <a:rPr lang="en-US" sz="2400" dirty="0" err="1"/>
              <a:t>Timblin</a:t>
            </a:r>
            <a:r>
              <a:rPr lang="en-US" sz="2400" dirty="0"/>
              <a:t>, Andrea K. Hubbard, Jonathan </a:t>
            </a:r>
            <a:r>
              <a:rPr lang="en-US" sz="2400" dirty="0" err="1"/>
              <a:t>Bravman</a:t>
            </a:r>
            <a:r>
              <a:rPr lang="en-US" sz="2400" dirty="0"/>
              <a:t>, and Brooke T. </a:t>
            </a:r>
            <a:r>
              <a:rPr lang="en-US" sz="2400" dirty="0" smtClean="0"/>
              <a:t>Mossman</a:t>
            </a:r>
          </a:p>
          <a:p>
            <a:endParaRPr lang="en-US" sz="2400" dirty="0" smtClean="0"/>
          </a:p>
          <a:p>
            <a:r>
              <a:rPr lang="en-US" sz="2400" b="1" dirty="0" smtClean="0"/>
              <a:t>Ultrafine </a:t>
            </a:r>
            <a:r>
              <a:rPr lang="en-US" sz="2400" b="1" dirty="0"/>
              <a:t>Airborne Particles Cause Increases in </a:t>
            </a:r>
            <a:r>
              <a:rPr lang="en-US" sz="2400" b="1" dirty="0" err="1"/>
              <a:t>Protooncogene</a:t>
            </a:r>
            <a:r>
              <a:rPr lang="en-US" sz="2400" b="1" dirty="0"/>
              <a:t> Expression and Proliferation in Alveolar Epithelial </a:t>
            </a:r>
            <a:r>
              <a:rPr lang="en-US" sz="2400" b="1" dirty="0" smtClean="0"/>
              <a:t>Cells</a:t>
            </a:r>
          </a:p>
          <a:p>
            <a:r>
              <a:rPr lang="en-US" sz="2400" dirty="0" smtClean="0"/>
              <a:t>Cynthia </a:t>
            </a:r>
            <a:r>
              <a:rPr lang="en-US" sz="2400" dirty="0"/>
              <a:t>R. </a:t>
            </a:r>
            <a:r>
              <a:rPr lang="en-US" sz="2400" dirty="0" err="1"/>
              <a:t>Timblina</a:t>
            </a:r>
            <a:r>
              <a:rPr lang="en-US" sz="2400" dirty="0"/>
              <a:t>, </a:t>
            </a:r>
            <a:r>
              <a:rPr lang="en-US" sz="2400" dirty="0" err="1"/>
              <a:t>Arti</a:t>
            </a:r>
            <a:r>
              <a:rPr lang="en-US" sz="2400" dirty="0"/>
              <a:t> </a:t>
            </a:r>
            <a:r>
              <a:rPr lang="en-US" sz="2400" dirty="0" err="1"/>
              <a:t>Shuklaa</a:t>
            </a:r>
            <a:r>
              <a:rPr lang="en-US" sz="2400" dirty="0"/>
              <a:t>, Ingrid </a:t>
            </a:r>
            <a:r>
              <a:rPr lang="en-US" sz="2400" dirty="0" err="1"/>
              <a:t>Berlangera</a:t>
            </a:r>
            <a:r>
              <a:rPr lang="en-US" sz="2400" dirty="0"/>
              <a:t>, Kelly A. </a:t>
            </a:r>
            <a:r>
              <a:rPr lang="en-US" sz="2400" dirty="0" err="1"/>
              <a:t>BeruBeb</a:t>
            </a:r>
            <a:r>
              <a:rPr lang="en-US" sz="2400" dirty="0"/>
              <a:t>, Andrew </a:t>
            </a:r>
            <a:r>
              <a:rPr lang="en-US" sz="2400" dirty="0" err="1"/>
              <a:t>Churgc</a:t>
            </a:r>
            <a:r>
              <a:rPr lang="en-US" sz="2400" dirty="0"/>
              <a:t>, Brooke T. </a:t>
            </a:r>
            <a:r>
              <a:rPr lang="en-US" sz="2400" dirty="0" err="1"/>
              <a:t>Mossmana</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6186309"/>
          </a:xfrm>
          <a:prstGeom prst="rect">
            <a:avLst/>
          </a:prstGeom>
          <a:noFill/>
        </p:spPr>
        <p:txBody>
          <a:bodyPr wrap="square" rtlCol="0">
            <a:spAutoFit/>
          </a:bodyPr>
          <a:lstStyle/>
          <a:p>
            <a:r>
              <a:rPr lang="en-US" sz="2400" b="1" dirty="0"/>
              <a:t> </a:t>
            </a:r>
            <a:r>
              <a:rPr lang="en-IN" sz="2400" b="1" dirty="0"/>
              <a:t>Alterations in Gene Expression in Human </a:t>
            </a:r>
            <a:r>
              <a:rPr lang="en-IN" sz="2400" b="1" dirty="0" err="1"/>
              <a:t>Mesothelial</a:t>
            </a:r>
            <a:r>
              <a:rPr lang="en-IN" sz="2400" b="1" dirty="0"/>
              <a:t> Cells Correlate with Mineral Pathogenicity</a:t>
            </a:r>
          </a:p>
          <a:p>
            <a:r>
              <a:rPr lang="en-US" sz="2400" dirty="0" err="1"/>
              <a:t>Arti</a:t>
            </a:r>
            <a:r>
              <a:rPr lang="en-US" sz="2400" dirty="0"/>
              <a:t> Shukla1*, Maximilian B. MacPherson1*, </a:t>
            </a:r>
            <a:r>
              <a:rPr lang="en-US" sz="2400" dirty="0" err="1"/>
              <a:t>Jedd</a:t>
            </a:r>
            <a:r>
              <a:rPr lang="en-US" sz="2400" dirty="0"/>
              <a:t> Hillegass1, Maria E. Ramos-Nino1, </a:t>
            </a:r>
            <a:r>
              <a:rPr lang="en-US" sz="2400" dirty="0" err="1"/>
              <a:t>Vlada</a:t>
            </a:r>
            <a:r>
              <a:rPr lang="en-US" sz="2400" dirty="0"/>
              <a:t> Alexeeva1, Pamela M. Vacek2, Jeffrey P. Bond3, Harvey I. Pass4, Chad Steele5, and Brooke T. Mossman1</a:t>
            </a:r>
          </a:p>
          <a:p>
            <a:endParaRPr lang="en-US" sz="2400" dirty="0" smtClean="0"/>
          </a:p>
          <a:p>
            <a:r>
              <a:rPr lang="en-IN" sz="2400" b="1" dirty="0"/>
              <a:t>Inflammation precedes the development of human malignant mesotheliomas in a SCID mouse </a:t>
            </a:r>
            <a:r>
              <a:rPr lang="en-IN" sz="2400" b="1" dirty="0" err="1"/>
              <a:t>xenograft</a:t>
            </a:r>
            <a:r>
              <a:rPr lang="en-IN" sz="2400" b="1" dirty="0"/>
              <a:t> </a:t>
            </a:r>
            <a:r>
              <a:rPr lang="en-IN" sz="2400" b="1" dirty="0" smtClean="0"/>
              <a:t>model</a:t>
            </a:r>
          </a:p>
          <a:p>
            <a:r>
              <a:rPr lang="en-US" sz="2400" dirty="0" err="1"/>
              <a:t>Jedd</a:t>
            </a:r>
            <a:r>
              <a:rPr lang="en-US" sz="2400" dirty="0"/>
              <a:t> M. </a:t>
            </a:r>
            <a:r>
              <a:rPr lang="en-US" sz="2400" dirty="0" err="1" smtClean="0"/>
              <a:t>Hillegass</a:t>
            </a:r>
            <a:r>
              <a:rPr lang="en-US" sz="2400" dirty="0" smtClean="0"/>
              <a:t>, </a:t>
            </a:r>
            <a:r>
              <a:rPr lang="en-US" sz="2400" dirty="0" err="1"/>
              <a:t>Arti</a:t>
            </a:r>
            <a:r>
              <a:rPr lang="en-US" sz="2400" dirty="0"/>
              <a:t> </a:t>
            </a:r>
            <a:r>
              <a:rPr lang="en-US" sz="2400" dirty="0" err="1" smtClean="0"/>
              <a:t>Shukla</a:t>
            </a:r>
            <a:r>
              <a:rPr lang="en-US" sz="2400" dirty="0" smtClean="0"/>
              <a:t>, </a:t>
            </a:r>
            <a:r>
              <a:rPr lang="en-US" sz="2400" dirty="0"/>
              <a:t>Sherrill A. </a:t>
            </a:r>
            <a:r>
              <a:rPr lang="en-US" sz="2400" dirty="0" smtClean="0"/>
              <a:t>Lathrop, </a:t>
            </a:r>
            <a:r>
              <a:rPr lang="en-US" sz="2400" dirty="0"/>
              <a:t>Maximilian B. </a:t>
            </a:r>
            <a:r>
              <a:rPr lang="en-US" sz="2400" dirty="0" smtClean="0"/>
              <a:t>MacPherson, </a:t>
            </a:r>
            <a:r>
              <a:rPr lang="en-US" sz="2400" dirty="0"/>
              <a:t>Stacie L. </a:t>
            </a:r>
            <a:r>
              <a:rPr lang="en-US" sz="2400" dirty="0" err="1" smtClean="0"/>
              <a:t>Beuschel</a:t>
            </a:r>
            <a:r>
              <a:rPr lang="en-US" sz="2400" dirty="0" smtClean="0"/>
              <a:t>, </a:t>
            </a:r>
            <a:r>
              <a:rPr lang="en-US" sz="2400" dirty="0"/>
              <a:t>Kelly J. </a:t>
            </a:r>
            <a:r>
              <a:rPr lang="en-US" sz="2400" dirty="0" err="1" smtClean="0"/>
              <a:t>Butnor</a:t>
            </a:r>
            <a:r>
              <a:rPr lang="en-US" sz="2400" dirty="0" smtClean="0"/>
              <a:t>, </a:t>
            </a:r>
            <a:r>
              <a:rPr lang="en-US" sz="2400" dirty="0"/>
              <a:t>Joseph R. </a:t>
            </a:r>
            <a:r>
              <a:rPr lang="en-US" sz="2400" dirty="0" err="1" smtClean="0"/>
              <a:t>Testa</a:t>
            </a:r>
            <a:r>
              <a:rPr lang="en-US" sz="2400" dirty="0" smtClean="0"/>
              <a:t>, </a:t>
            </a:r>
            <a:r>
              <a:rPr lang="en-US" sz="2400" dirty="0"/>
              <a:t>Harvey I. </a:t>
            </a:r>
            <a:r>
              <a:rPr lang="en-US" sz="2400" dirty="0" smtClean="0"/>
              <a:t>Pass, </a:t>
            </a:r>
            <a:r>
              <a:rPr lang="en-US" sz="2400" dirty="0"/>
              <a:t>Michele </a:t>
            </a:r>
            <a:r>
              <a:rPr lang="en-US" sz="2400" dirty="0" smtClean="0"/>
              <a:t>Carbone, </a:t>
            </a:r>
            <a:r>
              <a:rPr lang="en-US" sz="2400" dirty="0"/>
              <a:t>Chad </a:t>
            </a:r>
            <a:r>
              <a:rPr lang="en-US" sz="2400" dirty="0" smtClean="0"/>
              <a:t>Steele  and Brooke </a:t>
            </a:r>
            <a:r>
              <a:rPr lang="en-US" sz="2400" dirty="0"/>
              <a:t>T. </a:t>
            </a:r>
            <a:r>
              <a:rPr lang="en-US" sz="2400" dirty="0" smtClean="0"/>
              <a:t>Mossman</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931</TotalTime>
  <Words>765</Words>
  <Application>Microsoft Office PowerPoint</Application>
  <PresentationFormat>On-screen Show (4:3)</PresentationFormat>
  <Paragraphs>74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80</cp:revision>
  <dcterms:created xsi:type="dcterms:W3CDTF">2014-10-01T07:08:05Z</dcterms:created>
  <dcterms:modified xsi:type="dcterms:W3CDTF">2015-11-23T05:44:54Z</dcterms:modified>
</cp:coreProperties>
</file>