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56" r:id="rId3"/>
    <p:sldId id="257" r:id="rId4"/>
    <p:sldId id="258" r:id="rId5"/>
    <p:sldId id="260" r:id="rId6"/>
    <p:sldId id="261" r:id="rId7"/>
    <p:sldId id="262" r:id="rId8"/>
    <p:sldId id="263" r:id="rId9"/>
    <p:sldId id="264" r:id="rId10"/>
    <p:sldId id="265" r:id="rId11"/>
    <p:sldId id="268" r:id="rId12"/>
    <p:sldId id="269" r:id="rId13"/>
    <p:sldId id="270" r:id="rId14"/>
    <p:sldId id="271" r:id="rId15"/>
    <p:sldId id="272"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0"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B701F-2310-48D1-AA08-3AD9748FA60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06E9D1D0-FD3E-4852-A0C8-6B1A63A8116A}">
      <dgm:prSet custT="1"/>
      <dgm:spPr/>
      <dgm:t>
        <a:bodyPr/>
        <a:lstStyle/>
        <a:p>
          <a:pPr rtl="0"/>
          <a:r>
            <a:rPr lang="en-AU" sz="1800" b="1" dirty="0" smtClean="0"/>
            <a:t>PROFILE</a:t>
          </a:r>
          <a:endParaRPr lang="en-AU" sz="1800" b="1" dirty="0"/>
        </a:p>
      </dgm:t>
    </dgm:pt>
    <dgm:pt modelId="{E955E267-F9AF-48AF-AF4B-AA7F630FC6F0}" type="parTrans" cxnId="{57CE1C82-67D4-4A7E-B8AE-55E88B7AE4AC}">
      <dgm:prSet/>
      <dgm:spPr/>
      <dgm:t>
        <a:bodyPr/>
        <a:lstStyle/>
        <a:p>
          <a:endParaRPr lang="en-AU"/>
        </a:p>
      </dgm:t>
    </dgm:pt>
    <dgm:pt modelId="{B9D9FBE3-C677-4DF3-A9C7-B99292D11D0D}" type="sibTrans" cxnId="{57CE1C82-67D4-4A7E-B8AE-55E88B7AE4AC}">
      <dgm:prSet/>
      <dgm:spPr/>
      <dgm:t>
        <a:bodyPr/>
        <a:lstStyle/>
        <a:p>
          <a:endParaRPr lang="en-AU"/>
        </a:p>
      </dgm:t>
    </dgm:pt>
    <dgm:pt modelId="{F3034671-0971-408C-8F7A-D5ECB83C3580}" type="pres">
      <dgm:prSet presAssocID="{A9AB701F-2310-48D1-AA08-3AD9748FA60C}" presName="linear" presStyleCnt="0">
        <dgm:presLayoutVars>
          <dgm:animLvl val="lvl"/>
          <dgm:resizeHandles val="exact"/>
        </dgm:presLayoutVars>
      </dgm:prSet>
      <dgm:spPr/>
      <dgm:t>
        <a:bodyPr/>
        <a:lstStyle/>
        <a:p>
          <a:endParaRPr lang="en-US"/>
        </a:p>
      </dgm:t>
    </dgm:pt>
    <dgm:pt modelId="{5BA6AB42-9C86-4643-BC91-EF401D7376FC}" type="pres">
      <dgm:prSet presAssocID="{06E9D1D0-FD3E-4852-A0C8-6B1A63A8116A}" presName="parentText" presStyleLbl="node1" presStyleIdx="0" presStyleCnt="1" custScaleY="26376" custLinFactNeighborX="-5556" custLinFactNeighborY="-2127">
        <dgm:presLayoutVars>
          <dgm:chMax val="0"/>
          <dgm:bulletEnabled val="1"/>
        </dgm:presLayoutVars>
      </dgm:prSet>
      <dgm:spPr/>
      <dgm:t>
        <a:bodyPr/>
        <a:lstStyle/>
        <a:p>
          <a:endParaRPr lang="en-US"/>
        </a:p>
      </dgm:t>
    </dgm:pt>
  </dgm:ptLst>
  <dgm:cxnLst>
    <dgm:cxn modelId="{F56BA64A-E432-4AC6-8048-01C39ECE34C6}" type="presOf" srcId="{06E9D1D0-FD3E-4852-A0C8-6B1A63A8116A}" destId="{5BA6AB42-9C86-4643-BC91-EF401D7376FC}" srcOrd="0" destOrd="0" presId="urn:microsoft.com/office/officeart/2005/8/layout/vList2"/>
    <dgm:cxn modelId="{DA90F536-3041-463F-8790-FEDF1531D681}" type="presOf" srcId="{A9AB701F-2310-48D1-AA08-3AD9748FA60C}" destId="{F3034671-0971-408C-8F7A-D5ECB83C3580}" srcOrd="0" destOrd="0" presId="urn:microsoft.com/office/officeart/2005/8/layout/vList2"/>
    <dgm:cxn modelId="{57CE1C82-67D4-4A7E-B8AE-55E88B7AE4AC}" srcId="{A9AB701F-2310-48D1-AA08-3AD9748FA60C}" destId="{06E9D1D0-FD3E-4852-A0C8-6B1A63A8116A}" srcOrd="0" destOrd="0" parTransId="{E955E267-F9AF-48AF-AF4B-AA7F630FC6F0}" sibTransId="{B9D9FBE3-C677-4DF3-A9C7-B99292D11D0D}"/>
    <dgm:cxn modelId="{59E31B13-88A1-48B7-B874-23A599B41A5E}" type="presParOf" srcId="{F3034671-0971-408C-8F7A-D5ECB83C3580}" destId="{5BA6AB42-9C86-4643-BC91-EF401D7376F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799705-044B-4D28-B3AC-093176926E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BF2C96A0-58C8-437E-88F6-44D7BB16FAC3}">
      <dgm:prSet custT="1"/>
      <dgm:spPr/>
      <dgm:t>
        <a:bodyPr/>
        <a:lstStyle/>
        <a:p>
          <a:pPr rtl="0"/>
          <a:r>
            <a:rPr lang="en-AU" sz="1400" b="1" dirty="0" smtClean="0"/>
            <a:t>ORIGINAL ARTICLES in PEER –REVIEWED JOURNAL</a:t>
          </a:r>
          <a:endParaRPr lang="en-AU" sz="1400" dirty="0"/>
        </a:p>
      </dgm:t>
    </dgm:pt>
    <dgm:pt modelId="{BD52926A-1413-4CA5-8948-EF7CE0F5C6F2}" type="parTrans" cxnId="{972AE923-7EE8-4488-B227-31A4CE84141F}">
      <dgm:prSet/>
      <dgm:spPr/>
      <dgm:t>
        <a:bodyPr/>
        <a:lstStyle/>
        <a:p>
          <a:endParaRPr lang="en-AU"/>
        </a:p>
      </dgm:t>
    </dgm:pt>
    <dgm:pt modelId="{5C69E791-D562-48BE-9D63-B70B37AC85ED}" type="sibTrans" cxnId="{972AE923-7EE8-4488-B227-31A4CE84141F}">
      <dgm:prSet/>
      <dgm:spPr/>
      <dgm:t>
        <a:bodyPr/>
        <a:lstStyle/>
        <a:p>
          <a:endParaRPr lang="en-AU"/>
        </a:p>
      </dgm:t>
    </dgm:pt>
    <dgm:pt modelId="{397F30AE-2CCF-4AA8-A3DD-0FB92070DD6A}" type="pres">
      <dgm:prSet presAssocID="{7C799705-044B-4D28-B3AC-093176926E5F}" presName="linear" presStyleCnt="0">
        <dgm:presLayoutVars>
          <dgm:animLvl val="lvl"/>
          <dgm:resizeHandles val="exact"/>
        </dgm:presLayoutVars>
      </dgm:prSet>
      <dgm:spPr/>
      <dgm:t>
        <a:bodyPr/>
        <a:lstStyle/>
        <a:p>
          <a:endParaRPr lang="en-US"/>
        </a:p>
      </dgm:t>
    </dgm:pt>
    <dgm:pt modelId="{E0683D86-0075-41E7-8F97-A4754EF5A360}" type="pres">
      <dgm:prSet presAssocID="{BF2C96A0-58C8-437E-88F6-44D7BB16FAC3}" presName="parentText" presStyleLbl="node1" presStyleIdx="0" presStyleCnt="1" custLinFactNeighborX="875" custLinFactNeighborY="18870">
        <dgm:presLayoutVars>
          <dgm:chMax val="0"/>
          <dgm:bulletEnabled val="1"/>
        </dgm:presLayoutVars>
      </dgm:prSet>
      <dgm:spPr/>
      <dgm:t>
        <a:bodyPr/>
        <a:lstStyle/>
        <a:p>
          <a:endParaRPr lang="en-US"/>
        </a:p>
      </dgm:t>
    </dgm:pt>
  </dgm:ptLst>
  <dgm:cxnLst>
    <dgm:cxn modelId="{82F6C8E0-F0A9-461F-BFF4-651F56262E44}" type="presOf" srcId="{7C799705-044B-4D28-B3AC-093176926E5F}" destId="{397F30AE-2CCF-4AA8-A3DD-0FB92070DD6A}" srcOrd="0" destOrd="0" presId="urn:microsoft.com/office/officeart/2005/8/layout/vList2"/>
    <dgm:cxn modelId="{6858405A-7FFB-43BC-AADC-0A856EDA3B45}" type="presOf" srcId="{BF2C96A0-58C8-437E-88F6-44D7BB16FAC3}" destId="{E0683D86-0075-41E7-8F97-A4754EF5A360}" srcOrd="0" destOrd="0" presId="urn:microsoft.com/office/officeart/2005/8/layout/vList2"/>
    <dgm:cxn modelId="{972AE923-7EE8-4488-B227-31A4CE84141F}" srcId="{7C799705-044B-4D28-B3AC-093176926E5F}" destId="{BF2C96A0-58C8-437E-88F6-44D7BB16FAC3}" srcOrd="0" destOrd="0" parTransId="{BD52926A-1413-4CA5-8948-EF7CE0F5C6F2}" sibTransId="{5C69E791-D562-48BE-9D63-B70B37AC85ED}"/>
    <dgm:cxn modelId="{9C15B649-6A49-42EF-A435-AD91BE0E7C90}" type="presParOf" srcId="{397F30AE-2CCF-4AA8-A3DD-0FB92070DD6A}" destId="{E0683D86-0075-41E7-8F97-A4754EF5A36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22C61C-BF1E-454F-905B-F64F9305E7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7A81FE09-023D-424C-8F75-067E641CAD27}">
      <dgm:prSet custT="1"/>
      <dgm:spPr/>
      <dgm:t>
        <a:bodyPr/>
        <a:lstStyle/>
        <a:p>
          <a:pPr rtl="0"/>
          <a:r>
            <a:rPr lang="en-AU" sz="1600" b="1" dirty="0" smtClean="0"/>
            <a:t>ORIGINAL ARTICLES in PEER –REVIEWED JOURNAL</a:t>
          </a:r>
          <a:endParaRPr lang="en-AU" sz="1600" dirty="0"/>
        </a:p>
      </dgm:t>
    </dgm:pt>
    <dgm:pt modelId="{122A82E6-8992-4EFF-8CC1-FD4F1D1E3EBA}" type="parTrans" cxnId="{F63D45D0-5BD5-45F5-9DE3-1A4EF22D4EC1}">
      <dgm:prSet/>
      <dgm:spPr/>
      <dgm:t>
        <a:bodyPr/>
        <a:lstStyle/>
        <a:p>
          <a:endParaRPr lang="en-AU"/>
        </a:p>
      </dgm:t>
    </dgm:pt>
    <dgm:pt modelId="{B3CBB458-517D-4794-99B5-8E2165456F94}" type="sibTrans" cxnId="{F63D45D0-5BD5-45F5-9DE3-1A4EF22D4EC1}">
      <dgm:prSet/>
      <dgm:spPr/>
      <dgm:t>
        <a:bodyPr/>
        <a:lstStyle/>
        <a:p>
          <a:endParaRPr lang="en-AU"/>
        </a:p>
      </dgm:t>
    </dgm:pt>
    <dgm:pt modelId="{53FB923F-DFE9-4EB9-8DED-00506C57A778}" type="pres">
      <dgm:prSet presAssocID="{E522C61C-BF1E-454F-905B-F64F9305E7FB}" presName="linear" presStyleCnt="0">
        <dgm:presLayoutVars>
          <dgm:animLvl val="lvl"/>
          <dgm:resizeHandles val="exact"/>
        </dgm:presLayoutVars>
      </dgm:prSet>
      <dgm:spPr/>
      <dgm:t>
        <a:bodyPr/>
        <a:lstStyle/>
        <a:p>
          <a:endParaRPr lang="en-US"/>
        </a:p>
      </dgm:t>
    </dgm:pt>
    <dgm:pt modelId="{EAD45BD4-F16A-4629-89AD-97E4A1322ACD}" type="pres">
      <dgm:prSet presAssocID="{7A81FE09-023D-424C-8F75-067E641CAD27}" presName="parentText" presStyleLbl="node1" presStyleIdx="0" presStyleCnt="1" custScaleX="93000" custScaleY="48892">
        <dgm:presLayoutVars>
          <dgm:chMax val="0"/>
          <dgm:bulletEnabled val="1"/>
        </dgm:presLayoutVars>
      </dgm:prSet>
      <dgm:spPr/>
      <dgm:t>
        <a:bodyPr/>
        <a:lstStyle/>
        <a:p>
          <a:endParaRPr lang="en-US"/>
        </a:p>
      </dgm:t>
    </dgm:pt>
  </dgm:ptLst>
  <dgm:cxnLst>
    <dgm:cxn modelId="{5069DD4A-CE8E-4932-BBD7-DE2A5784AF8D}" type="presOf" srcId="{7A81FE09-023D-424C-8F75-067E641CAD27}" destId="{EAD45BD4-F16A-4629-89AD-97E4A1322ACD}" srcOrd="0" destOrd="0" presId="urn:microsoft.com/office/officeart/2005/8/layout/vList2"/>
    <dgm:cxn modelId="{F63D45D0-5BD5-45F5-9DE3-1A4EF22D4EC1}" srcId="{E522C61C-BF1E-454F-905B-F64F9305E7FB}" destId="{7A81FE09-023D-424C-8F75-067E641CAD27}" srcOrd="0" destOrd="0" parTransId="{122A82E6-8992-4EFF-8CC1-FD4F1D1E3EBA}" sibTransId="{B3CBB458-517D-4794-99B5-8E2165456F94}"/>
    <dgm:cxn modelId="{C326247B-AFA3-43D5-B16F-241E25EE12B6}" type="presOf" srcId="{E522C61C-BF1E-454F-905B-F64F9305E7FB}" destId="{53FB923F-DFE9-4EB9-8DED-00506C57A778}" srcOrd="0" destOrd="0" presId="urn:microsoft.com/office/officeart/2005/8/layout/vList2"/>
    <dgm:cxn modelId="{2C44D74A-6FC1-4948-A9C5-5118296F58F1}" type="presParOf" srcId="{53FB923F-DFE9-4EB9-8DED-00506C57A778}" destId="{EAD45BD4-F16A-4629-89AD-97E4A1322AC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4C5B28C-C9D5-42D7-9736-B7BEAA6BE7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F9A2EBD2-2B76-46DE-8AC6-D1EAD02128ED}">
      <dgm:prSet/>
      <dgm:spPr/>
      <dgm:t>
        <a:bodyPr/>
        <a:lstStyle/>
        <a:p>
          <a:pPr rtl="0"/>
          <a:r>
            <a:rPr lang="en-AU" b="1" dirty="0" smtClean="0"/>
            <a:t>INVITED SPEAKER at RESEARCH CONFERENCES and WORKHOPS</a:t>
          </a:r>
          <a:br>
            <a:rPr lang="en-AU" b="1" dirty="0" smtClean="0"/>
          </a:br>
          <a:endParaRPr lang="en-AU" dirty="0"/>
        </a:p>
      </dgm:t>
    </dgm:pt>
    <dgm:pt modelId="{17E31AD4-D1CB-46B1-A931-85FA9D35AE1B}" type="parTrans" cxnId="{ADA5DB4C-C782-4948-AE72-B9A2D7480F6C}">
      <dgm:prSet/>
      <dgm:spPr/>
      <dgm:t>
        <a:bodyPr/>
        <a:lstStyle/>
        <a:p>
          <a:endParaRPr lang="en-AU"/>
        </a:p>
      </dgm:t>
    </dgm:pt>
    <dgm:pt modelId="{F3553F83-A32F-47C2-9060-4EB664ADE36D}" type="sibTrans" cxnId="{ADA5DB4C-C782-4948-AE72-B9A2D7480F6C}">
      <dgm:prSet/>
      <dgm:spPr/>
      <dgm:t>
        <a:bodyPr/>
        <a:lstStyle/>
        <a:p>
          <a:endParaRPr lang="en-AU"/>
        </a:p>
      </dgm:t>
    </dgm:pt>
    <dgm:pt modelId="{F46F3EF9-BA2F-4B6C-9A7C-4F3A57BC952F}" type="pres">
      <dgm:prSet presAssocID="{54C5B28C-C9D5-42D7-9736-B7BEAA6BE701}" presName="linear" presStyleCnt="0">
        <dgm:presLayoutVars>
          <dgm:animLvl val="lvl"/>
          <dgm:resizeHandles val="exact"/>
        </dgm:presLayoutVars>
      </dgm:prSet>
      <dgm:spPr/>
      <dgm:t>
        <a:bodyPr/>
        <a:lstStyle/>
        <a:p>
          <a:endParaRPr lang="en-US"/>
        </a:p>
      </dgm:t>
    </dgm:pt>
    <dgm:pt modelId="{0F0D3DAD-1D4A-4098-9E18-8A943F54F7D1}" type="pres">
      <dgm:prSet presAssocID="{F9A2EBD2-2B76-46DE-8AC6-D1EAD02128ED}" presName="parentText" presStyleLbl="node1" presStyleIdx="0" presStyleCnt="1" custScaleY="49282">
        <dgm:presLayoutVars>
          <dgm:chMax val="0"/>
          <dgm:bulletEnabled val="1"/>
        </dgm:presLayoutVars>
      </dgm:prSet>
      <dgm:spPr/>
      <dgm:t>
        <a:bodyPr/>
        <a:lstStyle/>
        <a:p>
          <a:endParaRPr lang="en-US"/>
        </a:p>
      </dgm:t>
    </dgm:pt>
  </dgm:ptLst>
  <dgm:cxnLst>
    <dgm:cxn modelId="{5F558C01-4889-415A-A82F-202DB2271B56}" type="presOf" srcId="{F9A2EBD2-2B76-46DE-8AC6-D1EAD02128ED}" destId="{0F0D3DAD-1D4A-4098-9E18-8A943F54F7D1}" srcOrd="0" destOrd="0" presId="urn:microsoft.com/office/officeart/2005/8/layout/vList2"/>
    <dgm:cxn modelId="{DDA10D35-4053-49D3-9EE3-03524ECE4FB9}" type="presOf" srcId="{54C5B28C-C9D5-42D7-9736-B7BEAA6BE701}" destId="{F46F3EF9-BA2F-4B6C-9A7C-4F3A57BC952F}" srcOrd="0" destOrd="0" presId="urn:microsoft.com/office/officeart/2005/8/layout/vList2"/>
    <dgm:cxn modelId="{ADA5DB4C-C782-4948-AE72-B9A2D7480F6C}" srcId="{54C5B28C-C9D5-42D7-9736-B7BEAA6BE701}" destId="{F9A2EBD2-2B76-46DE-8AC6-D1EAD02128ED}" srcOrd="0" destOrd="0" parTransId="{17E31AD4-D1CB-46B1-A931-85FA9D35AE1B}" sibTransId="{F3553F83-A32F-47C2-9060-4EB664ADE36D}"/>
    <dgm:cxn modelId="{CE861F50-C9CA-42D8-946E-75831AECE672}" type="presParOf" srcId="{F46F3EF9-BA2F-4B6C-9A7C-4F3A57BC952F}" destId="{0F0D3DAD-1D4A-4098-9E18-8A943F54F7D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B03310-31E6-4458-A9E2-AE8D05CCDD7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99BD62E4-08EC-407D-8584-CC69CD37E729}">
      <dgm:prSet/>
      <dgm:spPr/>
      <dgm:t>
        <a:bodyPr/>
        <a:lstStyle/>
        <a:p>
          <a:pPr rtl="0"/>
          <a:r>
            <a:rPr lang="en-AU" b="1" dirty="0" smtClean="0"/>
            <a:t>CLINICAL ACTIVITIES</a:t>
          </a:r>
          <a:endParaRPr lang="en-AU" dirty="0"/>
        </a:p>
      </dgm:t>
    </dgm:pt>
    <dgm:pt modelId="{117FF301-ABAD-4840-A45B-3C26165D3115}" type="parTrans" cxnId="{9B6D4D35-D76E-4EF8-B818-24FBC0ACA7E1}">
      <dgm:prSet/>
      <dgm:spPr/>
      <dgm:t>
        <a:bodyPr/>
        <a:lstStyle/>
        <a:p>
          <a:endParaRPr lang="en-AU"/>
        </a:p>
      </dgm:t>
    </dgm:pt>
    <dgm:pt modelId="{EFE44945-57CD-44B6-8A12-0DDE6742739B}" type="sibTrans" cxnId="{9B6D4D35-D76E-4EF8-B818-24FBC0ACA7E1}">
      <dgm:prSet/>
      <dgm:spPr/>
      <dgm:t>
        <a:bodyPr/>
        <a:lstStyle/>
        <a:p>
          <a:endParaRPr lang="en-AU"/>
        </a:p>
      </dgm:t>
    </dgm:pt>
    <dgm:pt modelId="{B05D3A59-809E-42F0-B62A-75455056F086}" type="pres">
      <dgm:prSet presAssocID="{B3B03310-31E6-4458-A9E2-AE8D05CCDD7D}" presName="linear" presStyleCnt="0">
        <dgm:presLayoutVars>
          <dgm:animLvl val="lvl"/>
          <dgm:resizeHandles val="exact"/>
        </dgm:presLayoutVars>
      </dgm:prSet>
      <dgm:spPr/>
      <dgm:t>
        <a:bodyPr/>
        <a:lstStyle/>
        <a:p>
          <a:endParaRPr lang="en-US"/>
        </a:p>
      </dgm:t>
    </dgm:pt>
    <dgm:pt modelId="{AA09B00C-D696-440C-867A-BA76ED1252E7}" type="pres">
      <dgm:prSet presAssocID="{99BD62E4-08EC-407D-8584-CC69CD37E729}" presName="parentText" presStyleLbl="node1" presStyleIdx="0" presStyleCnt="1">
        <dgm:presLayoutVars>
          <dgm:chMax val="0"/>
          <dgm:bulletEnabled val="1"/>
        </dgm:presLayoutVars>
      </dgm:prSet>
      <dgm:spPr/>
      <dgm:t>
        <a:bodyPr/>
        <a:lstStyle/>
        <a:p>
          <a:endParaRPr lang="en-US"/>
        </a:p>
      </dgm:t>
    </dgm:pt>
  </dgm:ptLst>
  <dgm:cxnLst>
    <dgm:cxn modelId="{8B08F4C4-DF2F-4C19-838D-9234B6619712}" type="presOf" srcId="{99BD62E4-08EC-407D-8584-CC69CD37E729}" destId="{AA09B00C-D696-440C-867A-BA76ED1252E7}" srcOrd="0" destOrd="0" presId="urn:microsoft.com/office/officeart/2005/8/layout/vList2"/>
    <dgm:cxn modelId="{9B6D4D35-D76E-4EF8-B818-24FBC0ACA7E1}" srcId="{B3B03310-31E6-4458-A9E2-AE8D05CCDD7D}" destId="{99BD62E4-08EC-407D-8584-CC69CD37E729}" srcOrd="0" destOrd="0" parTransId="{117FF301-ABAD-4840-A45B-3C26165D3115}" sibTransId="{EFE44945-57CD-44B6-8A12-0DDE6742739B}"/>
    <dgm:cxn modelId="{09955F60-4E3C-473F-A2D9-CE5FF1614E8B}" type="presOf" srcId="{B3B03310-31E6-4458-A9E2-AE8D05CCDD7D}" destId="{B05D3A59-809E-42F0-B62A-75455056F086}" srcOrd="0" destOrd="0" presId="urn:microsoft.com/office/officeart/2005/8/layout/vList2"/>
    <dgm:cxn modelId="{4E3820A3-70CF-499A-A389-9219855B4B0E}" type="presParOf" srcId="{B05D3A59-809E-42F0-B62A-75455056F086}" destId="{AA09B00C-D696-440C-867A-BA76ED1252E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A9001A-E81E-4128-9909-959F9E57E91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F161A650-8F82-49E3-8EBF-191417252EFC}">
      <dgm:prSet/>
      <dgm:spPr/>
      <dgm:t>
        <a:bodyPr/>
        <a:lstStyle/>
        <a:p>
          <a:pPr rtl="0"/>
          <a:r>
            <a:rPr lang="en-AU" b="1" dirty="0" smtClean="0"/>
            <a:t>CLINICAL TRIALS as PRINICIPAL INVESTIGATOR</a:t>
          </a:r>
          <a:endParaRPr lang="en-AU" dirty="0"/>
        </a:p>
      </dgm:t>
    </dgm:pt>
    <dgm:pt modelId="{676C9310-D7A9-4326-AAD8-8871B529F0E9}" type="parTrans" cxnId="{FECDA368-A9A0-42D9-88C1-8ED061D48E49}">
      <dgm:prSet/>
      <dgm:spPr/>
      <dgm:t>
        <a:bodyPr/>
        <a:lstStyle/>
        <a:p>
          <a:endParaRPr lang="en-AU"/>
        </a:p>
      </dgm:t>
    </dgm:pt>
    <dgm:pt modelId="{4300C415-C476-431D-91EC-F8D762CEF442}" type="sibTrans" cxnId="{FECDA368-A9A0-42D9-88C1-8ED061D48E49}">
      <dgm:prSet/>
      <dgm:spPr/>
      <dgm:t>
        <a:bodyPr/>
        <a:lstStyle/>
        <a:p>
          <a:endParaRPr lang="en-AU"/>
        </a:p>
      </dgm:t>
    </dgm:pt>
    <dgm:pt modelId="{F550FC43-696C-49B8-9963-F33C43C616B6}" type="pres">
      <dgm:prSet presAssocID="{53A9001A-E81E-4128-9909-959F9E57E911}" presName="linear" presStyleCnt="0">
        <dgm:presLayoutVars>
          <dgm:animLvl val="lvl"/>
          <dgm:resizeHandles val="exact"/>
        </dgm:presLayoutVars>
      </dgm:prSet>
      <dgm:spPr/>
      <dgm:t>
        <a:bodyPr/>
        <a:lstStyle/>
        <a:p>
          <a:endParaRPr lang="en-US"/>
        </a:p>
      </dgm:t>
    </dgm:pt>
    <dgm:pt modelId="{2EBD4630-C64A-445B-A5C6-28A54B721405}" type="pres">
      <dgm:prSet presAssocID="{F161A650-8F82-49E3-8EBF-191417252EFC}" presName="parentText" presStyleLbl="node1" presStyleIdx="0" presStyleCnt="1">
        <dgm:presLayoutVars>
          <dgm:chMax val="0"/>
          <dgm:bulletEnabled val="1"/>
        </dgm:presLayoutVars>
      </dgm:prSet>
      <dgm:spPr/>
      <dgm:t>
        <a:bodyPr/>
        <a:lstStyle/>
        <a:p>
          <a:endParaRPr lang="en-US"/>
        </a:p>
      </dgm:t>
    </dgm:pt>
  </dgm:ptLst>
  <dgm:cxnLst>
    <dgm:cxn modelId="{7E9DF851-5C41-47F8-9808-F421556E3BAA}" type="presOf" srcId="{53A9001A-E81E-4128-9909-959F9E57E911}" destId="{F550FC43-696C-49B8-9963-F33C43C616B6}" srcOrd="0" destOrd="0" presId="urn:microsoft.com/office/officeart/2005/8/layout/vList2"/>
    <dgm:cxn modelId="{FECDA368-A9A0-42D9-88C1-8ED061D48E49}" srcId="{53A9001A-E81E-4128-9909-959F9E57E911}" destId="{F161A650-8F82-49E3-8EBF-191417252EFC}" srcOrd="0" destOrd="0" parTransId="{676C9310-D7A9-4326-AAD8-8871B529F0E9}" sibTransId="{4300C415-C476-431D-91EC-F8D762CEF442}"/>
    <dgm:cxn modelId="{9EF414E1-FE07-469F-9DA1-973F9D5E9D84}" type="presOf" srcId="{F161A650-8F82-49E3-8EBF-191417252EFC}" destId="{2EBD4630-C64A-445B-A5C6-28A54B721405}" srcOrd="0" destOrd="0" presId="urn:microsoft.com/office/officeart/2005/8/layout/vList2"/>
    <dgm:cxn modelId="{BD0A4355-3024-4D5F-A826-652B24CD5B8E}" type="presParOf" srcId="{F550FC43-696C-49B8-9963-F33C43C616B6}" destId="{2EBD4630-C64A-445B-A5C6-28A54B72140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7BF587-F692-4874-8055-DEAA7ACC18C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2184082E-329E-46CD-8CA9-6FF5FDB7E419}">
      <dgm:prSet/>
      <dgm:spPr/>
      <dgm:t>
        <a:bodyPr/>
        <a:lstStyle/>
        <a:p>
          <a:pPr rtl="0"/>
          <a:r>
            <a:rPr lang="en-AU" b="1" smtClean="0"/>
            <a:t>GRANT and JOURNAL REVIEWS</a:t>
          </a:r>
          <a:endParaRPr lang="en-AU"/>
        </a:p>
      </dgm:t>
    </dgm:pt>
    <dgm:pt modelId="{7DE47F89-40AD-4B9D-9E73-46B7041DE0E9}" type="parTrans" cxnId="{A36B36DD-DDC2-4B52-88E3-9C86F149CF39}">
      <dgm:prSet/>
      <dgm:spPr/>
      <dgm:t>
        <a:bodyPr/>
        <a:lstStyle/>
        <a:p>
          <a:endParaRPr lang="en-AU"/>
        </a:p>
      </dgm:t>
    </dgm:pt>
    <dgm:pt modelId="{0606298F-308A-4D94-9907-C12588A70175}" type="sibTrans" cxnId="{A36B36DD-DDC2-4B52-88E3-9C86F149CF39}">
      <dgm:prSet/>
      <dgm:spPr/>
      <dgm:t>
        <a:bodyPr/>
        <a:lstStyle/>
        <a:p>
          <a:endParaRPr lang="en-AU"/>
        </a:p>
      </dgm:t>
    </dgm:pt>
    <dgm:pt modelId="{BF52709F-D260-49FA-89A1-83FF2C11A56F}" type="pres">
      <dgm:prSet presAssocID="{977BF587-F692-4874-8055-DEAA7ACC18C6}" presName="linear" presStyleCnt="0">
        <dgm:presLayoutVars>
          <dgm:animLvl val="lvl"/>
          <dgm:resizeHandles val="exact"/>
        </dgm:presLayoutVars>
      </dgm:prSet>
      <dgm:spPr/>
      <dgm:t>
        <a:bodyPr/>
        <a:lstStyle/>
        <a:p>
          <a:endParaRPr lang="en-US"/>
        </a:p>
      </dgm:t>
    </dgm:pt>
    <dgm:pt modelId="{74D4D102-A5F7-413D-92CA-067BB2D301E7}" type="pres">
      <dgm:prSet presAssocID="{2184082E-329E-46CD-8CA9-6FF5FDB7E419}" presName="parentText" presStyleLbl="node1" presStyleIdx="0" presStyleCnt="1">
        <dgm:presLayoutVars>
          <dgm:chMax val="0"/>
          <dgm:bulletEnabled val="1"/>
        </dgm:presLayoutVars>
      </dgm:prSet>
      <dgm:spPr/>
      <dgm:t>
        <a:bodyPr/>
        <a:lstStyle/>
        <a:p>
          <a:endParaRPr lang="en-US"/>
        </a:p>
      </dgm:t>
    </dgm:pt>
  </dgm:ptLst>
  <dgm:cxnLst>
    <dgm:cxn modelId="{A36B36DD-DDC2-4B52-88E3-9C86F149CF39}" srcId="{977BF587-F692-4874-8055-DEAA7ACC18C6}" destId="{2184082E-329E-46CD-8CA9-6FF5FDB7E419}" srcOrd="0" destOrd="0" parTransId="{7DE47F89-40AD-4B9D-9E73-46B7041DE0E9}" sibTransId="{0606298F-308A-4D94-9907-C12588A70175}"/>
    <dgm:cxn modelId="{E32DC27B-4346-44E2-869E-5C4196B76731}" type="presOf" srcId="{2184082E-329E-46CD-8CA9-6FF5FDB7E419}" destId="{74D4D102-A5F7-413D-92CA-067BB2D301E7}" srcOrd="0" destOrd="0" presId="urn:microsoft.com/office/officeart/2005/8/layout/vList2"/>
    <dgm:cxn modelId="{D0439C22-7E97-4206-8A72-57B9116A7636}" type="presOf" srcId="{977BF587-F692-4874-8055-DEAA7ACC18C6}" destId="{BF52709F-D260-49FA-89A1-83FF2C11A56F}" srcOrd="0" destOrd="0" presId="urn:microsoft.com/office/officeart/2005/8/layout/vList2"/>
    <dgm:cxn modelId="{D8C289A8-019F-451F-AEB8-2DBA73D7F650}" type="presParOf" srcId="{BF52709F-D260-49FA-89A1-83FF2C11A56F}" destId="{74D4D102-A5F7-413D-92CA-067BB2D301E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C03535-E9D9-45F0-97A2-AC12DB5B38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198A8173-79A5-4E0A-B2FC-F56662BC1BE4}">
      <dgm:prSet/>
      <dgm:spPr/>
      <dgm:t>
        <a:bodyPr/>
        <a:lstStyle/>
        <a:p>
          <a:pPr rtl="0"/>
          <a:r>
            <a:rPr lang="en-AU" b="1" dirty="0" smtClean="0"/>
            <a:t>CHAPTERS in BOOKS</a:t>
          </a:r>
          <a:endParaRPr lang="en-AU" dirty="0"/>
        </a:p>
      </dgm:t>
    </dgm:pt>
    <dgm:pt modelId="{AAA27E95-CFC4-4CC8-9E21-521109B2F9CB}" type="parTrans" cxnId="{6545E8F0-740A-47DD-AB7F-80BEED123BF7}">
      <dgm:prSet/>
      <dgm:spPr/>
      <dgm:t>
        <a:bodyPr/>
        <a:lstStyle/>
        <a:p>
          <a:endParaRPr lang="en-AU"/>
        </a:p>
      </dgm:t>
    </dgm:pt>
    <dgm:pt modelId="{CB7B2D1E-8FEB-486E-9A38-F6A3231AB782}" type="sibTrans" cxnId="{6545E8F0-740A-47DD-AB7F-80BEED123BF7}">
      <dgm:prSet/>
      <dgm:spPr/>
      <dgm:t>
        <a:bodyPr/>
        <a:lstStyle/>
        <a:p>
          <a:endParaRPr lang="en-AU"/>
        </a:p>
      </dgm:t>
    </dgm:pt>
    <dgm:pt modelId="{94C73D2B-0542-421C-8565-844A83B73303}" type="pres">
      <dgm:prSet presAssocID="{68C03535-E9D9-45F0-97A2-AC12DB5B38CC}" presName="linear" presStyleCnt="0">
        <dgm:presLayoutVars>
          <dgm:animLvl val="lvl"/>
          <dgm:resizeHandles val="exact"/>
        </dgm:presLayoutVars>
      </dgm:prSet>
      <dgm:spPr/>
      <dgm:t>
        <a:bodyPr/>
        <a:lstStyle/>
        <a:p>
          <a:endParaRPr lang="en-US"/>
        </a:p>
      </dgm:t>
    </dgm:pt>
    <dgm:pt modelId="{419DA46F-DB5A-40E0-B6A6-3CF56F94E67B}" type="pres">
      <dgm:prSet presAssocID="{198A8173-79A5-4E0A-B2FC-F56662BC1BE4}" presName="parentText" presStyleLbl="node1" presStyleIdx="0" presStyleCnt="1">
        <dgm:presLayoutVars>
          <dgm:chMax val="0"/>
          <dgm:bulletEnabled val="1"/>
        </dgm:presLayoutVars>
      </dgm:prSet>
      <dgm:spPr/>
      <dgm:t>
        <a:bodyPr/>
        <a:lstStyle/>
        <a:p>
          <a:endParaRPr lang="en-US"/>
        </a:p>
      </dgm:t>
    </dgm:pt>
  </dgm:ptLst>
  <dgm:cxnLst>
    <dgm:cxn modelId="{6545E8F0-740A-47DD-AB7F-80BEED123BF7}" srcId="{68C03535-E9D9-45F0-97A2-AC12DB5B38CC}" destId="{198A8173-79A5-4E0A-B2FC-F56662BC1BE4}" srcOrd="0" destOrd="0" parTransId="{AAA27E95-CFC4-4CC8-9E21-521109B2F9CB}" sibTransId="{CB7B2D1E-8FEB-486E-9A38-F6A3231AB782}"/>
    <dgm:cxn modelId="{6FD4C9E1-7E5A-44C1-891E-33A7A8570843}" type="presOf" srcId="{198A8173-79A5-4E0A-B2FC-F56662BC1BE4}" destId="{419DA46F-DB5A-40E0-B6A6-3CF56F94E67B}" srcOrd="0" destOrd="0" presId="urn:microsoft.com/office/officeart/2005/8/layout/vList2"/>
    <dgm:cxn modelId="{464871E9-ACFB-4B74-AB44-245A83B8DCB3}" type="presOf" srcId="{68C03535-E9D9-45F0-97A2-AC12DB5B38CC}" destId="{94C73D2B-0542-421C-8565-844A83B73303}" srcOrd="0" destOrd="0" presId="urn:microsoft.com/office/officeart/2005/8/layout/vList2"/>
    <dgm:cxn modelId="{592EB9C7-EE89-4785-BF71-8CBA9E39D655}" type="presParOf" srcId="{94C73D2B-0542-421C-8565-844A83B73303}" destId="{419DA46F-DB5A-40E0-B6A6-3CF56F94E67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81098A-CA43-4206-8939-1F67BCDFB9E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AU"/>
        </a:p>
      </dgm:t>
    </dgm:pt>
    <dgm:pt modelId="{3618E72F-75D8-47F3-BE11-4C0B396BB4EC}">
      <dgm:prSet/>
      <dgm:spPr/>
      <dgm:t>
        <a:bodyPr/>
        <a:lstStyle/>
        <a:p>
          <a:pPr rtl="0"/>
          <a:r>
            <a:rPr lang="en-AU" b="1" dirty="0" smtClean="0"/>
            <a:t>PROFESSIONAL MEMBERSHIPS</a:t>
          </a:r>
          <a:endParaRPr lang="en-AU" dirty="0"/>
        </a:p>
      </dgm:t>
    </dgm:pt>
    <dgm:pt modelId="{BF5929B8-12F0-4378-AD20-E2037A8CFD26}" type="parTrans" cxnId="{962E8DD5-5FAA-4B0A-8564-64455BE3FA3F}">
      <dgm:prSet/>
      <dgm:spPr/>
      <dgm:t>
        <a:bodyPr/>
        <a:lstStyle/>
        <a:p>
          <a:endParaRPr lang="en-AU"/>
        </a:p>
      </dgm:t>
    </dgm:pt>
    <dgm:pt modelId="{9A9DB402-9F29-4BCF-AA2F-F915479208D0}" type="sibTrans" cxnId="{962E8DD5-5FAA-4B0A-8564-64455BE3FA3F}">
      <dgm:prSet/>
      <dgm:spPr/>
      <dgm:t>
        <a:bodyPr/>
        <a:lstStyle/>
        <a:p>
          <a:endParaRPr lang="en-AU"/>
        </a:p>
      </dgm:t>
    </dgm:pt>
    <dgm:pt modelId="{ADDCA065-BD63-45F0-BE92-88DB2361D895}" type="pres">
      <dgm:prSet presAssocID="{BD81098A-CA43-4206-8939-1F67BCDFB9EA}" presName="linear" presStyleCnt="0">
        <dgm:presLayoutVars>
          <dgm:animLvl val="lvl"/>
          <dgm:resizeHandles val="exact"/>
        </dgm:presLayoutVars>
      </dgm:prSet>
      <dgm:spPr/>
      <dgm:t>
        <a:bodyPr/>
        <a:lstStyle/>
        <a:p>
          <a:endParaRPr lang="en-US"/>
        </a:p>
      </dgm:t>
    </dgm:pt>
    <dgm:pt modelId="{6CA092E6-6A0E-4B2E-9914-E021DB4A5873}" type="pres">
      <dgm:prSet presAssocID="{3618E72F-75D8-47F3-BE11-4C0B396BB4EC}" presName="parentText" presStyleLbl="node1" presStyleIdx="0" presStyleCnt="1">
        <dgm:presLayoutVars>
          <dgm:chMax val="0"/>
          <dgm:bulletEnabled val="1"/>
        </dgm:presLayoutVars>
      </dgm:prSet>
      <dgm:spPr/>
      <dgm:t>
        <a:bodyPr/>
        <a:lstStyle/>
        <a:p>
          <a:endParaRPr lang="en-US"/>
        </a:p>
      </dgm:t>
    </dgm:pt>
  </dgm:ptLst>
  <dgm:cxnLst>
    <dgm:cxn modelId="{962E8DD5-5FAA-4B0A-8564-64455BE3FA3F}" srcId="{BD81098A-CA43-4206-8939-1F67BCDFB9EA}" destId="{3618E72F-75D8-47F3-BE11-4C0B396BB4EC}" srcOrd="0" destOrd="0" parTransId="{BF5929B8-12F0-4378-AD20-E2037A8CFD26}" sibTransId="{9A9DB402-9F29-4BCF-AA2F-F915479208D0}"/>
    <dgm:cxn modelId="{6A23F94F-D26C-4696-8FCE-39FE098D20CE}" type="presOf" srcId="{3618E72F-75D8-47F3-BE11-4C0B396BB4EC}" destId="{6CA092E6-6A0E-4B2E-9914-E021DB4A5873}" srcOrd="0" destOrd="0" presId="urn:microsoft.com/office/officeart/2005/8/layout/vList2"/>
    <dgm:cxn modelId="{10709351-1ECE-4632-9038-39E161D26F1B}" type="presOf" srcId="{BD81098A-CA43-4206-8939-1F67BCDFB9EA}" destId="{ADDCA065-BD63-45F0-BE92-88DB2361D895}" srcOrd="0" destOrd="0" presId="urn:microsoft.com/office/officeart/2005/8/layout/vList2"/>
    <dgm:cxn modelId="{B71ED79A-248F-43D5-ABE3-576069AFE651}" type="presParOf" srcId="{ADDCA065-BD63-45F0-BE92-88DB2361D895}" destId="{6CA092E6-6A0E-4B2E-9914-E021DB4A587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B96234-F18A-40F5-8E2A-6D36F57F29A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8662CD12-29D9-410E-8068-6A69184FDAD9}">
      <dgm:prSet/>
      <dgm:spPr/>
      <dgm:t>
        <a:bodyPr/>
        <a:lstStyle/>
        <a:p>
          <a:pPr rtl="0"/>
          <a:r>
            <a:rPr lang="en-AU" b="1" dirty="0" smtClean="0"/>
            <a:t>PROFESSIONAL and HOSPITAL COMMITTEES</a:t>
          </a:r>
          <a:endParaRPr lang="en-AU" dirty="0"/>
        </a:p>
      </dgm:t>
    </dgm:pt>
    <dgm:pt modelId="{1458721D-2916-4236-A452-66345B4EB52F}" type="parTrans" cxnId="{1E5DA32A-8695-4F29-8C12-6BF88FB285BB}">
      <dgm:prSet/>
      <dgm:spPr/>
      <dgm:t>
        <a:bodyPr/>
        <a:lstStyle/>
        <a:p>
          <a:endParaRPr lang="en-AU"/>
        </a:p>
      </dgm:t>
    </dgm:pt>
    <dgm:pt modelId="{BD67FDF7-07B6-4DFB-936D-C7A37F4F46BB}" type="sibTrans" cxnId="{1E5DA32A-8695-4F29-8C12-6BF88FB285BB}">
      <dgm:prSet/>
      <dgm:spPr/>
      <dgm:t>
        <a:bodyPr/>
        <a:lstStyle/>
        <a:p>
          <a:endParaRPr lang="en-AU"/>
        </a:p>
      </dgm:t>
    </dgm:pt>
    <dgm:pt modelId="{C9D66F63-5440-4F03-96C1-9138DDEBF3CF}" type="pres">
      <dgm:prSet presAssocID="{4EB96234-F18A-40F5-8E2A-6D36F57F29A5}" presName="linear" presStyleCnt="0">
        <dgm:presLayoutVars>
          <dgm:animLvl val="lvl"/>
          <dgm:resizeHandles val="exact"/>
        </dgm:presLayoutVars>
      </dgm:prSet>
      <dgm:spPr/>
      <dgm:t>
        <a:bodyPr/>
        <a:lstStyle/>
        <a:p>
          <a:endParaRPr lang="en-US"/>
        </a:p>
      </dgm:t>
    </dgm:pt>
    <dgm:pt modelId="{95B8BA5B-78C6-4657-A961-2FF70561A919}" type="pres">
      <dgm:prSet presAssocID="{8662CD12-29D9-410E-8068-6A69184FDAD9}" presName="parentText" presStyleLbl="node1" presStyleIdx="0" presStyleCnt="1" custScaleY="38772">
        <dgm:presLayoutVars>
          <dgm:chMax val="0"/>
          <dgm:bulletEnabled val="1"/>
        </dgm:presLayoutVars>
      </dgm:prSet>
      <dgm:spPr/>
      <dgm:t>
        <a:bodyPr/>
        <a:lstStyle/>
        <a:p>
          <a:endParaRPr lang="en-US"/>
        </a:p>
      </dgm:t>
    </dgm:pt>
  </dgm:ptLst>
  <dgm:cxnLst>
    <dgm:cxn modelId="{1E5DA32A-8695-4F29-8C12-6BF88FB285BB}" srcId="{4EB96234-F18A-40F5-8E2A-6D36F57F29A5}" destId="{8662CD12-29D9-410E-8068-6A69184FDAD9}" srcOrd="0" destOrd="0" parTransId="{1458721D-2916-4236-A452-66345B4EB52F}" sibTransId="{BD67FDF7-07B6-4DFB-936D-C7A37F4F46BB}"/>
    <dgm:cxn modelId="{11D87E76-D818-41B8-9D39-7790C7EEC6C1}" type="presOf" srcId="{4EB96234-F18A-40F5-8E2A-6D36F57F29A5}" destId="{C9D66F63-5440-4F03-96C1-9138DDEBF3CF}" srcOrd="0" destOrd="0" presId="urn:microsoft.com/office/officeart/2005/8/layout/vList2"/>
    <dgm:cxn modelId="{E5ABBBDF-B14F-43A9-8C8F-6EBEA7C60266}" type="presOf" srcId="{8662CD12-29D9-410E-8068-6A69184FDAD9}" destId="{95B8BA5B-78C6-4657-A961-2FF70561A919}" srcOrd="0" destOrd="0" presId="urn:microsoft.com/office/officeart/2005/8/layout/vList2"/>
    <dgm:cxn modelId="{84EF3467-7311-43DB-8E80-583FEA783197}" type="presParOf" srcId="{C9D66F63-5440-4F03-96C1-9138DDEBF3CF}" destId="{95B8BA5B-78C6-4657-A961-2FF70561A91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BE677E-B779-4E99-8281-7F827BBA75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A9DEDD37-D6BE-499C-831F-2BDECFF8434A}">
      <dgm:prSet/>
      <dgm:spPr/>
      <dgm:t>
        <a:bodyPr/>
        <a:lstStyle/>
        <a:p>
          <a:pPr rtl="0"/>
          <a:r>
            <a:rPr lang="en-AU" b="1" dirty="0" smtClean="0"/>
            <a:t>UNDERGRADUATE and POSTGRADUATE TEACHING</a:t>
          </a:r>
          <a:endParaRPr lang="en-AU" b="1" dirty="0"/>
        </a:p>
      </dgm:t>
    </dgm:pt>
    <dgm:pt modelId="{DCFBA5E9-54A4-458B-BA72-0AB6C29DEBB3}" type="parTrans" cxnId="{ADBAAEF9-AC58-4694-BAFB-CB73E3A4691F}">
      <dgm:prSet/>
      <dgm:spPr/>
      <dgm:t>
        <a:bodyPr/>
        <a:lstStyle/>
        <a:p>
          <a:endParaRPr lang="en-AU"/>
        </a:p>
      </dgm:t>
    </dgm:pt>
    <dgm:pt modelId="{66DBE1D2-EC02-42A3-AD31-D0119B6B641A}" type="sibTrans" cxnId="{ADBAAEF9-AC58-4694-BAFB-CB73E3A4691F}">
      <dgm:prSet/>
      <dgm:spPr/>
      <dgm:t>
        <a:bodyPr/>
        <a:lstStyle/>
        <a:p>
          <a:endParaRPr lang="en-AU"/>
        </a:p>
      </dgm:t>
    </dgm:pt>
    <dgm:pt modelId="{EB7B615E-57CF-4870-9171-85800791BB78}" type="pres">
      <dgm:prSet presAssocID="{CFBE677E-B779-4E99-8281-7F827BBA759C}" presName="linear" presStyleCnt="0">
        <dgm:presLayoutVars>
          <dgm:animLvl val="lvl"/>
          <dgm:resizeHandles val="exact"/>
        </dgm:presLayoutVars>
      </dgm:prSet>
      <dgm:spPr/>
      <dgm:t>
        <a:bodyPr/>
        <a:lstStyle/>
        <a:p>
          <a:endParaRPr lang="en-US"/>
        </a:p>
      </dgm:t>
    </dgm:pt>
    <dgm:pt modelId="{D09EFC95-2276-4434-90F6-74A7B6428E2B}" type="pres">
      <dgm:prSet presAssocID="{A9DEDD37-D6BE-499C-831F-2BDECFF8434A}" presName="parentText" presStyleLbl="node1" presStyleIdx="0" presStyleCnt="1" custScaleY="78889" custLinFactNeighborY="-1309">
        <dgm:presLayoutVars>
          <dgm:chMax val="0"/>
          <dgm:bulletEnabled val="1"/>
        </dgm:presLayoutVars>
      </dgm:prSet>
      <dgm:spPr/>
      <dgm:t>
        <a:bodyPr/>
        <a:lstStyle/>
        <a:p>
          <a:endParaRPr lang="en-AU"/>
        </a:p>
      </dgm:t>
    </dgm:pt>
  </dgm:ptLst>
  <dgm:cxnLst>
    <dgm:cxn modelId="{A709AC58-2676-476A-A0A7-CFCECF86BA14}" type="presOf" srcId="{A9DEDD37-D6BE-499C-831F-2BDECFF8434A}" destId="{D09EFC95-2276-4434-90F6-74A7B6428E2B}" srcOrd="0" destOrd="0" presId="urn:microsoft.com/office/officeart/2005/8/layout/vList2"/>
    <dgm:cxn modelId="{D4F2F515-FDBD-48AE-BDF7-902F8B6C7A14}" type="presOf" srcId="{CFBE677E-B779-4E99-8281-7F827BBA759C}" destId="{EB7B615E-57CF-4870-9171-85800791BB78}" srcOrd="0" destOrd="0" presId="urn:microsoft.com/office/officeart/2005/8/layout/vList2"/>
    <dgm:cxn modelId="{ADBAAEF9-AC58-4694-BAFB-CB73E3A4691F}" srcId="{CFBE677E-B779-4E99-8281-7F827BBA759C}" destId="{A9DEDD37-D6BE-499C-831F-2BDECFF8434A}" srcOrd="0" destOrd="0" parTransId="{DCFBA5E9-54A4-458B-BA72-0AB6C29DEBB3}" sibTransId="{66DBE1D2-EC02-42A3-AD31-D0119B6B641A}"/>
    <dgm:cxn modelId="{DC68F13B-781E-4C0B-A914-D2FF9D993D4E}" type="presParOf" srcId="{EB7B615E-57CF-4870-9171-85800791BB78}" destId="{D09EFC95-2276-4434-90F6-74A7B6428E2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755AAFA-633F-4B49-BB94-BE6DEAE7A3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E39B06D7-611C-44B2-9E4C-4044CBE1C97B}">
      <dgm:prSet custT="1"/>
      <dgm:spPr/>
      <dgm:t>
        <a:bodyPr/>
        <a:lstStyle/>
        <a:p>
          <a:pPr rtl="0"/>
          <a:r>
            <a:rPr lang="en-AU" sz="2400" b="1" dirty="0" smtClean="0"/>
            <a:t>PROFESSIONAL TEACHING COMMINTMENTS</a:t>
          </a:r>
          <a:endParaRPr lang="en-AU" sz="2400" dirty="0"/>
        </a:p>
      </dgm:t>
    </dgm:pt>
    <dgm:pt modelId="{E997BB57-C655-4362-ABD2-77459D54DA2A}" type="parTrans" cxnId="{DA4F02F1-224F-44F8-A716-BC0AB959370F}">
      <dgm:prSet/>
      <dgm:spPr/>
      <dgm:t>
        <a:bodyPr/>
        <a:lstStyle/>
        <a:p>
          <a:endParaRPr lang="en-AU"/>
        </a:p>
      </dgm:t>
    </dgm:pt>
    <dgm:pt modelId="{DC955D80-4083-4FEA-8DAC-E057AF83205E}" type="sibTrans" cxnId="{DA4F02F1-224F-44F8-A716-BC0AB959370F}">
      <dgm:prSet/>
      <dgm:spPr/>
      <dgm:t>
        <a:bodyPr/>
        <a:lstStyle/>
        <a:p>
          <a:endParaRPr lang="en-AU"/>
        </a:p>
      </dgm:t>
    </dgm:pt>
    <dgm:pt modelId="{E6107879-D431-499A-9289-DFC5439DA57B}" type="pres">
      <dgm:prSet presAssocID="{E755AAFA-633F-4B49-BB94-BE6DEAE7A367}" presName="linear" presStyleCnt="0">
        <dgm:presLayoutVars>
          <dgm:animLvl val="lvl"/>
          <dgm:resizeHandles val="exact"/>
        </dgm:presLayoutVars>
      </dgm:prSet>
      <dgm:spPr/>
      <dgm:t>
        <a:bodyPr/>
        <a:lstStyle/>
        <a:p>
          <a:endParaRPr lang="en-US"/>
        </a:p>
      </dgm:t>
    </dgm:pt>
    <dgm:pt modelId="{CB3EBA96-7CA1-4176-8CAD-C1179FD96561}" type="pres">
      <dgm:prSet presAssocID="{E39B06D7-611C-44B2-9E4C-4044CBE1C97B}" presName="parentText" presStyleLbl="node1" presStyleIdx="0" presStyleCnt="1" custScaleY="34489">
        <dgm:presLayoutVars>
          <dgm:chMax val="0"/>
          <dgm:bulletEnabled val="1"/>
        </dgm:presLayoutVars>
      </dgm:prSet>
      <dgm:spPr/>
      <dgm:t>
        <a:bodyPr/>
        <a:lstStyle/>
        <a:p>
          <a:endParaRPr lang="en-US"/>
        </a:p>
      </dgm:t>
    </dgm:pt>
  </dgm:ptLst>
  <dgm:cxnLst>
    <dgm:cxn modelId="{DA4F02F1-224F-44F8-A716-BC0AB959370F}" srcId="{E755AAFA-633F-4B49-BB94-BE6DEAE7A367}" destId="{E39B06D7-611C-44B2-9E4C-4044CBE1C97B}" srcOrd="0" destOrd="0" parTransId="{E997BB57-C655-4362-ABD2-77459D54DA2A}" sibTransId="{DC955D80-4083-4FEA-8DAC-E057AF83205E}"/>
    <dgm:cxn modelId="{160FEE62-8B48-477E-86B0-219CBF6BCF21}" type="presOf" srcId="{E39B06D7-611C-44B2-9E4C-4044CBE1C97B}" destId="{CB3EBA96-7CA1-4176-8CAD-C1179FD96561}" srcOrd="0" destOrd="0" presId="urn:microsoft.com/office/officeart/2005/8/layout/vList2"/>
    <dgm:cxn modelId="{40CAD8B7-F641-45CB-8403-11ED9F3C6665}" type="presOf" srcId="{E755AAFA-633F-4B49-BB94-BE6DEAE7A367}" destId="{E6107879-D431-499A-9289-DFC5439DA57B}" srcOrd="0" destOrd="0" presId="urn:microsoft.com/office/officeart/2005/8/layout/vList2"/>
    <dgm:cxn modelId="{AF54FCAE-E1C5-4C54-9796-C67621D52196}" type="presParOf" srcId="{E6107879-D431-499A-9289-DFC5439DA57B}" destId="{CB3EBA96-7CA1-4176-8CAD-C1179FD9656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6AB42-9C86-4643-BC91-EF401D7376FC}">
      <dsp:nvSpPr>
        <dsp:cNvPr id="0" name=""/>
        <dsp:cNvSpPr/>
      </dsp:nvSpPr>
      <dsp:spPr>
        <a:xfrm>
          <a:off x="0" y="232991"/>
          <a:ext cx="8229600" cy="316005"/>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b="1" kern="1200" dirty="0" smtClean="0"/>
            <a:t>PROFILE</a:t>
          </a:r>
          <a:endParaRPr lang="en-AU" sz="1800" b="1" kern="1200" dirty="0"/>
        </a:p>
      </dsp:txBody>
      <dsp:txXfrm>
        <a:off x="15426" y="248417"/>
        <a:ext cx="8198748" cy="2851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683D86-0075-41E7-8F97-A4754EF5A360}">
      <dsp:nvSpPr>
        <dsp:cNvPr id="0" name=""/>
        <dsp:cNvSpPr/>
      </dsp:nvSpPr>
      <dsp:spPr>
        <a:xfrm>
          <a:off x="0" y="1079"/>
          <a:ext cx="8229600" cy="114192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AU" sz="1400" b="1" kern="1200" dirty="0" smtClean="0"/>
            <a:t>ORIGINAL ARTICLES in PEER –REVIEWED JOURNAL</a:t>
          </a:r>
          <a:endParaRPr lang="en-AU" sz="1400" kern="1200" dirty="0"/>
        </a:p>
      </dsp:txBody>
      <dsp:txXfrm>
        <a:off x="55744" y="56823"/>
        <a:ext cx="8118112" cy="103043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D45BD4-F16A-4629-89AD-97E4A1322ACD}">
      <dsp:nvSpPr>
        <dsp:cNvPr id="0" name=""/>
        <dsp:cNvSpPr/>
      </dsp:nvSpPr>
      <dsp:spPr>
        <a:xfrm>
          <a:off x="288035" y="274041"/>
          <a:ext cx="7653528" cy="594917"/>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AU" sz="1600" b="1" kern="1200" dirty="0" smtClean="0"/>
            <a:t>ORIGINAL ARTICLES in PEER –REVIEWED JOURNAL</a:t>
          </a:r>
          <a:endParaRPr lang="en-AU" sz="1600" kern="1200" dirty="0"/>
        </a:p>
      </dsp:txBody>
      <dsp:txXfrm>
        <a:off x="317076" y="303082"/>
        <a:ext cx="7595446" cy="5368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D3DAD-1D4A-4098-9E18-8A943F54F7D1}">
      <dsp:nvSpPr>
        <dsp:cNvPr id="0" name=""/>
        <dsp:cNvSpPr/>
      </dsp:nvSpPr>
      <dsp:spPr>
        <a:xfrm>
          <a:off x="0" y="186"/>
          <a:ext cx="8229600" cy="128178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AU" sz="2400" b="1" kern="1200" dirty="0" smtClean="0"/>
            <a:t>INVITED SPEAKER at RESEARCH CONFERENCES and WORKHOPS</a:t>
          </a:r>
          <a:br>
            <a:rPr lang="en-AU" sz="2400" b="1" kern="1200" dirty="0" smtClean="0"/>
          </a:br>
          <a:endParaRPr lang="en-AU" sz="2400" kern="1200" dirty="0"/>
        </a:p>
      </dsp:txBody>
      <dsp:txXfrm>
        <a:off x="62571" y="62757"/>
        <a:ext cx="8104458" cy="11566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9B00C-D696-440C-867A-BA76ED1252E7}">
      <dsp:nvSpPr>
        <dsp:cNvPr id="0" name=""/>
        <dsp:cNvSpPr/>
      </dsp:nvSpPr>
      <dsp:spPr>
        <a:xfrm>
          <a:off x="0" y="6047"/>
          <a:ext cx="8229600" cy="28079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AU" sz="1200" b="1" kern="1200" dirty="0" smtClean="0"/>
            <a:t>CLINICAL ACTIVITIES</a:t>
          </a:r>
          <a:endParaRPr lang="en-AU" sz="1200" kern="1200" dirty="0"/>
        </a:p>
      </dsp:txBody>
      <dsp:txXfrm>
        <a:off x="13707" y="19754"/>
        <a:ext cx="8202186" cy="2533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D4630-C64A-445B-A5C6-28A54B721405}">
      <dsp:nvSpPr>
        <dsp:cNvPr id="0" name=""/>
        <dsp:cNvSpPr/>
      </dsp:nvSpPr>
      <dsp:spPr>
        <a:xfrm>
          <a:off x="0" y="8759"/>
          <a:ext cx="8229600" cy="49139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AU" sz="2100" b="1" kern="1200" dirty="0" smtClean="0"/>
            <a:t>CLINICAL TRIALS as PRINICIPAL INVESTIGATOR</a:t>
          </a:r>
          <a:endParaRPr lang="en-AU" sz="2100" kern="1200" dirty="0"/>
        </a:p>
      </dsp:txBody>
      <dsp:txXfrm>
        <a:off x="23988" y="32747"/>
        <a:ext cx="8181624" cy="4434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4D102-A5F7-413D-92CA-067BB2D301E7}">
      <dsp:nvSpPr>
        <dsp:cNvPr id="0" name=""/>
        <dsp:cNvSpPr/>
      </dsp:nvSpPr>
      <dsp:spPr>
        <a:xfrm>
          <a:off x="0" y="6047"/>
          <a:ext cx="8229600" cy="28079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en-AU" sz="1200" b="1" kern="1200" smtClean="0"/>
            <a:t>GRANT and JOURNAL REVIEWS</a:t>
          </a:r>
          <a:endParaRPr lang="en-AU" sz="1200" kern="1200"/>
        </a:p>
      </dsp:txBody>
      <dsp:txXfrm>
        <a:off x="13707" y="19754"/>
        <a:ext cx="8202186" cy="2533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DA46F-DB5A-40E0-B6A6-3CF56F94E67B}">
      <dsp:nvSpPr>
        <dsp:cNvPr id="0" name=""/>
        <dsp:cNvSpPr/>
      </dsp:nvSpPr>
      <dsp:spPr>
        <a:xfrm>
          <a:off x="0" y="7854"/>
          <a:ext cx="8229600" cy="4212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AU" sz="1800" b="1" kern="1200" dirty="0" smtClean="0"/>
            <a:t>CHAPTERS in BOOKS</a:t>
          </a:r>
          <a:endParaRPr lang="en-AU" sz="1800" kern="1200" dirty="0"/>
        </a:p>
      </dsp:txBody>
      <dsp:txXfrm>
        <a:off x="20561" y="28415"/>
        <a:ext cx="8188478" cy="3800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092E6-6A0E-4B2E-9914-E021DB4A5873}">
      <dsp:nvSpPr>
        <dsp:cNvPr id="0" name=""/>
        <dsp:cNvSpPr/>
      </dsp:nvSpPr>
      <dsp:spPr>
        <a:xfrm>
          <a:off x="0" y="6950"/>
          <a:ext cx="8229600" cy="3510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AU" sz="1500" b="1" kern="1200" dirty="0" smtClean="0"/>
            <a:t>PROFESSIONAL MEMBERSHIPS</a:t>
          </a:r>
          <a:endParaRPr lang="en-AU" sz="1500" kern="1200" dirty="0"/>
        </a:p>
      </dsp:txBody>
      <dsp:txXfrm>
        <a:off x="17134" y="24084"/>
        <a:ext cx="8195332" cy="3167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8BA5B-78C6-4657-A961-2FF70561A919}">
      <dsp:nvSpPr>
        <dsp:cNvPr id="0" name=""/>
        <dsp:cNvSpPr/>
      </dsp:nvSpPr>
      <dsp:spPr>
        <a:xfrm>
          <a:off x="0" y="138"/>
          <a:ext cx="8075240" cy="580649"/>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AU" sz="2500" b="1" kern="1200" dirty="0" smtClean="0"/>
            <a:t>PROFESSIONAL and HOSPITAL COMMITTEES</a:t>
          </a:r>
          <a:endParaRPr lang="en-AU" sz="2500" kern="1200" dirty="0"/>
        </a:p>
      </dsp:txBody>
      <dsp:txXfrm>
        <a:off x="28345" y="28483"/>
        <a:ext cx="8018550" cy="5239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EFC95-2276-4434-90F6-74A7B6428E2B}">
      <dsp:nvSpPr>
        <dsp:cNvPr id="0" name=""/>
        <dsp:cNvSpPr/>
      </dsp:nvSpPr>
      <dsp:spPr>
        <a:xfrm>
          <a:off x="0" y="0"/>
          <a:ext cx="8229600" cy="767937"/>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AU" sz="2200" b="1" kern="1200" dirty="0" smtClean="0"/>
            <a:t>UNDERGRADUATE and POSTGRADUATE TEACHING</a:t>
          </a:r>
          <a:endParaRPr lang="en-AU" sz="2200" b="1" kern="1200" dirty="0"/>
        </a:p>
      </dsp:txBody>
      <dsp:txXfrm>
        <a:off x="37488" y="37488"/>
        <a:ext cx="8154624" cy="6929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EBA96-7CA1-4176-8CAD-C1179FD96561}">
      <dsp:nvSpPr>
        <dsp:cNvPr id="0" name=""/>
        <dsp:cNvSpPr/>
      </dsp:nvSpPr>
      <dsp:spPr>
        <a:xfrm>
          <a:off x="0" y="364897"/>
          <a:ext cx="8229600" cy="413205"/>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AU" sz="2400" b="1" kern="1200" dirty="0" smtClean="0"/>
            <a:t>PROFESSIONAL TEACHING COMMINTMENTS</a:t>
          </a:r>
          <a:endParaRPr lang="en-AU" sz="2400" kern="1200" dirty="0"/>
        </a:p>
      </dsp:txBody>
      <dsp:txXfrm>
        <a:off x="20171" y="385068"/>
        <a:ext cx="8189258" cy="3728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17" name="Footer Placeholder 16"/>
          <p:cNvSpPr>
            <a:spLocks noGrp="1"/>
          </p:cNvSpPr>
          <p:nvPr>
            <p:ph type="ftr" sz="quarter" idx="11"/>
          </p:nvPr>
        </p:nvSpPr>
        <p:spPr/>
        <p:txBody>
          <a:bodyPr/>
          <a:lstStyle/>
          <a:p>
            <a:endParaRPr lang="th-TH">
              <a:solidFill>
                <a:prstClr val="black">
                  <a:tint val="75000"/>
                </a:prstClr>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6" name="Slide Number Placeholder 5"/>
          <p:cNvSpPr>
            <a:spLocks noGrp="1"/>
          </p:cNvSpPr>
          <p:nvPr>
            <p:ph type="sldNum" sz="quarter" idx="12"/>
          </p:nvPr>
        </p:nvSpPr>
        <p:spPr>
          <a:xfrm>
            <a:off x="4361688" y="1026372"/>
            <a:ext cx="457200" cy="441325"/>
          </a:xfrm>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h-TH">
              <a:solidFill>
                <a:prstClr val="black">
                  <a:tint val="75000"/>
                </a:prstClr>
              </a:solidFill>
            </a:endParaRPr>
          </a:p>
        </p:txBody>
      </p:sp>
      <p:sp>
        <p:nvSpPr>
          <p:cNvPr id="4" name="Date Placeholder 3"/>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6" name="Footer Placeholder 5"/>
          <p:cNvSpPr>
            <a:spLocks noGrp="1"/>
          </p:cNvSpPr>
          <p:nvPr>
            <p:ph type="ftr" sz="quarter" idx="11"/>
          </p:nvPr>
        </p:nvSpPr>
        <p:spPr/>
        <p:txBody>
          <a:bodyPr/>
          <a:lstStyle/>
          <a:p>
            <a:endParaRPr lang="th-TH">
              <a:solidFill>
                <a:prstClr val="black">
                  <a:tint val="75000"/>
                </a:prstClr>
              </a:solidFill>
            </a:endParaRPr>
          </a:p>
        </p:txBody>
      </p:sp>
      <p:sp>
        <p:nvSpPr>
          <p:cNvPr id="7" name="Slide Number Placeholder 6"/>
          <p:cNvSpPr>
            <a:spLocks noGrp="1"/>
          </p:cNvSpPr>
          <p:nvPr>
            <p:ph type="sldNum" sz="quarter" idx="12"/>
          </p:nvPr>
        </p:nvSpPr>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8" name="Footer Placeholder 7"/>
          <p:cNvSpPr>
            <a:spLocks noGrp="1"/>
          </p:cNvSpPr>
          <p:nvPr>
            <p:ph type="ftr" sz="quarter" idx="11"/>
          </p:nvPr>
        </p:nvSpPr>
        <p:spPr>
          <a:xfrm>
            <a:off x="304800" y="6409944"/>
            <a:ext cx="3581400" cy="365760"/>
          </a:xfrm>
        </p:spPr>
        <p:txBody>
          <a:bodyPr/>
          <a:lstStyle/>
          <a:p>
            <a:endParaRPr lang="th-TH">
              <a:solidFill>
                <a:prstClr val="black">
                  <a:tint val="75000"/>
                </a:prstClr>
              </a:solidFill>
            </a:endParaRP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4" name="Footer Placeholder 3"/>
          <p:cNvSpPr>
            <a:spLocks noGrp="1"/>
          </p:cNvSpPr>
          <p:nvPr>
            <p:ph type="ftr" sz="quarter" idx="11"/>
          </p:nvPr>
        </p:nvSpPr>
        <p:spPr/>
        <p:txBody>
          <a:bodyPr/>
          <a:lstStyle/>
          <a:p>
            <a:endParaRPr lang="th-TH">
              <a:solidFill>
                <a:prstClr val="black">
                  <a:tint val="75000"/>
                </a:prstClr>
              </a:solidFill>
            </a:endParaRPr>
          </a:p>
        </p:txBody>
      </p:sp>
      <p:sp>
        <p:nvSpPr>
          <p:cNvPr id="5" name="Slide Number Placeholder 4"/>
          <p:cNvSpPr>
            <a:spLocks noGrp="1"/>
          </p:cNvSpPr>
          <p:nvPr>
            <p:ph type="sldNum" sz="quarter" idx="12"/>
          </p:nvPr>
        </p:nvSpPr>
        <p:spPr>
          <a:xfrm>
            <a:off x="4343400" y="1036020"/>
            <a:ext cx="457200" cy="441325"/>
          </a:xfrm>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3" name="Footer Placeholder 2"/>
          <p:cNvSpPr>
            <a:spLocks noGrp="1"/>
          </p:cNvSpPr>
          <p:nvPr>
            <p:ph type="ftr" sz="quarter" idx="11"/>
          </p:nvPr>
        </p:nvSpPr>
        <p:spPr/>
        <p:txBody>
          <a:bodyPr/>
          <a:lstStyle/>
          <a:p>
            <a:endParaRPr lang="th-TH">
              <a:solidFill>
                <a:prstClr val="black">
                  <a:tint val="75000"/>
                </a:prstClr>
              </a:solidFill>
            </a:endParaRP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th-TH">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D74678-0B27-4BC8-AAB5-17DB03C32845}" type="slidenum">
              <a:rPr lang="th-TH" smtClean="0">
                <a:solidFill>
                  <a:prstClr val="black">
                    <a:tint val="75000"/>
                  </a:prstClr>
                </a:solidFill>
              </a:rPr>
              <a:pPr/>
              <a:t>‹#›</a:t>
            </a:fld>
            <a:endParaRPr lang="th-TH">
              <a:solidFill>
                <a:prstClr val="black">
                  <a:tint val="75000"/>
                </a:prst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6B2B69C-8442-4309-8236-390C6504C986}" type="datetimeFigureOut">
              <a:rPr lang="th-TH" smtClean="0">
                <a:solidFill>
                  <a:prstClr val="black">
                    <a:tint val="75000"/>
                  </a:prstClr>
                </a:solidFill>
              </a:rPr>
              <a:pPr/>
              <a:t>13/10/58</a:t>
            </a:fld>
            <a:endParaRPr lang="th-TH">
              <a:solidFill>
                <a:prstClr val="black">
                  <a:tint val="75000"/>
                </a:prstClr>
              </a:solidFill>
            </a:endParaRPr>
          </a:p>
        </p:txBody>
      </p:sp>
      <p:sp>
        <p:nvSpPr>
          <p:cNvPr id="6" name="Footer Placeholder 5"/>
          <p:cNvSpPr>
            <a:spLocks noGrp="1"/>
          </p:cNvSpPr>
          <p:nvPr>
            <p:ph type="ftr" sz="quarter" idx="11"/>
          </p:nvPr>
        </p:nvSpPr>
        <p:spPr>
          <a:xfrm>
            <a:off x="301752" y="6410848"/>
            <a:ext cx="3584448" cy="365760"/>
          </a:xfrm>
        </p:spPr>
        <p:txBody>
          <a:bodyPr/>
          <a:lstStyle/>
          <a:p>
            <a:endParaRPr lang="th-TH">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8785BE-30D6-45E9-9828-9A90A2D6DF6D}" type="datetime1">
              <a:rPr lang="en-US" smtClean="0">
                <a:solidFill>
                  <a:srgbClr val="DFE6D0"/>
                </a:solidFill>
              </a:rPr>
              <a:pPr/>
              <a:t>10/13/2015</a:t>
            </a:fld>
            <a:endParaRPr lang="en-US" dirty="0">
              <a:solidFill>
                <a:srgbClr val="DFE6D0"/>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solidFill>
                <a:srgbClr val="DFE6D0"/>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84A37A-AFC2-4A01-80A1-FC20F2C0D5BB}" type="slidenum">
              <a:rPr lang="en-US" smtClean="0">
                <a:solidFill>
                  <a:srgbClr val="DFE6D0"/>
                </a:solidFill>
              </a:rPr>
              <a:pPr/>
              <a:t>‹#›</a:t>
            </a:fld>
            <a:endParaRPr lang="en-US" dirty="0">
              <a:solidFill>
                <a:srgbClr val="DFE6D0"/>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4.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4.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hyperlink" Target="http://www.intechopen.com/articles/show/title/the-role-of-the-statistical-method-of-motor-unit-number-estimation-mune-to-assess-the-potential-ther" TargetMode="External"/><Relationship Id="rId3" Type="http://schemas.openxmlformats.org/officeDocument/2006/relationships/diagramLayout" Target="../diagrams/layout5.xml"/><Relationship Id="rId7" Type="http://schemas.openxmlformats.org/officeDocument/2006/relationships/hyperlink" Target="http://www.intechopen.com/articles/show/title/protection-of-motor-neurons-in-3-pre-symptomatic-imdividual-carrying-sod-1-mutations-results-of-moto" TargetMode="Externa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base">
              <a:spcBef>
                <a:spcPct val="0"/>
              </a:spcBef>
              <a:spcAft>
                <a:spcPct val="0"/>
              </a:spcAft>
              <a:defRPr/>
            </a:pPr>
            <a:r>
              <a:rPr lang="en-IN" sz="2000" dirty="0">
                <a:solidFill>
                  <a:srgbClr val="8C0000">
                    <a:lumMod val="10000"/>
                  </a:srgbClr>
                </a:solidFill>
                <a:latin typeface="Centaur" panose="02030504050205020304" pitchFamily="18" charset="0"/>
              </a:rPr>
              <a:t>OMICS </a:t>
            </a:r>
            <a:r>
              <a:rPr lang="en-IN" sz="2000" dirty="0" smtClean="0">
                <a:solidFill>
                  <a:srgbClr val="8C0000">
                    <a:lumMod val="10000"/>
                  </a:srgbClr>
                </a:solidFill>
                <a:latin typeface="Centaur" panose="02030504050205020304" pitchFamily="18" charset="0"/>
              </a:rPr>
              <a:t>International welcomes </a:t>
            </a:r>
            <a:r>
              <a:rPr lang="en-IN" sz="2000" dirty="0">
                <a:solidFill>
                  <a:srgbClr val="8C0000">
                    <a:lumMod val="10000"/>
                  </a:srgbClr>
                </a:solidFill>
                <a:latin typeface="Centaur" panose="02030504050205020304" pitchFamily="18" charset="0"/>
              </a:rPr>
              <a:t>submissions that are original and technically so as to serve both the developing world and developed countries in the best possible way.</a:t>
            </a: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OMICS Journals  are poised in excellence by publishing high quality research. </a:t>
            </a:r>
            <a:r>
              <a:rPr lang="en-IN" sz="2000" dirty="0">
                <a:solidFill>
                  <a:srgbClr val="8C0000">
                    <a:lumMod val="10000"/>
                  </a:srgbClr>
                </a:solidFill>
                <a:latin typeface="Centaur" panose="02030504050205020304" pitchFamily="18" charset="0"/>
              </a:rPr>
              <a:t>OMICS </a:t>
            </a:r>
            <a:r>
              <a:rPr lang="en-IN" sz="2000" dirty="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follows an Editorial Manager® System peer review process and boasts of a strong and active editorial board.</a:t>
            </a:r>
            <a:endParaRPr lang="en-US" sz="2000" dirty="0">
              <a:solidFill>
                <a:srgbClr val="8C0000">
                  <a:lumMod val="10000"/>
                </a:srgbClr>
              </a:solidFill>
              <a:latin typeface="Centaur" panose="02030504050205020304" pitchFamily="18" charset="0"/>
            </a:endParaRP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Editors and reviewers are experts in their field and provide anonymous, unbiased and detailed reviews of all submissions.</a:t>
            </a:r>
          </a:p>
          <a:p>
            <a:pPr algn="ctr" fontAlgn="base">
              <a:spcBef>
                <a:spcPct val="0"/>
              </a:spcBef>
              <a:spcAft>
                <a:spcPct val="0"/>
              </a:spcAft>
              <a:defRPr/>
            </a:pPr>
            <a:r>
              <a:rPr lang="en-IN" sz="2000" dirty="0">
                <a:solidFill>
                  <a:srgbClr val="8C000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8C0000">
                  <a:lumMod val="10000"/>
                </a:srgbClr>
              </a:solidFill>
              <a:latin typeface="Centaur" panose="02030504050205020304" pitchFamily="18" charset="0"/>
            </a:endParaRPr>
          </a:p>
          <a:p>
            <a:pPr fontAlgn="base">
              <a:spcBef>
                <a:spcPct val="0"/>
              </a:spcBef>
              <a:spcAft>
                <a:spcPct val="0"/>
              </a:spcAft>
              <a:defRPr/>
            </a:pPr>
            <a:endParaRPr lang="en-US" sz="2000" dirty="0">
              <a:solidFill>
                <a:srgbClr val="8C0000"/>
              </a:solidFill>
            </a:endParaRPr>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  </a:t>
            </a:r>
            <a:r>
              <a:rPr lang="en-US" b="1" dirty="0">
                <a:solidFill>
                  <a:srgbClr val="FFADAA">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FFADAA">
                    <a:lumMod val="10000"/>
                  </a:srgbClr>
                </a:solidFill>
                <a:latin typeface="Microsoft YaHei" panose="020B0503020204020204" pitchFamily="34" charset="-122"/>
                <a:ea typeface="Microsoft YaHei" panose="020B0503020204020204" pitchFamily="34" charset="-122"/>
              </a:rPr>
              <a:t> </a:t>
            </a:r>
          </a:p>
          <a:p>
            <a:pPr fontAlgn="base">
              <a:spcBef>
                <a:spcPct val="0"/>
              </a:spcBef>
              <a:spcAft>
                <a:spcPct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en-US" sz="3200" b="1" dirty="0" smtClean="0">
                <a:solidFill>
                  <a:srgbClr val="DADADA">
                    <a:lumMod val="10000"/>
                  </a:srgbClr>
                </a:solidFill>
                <a:latin typeface="Baskerville Old Face" panose="02020602080505020303" pitchFamily="18" charset="0"/>
              </a:rPr>
              <a:t>OMICS Journals are welcoming Submissions</a:t>
            </a:r>
            <a:r>
              <a:rPr lang="en-US" sz="3200" b="1" dirty="0" smtClean="0">
                <a:solidFill>
                  <a:srgbClr val="DADADA">
                    <a:lumMod val="10000"/>
                  </a:srgbClr>
                </a:solidFill>
              </a:rPr>
              <a:t/>
            </a:r>
            <a:br>
              <a:rPr lang="en-US" sz="3200" b="1" dirty="0" smtClean="0">
                <a:solidFill>
                  <a:srgbClr val="DADADA">
                    <a:lumMod val="10000"/>
                  </a:srgbClr>
                </a:solidFill>
              </a:rPr>
            </a:br>
            <a:endParaRPr lang="en-US" sz="3200" dirty="0">
              <a:solidFill>
                <a:srgbClr val="DADADA">
                  <a:lumMod val="10000"/>
                </a:srgbClr>
              </a:solidFill>
            </a:endParaRPr>
          </a:p>
        </p:txBody>
      </p:sp>
    </p:spTree>
    <p:extLst>
      <p:ext uri="{BB962C8B-B14F-4D97-AF65-F5344CB8AC3E}">
        <p14:creationId xmlns:p14="http://schemas.microsoft.com/office/powerpoint/2010/main" val="375999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210150475"/>
              </p:ext>
            </p:extLst>
          </p:nvPr>
        </p:nvGraphicFramePr>
        <p:xfrm>
          <a:off x="683568" y="764704"/>
          <a:ext cx="8075240" cy="580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sz="quarter" idx="1"/>
            <p:extLst>
              <p:ext uri="{D42A27DB-BD31-4B8C-83A1-F6EECF244321}">
                <p14:modId xmlns:p14="http://schemas.microsoft.com/office/powerpoint/2010/main" val="426226630"/>
              </p:ext>
            </p:extLst>
          </p:nvPr>
        </p:nvGraphicFramePr>
        <p:xfrm>
          <a:off x="467544" y="1412778"/>
          <a:ext cx="8136905" cy="5677744"/>
        </p:xfrm>
        <a:graphic>
          <a:graphicData uri="http://schemas.openxmlformats.org/drawingml/2006/table">
            <a:tbl>
              <a:tblPr firstRow="1" firstCol="1" bandRow="1">
                <a:tableStyleId>{5C22544A-7EE6-4342-B048-85BDC9FD1C3A}</a:tableStyleId>
              </a:tblPr>
              <a:tblGrid>
                <a:gridCol w="1261723"/>
                <a:gridCol w="5115850"/>
                <a:gridCol w="1759332"/>
              </a:tblGrid>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1999</a:t>
                      </a:r>
                      <a:endParaRPr lang="en-AU" sz="1100" dirty="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Combined Rehab Medicine Training Selection Committee</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Sydney</a:t>
                      </a:r>
                      <a:endParaRPr lang="en-AU" sz="1100">
                        <a:effectLst/>
                        <a:latin typeface="CG Times"/>
                        <a:ea typeface="Times New Roman"/>
                        <a:cs typeface="CG Times"/>
                      </a:endParaRPr>
                    </a:p>
                  </a:txBody>
                  <a:tcPr marL="68580" marR="68580" marT="0" marB="0"/>
                </a:tc>
              </a:tr>
              <a:tr h="409005">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2000-2001</a:t>
                      </a:r>
                      <a:endParaRPr lang="en-AU" sz="1100" dirty="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Organising Committee Australasian Faculty of Rehabilitation Medicine Annual Scientific Meeting 2001</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Sydney</a:t>
                      </a:r>
                      <a:endParaRPr lang="en-AU" sz="1100" dirty="0">
                        <a:effectLst/>
                        <a:latin typeface="CG Times"/>
                        <a:ea typeface="Times New Roman"/>
                        <a:cs typeface="CG Times"/>
                      </a:endParaRPr>
                    </a:p>
                  </a:txBody>
                  <a:tcPr marL="68580" marR="68580" marT="0" marB="0"/>
                </a:tc>
              </a:tr>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2001-2002</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Organising Committee Australian Pain Society Annual Scientific Meeting 2002</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Sydney</a:t>
                      </a:r>
                      <a:endParaRPr lang="en-AU" sz="1100">
                        <a:effectLst/>
                        <a:latin typeface="CG Times"/>
                        <a:ea typeface="Times New Roman"/>
                        <a:cs typeface="CG Times"/>
                      </a:endParaRPr>
                    </a:p>
                  </a:txBody>
                  <a:tcPr marL="68580" marR="68580" marT="0" marB="0"/>
                </a:tc>
              </a:tr>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2002-2007</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Australasian Faculty of Rehab Medicine Clinical Assessor</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a:t>
                      </a:r>
                      <a:endParaRPr lang="en-AU" sz="1100">
                        <a:effectLst/>
                        <a:latin typeface="CG Times"/>
                        <a:ea typeface="Times New Roman"/>
                        <a:cs typeface="CG Times"/>
                      </a:endParaRPr>
                    </a:p>
                  </a:txBody>
                  <a:tcPr marL="68580" marR="68580" marT="0" marB="0"/>
                </a:tc>
              </a:tr>
              <a:tr h="561663">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2005 – 2008</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Director of Clinical Training</a:t>
                      </a:r>
                    </a:p>
                    <a:p>
                      <a:pPr marL="457200">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General Clinical Training Committee Medical Staff Council and JRMO Clinical Training Committee</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Hospital</a:t>
                      </a:r>
                      <a:endParaRPr lang="en-AU" sz="1100" dirty="0">
                        <a:effectLst/>
                        <a:latin typeface="CG Times"/>
                        <a:ea typeface="Times New Roman"/>
                        <a:cs typeface="CG Times"/>
                      </a:endParaRPr>
                    </a:p>
                  </a:txBody>
                  <a:tcPr marL="68580" marR="68580" marT="0" marB="0"/>
                </a:tc>
              </a:tr>
              <a:tr h="409005">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2000 – present</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Special Interest Group in Neurological Rehab Medicine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Neuro-Rehabilitation Sub-Committee of ANZAN </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AFRM</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ANZAN</a:t>
                      </a:r>
                      <a:endParaRPr lang="en-AU" sz="1100">
                        <a:effectLst/>
                        <a:latin typeface="CG Times"/>
                        <a:ea typeface="Times New Roman"/>
                        <a:cs typeface="CG Times"/>
                      </a:endParaRPr>
                    </a:p>
                  </a:txBody>
                  <a:tcPr marL="68580" marR="68580" marT="0" marB="0"/>
                </a:tc>
              </a:tr>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2002 – present</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Delegate to ACROD / National Disability Services</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ANZAN</a:t>
                      </a:r>
                      <a:endParaRPr lang="en-AU" sz="1100">
                        <a:effectLst/>
                        <a:latin typeface="CG Times"/>
                        <a:ea typeface="Times New Roman"/>
                        <a:cs typeface="CG Times"/>
                      </a:endParaRPr>
                    </a:p>
                  </a:txBody>
                  <a:tcPr marL="68580" marR="68580" marT="0" marB="0"/>
                </a:tc>
              </a:tr>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2003 – present</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Medical Advisory Committee (Chairman 2005 and 2008)</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Metropolitan Rehabilitation</a:t>
                      </a:r>
                      <a:endParaRPr lang="en-AU" sz="1100">
                        <a:effectLst/>
                        <a:latin typeface="CG Times"/>
                        <a:ea typeface="Times New Roman"/>
                        <a:cs typeface="CG Times"/>
                      </a:endParaRPr>
                    </a:p>
                  </a:txBody>
                  <a:tcPr marL="68580" marR="68580" marT="0" marB="0"/>
                </a:tc>
              </a:tr>
              <a:tr h="550143">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2008 – present</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Medical Advisory Committee (Chairman 2010 - 2013)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Medical Advisory Board</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Hunters Hill Private Hospital</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TN Association Australia (&amp; other Related Facial Pain)</a:t>
                      </a:r>
                      <a:endParaRPr lang="en-AU" sz="1100">
                        <a:effectLst/>
                        <a:latin typeface="CG Times"/>
                        <a:ea typeface="Times New Roman"/>
                        <a:cs typeface="CG Times"/>
                      </a:endParaRPr>
                    </a:p>
                  </a:txBody>
                  <a:tcPr marL="68580" marR="68580" marT="0" marB="0"/>
                </a:tc>
              </a:tr>
              <a:tr h="409005">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2009 – present</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Chairman of Aust &amp; NZ Association of Neurologists  Neuro-Rehabilitation Sub-Committee  </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ANZAN</a:t>
                      </a:r>
                      <a:endParaRPr lang="en-AU" sz="1100" dirty="0">
                        <a:effectLst/>
                        <a:latin typeface="CG Times"/>
                        <a:ea typeface="Times New Roman"/>
                        <a:cs typeface="CG Times"/>
                      </a:endParaRPr>
                    </a:p>
                  </a:txBody>
                  <a:tcPr marL="68580" marR="68580" marT="0" marB="0"/>
                </a:tc>
              </a:tr>
              <a:tr h="20450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2009 – 2012</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National Organising Committee World Congress of Neuro-Rehabilitation 2012</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Melbourne</a:t>
                      </a:r>
                      <a:endParaRPr lang="en-AU" sz="1100" dirty="0">
                        <a:effectLst/>
                        <a:latin typeface="CG Times"/>
                        <a:ea typeface="Times New Roman"/>
                        <a:cs typeface="CG Times"/>
                      </a:endParaRPr>
                    </a:p>
                  </a:txBody>
                  <a:tcPr marL="68580" marR="68580" marT="0" marB="0"/>
                </a:tc>
              </a:tr>
              <a:tr h="61350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2013</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Alliance for Improving the Management of Pain Specialist Steering Committee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Pfizer Advisory Board</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AIM Meeting – Sydney</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Pfizer</a:t>
                      </a:r>
                      <a:endParaRPr lang="en-AU" sz="1100" dirty="0">
                        <a:effectLst/>
                        <a:latin typeface="CG Times"/>
                        <a:ea typeface="Times New Roman"/>
                        <a:cs typeface="CG Times"/>
                      </a:endParaRPr>
                    </a:p>
                  </a:txBody>
                  <a:tcPr marL="68580" marR="68580" marT="0" marB="0"/>
                </a:tc>
              </a:tr>
              <a:tr h="818011">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2014</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Pfizer Seizure Advisory Board</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Alliance for Improving the Management of Pain Specialist Steering Committee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International Conference on Clinical Trials 2015 Organising Committee </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Pfizer</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AIM Meeting – </a:t>
                      </a:r>
                      <a:r>
                        <a:rPr lang="en-AU" sz="1100" dirty="0" smtClean="0">
                          <a:effectLst/>
                        </a:rPr>
                        <a:t>Melbourne</a:t>
                      </a:r>
                      <a:endParaRPr lang="en-AU" sz="1100" dirty="0">
                        <a:effectLst/>
                      </a:endParaRP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Florida, USA</a:t>
                      </a:r>
                      <a:endParaRPr lang="en-AU" sz="1100" dirty="0">
                        <a:effectLst/>
                        <a:latin typeface="CG Times"/>
                        <a:ea typeface="Times New Roman"/>
                        <a:cs typeface="CG Times"/>
                      </a:endParaRPr>
                    </a:p>
                  </a:txBody>
                  <a:tcPr marL="68580" marR="68580" marT="0" marB="0"/>
                </a:tc>
              </a:tr>
            </a:tbl>
          </a:graphicData>
        </a:graphic>
      </p:graphicFrame>
      <p:sp>
        <p:nvSpPr>
          <p:cNvPr id="5" name="Rectangle 1"/>
          <p:cNvSpPr>
            <a:spLocks noChangeArrowheads="1"/>
          </p:cNvSpPr>
          <p:nvPr/>
        </p:nvSpPr>
        <p:spPr bwMode="auto">
          <a:xfrm>
            <a:off x="1157288" y="1728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kumimoji="0" lang="en-AU" altLang="en-US" sz="8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066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0262723"/>
              </p:ext>
            </p:extLst>
          </p:nvPr>
        </p:nvGraphicFramePr>
        <p:xfrm>
          <a:off x="395536" y="620688"/>
          <a:ext cx="8229600" cy="782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sz="quarter" idx="1"/>
            <p:extLst>
              <p:ext uri="{D42A27DB-BD31-4B8C-83A1-F6EECF244321}">
                <p14:modId xmlns:p14="http://schemas.microsoft.com/office/powerpoint/2010/main" val="2431713639"/>
              </p:ext>
            </p:extLst>
          </p:nvPr>
        </p:nvGraphicFramePr>
        <p:xfrm>
          <a:off x="611560" y="1340766"/>
          <a:ext cx="7992888" cy="5256587"/>
        </p:xfrm>
        <a:graphic>
          <a:graphicData uri="http://schemas.openxmlformats.org/drawingml/2006/table">
            <a:tbl>
              <a:tblPr firstRow="1" firstCol="1" bandRow="1">
                <a:tableStyleId>{5C22544A-7EE6-4342-B048-85BDC9FD1C3A}</a:tableStyleId>
              </a:tblPr>
              <a:tblGrid>
                <a:gridCol w="607234"/>
                <a:gridCol w="4741178"/>
                <a:gridCol w="2644476"/>
              </a:tblGrid>
              <a:tr h="56320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2007</a:t>
                      </a:r>
                      <a:endParaRPr lang="en-AU" sz="1100" dirty="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dirty="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dirty="0">
                          <a:effectLst/>
                        </a:rPr>
                        <a:t>Clinical Assessor </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dirty="0">
                          <a:effectLst/>
                        </a:rPr>
                        <a:t>Principles of Rehabilitation Lecture</a:t>
                      </a:r>
                      <a:endParaRPr lang="en-AU" sz="1100" dirty="0">
                        <a:effectLst/>
                        <a:latin typeface="CG Times"/>
                        <a:ea typeface="Times New Roman"/>
                        <a:cs typeface="CG Times"/>
                      </a:endParaRPr>
                    </a:p>
                  </a:txBody>
                  <a:tcPr marL="68580" marR="68580" marT="0" marB="0"/>
                </a:tc>
                <a:tc>
                  <a:txBody>
                    <a:bodyPr/>
                    <a:lstStyle/>
                    <a:p>
                      <a:pPr marL="450215" indent="-450215">
                        <a:spcAft>
                          <a:spcPts val="0"/>
                        </a:spcAft>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Balmain &amp; Metropolitan Hospitals</a:t>
                      </a:r>
                    </a:p>
                    <a:p>
                      <a:pPr marL="450215" indent="-450215">
                        <a:spcAft>
                          <a:spcPts val="0"/>
                        </a:spcAft>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AFRM</a:t>
                      </a:r>
                    </a:p>
                    <a:p>
                      <a:pPr marL="450215" indent="-450215">
                        <a:spcAft>
                          <a:spcPts val="0"/>
                        </a:spcAft>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Central Clinical School Medicine 3</a:t>
                      </a:r>
                      <a:endParaRPr lang="en-AU" sz="1100">
                        <a:effectLst/>
                        <a:latin typeface="CG Times"/>
                        <a:ea typeface="Times New Roman"/>
                        <a:cs typeface="CG Times"/>
                      </a:endParaRPr>
                    </a:p>
                  </a:txBody>
                  <a:tcPr marL="68580" marR="68580" marT="0" marB="0"/>
                </a:tc>
              </a:tr>
              <a:tr h="56320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2008</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828800" algn="l"/>
                          <a:tab pos="2286000" algn="l"/>
                          <a:tab pos="2743200" algn="l"/>
                          <a:tab pos="3200400" algn="l"/>
                          <a:tab pos="3657600" algn="l"/>
                          <a:tab pos="4114800" algn="l"/>
                          <a:tab pos="4572000" algn="l"/>
                          <a:tab pos="5029200" algn="l"/>
                          <a:tab pos="5486400" algn="l"/>
                        </a:tabLst>
                      </a:pPr>
                      <a:r>
                        <a:rPr lang="en-AU" sz="1100" dirty="0">
                          <a:effectLst/>
                        </a:rPr>
                        <a:t>Supervision and Teaching of AFRM Registrars</a:t>
                      </a:r>
                    </a:p>
                    <a:p>
                      <a:pPr marL="342900" lvl="0" indent="-342900">
                        <a:spcAft>
                          <a:spcPts val="0"/>
                        </a:spcAft>
                        <a:buFont typeface="Symbol"/>
                        <a:buChar char=""/>
                        <a:tabLst>
                          <a:tab pos="450215" algn="l"/>
                          <a:tab pos="900430" algn="l"/>
                          <a:tab pos="1828800" algn="l"/>
                          <a:tab pos="2286000" algn="l"/>
                          <a:tab pos="2743200" algn="l"/>
                          <a:tab pos="3200400" algn="l"/>
                          <a:tab pos="3657600" algn="l"/>
                          <a:tab pos="4114800" algn="l"/>
                          <a:tab pos="4572000" algn="l"/>
                          <a:tab pos="5029200" algn="l"/>
                          <a:tab pos="5486400" algn="l"/>
                        </a:tabLst>
                      </a:pPr>
                      <a:r>
                        <a:rPr lang="en-AU" sz="1100" dirty="0">
                          <a:effectLst/>
                        </a:rPr>
                        <a:t>Management of </a:t>
                      </a:r>
                      <a:r>
                        <a:rPr lang="en-AU" sz="1100" dirty="0" err="1">
                          <a:effectLst/>
                        </a:rPr>
                        <a:t>Parkinsons</a:t>
                      </a:r>
                      <a:r>
                        <a:rPr lang="en-AU" sz="1100" dirty="0">
                          <a:effectLst/>
                        </a:rPr>
                        <a:t> Disease Lecture</a:t>
                      </a:r>
                    </a:p>
                    <a:p>
                      <a:pPr marL="342900" lvl="0" indent="-342900">
                        <a:spcAft>
                          <a:spcPts val="0"/>
                        </a:spcAft>
                        <a:buFont typeface="Symbol"/>
                        <a:buChar char=""/>
                        <a:tabLst>
                          <a:tab pos="450215" algn="l"/>
                          <a:tab pos="900430" algn="l"/>
                          <a:tab pos="1828800" algn="l"/>
                          <a:tab pos="2286000" algn="l"/>
                          <a:tab pos="2743200" algn="l"/>
                          <a:tab pos="3200400" algn="l"/>
                          <a:tab pos="3657600" algn="l"/>
                          <a:tab pos="4114800" algn="l"/>
                          <a:tab pos="4572000" algn="l"/>
                          <a:tab pos="5029200" algn="l"/>
                          <a:tab pos="5486400" algn="l"/>
                        </a:tabLst>
                      </a:pPr>
                      <a:r>
                        <a:rPr lang="en-AU" sz="1100" dirty="0">
                          <a:effectLst/>
                        </a:rPr>
                        <a:t>Principles of Rehabilitation Lecture</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AFRM Registrar Teaching, Sydney</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Central Clinical School Medicine 3</a:t>
                      </a:r>
                      <a:endParaRPr lang="en-AU" sz="1100">
                        <a:effectLst/>
                        <a:latin typeface="CG Times"/>
                        <a:ea typeface="Times New Roman"/>
                        <a:cs typeface="CG Times"/>
                      </a:endParaRPr>
                    </a:p>
                  </a:txBody>
                  <a:tcPr marL="68580" marR="68580" marT="0" marB="0"/>
                </a:tc>
              </a:tr>
              <a:tr h="1126411">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2009</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Supervision and Teaching of AFRM Registrars</a:t>
                      </a:r>
                    </a:p>
                    <a:p>
                      <a:pPr marL="342900" lvl="0" indent="-342900">
                        <a:spcAft>
                          <a:spcPts val="0"/>
                        </a:spcAft>
                        <a:buFont typeface="Symbol"/>
                        <a:buChar char=""/>
                        <a:tabLst>
                          <a:tab pos="450215" algn="l"/>
                          <a:tab pos="90043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Neurosciences Clinical Tutor 9 x 1.5 hr tutor</a:t>
                      </a:r>
                    </a:p>
                    <a:p>
                      <a:pPr marL="342900" lvl="0" indent="-342900">
                        <a:spcAft>
                          <a:spcPts val="0"/>
                        </a:spcAft>
                        <a:buFont typeface="Symbol"/>
                        <a:buChar char=""/>
                        <a:tabLst>
                          <a:tab pos="450215" algn="l"/>
                          <a:tab pos="90043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Research Supervision – “Falls in Parkinson’s Disease”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Management of Neuropathic Pain and Assessment of Chronic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Updates on Neuropathic Pain</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Uni of Sydney Medicine 2 GMP</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4</a:t>
                      </a:r>
                      <a:r>
                        <a:rPr lang="en-AU" sz="1100" baseline="30000" dirty="0">
                          <a:effectLst/>
                        </a:rPr>
                        <a:t>th</a:t>
                      </a:r>
                      <a:r>
                        <a:rPr lang="en-AU" sz="1100" dirty="0">
                          <a:effectLst/>
                        </a:rPr>
                        <a:t> Year Uni of NSW Medical Student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Combined NSW &amp; AFRM Bi-National Training Program, Syd</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AFRM Registrar Meeting</a:t>
                      </a:r>
                      <a:endParaRPr lang="en-AU" sz="1100" dirty="0">
                        <a:effectLst/>
                        <a:latin typeface="CG Times"/>
                        <a:ea typeface="Times New Roman"/>
                        <a:cs typeface="CG Times"/>
                      </a:endParaRPr>
                    </a:p>
                  </a:txBody>
                  <a:tcPr marL="68580" marR="68580" marT="0" marB="0"/>
                </a:tc>
              </a:tr>
              <a:tr h="56320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2010</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Neurosciences Clinical Tutor 9 x 1.5 hr tutor</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Supervision of IPSEN Spasticity Fellow</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Uni of Sydney Medicine II GMP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RPAH</a:t>
                      </a:r>
                      <a:endParaRPr lang="en-AU" sz="1100" dirty="0">
                        <a:effectLst/>
                        <a:latin typeface="CG Times"/>
                        <a:ea typeface="Times New Roman"/>
                        <a:cs typeface="CG Times"/>
                      </a:endParaRPr>
                    </a:p>
                  </a:txBody>
                  <a:tcPr marL="68580" marR="68580" marT="0" marB="0"/>
                </a:tc>
              </a:tr>
              <a:tr h="93867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2011</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Neurosciences Clinical Tutor 9 x 1.5 hr tutor</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Principles of Electrophysiology </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Assessment and Management of Parkinson’s Disease</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err="1">
                          <a:effectLst/>
                        </a:rPr>
                        <a:t>Univ</a:t>
                      </a:r>
                      <a:r>
                        <a:rPr lang="en-AU" sz="1100" dirty="0">
                          <a:effectLst/>
                        </a:rPr>
                        <a:t> of Sydney Medicine II GMP</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AFRM Registrar Workshop, Syd</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Combined NSW &amp; AFRM Bi-National Training Program, Syd</a:t>
                      </a:r>
                      <a:endParaRPr lang="en-AU" sz="1100" dirty="0">
                        <a:effectLst/>
                        <a:latin typeface="CG Times"/>
                        <a:ea typeface="Times New Roman"/>
                        <a:cs typeface="CG Times"/>
                      </a:endParaRPr>
                    </a:p>
                  </a:txBody>
                  <a:tcPr marL="68580" marR="68580" marT="0" marB="0"/>
                </a:tc>
              </a:tr>
              <a:tr h="56320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2012</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Neurosciences Clinical Tutor 9 x 1.5 hr tutor</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Supervision of IPSEN Spasticity Fellow</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Uni of Sydney Medicine II GMP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RPAH</a:t>
                      </a:r>
                      <a:endParaRPr lang="en-AU" sz="1100" dirty="0">
                        <a:effectLst/>
                        <a:latin typeface="CG Times"/>
                        <a:ea typeface="Times New Roman"/>
                        <a:cs typeface="CG Times"/>
                      </a:endParaRPr>
                    </a:p>
                  </a:txBody>
                  <a:tcPr marL="68580" marR="68580" marT="0" marB="0"/>
                </a:tc>
              </a:tr>
              <a:tr h="375470">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2013</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Supervision of IPSEN Spasticity Fellow</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RPAH</a:t>
                      </a:r>
                      <a:endParaRPr lang="en-AU" sz="1100" dirty="0">
                        <a:effectLst/>
                        <a:latin typeface="CG Times"/>
                        <a:ea typeface="Times New Roman"/>
                        <a:cs typeface="CG Times"/>
                      </a:endParaRPr>
                    </a:p>
                  </a:txBody>
                  <a:tcPr marL="68580" marR="68580" marT="0" marB="0"/>
                </a:tc>
              </a:tr>
              <a:tr h="56320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2014</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450215" algn="l"/>
                          <a:tab pos="900430" algn="l"/>
                          <a:tab pos="1350645" algn="l"/>
                          <a:tab pos="2286000" algn="l"/>
                          <a:tab pos="2743200" algn="l"/>
                          <a:tab pos="3200400" algn="l"/>
                          <a:tab pos="3657600" algn="l"/>
                          <a:tab pos="4114800" algn="l"/>
                          <a:tab pos="4572000" algn="l"/>
                          <a:tab pos="5029200" algn="l"/>
                          <a:tab pos="5486400" algn="l"/>
                        </a:tabLst>
                      </a:pPr>
                      <a:r>
                        <a:rPr lang="en-AU" sz="1100">
                          <a:effectLst/>
                        </a:rPr>
                        <a:t>Supervision and Teaching of AFRM Registrars</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Supervision of IPSEN Spasticity Fellow</a:t>
                      </a:r>
                    </a:p>
                    <a:p>
                      <a:pPr marL="342900" lvl="0" indent="-342900">
                        <a:spcAft>
                          <a:spcPts val="0"/>
                        </a:spcAft>
                        <a:buFont typeface="Symbol"/>
                        <a:buChar char=""/>
                        <a:tabLst>
                          <a:tab pos="635" algn="l"/>
                          <a:tab pos="457200" algn="l"/>
                          <a:tab pos="914400" algn="l"/>
                          <a:tab pos="1350645" algn="l"/>
                          <a:tab pos="2286000" algn="l"/>
                          <a:tab pos="2743200" algn="l"/>
                          <a:tab pos="3200400" algn="l"/>
                          <a:tab pos="3657600" algn="l"/>
                          <a:tab pos="4114800" algn="l"/>
                          <a:tab pos="4572000" algn="l"/>
                          <a:tab pos="5029200" algn="l"/>
                          <a:tab pos="5486400" algn="l"/>
                        </a:tabLst>
                      </a:pPr>
                      <a:r>
                        <a:rPr lang="en-AU" sz="1100">
                          <a:effectLst/>
                        </a:rPr>
                        <a:t>Neurosciences Clinical Tutor 9 x 1.5 hr tutor</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Balmain &amp; Metropolitan Hospital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RPAH</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Uni of Sydney Medicine II GMP </a:t>
                      </a:r>
                      <a:endParaRPr lang="en-AU" sz="1100" dirty="0">
                        <a:effectLst/>
                        <a:latin typeface="CG Times"/>
                        <a:ea typeface="Times New Roman"/>
                        <a:cs typeface="CG Times"/>
                      </a:endParaRPr>
                    </a:p>
                  </a:txBody>
                  <a:tcPr marL="68580" marR="68580" marT="0" marB="0"/>
                </a:tc>
              </a:tr>
            </a:tbl>
          </a:graphicData>
        </a:graphic>
      </p:graphicFrame>
      <p:sp>
        <p:nvSpPr>
          <p:cNvPr id="6" name="Rectangle 1"/>
          <p:cNvSpPr>
            <a:spLocks noChangeArrowheads="1"/>
          </p:cNvSpPr>
          <p:nvPr/>
        </p:nvSpPr>
        <p:spPr bwMode="auto">
          <a:xfrm>
            <a:off x="1157288" y="1728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648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43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70851430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quarter" idx="1"/>
            <p:extLst>
              <p:ext uri="{D42A27DB-BD31-4B8C-83A1-F6EECF244321}">
                <p14:modId xmlns:p14="http://schemas.microsoft.com/office/powerpoint/2010/main" val="3320881290"/>
              </p:ext>
            </p:extLst>
          </p:nvPr>
        </p:nvGraphicFramePr>
        <p:xfrm>
          <a:off x="467544" y="1404764"/>
          <a:ext cx="8352927" cy="5488672"/>
        </p:xfrm>
        <a:graphic>
          <a:graphicData uri="http://schemas.openxmlformats.org/drawingml/2006/table">
            <a:tbl>
              <a:tblPr firstRow="1" firstCol="1" bandRow="1">
                <a:tableStyleId>{5C22544A-7EE6-4342-B048-85BDC9FD1C3A}</a:tableStyleId>
              </a:tblPr>
              <a:tblGrid>
                <a:gridCol w="634587"/>
                <a:gridCol w="5126053"/>
                <a:gridCol w="2592287"/>
              </a:tblGrid>
              <a:tr h="1440160">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2011</a:t>
                      </a:r>
                      <a:endParaRPr lang="en-AU" sz="1050" dirty="0">
                        <a:effectLst/>
                        <a:latin typeface="CG Times"/>
                        <a:ea typeface="Times New Roman"/>
                        <a:cs typeface="CG Times"/>
                      </a:endParaRPr>
                    </a:p>
                  </a:txBody>
                  <a:tcPr marL="59206" marR="59206"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Stroke Management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Bones, Groans &amp; Getting Better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Reducing the Burden of Persistent Pain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Dangers of a Popular Alternative Therapy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Introducing TARGIN: Evidence and Efficacy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Post-Stroke Pain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Trigeminal Neuralgia Update 2011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Update on Parkinson’s Disease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Epilepsy Case Report</a:t>
                      </a:r>
                      <a:endParaRPr lang="en-AU" sz="1050" dirty="0">
                        <a:effectLst/>
                        <a:latin typeface="CG Times"/>
                        <a:ea typeface="Times New Roman"/>
                        <a:cs typeface="CG Times"/>
                      </a:endParaRPr>
                    </a:p>
                  </a:txBody>
                  <a:tcPr marL="59206" marR="59206"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Metro Rehab Nursing</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Hunters Hill Private GP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Hornsby GP Pain Workshop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RPAH Grand Rounds</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Coffs Harbour Local Specialist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Stroke Recovery Assoc. NSW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RPAH Pain Management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Central Sydney GP Workshop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Neurology Educate Workshop</a:t>
                      </a:r>
                      <a:endParaRPr lang="en-AU" sz="1050">
                        <a:effectLst/>
                        <a:latin typeface="CG Times"/>
                        <a:ea typeface="Times New Roman"/>
                        <a:cs typeface="CG Times"/>
                      </a:endParaRPr>
                    </a:p>
                  </a:txBody>
                  <a:tcPr marL="59206" marR="59206" marT="0" marB="0"/>
                </a:tc>
              </a:tr>
              <a:tr h="208821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2012</a:t>
                      </a:r>
                      <a:endParaRPr lang="en-AU" sz="1050">
                        <a:effectLst/>
                        <a:latin typeface="CG Times"/>
                        <a:ea typeface="Times New Roman"/>
                        <a:cs typeface="CG Times"/>
                      </a:endParaRPr>
                    </a:p>
                  </a:txBody>
                  <a:tcPr marL="59206" marR="59206"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Chronic Pain Management in General Practice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Chronic Pain Management in Regional Areas</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Management of Chronic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Co-Morbidities of Trigeminal Neuralgia</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Updates of Medical Management of TN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Pain in Practice – Neuropathic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Rehab Seminar - Pain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Chronic Pain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Neuropathic Pain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Essential Considerations in Chronic Pain Management</a:t>
                      </a:r>
                    </a:p>
                    <a:p>
                      <a:pPr marL="457200">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Managing Moderate-Severe Chronic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Complex Spasticity Case Studies</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Essentials of Chronic Pain Management </a:t>
                      </a:r>
                      <a:endParaRPr lang="en-AU" sz="1050" dirty="0">
                        <a:effectLst/>
                        <a:latin typeface="CG Times"/>
                        <a:ea typeface="Times New Roman"/>
                        <a:cs typeface="CG Times"/>
                      </a:endParaRPr>
                    </a:p>
                  </a:txBody>
                  <a:tcPr marL="59206" marR="59206"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Western Sydney GP Launch</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Mid North Coast Specialist Launch Upper North Shore GP</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TNA Regional Conf. Adelaide</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TNA Regional Conf. Adelaide</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Inner City GP Module</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Hunters Hill Private Education</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Upper North Shore GP Launch</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Neurology/ </a:t>
                      </a:r>
                      <a:r>
                        <a:rPr lang="en-AU" sz="1050" dirty="0" err="1">
                          <a:effectLst/>
                        </a:rPr>
                        <a:t>Neurosurg</a:t>
                      </a:r>
                      <a:r>
                        <a:rPr lang="en-AU" sz="1050" dirty="0">
                          <a:effectLst/>
                        </a:rPr>
                        <a:t>. Mater</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CME Weekend Western Plains Zoo Dubbo</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Spasticity SIG Meeting</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Western Sydney GP Meeting</a:t>
                      </a:r>
                      <a:endParaRPr lang="en-AU" sz="1050" dirty="0">
                        <a:effectLst/>
                        <a:latin typeface="CG Times"/>
                        <a:ea typeface="Times New Roman"/>
                        <a:cs typeface="CG Times"/>
                      </a:endParaRPr>
                    </a:p>
                  </a:txBody>
                  <a:tcPr marL="59206" marR="59206" marT="0" marB="0"/>
                </a:tc>
              </a:tr>
              <a:tr h="1008112">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2013</a:t>
                      </a:r>
                      <a:endParaRPr lang="en-AU" sz="1050">
                        <a:effectLst/>
                        <a:latin typeface="CG Times"/>
                        <a:ea typeface="Times New Roman"/>
                        <a:cs typeface="CG Times"/>
                      </a:endParaRPr>
                    </a:p>
                  </a:txBody>
                  <a:tcPr marL="59206" marR="59206"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Chronic Pain Management - Essentials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err="1">
                          <a:effectLst/>
                        </a:rPr>
                        <a:t>Parkinsons</a:t>
                      </a:r>
                      <a:r>
                        <a:rPr lang="en-AU" sz="1050" dirty="0">
                          <a:effectLst/>
                        </a:rPr>
                        <a:t> Disease Update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Essentials of Chronic Pain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Quality Use of Pharmacotherapies in Chronic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Chronic Low Back Pain: Assess and Manage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Renal disorders and other Considerations in Management </a:t>
                      </a:r>
                      <a:r>
                        <a:rPr lang="en-AU" sz="1050" dirty="0" err="1" smtClean="0">
                          <a:effectLst/>
                        </a:rPr>
                        <a:t>ofChronic</a:t>
                      </a:r>
                      <a:r>
                        <a:rPr lang="en-AU" sz="1050" dirty="0" smtClean="0">
                          <a:effectLst/>
                        </a:rPr>
                        <a:t> </a:t>
                      </a:r>
                      <a:r>
                        <a:rPr lang="en-AU" sz="1050" dirty="0">
                          <a:effectLst/>
                        </a:rPr>
                        <a:t>Pain</a:t>
                      </a:r>
                      <a:endParaRPr lang="en-AU" sz="1050" dirty="0">
                        <a:effectLst/>
                        <a:latin typeface="CG Times"/>
                        <a:ea typeface="Times New Roman"/>
                        <a:cs typeface="CG Times"/>
                      </a:endParaRPr>
                    </a:p>
                  </a:txBody>
                  <a:tcPr marL="59206" marR="59206"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Upper North Shore GP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Inner West GP Sydney</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Western Sydney GP Meeting</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Hills District GP Network</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Upper North Shore GP Meeting</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Inner West GP Network</a:t>
                      </a:r>
                      <a:endParaRPr lang="en-AU" sz="1050" dirty="0">
                        <a:effectLst/>
                        <a:latin typeface="CG Times"/>
                        <a:ea typeface="Times New Roman"/>
                        <a:cs typeface="CG Times"/>
                      </a:endParaRPr>
                    </a:p>
                  </a:txBody>
                  <a:tcPr marL="59206" marR="59206" marT="0" marB="0"/>
                </a:tc>
              </a:tr>
              <a:tr h="792088">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2014</a:t>
                      </a:r>
                      <a:endParaRPr lang="en-AU" sz="1050">
                        <a:effectLst/>
                        <a:latin typeface="CG Times"/>
                        <a:ea typeface="Times New Roman"/>
                        <a:cs typeface="CG Times"/>
                      </a:endParaRPr>
                    </a:p>
                  </a:txBody>
                  <a:tcPr marL="59206" marR="59206"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The Multi-disciplinary Approach in Stroke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Pearls of Parkinson’s Disease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Multi-disciplinary Approach in the Management of Stroke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Chronic Pain Clinical Update – PALEXIA SR</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a:effectLst/>
                        </a:rPr>
                        <a:t>Parkinson’s Disease and Motor Neurone Disease Update</a:t>
                      </a:r>
                      <a:endParaRPr lang="en-AU" sz="1050">
                        <a:effectLst/>
                        <a:latin typeface="CG Times"/>
                        <a:ea typeface="Times New Roman"/>
                        <a:cs typeface="CG Times"/>
                      </a:endParaRPr>
                    </a:p>
                  </a:txBody>
                  <a:tcPr marL="59206" marR="59206"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Medicare Local Inner West Sydney</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North Coast NSW Medicare Local</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Rural Doctors Network Outreach</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Upper North Shore GP</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50" dirty="0">
                          <a:effectLst/>
                        </a:rPr>
                        <a:t>AFRM Registrar Teaching</a:t>
                      </a:r>
                      <a:endParaRPr lang="en-AU" sz="1050" dirty="0">
                        <a:effectLst/>
                        <a:latin typeface="CG Times"/>
                        <a:ea typeface="Times New Roman"/>
                        <a:cs typeface="CG Times"/>
                      </a:endParaRPr>
                    </a:p>
                  </a:txBody>
                  <a:tcPr marL="59206" marR="59206" marT="0" marB="0"/>
                </a:tc>
              </a:tr>
            </a:tbl>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46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920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96068720"/>
              </p:ext>
            </p:extLst>
          </p:nvPr>
        </p:nvGraphicFramePr>
        <p:xfrm>
          <a:off x="611560" y="54868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quarter" idx="1"/>
            <p:extLst>
              <p:ext uri="{D42A27DB-BD31-4B8C-83A1-F6EECF244321}">
                <p14:modId xmlns:p14="http://schemas.microsoft.com/office/powerpoint/2010/main" val="692064866"/>
              </p:ext>
            </p:extLst>
          </p:nvPr>
        </p:nvGraphicFramePr>
        <p:xfrm>
          <a:off x="467544" y="1772815"/>
          <a:ext cx="8064896" cy="5588964"/>
        </p:xfrm>
        <a:graphic>
          <a:graphicData uri="http://schemas.openxmlformats.org/drawingml/2006/table">
            <a:tbl>
              <a:tblPr firstRow="1" firstCol="1" bandRow="1">
                <a:tableStyleId>{5C22544A-7EE6-4342-B048-85BDC9FD1C3A}</a:tableStyleId>
              </a:tblPr>
              <a:tblGrid>
                <a:gridCol w="1584176"/>
                <a:gridCol w="4024654"/>
                <a:gridCol w="2456066"/>
              </a:tblGrid>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JE </a:t>
                      </a:r>
                      <a:r>
                        <a:rPr lang="en-AU" sz="1100" dirty="0" err="1">
                          <a:effectLst/>
                        </a:rPr>
                        <a:t>Marosszeky</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Ankylosing Spondylitis</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Med J Aust.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June 1994; 160 (11): 734-35</a:t>
                      </a:r>
                      <a:endParaRPr lang="en-AU" sz="110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J </a:t>
                      </a:r>
                      <a:r>
                        <a:rPr lang="en-AU" sz="1100" dirty="0" err="1">
                          <a:effectLst/>
                        </a:rPr>
                        <a:t>Gurka</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Probable Ciprofloxacin Induced Cholestasis</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Aust &amp; NZ Journal of Med.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Oct 1995; 25 (5): 541-42</a:t>
                      </a:r>
                      <a:endParaRPr lang="en-AU" sz="110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D </a:t>
                      </a:r>
                      <a:r>
                        <a:rPr lang="en-AU" sz="1100" dirty="0">
                          <a:effectLst/>
                        </a:rPr>
                        <a:t>Williams</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err="1">
                          <a:effectLst/>
                        </a:rPr>
                        <a:t>Opsoclonus</a:t>
                      </a:r>
                      <a:r>
                        <a:rPr lang="en-AU" sz="1100" dirty="0">
                          <a:effectLst/>
                        </a:rPr>
                        <a:t> as a </a:t>
                      </a:r>
                      <a:r>
                        <a:rPr lang="en-AU" sz="1100" dirty="0" err="1">
                          <a:effectLst/>
                        </a:rPr>
                        <a:t>Paraneoplastic</a:t>
                      </a:r>
                      <a:r>
                        <a:rPr lang="en-AU" sz="1100" dirty="0">
                          <a:effectLst/>
                        </a:rPr>
                        <a:t> Manifestation of Pancreatic Carcinoma</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J of Neurology, Neurosurgery &amp; Psych. Nov 1997; 63 (5): 687-88</a:t>
                      </a:r>
                      <a:endParaRPr lang="en-AU" sz="110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K </a:t>
                      </a:r>
                      <a:r>
                        <a:rPr lang="en-AU" sz="1100" dirty="0">
                          <a:effectLst/>
                        </a:rPr>
                        <a:t>Burton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Cervical Root Injury Caused By </a:t>
                      </a:r>
                      <a:r>
                        <a:rPr lang="en-AU" sz="1100" dirty="0" err="1">
                          <a:effectLst/>
                        </a:rPr>
                        <a:t>Extracranial</a:t>
                      </a:r>
                      <a:r>
                        <a:rPr lang="en-AU" sz="1100" dirty="0">
                          <a:effectLst/>
                        </a:rPr>
                        <a:t> Vertebral Artery Dissection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J Clinical Neuroscience.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March 1999; 6(2):166-168</a:t>
                      </a:r>
                      <a:endParaRPr lang="en-AU" sz="1100">
                        <a:effectLst/>
                        <a:latin typeface="CG Times"/>
                        <a:ea typeface="Times New Roman"/>
                        <a:cs typeface="CG Times"/>
                      </a:endParaRPr>
                    </a:p>
                  </a:txBody>
                  <a:tcPr marL="51562" marR="51562" marT="0" marB="0"/>
                </a:tc>
              </a:tr>
              <a:tr h="363702">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A </a:t>
                      </a:r>
                      <a:r>
                        <a:rPr lang="en-AU" sz="1100" dirty="0">
                          <a:effectLst/>
                        </a:rPr>
                        <a:t>Corbett, </a:t>
                      </a:r>
                      <a:r>
                        <a:rPr lang="en-AU" sz="1100" baseline="0" dirty="0" smtClean="0">
                          <a:effectLst/>
                        </a:rPr>
                        <a:t> </a:t>
                      </a:r>
                      <a:r>
                        <a:rPr lang="en-AU" sz="1100" dirty="0" smtClean="0">
                          <a:effectLst/>
                        </a:rPr>
                        <a:t>J </a:t>
                      </a:r>
                      <a:r>
                        <a:rPr lang="en-AU" sz="1100" dirty="0">
                          <a:effectLst/>
                        </a:rPr>
                        <a:t>Graham</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Symptomatic Colloid Cyst of the Third Ventricle Occurring in Mother and Son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 Clinical Neuroscience. November 1999; 6(6):520-522.</a:t>
                      </a:r>
                      <a:endParaRPr lang="en-AU" sz="1100" dirty="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A </a:t>
                      </a:r>
                      <a:r>
                        <a:rPr lang="en-AU" sz="1100" dirty="0">
                          <a:effectLst/>
                        </a:rPr>
                        <a:t>Corbett</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Myopathy Due to Primary Systemic Amyloidosis</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 of Neurology, Neurosurgery &amp; Psychiatry. March 2000; 68(3): 385</a:t>
                      </a:r>
                      <a:endParaRPr lang="en-AU" sz="1100" dirty="0">
                        <a:effectLst/>
                        <a:latin typeface="CG Times"/>
                        <a:ea typeface="Times New Roman"/>
                        <a:cs typeface="CG Times"/>
                      </a:endParaRPr>
                    </a:p>
                  </a:txBody>
                  <a:tcPr marL="51562" marR="51562" marT="0" marB="0"/>
                </a:tc>
              </a:tr>
              <a:tr h="451836">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G.A</a:t>
                      </a:r>
                      <a:r>
                        <a:rPr lang="en-AU" sz="1100" dirty="0">
                          <a:effectLst/>
                        </a:rPr>
                        <a:t>. Nicholson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Normal Complement of Motor Units in Asymptomatic Familial (SOD1 mutation) Amyotrophic Lateral Sclerosis Carriers</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 of Neurology, Neurosurgery &amp; Psychiatry.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October 2001; 71(4):478-481</a:t>
                      </a:r>
                      <a:endParaRPr lang="en-AU" sz="1100" dirty="0">
                        <a:effectLst/>
                        <a:latin typeface="CG Times"/>
                        <a:ea typeface="Times New Roman"/>
                        <a:cs typeface="CG Times"/>
                      </a:endParaRPr>
                    </a:p>
                  </a:txBody>
                  <a:tcPr marL="51562" marR="51562" marT="0" marB="0"/>
                </a:tc>
              </a:tr>
              <a:tr h="363702">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MJ </a:t>
                      </a:r>
                      <a:r>
                        <a:rPr lang="en-AU" sz="1100" dirty="0">
                          <a:effectLst/>
                        </a:rPr>
                        <a:t>Ling, </a:t>
                      </a:r>
                      <a:r>
                        <a:rPr lang="en-AU" sz="1100" baseline="0" dirty="0" smtClean="0">
                          <a:effectLst/>
                        </a:rPr>
                        <a:t> </a:t>
                      </a:r>
                      <a:r>
                        <a:rPr lang="en-AU" sz="1100" dirty="0" smtClean="0">
                          <a:effectLst/>
                        </a:rPr>
                        <a:t>JGL </a:t>
                      </a:r>
                      <a:r>
                        <a:rPr lang="en-AU" sz="1100" dirty="0">
                          <a:effectLst/>
                        </a:rPr>
                        <a:t>Morris</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Dopa-Responsive Parkinsonism Secondary to Right Temporal Lobe Haemorrhage</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Movement Disorders. </a:t>
                      </a:r>
                    </a:p>
                    <a:p>
                      <a:pPr marL="0" indent="0">
                        <a:spcAft>
                          <a:spcPts val="0"/>
                        </a:spcAft>
                        <a:buFont typeface="+mj-lt"/>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April 2002; 17(2): 402-404.</a:t>
                      </a:r>
                      <a:endParaRPr lang="en-AU" sz="1100" dirty="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G </a:t>
                      </a:r>
                      <a:r>
                        <a:rPr lang="en-AU" sz="1100" dirty="0">
                          <a:effectLst/>
                        </a:rPr>
                        <a:t>Nicholson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Detection Of Pre-Clinical Motor Neurone Loss In SOD1 Mutation Carriers Using Motor Unit Number Estimation</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 of Neurology, Neurosurgery &amp; Psychiatry Aug 2002; 73(2): 199-201</a:t>
                      </a:r>
                      <a:endParaRPr lang="en-AU" sz="1100" dirty="0">
                        <a:effectLst/>
                        <a:latin typeface="CG Times"/>
                        <a:ea typeface="Times New Roman"/>
                        <a:cs typeface="CG Times"/>
                      </a:endParaRPr>
                    </a:p>
                  </a:txBody>
                  <a:tcPr marL="51562" marR="51562" marT="0" marB="0"/>
                </a:tc>
              </a:tr>
              <a:tr h="301224">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 Walker, </a:t>
                      </a:r>
                      <a:r>
                        <a:rPr lang="en-AU" sz="1100" dirty="0" smtClean="0">
                          <a:effectLst/>
                        </a:rPr>
                        <a:t>A</a:t>
                      </a:r>
                      <a:r>
                        <a:rPr lang="en-AU" sz="1100" dirty="0">
                          <a:effectLst/>
                        </a:rPr>
                        <a:t>. Aggarwal</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Nerve Conduction Studies and Electromyography</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Australian Doctor.</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Apr 2003: 32</a:t>
                      </a:r>
                      <a:endParaRPr lang="en-AU" sz="1100" dirty="0">
                        <a:effectLst/>
                        <a:latin typeface="CG Times"/>
                        <a:ea typeface="Times New Roman"/>
                        <a:cs typeface="CG Times"/>
                      </a:endParaRPr>
                    </a:p>
                  </a:txBody>
                  <a:tcPr marL="51562" marR="51562" marT="0" marB="0"/>
                </a:tc>
              </a:tr>
              <a:tr h="301307">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G</a:t>
                      </a:r>
                      <a:r>
                        <a:rPr lang="en-AU" sz="1100" dirty="0">
                          <a:effectLst/>
                        </a:rPr>
                        <a:t>. Nicholson</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Penetrance of 3 Different Superoxide Dimutase 1 (SOD1) Mutations: </a:t>
                      </a:r>
                      <a:r>
                        <a:rPr lang="en-GB" sz="1100">
                          <a:effectLst/>
                        </a:rPr>
                        <a:t>glu100gly, ile113thr and val148gly</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GB" sz="1100" dirty="0" err="1">
                          <a:effectLst/>
                        </a:rPr>
                        <a:t>Int</a:t>
                      </a:r>
                      <a:r>
                        <a:rPr lang="en-GB" sz="1100" dirty="0">
                          <a:effectLst/>
                        </a:rPr>
                        <a:t> J of Neuroscience.</a:t>
                      </a:r>
                      <a:r>
                        <a:rPr lang="en-AU" sz="1100" dirty="0">
                          <a:effectLst/>
                        </a:rPr>
                        <a:t> Aug 2005.</a:t>
                      </a:r>
                      <a:endParaRPr lang="en-AU" sz="1100" dirty="0">
                        <a:effectLst/>
                        <a:latin typeface="CG Times"/>
                        <a:ea typeface="Times New Roman"/>
                        <a:cs typeface="CG Times"/>
                      </a:endParaRPr>
                    </a:p>
                  </a:txBody>
                  <a:tcPr marL="51562" marR="51562" marT="0" marB="0"/>
                </a:tc>
              </a:tr>
              <a:tr h="602448">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O.A. Ali, </a:t>
                      </a:r>
                      <a:r>
                        <a:rPr lang="en-AU" sz="1100" dirty="0" smtClean="0">
                          <a:effectLst/>
                        </a:rPr>
                        <a:t>A</a:t>
                      </a:r>
                      <a:r>
                        <a:rPr lang="en-AU" sz="1100" dirty="0">
                          <a:effectLst/>
                        </a:rPr>
                        <a:t>. Aggarwal, </a:t>
                      </a:r>
                      <a:r>
                        <a:rPr lang="en-AU" sz="1100" dirty="0" smtClean="0">
                          <a:effectLst/>
                        </a:rPr>
                        <a:t>G</a:t>
                      </a:r>
                      <a:r>
                        <a:rPr lang="en-AU" sz="1100" dirty="0">
                          <a:effectLst/>
                        </a:rPr>
                        <a:t>. </a:t>
                      </a:r>
                      <a:r>
                        <a:rPr lang="en-AU" sz="1100" dirty="0" err="1">
                          <a:effectLst/>
                        </a:rPr>
                        <a:t>Thanakrishnan</a:t>
                      </a:r>
                      <a:r>
                        <a:rPr lang="en-AU" sz="1100" dirty="0">
                          <a:effectLst/>
                        </a:rPr>
                        <a:t>, H.C. Lowe</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Thoracic Spinal Cord Ischemia Following Acute Myocardial Infarction and Cardiac Arrest in a Young Male</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Heart Lung Circ.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Feb 2006; 15 (1): 53-5</a:t>
                      </a:r>
                      <a:endParaRPr lang="en-AU" sz="1100" dirty="0">
                        <a:effectLst/>
                        <a:latin typeface="CG Times"/>
                        <a:ea typeface="Times New Roman"/>
                        <a:cs typeface="CG Times"/>
                      </a:endParaRPr>
                    </a:p>
                  </a:txBody>
                  <a:tcPr marL="51562" marR="51562" marT="0" marB="0"/>
                </a:tc>
              </a:tr>
              <a:tr h="451836">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ES" sz="1100" dirty="0">
                          <a:effectLst/>
                        </a:rPr>
                        <a:t>B. Dawson, </a:t>
                      </a:r>
                      <a:r>
                        <a:rPr lang="es-ES" sz="1100" dirty="0" smtClean="0">
                          <a:effectLst/>
                        </a:rPr>
                        <a:t>E.J</a:t>
                      </a:r>
                      <a:r>
                        <a:rPr lang="es-ES" sz="1100" dirty="0">
                          <a:effectLst/>
                        </a:rPr>
                        <a:t>. </a:t>
                      </a:r>
                      <a:r>
                        <a:rPr lang="es-ES" sz="1100" dirty="0" err="1">
                          <a:effectLst/>
                        </a:rPr>
                        <a:t>Favaloro</a:t>
                      </a:r>
                      <a:r>
                        <a:rPr lang="es-ES" sz="1100" dirty="0" smtClean="0">
                          <a:effectLst/>
                        </a:rPr>
                        <a:t>, </a:t>
                      </a:r>
                      <a:r>
                        <a:rPr lang="es-ES" sz="1100" dirty="0">
                          <a:effectLst/>
                        </a:rPr>
                        <a:t>J. Taylor, </a:t>
                      </a:r>
                      <a:r>
                        <a:rPr lang="es-ES" sz="1100" dirty="0" smtClean="0">
                          <a:effectLst/>
                        </a:rPr>
                        <a:t>A</a:t>
                      </a:r>
                      <a:r>
                        <a:rPr lang="es-ES" sz="1100" dirty="0">
                          <a:effectLst/>
                        </a:rPr>
                        <a:t>. Aggarwal</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Unrecognized Pellagra Masquerading as Odynophagia</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err="1">
                          <a:effectLst/>
                        </a:rPr>
                        <a:t>Int</a:t>
                      </a:r>
                      <a:r>
                        <a:rPr lang="en-AU" sz="1100" dirty="0">
                          <a:effectLst/>
                        </a:rPr>
                        <a:t> Med Journal.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Jul 2006; 36 (7): 472-474</a:t>
                      </a:r>
                      <a:endParaRPr lang="en-AU" sz="1100" dirty="0">
                        <a:effectLst/>
                        <a:latin typeface="CG Times"/>
                        <a:ea typeface="Times New Roman"/>
                        <a:cs typeface="CG Times"/>
                      </a:endParaRPr>
                    </a:p>
                  </a:txBody>
                  <a:tcPr marL="51562" marR="51562" marT="0" marB="0"/>
                </a:tc>
              </a:tr>
              <a:tr h="451836">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T.A. Nguyen, </a:t>
                      </a:r>
                      <a:r>
                        <a:rPr lang="en-AU" sz="1100" dirty="0" smtClean="0">
                          <a:effectLst/>
                        </a:rPr>
                        <a:t>A</a:t>
                      </a:r>
                      <a:r>
                        <a:rPr lang="en-AU" sz="1100" dirty="0">
                          <a:effectLst/>
                        </a:rPr>
                        <a:t>. Page, </a:t>
                      </a:r>
                      <a:r>
                        <a:rPr lang="en-AU" sz="1100" dirty="0" smtClean="0">
                          <a:effectLst/>
                        </a:rPr>
                        <a:t>A</a:t>
                      </a:r>
                      <a:r>
                        <a:rPr lang="en-AU" sz="1100" dirty="0">
                          <a:effectLst/>
                        </a:rPr>
                        <a:t>. Aggarwal, </a:t>
                      </a:r>
                      <a:r>
                        <a:rPr lang="en-AU" sz="1100" dirty="0" smtClean="0">
                          <a:effectLst/>
                        </a:rPr>
                        <a:t>P</a:t>
                      </a:r>
                      <a:r>
                        <a:rPr lang="en-AU" sz="1100" dirty="0">
                          <a:effectLst/>
                        </a:rPr>
                        <a:t>. Henke</a:t>
                      </a:r>
                      <a:endParaRPr lang="en-AU" sz="1100" dirty="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Social Determinants of Discharge Destination for Patients after Stroke with Low Admission FIM Instrument Scores</a:t>
                      </a:r>
                      <a:endParaRPr lang="en-AU" sz="1100">
                        <a:effectLst/>
                        <a:latin typeface="CG Times"/>
                        <a:ea typeface="Times New Roman"/>
                        <a:cs typeface="CG Times"/>
                      </a:endParaRPr>
                    </a:p>
                  </a:txBody>
                  <a:tcPr marL="51562" marR="515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Arch </a:t>
                      </a:r>
                      <a:r>
                        <a:rPr lang="en-AU" sz="1100" dirty="0" err="1">
                          <a:effectLst/>
                        </a:rPr>
                        <a:t>Phys</a:t>
                      </a:r>
                      <a:r>
                        <a:rPr lang="en-AU" sz="1100" dirty="0">
                          <a:effectLst/>
                        </a:rPr>
                        <a:t> Med </a:t>
                      </a:r>
                      <a:r>
                        <a:rPr lang="en-AU" sz="1100" dirty="0" err="1">
                          <a:effectLst/>
                        </a:rPr>
                        <a:t>Rehabil</a:t>
                      </a:r>
                      <a:r>
                        <a:rPr lang="en-AU" sz="11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Jun 2007; 88(6): 740-744</a:t>
                      </a:r>
                      <a:endParaRPr lang="en-AU" sz="1100" dirty="0">
                        <a:effectLst/>
                        <a:latin typeface="CG Times"/>
                        <a:ea typeface="Times New Roman"/>
                        <a:cs typeface="CG Times"/>
                      </a:endParaRPr>
                    </a:p>
                  </a:txBody>
                  <a:tcPr marL="51562" marR="51562" marT="0" marB="0"/>
                </a:tc>
              </a:tr>
            </a:tbl>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46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781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49359504"/>
              </p:ext>
            </p:extLst>
          </p:nvPr>
        </p:nvGraphicFramePr>
        <p:xfrm>
          <a:off x="467544" y="116632"/>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sz="quarter" idx="1"/>
            <p:extLst>
              <p:ext uri="{D42A27DB-BD31-4B8C-83A1-F6EECF244321}">
                <p14:modId xmlns:p14="http://schemas.microsoft.com/office/powerpoint/2010/main" val="2115371285"/>
              </p:ext>
            </p:extLst>
          </p:nvPr>
        </p:nvGraphicFramePr>
        <p:xfrm>
          <a:off x="395536" y="1326477"/>
          <a:ext cx="8280921" cy="5657986"/>
        </p:xfrm>
        <a:graphic>
          <a:graphicData uri="http://schemas.openxmlformats.org/drawingml/2006/table">
            <a:tbl>
              <a:tblPr firstRow="1" firstCol="1" bandRow="1">
                <a:tableStyleId>{5C22544A-7EE6-4342-B048-85BDC9FD1C3A}</a:tableStyleId>
              </a:tblPr>
              <a:tblGrid>
                <a:gridCol w="2048284"/>
                <a:gridCol w="3710783"/>
                <a:gridCol w="2521854"/>
              </a:tblGrid>
              <a:tr h="644007">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E</a:t>
                      </a:r>
                      <a:r>
                        <a:rPr lang="en-AU" sz="1100" dirty="0">
                          <a:effectLst/>
                        </a:rPr>
                        <a:t>. Kean</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Comparison of the </a:t>
                      </a:r>
                      <a:r>
                        <a:rPr lang="en-AU" sz="1100" dirty="0" err="1">
                          <a:effectLst/>
                        </a:rPr>
                        <a:t>Folstein</a:t>
                      </a:r>
                      <a:r>
                        <a:rPr lang="en-AU" sz="1100" dirty="0">
                          <a:effectLst/>
                        </a:rPr>
                        <a:t> Mini Mental State Examination (MMSE) to the Montreal Cognitive Assessment (</a:t>
                      </a:r>
                      <a:r>
                        <a:rPr lang="en-AU" sz="1100" dirty="0" err="1">
                          <a:effectLst/>
                        </a:rPr>
                        <a:t>MoCA</a:t>
                      </a:r>
                      <a:r>
                        <a:rPr lang="en-AU" sz="1100" dirty="0">
                          <a:effectLst/>
                        </a:rPr>
                        <a:t>) as a Cognitive Screening Tool in an Inpatient Rehabilitation Setting</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Neurosciences &amp; Med.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Dec 2010; 1 (2):  34-38</a:t>
                      </a:r>
                      <a:endParaRPr lang="en-AU" sz="1100" dirty="0">
                        <a:effectLst/>
                        <a:latin typeface="CG Times"/>
                        <a:ea typeface="Times New Roman"/>
                        <a:cs typeface="CG Times"/>
                      </a:endParaRPr>
                    </a:p>
                  </a:txBody>
                  <a:tcPr marL="56262" marR="56262" marT="0" marB="0"/>
                </a:tc>
              </a:tr>
              <a:tr h="383603">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Handgrip maximal voluntary isometric contraction does not correlate with </a:t>
                      </a:r>
                      <a:r>
                        <a:rPr lang="en-AU" sz="1100" dirty="0" err="1">
                          <a:effectLst/>
                        </a:rPr>
                        <a:t>thenar</a:t>
                      </a:r>
                      <a:r>
                        <a:rPr lang="en-AU" sz="1100" dirty="0">
                          <a:effectLst/>
                        </a:rPr>
                        <a:t> motor unit number estimation</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Neurology Research International. May 2012 (187947): 1-5</a:t>
                      </a:r>
                      <a:endParaRPr lang="en-AU" sz="1100" dirty="0">
                        <a:effectLst/>
                        <a:latin typeface="CG Times"/>
                        <a:ea typeface="Times New Roman"/>
                        <a:cs typeface="CG Times"/>
                      </a:endParaRPr>
                    </a:p>
                  </a:txBody>
                  <a:tcPr marL="56262" marR="56262" marT="0" marB="0"/>
                </a:tc>
              </a:tr>
              <a:tr h="383603">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Pre-symptomatic Motor Unit Loss in Familial Amyotrophic Lateral Sclerosis - An Ongoing Longitudinal Study</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Neurodegeneration &amp; Regeneration May 2012</a:t>
                      </a:r>
                      <a:endParaRPr lang="en-AU" sz="1100" dirty="0">
                        <a:effectLst/>
                        <a:latin typeface="CG Times"/>
                        <a:ea typeface="Times New Roman"/>
                        <a:cs typeface="CG Times"/>
                      </a:endParaRPr>
                    </a:p>
                  </a:txBody>
                  <a:tcPr marL="56262" marR="56262" marT="0" marB="0"/>
                </a:tc>
              </a:tr>
              <a:tr h="359095">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 </a:t>
                      </a:r>
                      <a:r>
                        <a:rPr lang="en-AU" sz="1100" dirty="0" smtClean="0">
                          <a:effectLst/>
                        </a:rPr>
                        <a:t>I</a:t>
                      </a:r>
                      <a:r>
                        <a:rPr lang="en-AU" sz="1100" dirty="0">
                          <a:effectLst/>
                        </a:rPr>
                        <a:t>. Wood </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Low Vitamin B12 Syndrome in Trigeminal Neuralgia</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Pain &amp; Relief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July 2012; 1(5): 1-5</a:t>
                      </a:r>
                      <a:endParaRPr lang="en-AU" sz="1100" dirty="0">
                        <a:effectLst/>
                        <a:latin typeface="CG Times"/>
                        <a:ea typeface="Times New Roman"/>
                        <a:cs typeface="CG Times"/>
                      </a:endParaRPr>
                    </a:p>
                  </a:txBody>
                  <a:tcPr marL="56262" marR="56262" marT="0" marB="0"/>
                </a:tc>
              </a:tr>
              <a:tr h="409176">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 Philip, </a:t>
                      </a:r>
                      <a:r>
                        <a:rPr lang="en-AU" sz="1100" dirty="0" smtClean="0">
                          <a:effectLst/>
                        </a:rPr>
                        <a:t>S</a:t>
                      </a:r>
                      <a:r>
                        <a:rPr lang="en-AU" sz="1100" dirty="0">
                          <a:effectLst/>
                        </a:rPr>
                        <a:t>. </a:t>
                      </a:r>
                      <a:r>
                        <a:rPr lang="en-AU" sz="1100" dirty="0" err="1">
                          <a:effectLst/>
                        </a:rPr>
                        <a:t>Limaye</a:t>
                      </a:r>
                      <a:r>
                        <a:rPr lang="en-AU" sz="1100" dirty="0">
                          <a:effectLst/>
                        </a:rPr>
                        <a:t>, </a:t>
                      </a:r>
                      <a:r>
                        <a:rPr lang="en-AU" sz="1100" dirty="0" smtClean="0">
                          <a:effectLst/>
                        </a:rPr>
                        <a:t>G</a:t>
                      </a:r>
                      <a:r>
                        <a:rPr lang="en-AU" sz="1100" dirty="0">
                          <a:effectLst/>
                        </a:rPr>
                        <a:t>. </a:t>
                      </a:r>
                      <a:r>
                        <a:rPr lang="en-AU" sz="1100" dirty="0" err="1">
                          <a:effectLst/>
                        </a:rPr>
                        <a:t>Thanakrishnan</a:t>
                      </a:r>
                      <a:r>
                        <a:rPr lang="en-AU" sz="1100" dirty="0">
                          <a:effectLst/>
                        </a:rPr>
                        <a:t>, A.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Posterior Reversible Encephalopathy Syndrome (PRES) as an Initial Presentation of Systemic Lupus Erythematosus (SLE)</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Clinical Case Reports Jun 2012; 2 (9):  1-3</a:t>
                      </a:r>
                      <a:endParaRPr lang="en-AU" sz="1100" dirty="0">
                        <a:effectLst/>
                        <a:latin typeface="CG Times"/>
                        <a:ea typeface="Times New Roman"/>
                        <a:cs typeface="CG Times"/>
                      </a:endParaRPr>
                    </a:p>
                  </a:txBody>
                  <a:tcPr marL="56262" marR="56262" marT="0" marB="0"/>
                </a:tc>
              </a:tr>
              <a:tr h="483005">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B. </a:t>
                      </a:r>
                      <a:r>
                        <a:rPr lang="en-AU" sz="1100" dirty="0" err="1" smtClean="0">
                          <a:effectLst/>
                        </a:rPr>
                        <a:t>Taboosh</a:t>
                      </a:r>
                      <a:r>
                        <a:rPr lang="en-AU" sz="1100" dirty="0" smtClean="0">
                          <a:effectLst/>
                        </a:rPr>
                        <a:t>, </a:t>
                      </a:r>
                      <a:r>
                        <a:rPr lang="en-AU" sz="1100" dirty="0" err="1" smtClean="0">
                          <a:effectLst/>
                        </a:rPr>
                        <a:t>A.Aggarwal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err="1">
                          <a:effectLst/>
                        </a:rPr>
                        <a:t>Quadraparesis</a:t>
                      </a:r>
                      <a:r>
                        <a:rPr lang="en-AU" sz="1100" dirty="0">
                          <a:effectLst/>
                        </a:rPr>
                        <a:t> following Chiropractic Manipulation: A Case Report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Clinical Case Reports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Aug 2012; 2: 165-167</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endParaRPr lang="en-AU" sz="1100" dirty="0">
                        <a:effectLst/>
                        <a:latin typeface="CG Times"/>
                        <a:ea typeface="Times New Roman"/>
                        <a:cs typeface="CG Times"/>
                      </a:endParaRPr>
                    </a:p>
                  </a:txBody>
                  <a:tcPr marL="56262" marR="56262" marT="0" marB="0"/>
                </a:tc>
              </a:tr>
              <a:tr h="587871">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t>
                      </a:r>
                      <a:r>
                        <a:rPr lang="en-AU" sz="1100" dirty="0" err="1" smtClean="0">
                          <a:effectLst/>
                        </a:rPr>
                        <a:t>Aggarwal,M</a:t>
                      </a:r>
                      <a:r>
                        <a:rPr lang="en-AU" sz="1100" dirty="0">
                          <a:effectLst/>
                        </a:rPr>
                        <a:t>. </a:t>
                      </a:r>
                      <a:r>
                        <a:rPr lang="en-AU" sz="1100" dirty="0" err="1" smtClean="0">
                          <a:effectLst/>
                        </a:rPr>
                        <a:t>Bernadi</a:t>
                      </a:r>
                      <a:r>
                        <a:rPr lang="en-AU" sz="1100" dirty="0" smtClean="0">
                          <a:effectLst/>
                        </a:rPr>
                        <a:t>,</a:t>
                      </a:r>
                      <a:r>
                        <a:rPr lang="en-AU" sz="1100" baseline="0" dirty="0" smtClean="0">
                          <a:effectLst/>
                        </a:rPr>
                        <a:t> </a:t>
                      </a:r>
                      <a:r>
                        <a:rPr lang="en-AU" sz="1100" dirty="0" smtClean="0">
                          <a:effectLst/>
                        </a:rPr>
                        <a:t>L</a:t>
                      </a:r>
                      <a:r>
                        <a:rPr lang="en-AU" sz="1100" dirty="0">
                          <a:effectLst/>
                        </a:rPr>
                        <a:t>. Wright</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Cognitive screening tool in Parkinson’s disease: Mini Mental State Examination (MMSE) versus Montreal Cognitive Assessment (</a:t>
                      </a:r>
                      <a:r>
                        <a:rPr lang="en-AU" sz="1100" dirty="0" err="1">
                          <a:effectLst/>
                        </a:rPr>
                        <a:t>MoCA</a:t>
                      </a:r>
                      <a:r>
                        <a:rPr lang="en-AU" sz="1100" dirty="0" smtClean="0">
                          <a:effectLst/>
                        </a:rPr>
                        <a:t>)</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Alzheimer’s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Oct 2012 </a:t>
                      </a:r>
                      <a:r>
                        <a:rPr lang="en-AU" sz="1100" dirty="0" err="1">
                          <a:effectLst/>
                        </a:rPr>
                        <a:t>Vol</a:t>
                      </a:r>
                      <a:r>
                        <a:rPr lang="en-AU" sz="1100" dirty="0">
                          <a:effectLst/>
                        </a:rPr>
                        <a:t> 1 Issue 5: 279-283</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endParaRPr lang="en-AU" sz="1100" dirty="0">
                        <a:effectLst/>
                        <a:latin typeface="CG Times"/>
                        <a:ea typeface="Times New Roman"/>
                        <a:cs typeface="CG Times"/>
                      </a:endParaRPr>
                    </a:p>
                  </a:txBody>
                  <a:tcPr marL="56262" marR="56262" marT="0" marB="0"/>
                </a:tc>
              </a:tr>
              <a:tr h="644007">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 </a:t>
                      </a:r>
                      <a:r>
                        <a:rPr lang="en-AU" sz="1100" dirty="0" err="1">
                          <a:effectLst/>
                        </a:rPr>
                        <a:t>Bernadi</a:t>
                      </a:r>
                      <a:r>
                        <a:rPr lang="en-AU" sz="1100" dirty="0">
                          <a:effectLst/>
                        </a:rPr>
                        <a:t>, </a:t>
                      </a:r>
                      <a:r>
                        <a:rPr lang="en-AU" sz="1100" dirty="0" smtClean="0">
                          <a:effectLst/>
                        </a:rPr>
                        <a:t>L</a:t>
                      </a:r>
                      <a:r>
                        <a:rPr lang="en-AU" sz="1100" dirty="0">
                          <a:effectLst/>
                        </a:rPr>
                        <a:t>. Wright, </a:t>
                      </a:r>
                      <a:r>
                        <a:rPr lang="en-AU" sz="1100" dirty="0" smtClean="0">
                          <a:effectLst/>
                        </a:rPr>
                        <a:t>A</a:t>
                      </a:r>
                      <a:r>
                        <a:rPr lang="en-AU" sz="1100" dirty="0">
                          <a:effectLst/>
                        </a:rPr>
                        <a:t>.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Mild Cognitive Impairment is Underrecognised in Newly Referred Patients with Parkinson’s Disease: Mini Mental State Examination (MMSE) versus Montreal Cognitive Assessment (MoCA)</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Parkinson’s Disease</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Oct 2012: 280-285</a:t>
                      </a:r>
                      <a:endParaRPr lang="en-AU" sz="1100" dirty="0">
                        <a:effectLst/>
                        <a:latin typeface="CG Times"/>
                        <a:ea typeface="Times New Roman"/>
                        <a:cs typeface="CG Times"/>
                      </a:endParaRPr>
                    </a:p>
                  </a:txBody>
                  <a:tcPr marL="56262" marR="56262" marT="0" marB="0"/>
                </a:tc>
              </a:tr>
              <a:tr h="383603">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Challenges of Pain Medicine: The Stigma Associated with Using Tri-Cyclic Anti-Depressants – It’s not all in the Mind</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J of Clinical Trials Dec 12</a:t>
                      </a:r>
                      <a:endParaRPr lang="en-AU" sz="1100" dirty="0">
                        <a:effectLst/>
                        <a:latin typeface="CG Times"/>
                        <a:ea typeface="Times New Roman"/>
                        <a:cs typeface="CG Times"/>
                      </a:endParaRPr>
                    </a:p>
                  </a:txBody>
                  <a:tcPr marL="56262" marR="56262" marT="0" marB="0"/>
                </a:tc>
              </a:tr>
              <a:tr h="322003">
                <a:tc>
                  <a:txBody>
                    <a:bodyPr/>
                    <a:lstStyle/>
                    <a:p>
                      <a:pPr marL="0" lvl="0" indent="0">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 Bhandari, </a:t>
                      </a:r>
                      <a:r>
                        <a:rPr lang="en-AU" sz="1100" dirty="0" smtClean="0">
                          <a:effectLst/>
                        </a:rPr>
                        <a:t>A</a:t>
                      </a:r>
                      <a:r>
                        <a:rPr lang="en-AU" sz="1100" dirty="0">
                          <a:effectLst/>
                        </a:rPr>
                        <a:t>. Aggarwal</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Pharmacotherapy in Patients with Drug –Induced Parkinsonism: A Case Series</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International Neuropsychiatric Disease Journal Jan 2014: 2 (3)</a:t>
                      </a:r>
                      <a:endParaRPr lang="en-AU" sz="1100" dirty="0">
                        <a:effectLst/>
                        <a:latin typeface="CG Times"/>
                        <a:ea typeface="Times New Roman"/>
                        <a:cs typeface="CG Times"/>
                      </a:endParaRPr>
                    </a:p>
                  </a:txBody>
                  <a:tcPr marL="56262" marR="56262" marT="0" marB="0"/>
                </a:tc>
              </a:tr>
              <a:tr h="639337">
                <a:tc>
                  <a:txBody>
                    <a:bodyPr/>
                    <a:lstStyle/>
                    <a:p>
                      <a:pPr>
                        <a:spcAft>
                          <a:spcPts val="0"/>
                        </a:spcAft>
                        <a:buFontTx/>
                        <a:buNone/>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smtClean="0">
                          <a:effectLst/>
                        </a:rPr>
                        <a:t>R.</a:t>
                      </a:r>
                      <a:r>
                        <a:rPr lang="en-AU" sz="1100" baseline="0" dirty="0" smtClean="0">
                          <a:effectLst/>
                        </a:rPr>
                        <a:t> </a:t>
                      </a:r>
                      <a:r>
                        <a:rPr lang="en-AU" sz="1100" dirty="0" smtClean="0">
                          <a:effectLst/>
                        </a:rPr>
                        <a:t>Bonello</a:t>
                      </a:r>
                      <a:r>
                        <a:rPr lang="en-AU" sz="1100" dirty="0">
                          <a:effectLst/>
                        </a:rPr>
                        <a:t>, </a:t>
                      </a:r>
                      <a:r>
                        <a:rPr lang="en-AU" sz="1100" dirty="0" smtClean="0">
                          <a:effectLst/>
                        </a:rPr>
                        <a:t>M.</a:t>
                      </a:r>
                      <a:r>
                        <a:rPr lang="en-AU" sz="1100" baseline="0" dirty="0" smtClean="0">
                          <a:effectLst/>
                        </a:rPr>
                        <a:t> </a:t>
                      </a:r>
                      <a:r>
                        <a:rPr lang="en-AU" sz="1100" dirty="0" smtClean="0">
                          <a:effectLst/>
                        </a:rPr>
                        <a:t>Cohen,</a:t>
                      </a:r>
                      <a:r>
                        <a:rPr lang="en-AU" sz="1100" baseline="0" dirty="0" smtClean="0">
                          <a:effectLst/>
                        </a:rPr>
                        <a:t> </a:t>
                      </a:r>
                      <a:r>
                        <a:rPr lang="en-AU" sz="1100" dirty="0" smtClean="0">
                          <a:effectLst/>
                        </a:rPr>
                        <a:t>J. Reece A.</a:t>
                      </a:r>
                      <a:r>
                        <a:rPr lang="en-AU" sz="1100" baseline="0" dirty="0" smtClean="0">
                          <a:effectLst/>
                        </a:rPr>
                        <a:t> </a:t>
                      </a:r>
                      <a:r>
                        <a:rPr lang="en-AU" sz="1100" dirty="0" smtClean="0">
                          <a:effectLst/>
                        </a:rPr>
                        <a:t>Agarwal,</a:t>
                      </a:r>
                      <a:r>
                        <a:rPr lang="en-AU" sz="1100" baseline="0" dirty="0" smtClean="0">
                          <a:effectLst/>
                        </a:rPr>
                        <a:t> </a:t>
                      </a:r>
                      <a:r>
                        <a:rPr lang="en-AU" sz="1100" dirty="0" smtClean="0">
                          <a:effectLst/>
                        </a:rPr>
                        <a:t>C.</a:t>
                      </a:r>
                      <a:r>
                        <a:rPr lang="en-AU" sz="1100" baseline="0" dirty="0" smtClean="0">
                          <a:effectLst/>
                        </a:rPr>
                        <a:t> </a:t>
                      </a:r>
                      <a:r>
                        <a:rPr lang="en-AU" sz="1100" dirty="0" smtClean="0">
                          <a:effectLst/>
                        </a:rPr>
                        <a:t>Rigney</a:t>
                      </a:r>
                      <a:endParaRPr lang="en-AU" sz="1100" dirty="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A Post-Market Surveillance Study on ENAR Therapy</a:t>
                      </a:r>
                      <a:endParaRPr lang="en-AU" sz="1100">
                        <a:effectLst/>
                        <a:latin typeface="CG Times"/>
                        <a:ea typeface="Times New Roman"/>
                        <a:cs typeface="CG Times"/>
                      </a:endParaRPr>
                    </a:p>
                  </a:txBody>
                  <a:tcPr marL="56262" marR="5626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Evidence-Based Complementary and Alternative Medicine Journal</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err="1">
                          <a:effectLst/>
                        </a:rPr>
                        <a:t>Vol</a:t>
                      </a:r>
                      <a:r>
                        <a:rPr lang="en-AU" sz="1100" dirty="0">
                          <a:effectLst/>
                        </a:rPr>
                        <a:t> 2014 / 341256</a:t>
                      </a:r>
                      <a:endParaRPr lang="en-AU" sz="1100" dirty="0">
                        <a:effectLst/>
                        <a:latin typeface="CG Times"/>
                        <a:ea typeface="Times New Roman"/>
                        <a:cs typeface="CG Times"/>
                      </a:endParaRPr>
                    </a:p>
                  </a:txBody>
                  <a:tcPr marL="56262" marR="56262" marT="0" marB="0"/>
                </a:tc>
              </a:tr>
            </a:tbl>
          </a:graphicData>
        </a:graphic>
      </p:graphicFrame>
      <p:pic>
        <p:nvPicPr>
          <p:cNvPr id="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36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452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78926861"/>
              </p:ext>
            </p:extLst>
          </p:nvPr>
        </p:nvGraphicFramePr>
        <p:xfrm>
          <a:off x="457200" y="274638"/>
          <a:ext cx="8229600" cy="1282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sz="quarter" idx="1"/>
            <p:extLst>
              <p:ext uri="{D42A27DB-BD31-4B8C-83A1-F6EECF244321}">
                <p14:modId xmlns:p14="http://schemas.microsoft.com/office/powerpoint/2010/main" val="3343002214"/>
              </p:ext>
            </p:extLst>
          </p:nvPr>
        </p:nvGraphicFramePr>
        <p:xfrm>
          <a:off x="611560" y="1484784"/>
          <a:ext cx="8064895" cy="5089138"/>
        </p:xfrm>
        <a:graphic>
          <a:graphicData uri="http://schemas.openxmlformats.org/drawingml/2006/table">
            <a:tbl>
              <a:tblPr firstRow="1" firstCol="1" bandRow="1">
                <a:tableStyleId>{5C22544A-7EE6-4342-B048-85BDC9FD1C3A}</a:tableStyleId>
              </a:tblPr>
              <a:tblGrid>
                <a:gridCol w="612704"/>
                <a:gridCol w="4890383"/>
                <a:gridCol w="2561808"/>
              </a:tblGrid>
              <a:tr h="513497">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2009</a:t>
                      </a:r>
                      <a:endParaRPr lang="en-AU" sz="1100" dirty="0">
                        <a:effectLst/>
                        <a:latin typeface="CG Times"/>
                        <a:ea typeface="Times New Roman"/>
                        <a:cs typeface="CG Times"/>
                      </a:endParaRPr>
                    </a:p>
                  </a:txBody>
                  <a:tcPr marL="67889" marR="67889" marT="0" marB="0"/>
                </a:tc>
                <a:tc>
                  <a:txBody>
                    <a:bodyPr/>
                    <a:lstStyle/>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So I Have TN - What Now? </a:t>
                      </a:r>
                      <a:endParaRPr lang="en-AU" sz="1100" dirty="0" smtClean="0">
                        <a:effectLst/>
                      </a:endParaRPr>
                    </a:p>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smtClean="0">
                          <a:effectLst/>
                        </a:rPr>
                        <a:t>Differential </a:t>
                      </a:r>
                      <a:r>
                        <a:rPr lang="en-AU" sz="1100" dirty="0">
                          <a:effectLst/>
                        </a:rPr>
                        <a:t>Diagnosis of Facial </a:t>
                      </a:r>
                      <a:r>
                        <a:rPr lang="en-AU" sz="1100" dirty="0" smtClean="0">
                          <a:effectLst/>
                        </a:rPr>
                        <a:t>Pain</a:t>
                      </a:r>
                    </a:p>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smtClean="0">
                          <a:effectLst/>
                        </a:rPr>
                        <a:t>Panel </a:t>
                      </a:r>
                      <a:r>
                        <a:rPr lang="en-AU" sz="1100" dirty="0">
                          <a:effectLst/>
                        </a:rPr>
                        <a:t>Member – HEY DOC!</a:t>
                      </a:r>
                      <a:endParaRPr lang="en-AU" sz="1100" dirty="0">
                        <a:effectLst/>
                        <a:latin typeface="CG Times"/>
                        <a:ea typeface="Times New Roman"/>
                        <a:cs typeface="CG Times"/>
                      </a:endParaRPr>
                    </a:p>
                  </a:txBody>
                  <a:tcPr marL="67889" marR="67889" marT="0" marB="0"/>
                </a:tc>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Trigeminal Neuralgia Association</a:t>
                      </a:r>
                    </a:p>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3</a:t>
                      </a:r>
                      <a:r>
                        <a:rPr lang="en-AU" sz="1100" baseline="30000">
                          <a:effectLst/>
                        </a:rPr>
                        <a:t>rd</a:t>
                      </a:r>
                      <a:r>
                        <a:rPr lang="en-AU" sz="1100">
                          <a:effectLst/>
                        </a:rPr>
                        <a:t> National Conference</a:t>
                      </a:r>
                    </a:p>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Yarra Valley</a:t>
                      </a:r>
                      <a:endParaRPr lang="en-AU" sz="1100">
                        <a:effectLst/>
                        <a:latin typeface="CG Times"/>
                        <a:ea typeface="Times New Roman"/>
                        <a:cs typeface="CG Times"/>
                      </a:endParaRPr>
                    </a:p>
                  </a:txBody>
                  <a:tcPr marL="67889" marR="67889" marT="0" marB="0"/>
                </a:tc>
              </a:tr>
              <a:tr h="342332">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2010</a:t>
                      </a:r>
                      <a:endParaRPr lang="en-AU" sz="1100">
                        <a:effectLst/>
                        <a:latin typeface="CG Times"/>
                        <a:ea typeface="Times New Roman"/>
                        <a:cs typeface="CG Times"/>
                      </a:endParaRPr>
                    </a:p>
                  </a:txBody>
                  <a:tcPr marL="67889" marR="67889" marT="0" marB="0"/>
                </a:tc>
                <a:tc>
                  <a:txBody>
                    <a:bodyPr/>
                    <a:lstStyle/>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Differential Diagnosis of Facial Pain </a:t>
                      </a:r>
                    </a:p>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Diagnosis and Medical Management of TN</a:t>
                      </a:r>
                      <a:endParaRPr lang="en-AU" sz="1100" dirty="0">
                        <a:effectLst/>
                        <a:latin typeface="CG Times"/>
                        <a:ea typeface="Times New Roman"/>
                        <a:cs typeface="CG Times"/>
                      </a:endParaRPr>
                    </a:p>
                  </a:txBody>
                  <a:tcPr marL="67889" marR="67889" marT="0" marB="0"/>
                </a:tc>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Trigeminal Neuralgia Association</a:t>
                      </a:r>
                    </a:p>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Hobart Support Group</a:t>
                      </a:r>
                      <a:endParaRPr lang="en-AU" sz="1100">
                        <a:effectLst/>
                        <a:latin typeface="CG Times"/>
                        <a:ea typeface="Times New Roman"/>
                        <a:cs typeface="CG Times"/>
                      </a:endParaRPr>
                    </a:p>
                  </a:txBody>
                  <a:tcPr marL="67889" marR="67889" marT="0" marB="0"/>
                </a:tc>
              </a:tr>
              <a:tr h="855829">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2011</a:t>
                      </a:r>
                      <a:endParaRPr lang="en-AU" sz="1100">
                        <a:effectLst/>
                        <a:latin typeface="CG Times"/>
                        <a:ea typeface="Times New Roman"/>
                        <a:cs typeface="CG Times"/>
                      </a:endParaRPr>
                    </a:p>
                  </a:txBody>
                  <a:tcPr marL="67889" marR="67889" marT="0" marB="0"/>
                </a:tc>
                <a:tc>
                  <a:txBody>
                    <a:bodyPr/>
                    <a:lstStyle/>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The Therapeutic Benefits of </a:t>
                      </a:r>
                      <a:r>
                        <a:rPr lang="en-AU" sz="1100" dirty="0" err="1">
                          <a:effectLst/>
                        </a:rPr>
                        <a:t>Riluzole</a:t>
                      </a:r>
                      <a:r>
                        <a:rPr lang="en-AU" sz="1100" dirty="0">
                          <a:effectLst/>
                        </a:rPr>
                        <a:t> in the Presence of Pre-symptomatic Motor Unit Loss in FALS </a:t>
                      </a:r>
                    </a:p>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Headache &amp; Migraine </a:t>
                      </a:r>
                    </a:p>
                    <a:p>
                      <a:pPr marL="457200"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Medical Management of Trigeminal Neuralgia</a:t>
                      </a:r>
                    </a:p>
                    <a:p>
                      <a:pPr marL="457200"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Hey Doc! What? Why? and How?</a:t>
                      </a:r>
                      <a:endParaRPr lang="en-AU" sz="1100" dirty="0">
                        <a:effectLst/>
                        <a:latin typeface="CG Times"/>
                        <a:ea typeface="Times New Roman"/>
                        <a:cs typeface="CG Times"/>
                      </a:endParaRPr>
                    </a:p>
                  </a:txBody>
                  <a:tcPr marL="67889" marR="67889" marT="0" marB="0"/>
                </a:tc>
                <a:tc>
                  <a:txBody>
                    <a:bodyPr/>
                    <a:lstStyle/>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EPS International Forum of Neuroscience Nanjing, China </a:t>
                      </a:r>
                    </a:p>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Trigeminal Neuralgia Association 4</a:t>
                      </a:r>
                      <a:r>
                        <a:rPr lang="en-AU" sz="1100" baseline="30000" dirty="0">
                          <a:effectLst/>
                        </a:rPr>
                        <a:t>th</a:t>
                      </a:r>
                      <a:r>
                        <a:rPr lang="en-AU" sz="1100" dirty="0">
                          <a:effectLst/>
                        </a:rPr>
                        <a:t> National Conference Hunter Valley</a:t>
                      </a:r>
                      <a:endParaRPr lang="en-AU" sz="1100" dirty="0">
                        <a:effectLst/>
                        <a:latin typeface="CG Times"/>
                        <a:ea typeface="Times New Roman"/>
                        <a:cs typeface="CG Times"/>
                      </a:endParaRPr>
                    </a:p>
                  </a:txBody>
                  <a:tcPr marL="67889" marR="67889" marT="0" marB="0"/>
                </a:tc>
              </a:tr>
              <a:tr h="513497">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2012</a:t>
                      </a:r>
                      <a:endParaRPr lang="en-AU" sz="1100">
                        <a:effectLst/>
                        <a:latin typeface="CG Times"/>
                        <a:ea typeface="Times New Roman"/>
                        <a:cs typeface="CG Times"/>
                      </a:endParaRPr>
                    </a:p>
                  </a:txBody>
                  <a:tcPr marL="67889" marR="67889"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Protection of Motor Neurons in Pre-Symptomatic Individuals Carrying SOD 1 Mutations: MUNE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Chronic Pain Management</a:t>
                      </a:r>
                      <a:endParaRPr lang="en-AU" sz="1100">
                        <a:effectLst/>
                        <a:latin typeface="CG Times"/>
                        <a:ea typeface="Times New Roman"/>
                        <a:cs typeface="CG Times"/>
                      </a:endParaRPr>
                    </a:p>
                  </a:txBody>
                  <a:tcPr marL="67889" marR="67889"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3</a:t>
                      </a:r>
                      <a:r>
                        <a:rPr lang="en-AU" sz="1100" baseline="30000" dirty="0">
                          <a:effectLst/>
                        </a:rPr>
                        <a:t>rd</a:t>
                      </a:r>
                      <a:r>
                        <a:rPr lang="en-AU" sz="1100" dirty="0">
                          <a:effectLst/>
                        </a:rPr>
                        <a:t> World Congress of </a:t>
                      </a:r>
                      <a:r>
                        <a:rPr lang="en-AU" sz="1100" dirty="0" err="1">
                          <a:effectLst/>
                        </a:rPr>
                        <a:t>NeuroTalk</a:t>
                      </a:r>
                      <a:r>
                        <a:rPr lang="en-AU" sz="1100" dirty="0">
                          <a:effectLst/>
                        </a:rPr>
                        <a:t> 2012, Beijing, China</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Kuala Lumpur and Penang</a:t>
                      </a:r>
                      <a:endParaRPr lang="en-AU" sz="1100" dirty="0">
                        <a:effectLst/>
                        <a:latin typeface="CG Times"/>
                        <a:ea typeface="Times New Roman"/>
                        <a:cs typeface="CG Times"/>
                      </a:endParaRPr>
                    </a:p>
                  </a:txBody>
                  <a:tcPr marL="67889" marR="67889" marT="0" marB="0"/>
                </a:tc>
              </a:tr>
              <a:tr h="2023317">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2013</a:t>
                      </a:r>
                      <a:endParaRPr lang="en-AU" sz="1100">
                        <a:effectLst/>
                        <a:latin typeface="CG Times"/>
                        <a:ea typeface="Times New Roman"/>
                        <a:cs typeface="CG Times"/>
                      </a:endParaRPr>
                    </a:p>
                  </a:txBody>
                  <a:tcPr marL="67889" marR="67889"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The Use of Riluzole in Pre-Symptomatic FALS</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Integrating Agonist and Antagonists in Pain Management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Sub-Anaesthetic IV Ketamine: Effectiveness in Chronic Pain Management</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The Role of Rehab in Cancer Care</a:t>
                      </a:r>
                    </a:p>
                    <a:p>
                      <a:pPr marL="457200">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Opioids for Acute Pain in Post-operative Pain</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The Role of Opioids in Rehabilitation Settings</a:t>
                      </a:r>
                    </a:p>
                    <a:p>
                      <a:pPr marL="342900" lvl="0" indent="-342900" algn="just">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Headaches: Cluster Headache, SUNA &amp; SUNCT? </a:t>
                      </a:r>
                    </a:p>
                    <a:p>
                      <a:pPr marL="457200"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Medical Management of TN</a:t>
                      </a:r>
                    </a:p>
                    <a:p>
                      <a:pPr marL="457200">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Panel Member – HEY DOC!</a:t>
                      </a:r>
                      <a:endParaRPr lang="en-AU" sz="1100">
                        <a:effectLst/>
                        <a:latin typeface="CG Times"/>
                        <a:ea typeface="Times New Roman"/>
                        <a:cs typeface="CG Times"/>
                      </a:endParaRPr>
                    </a:p>
                  </a:txBody>
                  <a:tcPr marL="67889" marR="67889"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2013 Asian Clinical Congress, Bangkok</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Kuala Lumpur (KL Hilton &amp; SIME Darby SJ)</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4</a:t>
                      </a:r>
                      <a:r>
                        <a:rPr lang="en-AU" sz="1100" baseline="30000" dirty="0">
                          <a:effectLst/>
                        </a:rPr>
                        <a:t>th</a:t>
                      </a:r>
                      <a:r>
                        <a:rPr lang="en-AU" sz="1100" dirty="0">
                          <a:effectLst/>
                        </a:rPr>
                        <a:t> World Congress of </a:t>
                      </a:r>
                      <a:r>
                        <a:rPr lang="en-AU" sz="1100" dirty="0" err="1">
                          <a:effectLst/>
                        </a:rPr>
                        <a:t>NeuroTalk</a:t>
                      </a:r>
                      <a:r>
                        <a:rPr lang="en-AU" sz="1100" dirty="0">
                          <a:effectLst/>
                        </a:rPr>
                        <a:t> 2013, Xian, China</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Supportive Care in Oncology (SCORE) – Kuala Lumpur</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University Hospital, </a:t>
                      </a:r>
                      <a:r>
                        <a:rPr lang="en-AU" sz="1100" dirty="0" err="1">
                          <a:effectLst/>
                        </a:rPr>
                        <a:t>Cheras</a:t>
                      </a:r>
                      <a:r>
                        <a:rPr lang="en-AU" sz="1100" dirty="0">
                          <a:effectLst/>
                        </a:rPr>
                        <a:t>, KL</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Rehab Hospital, </a:t>
                      </a:r>
                      <a:r>
                        <a:rPr lang="en-AU" sz="1100" dirty="0" err="1">
                          <a:effectLst/>
                        </a:rPr>
                        <a:t>Cheras</a:t>
                      </a:r>
                      <a:r>
                        <a:rPr lang="en-AU" sz="1100" dirty="0">
                          <a:effectLst/>
                        </a:rPr>
                        <a:t>, KL</a:t>
                      </a:r>
                    </a:p>
                    <a:p>
                      <a:pPr algn="just">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Trigeminal Neuralgia Association 5</a:t>
                      </a:r>
                      <a:r>
                        <a:rPr lang="en-AU" sz="1100" baseline="30000" dirty="0">
                          <a:effectLst/>
                        </a:rPr>
                        <a:t>th</a:t>
                      </a:r>
                      <a:r>
                        <a:rPr lang="en-AU" sz="1100" dirty="0">
                          <a:effectLst/>
                        </a:rPr>
                        <a:t> National Conference, Gold Coast</a:t>
                      </a:r>
                      <a:endParaRPr lang="en-AU" sz="1100" dirty="0">
                        <a:effectLst/>
                        <a:latin typeface="CG Times"/>
                        <a:ea typeface="Times New Roman"/>
                        <a:cs typeface="CG Times"/>
                      </a:endParaRPr>
                    </a:p>
                  </a:txBody>
                  <a:tcPr marL="67889" marR="67889" marT="0" marB="0"/>
                </a:tc>
              </a:tr>
              <a:tr h="684663">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2014</a:t>
                      </a:r>
                      <a:endParaRPr lang="en-AU" sz="1100">
                        <a:effectLst/>
                        <a:latin typeface="CG Times"/>
                        <a:ea typeface="Times New Roman"/>
                        <a:cs typeface="CG Times"/>
                      </a:endParaRPr>
                    </a:p>
                  </a:txBody>
                  <a:tcPr marL="67889" marR="67889"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Neuropathic pain – Case based workshop</a:t>
                      </a:r>
                    </a:p>
                    <a:p>
                      <a:pPr marL="457200">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Targeting Multiple Mechanisms in the Treatment of Chronic Pain</a:t>
                      </a:r>
                      <a:endParaRPr lang="en-AU" sz="1100">
                        <a:effectLst/>
                        <a:latin typeface="CG Times"/>
                        <a:ea typeface="Times New Roman"/>
                        <a:cs typeface="CG Times"/>
                      </a:endParaRPr>
                    </a:p>
                  </a:txBody>
                  <a:tcPr marL="67889" marR="67889"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Alliance for Improving the Management of Pain 2014 – Sydney</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Australian College of Nurse Practitioners 2014 Breakfast session</a:t>
                      </a:r>
                      <a:endParaRPr lang="en-AU" sz="1100" dirty="0">
                        <a:effectLst/>
                        <a:latin typeface="CG Times"/>
                        <a:ea typeface="Times New Roman"/>
                        <a:cs typeface="CG Times"/>
                      </a:endParaRPr>
                    </a:p>
                  </a:txBody>
                  <a:tcPr marL="67889" marR="67889" marT="0" marB="0"/>
                </a:tc>
              </a:tr>
            </a:tbl>
          </a:graphicData>
        </a:graphic>
      </p:graphicFrame>
      <p:pic>
        <p:nvPicPr>
          <p:cNvPr id="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2761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1628800"/>
            <a:ext cx="9129712" cy="41624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base">
              <a:spcBef>
                <a:spcPct val="0"/>
              </a:spcBef>
              <a:spcAft>
                <a:spcPct val="0"/>
              </a:spcAft>
              <a:defRPr/>
            </a:pPr>
            <a:r>
              <a:rPr lang="en-IN" sz="2000" dirty="0">
                <a:solidFill>
                  <a:srgbClr val="8C0000">
                    <a:lumMod val="10000"/>
                  </a:srgbClr>
                </a:solidFill>
                <a:latin typeface="Centaur" panose="02030504050205020304" pitchFamily="18" charset="0"/>
              </a:rPr>
              <a:t>OMICS </a:t>
            </a:r>
            <a:r>
              <a:rPr lang="en-IN" sz="2000" dirty="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OMICS Journals  are poised in excellence by publishing high quality research. </a:t>
            </a:r>
            <a:r>
              <a:rPr lang="en-IN" sz="2000" dirty="0">
                <a:solidFill>
                  <a:srgbClr val="8C0000">
                    <a:lumMod val="10000"/>
                  </a:srgbClr>
                </a:solidFill>
                <a:latin typeface="Centaur" panose="02030504050205020304" pitchFamily="18" charset="0"/>
              </a:rPr>
              <a:t>OMICS </a:t>
            </a:r>
            <a:r>
              <a:rPr lang="en-IN" sz="2000" dirty="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follows an Editorial Manager® System peer review process and boasts of a strong and active editorial board.</a:t>
            </a:r>
            <a:endParaRPr lang="en-US" sz="2000" dirty="0">
              <a:solidFill>
                <a:srgbClr val="8C0000">
                  <a:lumMod val="10000"/>
                </a:srgbClr>
              </a:solidFill>
              <a:latin typeface="Centaur" panose="02030504050205020304" pitchFamily="18" charset="0"/>
            </a:endParaRP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Editors and reviewers are experts in their field and provide anonymous, unbiased and detailed reviews of all submissions.</a:t>
            </a:r>
          </a:p>
          <a:p>
            <a:pPr algn="ctr" fontAlgn="base">
              <a:spcBef>
                <a:spcPct val="0"/>
              </a:spcBef>
              <a:spcAft>
                <a:spcPct val="0"/>
              </a:spcAft>
              <a:defRPr/>
            </a:pPr>
            <a:r>
              <a:rPr lang="en-IN" sz="2000" dirty="0">
                <a:solidFill>
                  <a:srgbClr val="8C000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8C0000">
                  <a:lumMod val="10000"/>
                </a:srgbClr>
              </a:solidFill>
              <a:latin typeface="Centaur" panose="02030504050205020304" pitchFamily="18" charset="0"/>
            </a:endParaRPr>
          </a:p>
          <a:p>
            <a:pPr fontAlgn="base">
              <a:spcBef>
                <a:spcPct val="0"/>
              </a:spcBef>
              <a:spcAft>
                <a:spcPct val="0"/>
              </a:spcAft>
              <a:defRPr/>
            </a:pPr>
            <a:endParaRPr lang="en-US" sz="2000" dirty="0">
              <a:solidFill>
                <a:srgbClr val="8C0000"/>
              </a:solidFill>
            </a:endParaRPr>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FFADAA">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FFADAA">
                    <a:lumMod val="10000"/>
                  </a:srgbClr>
                </a:solidFill>
                <a:latin typeface="Microsoft YaHei" panose="020B0503020204020204" pitchFamily="34" charset="-122"/>
                <a:ea typeface="Microsoft YaHei" panose="020B0503020204020204" pitchFamily="34" charset="-122"/>
              </a:rPr>
              <a:t> </a:t>
            </a:r>
          </a:p>
          <a:p>
            <a:pPr fontAlgn="base">
              <a:spcBef>
                <a:spcPct val="0"/>
              </a:spcBef>
              <a:spcAft>
                <a:spcPct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692696"/>
            <a:ext cx="8534400" cy="720080"/>
          </a:xfrm>
          <a:prstGeom prst="rect">
            <a:avLst/>
          </a:prstGeom>
        </p:spPr>
        <p:txBody>
          <a:bodyPr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en-US" sz="3200" b="1" dirty="0" smtClean="0">
                <a:solidFill>
                  <a:srgbClr val="DADADA">
                    <a:lumMod val="10000"/>
                  </a:srgbClr>
                </a:solidFill>
                <a:latin typeface="Baskerville Old Face" panose="02020602080505020303" pitchFamily="18" charset="0"/>
              </a:rPr>
              <a:t>OMICS Journals are welcoming Submissions</a:t>
            </a:r>
            <a:r>
              <a:rPr lang="en-US" sz="3200" b="1" dirty="0" smtClean="0">
                <a:solidFill>
                  <a:srgbClr val="DADADA">
                    <a:lumMod val="10000"/>
                  </a:srgbClr>
                </a:solidFill>
              </a:rPr>
              <a:t/>
            </a:r>
            <a:br>
              <a:rPr lang="en-US" sz="3200" b="1" dirty="0" smtClean="0">
                <a:solidFill>
                  <a:srgbClr val="DADADA">
                    <a:lumMod val="10000"/>
                  </a:srgbClr>
                </a:solidFill>
              </a:rPr>
            </a:br>
            <a:endParaRPr lang="en-US" sz="3200" dirty="0">
              <a:solidFill>
                <a:srgbClr val="DADADA">
                  <a:lumMod val="10000"/>
                </a:srgbClr>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825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584176"/>
          </a:xfrm>
        </p:spPr>
        <p:txBody>
          <a:bodyPr>
            <a:noAutofit/>
          </a:bodyPr>
          <a:lstStyle/>
          <a:p>
            <a:r>
              <a:rPr lang="en-US" sz="3600" b="1" dirty="0" smtClean="0"/>
              <a:t>Journal of Clinical Case Reports</a:t>
            </a:r>
            <a:r>
              <a:rPr lang="en-US" sz="3600" b="1" dirty="0"/>
              <a:t/>
            </a:r>
            <a:br>
              <a:rPr lang="en-US" sz="3600" b="1" dirty="0"/>
            </a:br>
            <a:r>
              <a:rPr lang="en-US" sz="3600" b="1" dirty="0"/>
              <a:t>Related Journals</a:t>
            </a:r>
            <a:r>
              <a:rPr lang="en-US" sz="3600" dirty="0"/>
              <a:t/>
            </a:r>
            <a:br>
              <a:rPr lang="en-US" sz="3600" dirty="0"/>
            </a:br>
            <a:endParaRPr lang="en-US" sz="3600" dirty="0"/>
          </a:p>
        </p:txBody>
      </p:sp>
      <p:sp>
        <p:nvSpPr>
          <p:cNvPr id="3" name="Content Placeholder 2"/>
          <p:cNvSpPr>
            <a:spLocks noGrp="1"/>
          </p:cNvSpPr>
          <p:nvPr>
            <p:ph sz="quarter" idx="1"/>
          </p:nvPr>
        </p:nvSpPr>
        <p:spPr>
          <a:xfrm>
            <a:off x="457200" y="3429000"/>
            <a:ext cx="8229600" cy="2697163"/>
          </a:xfrm>
        </p:spPr>
        <p:txBody>
          <a:bodyPr/>
          <a:lstStyle/>
          <a:p>
            <a:r>
              <a:rPr lang="en-US" dirty="0" smtClean="0"/>
              <a:t>Journal of Clinical Trials</a:t>
            </a:r>
          </a:p>
          <a:p>
            <a:r>
              <a:rPr lang="en-US" dirty="0"/>
              <a:t>Journal of Clinical &amp; Experimental Pathology</a:t>
            </a:r>
            <a:endParaRPr lang="en-US"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024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extBox 1"/>
          <p:cNvSpPr txBox="1"/>
          <p:nvPr/>
        </p:nvSpPr>
        <p:spPr>
          <a:xfrm>
            <a:off x="395536" y="1196752"/>
            <a:ext cx="8280920" cy="2000548"/>
          </a:xfrm>
          <a:prstGeom prst="rect">
            <a:avLst/>
          </a:prstGeom>
          <a:noFill/>
        </p:spPr>
        <p:txBody>
          <a:bodyPr wrap="square" rtlCol="0">
            <a:spAutoFit/>
          </a:bodyPr>
          <a:lstStyle/>
          <a:p>
            <a:r>
              <a:rPr lang="en-IN" sz="4000" dirty="0" smtClean="0"/>
              <a:t>For upcoming </a:t>
            </a:r>
            <a:r>
              <a:rPr lang="en-IN" sz="4000" smtClean="0"/>
              <a:t>Conference visit</a:t>
            </a:r>
            <a:endParaRPr lang="en-IN" sz="4000" dirty="0" smtClean="0"/>
          </a:p>
          <a:p>
            <a:r>
              <a:rPr lang="en-IN" sz="4000" dirty="0">
                <a:hlinkClick r:id="rId3"/>
              </a:rPr>
              <a:t>http://www.conferenceseries.com</a:t>
            </a:r>
            <a:r>
              <a:rPr lang="en-IN" sz="4000" dirty="0" smtClean="0">
                <a:hlinkClick r:id="rId3"/>
              </a:rPr>
              <a:t>/</a:t>
            </a:r>
            <a:endParaRPr lang="en-IN" sz="4000" dirty="0" smtClean="0"/>
          </a:p>
          <a:p>
            <a:endParaRPr lang="en-IN" sz="4400" dirty="0"/>
          </a:p>
        </p:txBody>
      </p:sp>
    </p:spTree>
    <p:extLst>
      <p:ext uri="{BB962C8B-B14F-4D97-AF65-F5344CB8AC3E}">
        <p14:creationId xmlns:p14="http://schemas.microsoft.com/office/powerpoint/2010/main" val="112644576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28836"/>
            <a:ext cx="4572000" cy="1815882"/>
          </a:xfrm>
          <a:prstGeom prst="rect">
            <a:avLst/>
          </a:prstGeom>
        </p:spPr>
        <p:txBody>
          <a:bodyPr>
            <a:spAutoFit/>
          </a:bodyPr>
          <a:lstStyle/>
          <a:p>
            <a:r>
              <a:rPr lang="en-US" sz="2800" b="1" dirty="0"/>
              <a:t>Arun Aggarwal</a:t>
            </a:r>
            <a:r>
              <a:rPr lang="en-US" sz="2800" dirty="0"/>
              <a:t/>
            </a:r>
            <a:br>
              <a:rPr lang="en-US" sz="2800" dirty="0"/>
            </a:br>
            <a:r>
              <a:rPr lang="en-US" sz="2800" dirty="0"/>
              <a:t>Associate Professor </a:t>
            </a:r>
            <a:br>
              <a:rPr lang="en-US" sz="2800" dirty="0"/>
            </a:br>
            <a:r>
              <a:rPr lang="en-US" sz="2800" dirty="0"/>
              <a:t>The University of Sydney</a:t>
            </a:r>
            <a:br>
              <a:rPr lang="en-US" sz="2800" dirty="0"/>
            </a:br>
            <a:r>
              <a:rPr lang="en-US" sz="2800" dirty="0"/>
              <a:t>Australia</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3"/>
            <a:ext cx="9144000" cy="129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765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88840"/>
            <a:ext cx="8229600" cy="4680520"/>
          </a:xfrm>
        </p:spPr>
        <p:txBody>
          <a:bodyPr>
            <a:normAutofit fontScale="77500" lnSpcReduction="20000"/>
          </a:bodyPr>
          <a:lstStyle/>
          <a:p>
            <a:r>
              <a:rPr lang="en-AU" dirty="0"/>
              <a:t>On behalf of </a:t>
            </a:r>
            <a:r>
              <a:rPr lang="en-AU" dirty="0" smtClean="0"/>
              <a:t>Journal of Clinical Trials, </a:t>
            </a:r>
            <a:r>
              <a:rPr lang="en-AU" dirty="0"/>
              <a:t>it is my </a:t>
            </a:r>
            <a:r>
              <a:rPr lang="en-AU" dirty="0" smtClean="0"/>
              <a:t>privilege </a:t>
            </a:r>
            <a:r>
              <a:rPr lang="en-AU" dirty="0"/>
              <a:t>to invite you to </a:t>
            </a:r>
            <a:r>
              <a:rPr lang="en-AU" dirty="0" smtClean="0"/>
              <a:t>contribute to the Journal of Clinical Trials</a:t>
            </a:r>
          </a:p>
          <a:p>
            <a:pPr marL="0" indent="0">
              <a:buNone/>
            </a:pPr>
            <a:r>
              <a:rPr lang="en-AU" dirty="0" smtClean="0"/>
              <a:t> </a:t>
            </a:r>
            <a:endParaRPr lang="en-AU" dirty="0"/>
          </a:p>
          <a:p>
            <a:r>
              <a:rPr lang="en-AU" dirty="0"/>
              <a:t>The </a:t>
            </a:r>
            <a:r>
              <a:rPr lang="en-AU" dirty="0" smtClean="0"/>
              <a:t>Journal </a:t>
            </a:r>
            <a:r>
              <a:rPr lang="en-AU" dirty="0"/>
              <a:t>is an excellent opportunity to bring together scientific researchers and health care professional to present their work and share their </a:t>
            </a:r>
            <a:r>
              <a:rPr lang="en-AU" dirty="0" smtClean="0"/>
              <a:t>knowledge</a:t>
            </a:r>
          </a:p>
          <a:p>
            <a:pPr marL="0" indent="0">
              <a:buNone/>
            </a:pPr>
            <a:endParaRPr lang="en-AU" dirty="0"/>
          </a:p>
          <a:p>
            <a:r>
              <a:rPr lang="en-AU" dirty="0" smtClean="0"/>
              <a:t>The Journal caters for a wide </a:t>
            </a:r>
            <a:r>
              <a:rPr lang="en-AU" dirty="0"/>
              <a:t>variety of disciplines and specialties represented in areas of clinical trials and </a:t>
            </a:r>
            <a:r>
              <a:rPr lang="en-AU" dirty="0" smtClean="0"/>
              <a:t>research</a:t>
            </a:r>
          </a:p>
          <a:p>
            <a:pPr marL="0" indent="0">
              <a:buNone/>
            </a:pPr>
            <a:endParaRPr lang="en-AU" dirty="0"/>
          </a:p>
          <a:p>
            <a:r>
              <a:rPr lang="en-AU" dirty="0"/>
              <a:t>A number of eminent researchers </a:t>
            </a:r>
            <a:r>
              <a:rPr lang="en-AU" dirty="0" smtClean="0"/>
              <a:t>have published in the Journal to publish their </a:t>
            </a:r>
            <a:r>
              <a:rPr lang="en-AU" dirty="0"/>
              <a:t>high quality </a:t>
            </a:r>
            <a:r>
              <a:rPr lang="en-AU" dirty="0" smtClean="0"/>
              <a:t>work</a:t>
            </a:r>
          </a:p>
          <a:p>
            <a:pPr marL="0" indent="0">
              <a:buNone/>
            </a:pPr>
            <a:endParaRPr lang="en-AU" dirty="0"/>
          </a:p>
          <a:p>
            <a:r>
              <a:rPr lang="en-AU" dirty="0"/>
              <a:t>It is only with the support and participation </a:t>
            </a:r>
            <a:r>
              <a:rPr lang="en-AU" dirty="0" smtClean="0"/>
              <a:t>that will </a:t>
            </a:r>
            <a:r>
              <a:rPr lang="en-AU" dirty="0"/>
              <a:t>make the </a:t>
            </a:r>
            <a:r>
              <a:rPr lang="en-AU" dirty="0" smtClean="0"/>
              <a:t>Journal  </a:t>
            </a:r>
            <a:r>
              <a:rPr lang="en-AU" dirty="0"/>
              <a:t>a </a:t>
            </a:r>
            <a:r>
              <a:rPr lang="en-AU" dirty="0" smtClean="0"/>
              <a:t>success</a:t>
            </a:r>
            <a:endParaRPr lang="en-AU" dirty="0"/>
          </a:p>
          <a:p>
            <a:endParaRPr lang="en-AU" dirty="0"/>
          </a:p>
        </p:txBody>
      </p:sp>
      <p:sp>
        <p:nvSpPr>
          <p:cNvPr id="2" name="Rectangle 1"/>
          <p:cNvSpPr/>
          <p:nvPr/>
        </p:nvSpPr>
        <p:spPr>
          <a:xfrm>
            <a:off x="1475656" y="514300"/>
            <a:ext cx="61206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Introduction</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3"/>
            <a:ext cx="9144000" cy="46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9058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550849633"/>
              </p:ext>
            </p:extLst>
          </p:nvPr>
        </p:nvGraphicFramePr>
        <p:xfrm>
          <a:off x="457200" y="584684"/>
          <a:ext cx="8229600" cy="832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a:xfrm>
            <a:off x="457200" y="1600200"/>
            <a:ext cx="8229600" cy="5141168"/>
          </a:xfrm>
        </p:spPr>
        <p:txBody>
          <a:bodyPr>
            <a:normAutofit fontScale="77500" lnSpcReduction="20000"/>
          </a:bodyPr>
          <a:lstStyle/>
          <a:p>
            <a:r>
              <a:rPr lang="en-US" dirty="0"/>
              <a:t>Professor Arun Aggarwal, is a </a:t>
            </a:r>
            <a:r>
              <a:rPr lang="en-US" dirty="0" smtClean="0"/>
              <a:t>Neurologist </a:t>
            </a:r>
            <a:r>
              <a:rPr lang="en-US" dirty="0"/>
              <a:t>and </a:t>
            </a:r>
            <a:r>
              <a:rPr lang="en-US" dirty="0" smtClean="0"/>
              <a:t>Pain specialist</a:t>
            </a:r>
            <a:endParaRPr lang="en-US" dirty="0"/>
          </a:p>
          <a:p>
            <a:endParaRPr lang="en-US" dirty="0" smtClean="0"/>
          </a:p>
          <a:p>
            <a:r>
              <a:rPr lang="en-US" dirty="0" smtClean="0"/>
              <a:t>He </a:t>
            </a:r>
            <a:r>
              <a:rPr lang="en-US" dirty="0"/>
              <a:t>graduated from the University of Adelaide in </a:t>
            </a:r>
            <a:r>
              <a:rPr lang="en-US" dirty="0" smtClean="0"/>
              <a:t>1987</a:t>
            </a:r>
          </a:p>
          <a:p>
            <a:endParaRPr lang="en-US" dirty="0"/>
          </a:p>
          <a:p>
            <a:r>
              <a:rPr lang="en-US" dirty="0" smtClean="0"/>
              <a:t>He </a:t>
            </a:r>
            <a:r>
              <a:rPr lang="en-US" dirty="0"/>
              <a:t>then went on to </a:t>
            </a:r>
            <a:r>
              <a:rPr lang="en-US" dirty="0" err="1" smtClean="0"/>
              <a:t>specialise</a:t>
            </a:r>
            <a:r>
              <a:rPr lang="en-US" dirty="0" smtClean="0"/>
              <a:t> </a:t>
            </a:r>
            <a:r>
              <a:rPr lang="en-US" dirty="0"/>
              <a:t>in Neurology, Rehabilitation Medicine and Pain </a:t>
            </a:r>
            <a:r>
              <a:rPr lang="en-US" dirty="0" smtClean="0"/>
              <a:t>Medicine</a:t>
            </a:r>
          </a:p>
          <a:p>
            <a:endParaRPr lang="en-US" dirty="0"/>
          </a:p>
          <a:p>
            <a:r>
              <a:rPr lang="en-US" dirty="0" smtClean="0"/>
              <a:t>He </a:t>
            </a:r>
            <a:r>
              <a:rPr lang="en-US" dirty="0"/>
              <a:t>completed his PhD in 2004 in Motor Neuron Disease with his primary paper, “Detection of pre-clinical motor </a:t>
            </a:r>
            <a:r>
              <a:rPr lang="en-US" dirty="0" err="1"/>
              <a:t>neurone</a:t>
            </a:r>
            <a:r>
              <a:rPr lang="en-US" dirty="0"/>
              <a:t> loss in SOD1 mutation carriers using motor unit number estimation” being widely cited in the international literature. </a:t>
            </a:r>
            <a:endParaRPr lang="en-US" dirty="0" smtClean="0"/>
          </a:p>
          <a:p>
            <a:endParaRPr lang="en-US" dirty="0"/>
          </a:p>
          <a:p>
            <a:r>
              <a:rPr lang="en-US" dirty="0" smtClean="0"/>
              <a:t>He </a:t>
            </a:r>
            <a:r>
              <a:rPr lang="en-US" dirty="0"/>
              <a:t>has also written 3 book chapters on this subject and has also published widely on a number of different </a:t>
            </a:r>
            <a:r>
              <a:rPr lang="en-US" dirty="0" smtClean="0"/>
              <a:t>topics</a:t>
            </a:r>
          </a:p>
          <a:p>
            <a:endParaRPr lang="en-US" dirty="0"/>
          </a:p>
          <a:p>
            <a:r>
              <a:rPr lang="en-US" dirty="0" smtClean="0"/>
              <a:t>He </a:t>
            </a:r>
            <a:r>
              <a:rPr lang="en-US" dirty="0"/>
              <a:t>currently has a number of research projects in the areas of Chronic Pain and Parkinson’s </a:t>
            </a:r>
            <a:r>
              <a:rPr lang="en-US" dirty="0" smtClean="0"/>
              <a:t>Disease</a:t>
            </a:r>
            <a:endParaRPr lang="en-AU" dirty="0"/>
          </a:p>
          <a:p>
            <a:endParaRPr lang="en-AU" dirty="0"/>
          </a:p>
        </p:txBody>
      </p:sp>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46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4286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161090441"/>
              </p:ext>
            </p:extLst>
          </p:nvPr>
        </p:nvGraphicFramePr>
        <p:xfrm>
          <a:off x="457200" y="1124744"/>
          <a:ext cx="8229600" cy="29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sz="quarter" idx="1"/>
            <p:extLst>
              <p:ext uri="{D42A27DB-BD31-4B8C-83A1-F6EECF244321}">
                <p14:modId xmlns:p14="http://schemas.microsoft.com/office/powerpoint/2010/main" val="4091332727"/>
              </p:ext>
            </p:extLst>
          </p:nvPr>
        </p:nvGraphicFramePr>
        <p:xfrm>
          <a:off x="683568" y="1844824"/>
          <a:ext cx="7992887" cy="4392487"/>
        </p:xfrm>
        <a:graphic>
          <a:graphicData uri="http://schemas.openxmlformats.org/drawingml/2006/table">
            <a:tbl>
              <a:tblPr firstRow="1" firstCol="1" bandRow="1">
                <a:tableStyleId>{5C22544A-7EE6-4342-B048-85BDC9FD1C3A}</a:tableStyleId>
              </a:tblPr>
              <a:tblGrid>
                <a:gridCol w="1134196"/>
                <a:gridCol w="4319757"/>
                <a:gridCol w="2538934"/>
              </a:tblGrid>
              <a:tr h="585665">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2007 - present</a:t>
                      </a:r>
                      <a:endParaRPr lang="en-AU" sz="10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SENIOR STAFF SPECIALIST</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REHABILITATION and PAIN MEDICINE – Part time 50%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RPAH Hospital</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Balmain Hospital</a:t>
                      </a:r>
                      <a:endParaRPr lang="en-AU" sz="1000">
                        <a:effectLst/>
                        <a:latin typeface="CG Times"/>
                        <a:ea typeface="Times New Roman"/>
                        <a:cs typeface="CG Times"/>
                      </a:endParaRPr>
                    </a:p>
                  </a:txBody>
                  <a:tcPr marL="68580" marR="68580" marT="0" marB="0"/>
                </a:tc>
              </a:tr>
              <a:tr h="292832">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r>
              <a:tr h="2635493">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1998 - present</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VISITING MEDICAL OFFICER </a:t>
                      </a:r>
                      <a:endParaRPr lang="en-AU" sz="1000" dirty="0">
                        <a:effectLst/>
                      </a:endParaRPr>
                    </a:p>
                    <a:p>
                      <a:pPr marL="342900" lvl="0" indent="-342900">
                        <a:spcAft>
                          <a:spcPts val="0"/>
                        </a:spcAft>
                        <a:buFont typeface="Symbol"/>
                        <a:buChar char=""/>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Neurology </a:t>
                      </a:r>
                      <a:endParaRPr lang="en-AU" sz="1000" dirty="0">
                        <a:effectLst/>
                      </a:endParaRPr>
                    </a:p>
                    <a:p>
                      <a:pPr marL="342900" lvl="0" indent="-342900">
                        <a:spcAft>
                          <a:spcPts val="0"/>
                        </a:spcAft>
                        <a:buFont typeface="Symbol"/>
                        <a:buChar char=""/>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Neurology, Rehabilitation and Pain Medicine </a:t>
                      </a:r>
                      <a:endParaRPr lang="en-AU" sz="1000" dirty="0">
                        <a:effectLst/>
                      </a:endParaRPr>
                    </a:p>
                    <a:p>
                      <a:pPr marL="342900" lvl="0" indent="-342900">
                        <a:spcAft>
                          <a:spcPts val="0"/>
                        </a:spcAft>
                        <a:buFont typeface="Symbol"/>
                        <a:buChar char=""/>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Rehabilitation Medicine  </a:t>
                      </a:r>
                      <a:endParaRPr lang="en-AU" sz="1000" dirty="0">
                        <a:effectLst/>
                      </a:endParaRPr>
                    </a:p>
                    <a:p>
                      <a:pPr marL="342900" lvl="0" indent="-342900">
                        <a:spcAft>
                          <a:spcPts val="0"/>
                        </a:spcAft>
                        <a:buFont typeface="Symbol"/>
                        <a:buChar char=""/>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Rehabilitation Medicine</a:t>
                      </a:r>
                      <a:endParaRPr lang="en-AU" sz="1000" dirty="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 </a:t>
                      </a:r>
                      <a:endParaRPr lang="en-AU" sz="1000" dirty="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PRIVATE PRACTICE</a:t>
                      </a:r>
                      <a:endParaRPr lang="en-AU" sz="1000" dirty="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NEUROLOGY, NEUROPHYSIOLOGY and PAIN</a:t>
                      </a:r>
                      <a:endParaRPr lang="en-AU" sz="10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Concord Hospital</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Strathfield Private Hospital</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Metropolitan Rehabilitation </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Hunters Hill Private</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49 Palmerston Rd Hornsby</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190 Victoria Rd Rozelle</a:t>
                      </a:r>
                      <a:endParaRPr lang="en-AU" sz="1000">
                        <a:effectLst/>
                        <a:latin typeface="CG Times"/>
                        <a:ea typeface="Times New Roman"/>
                        <a:cs typeface="CG Times"/>
                      </a:endParaRPr>
                    </a:p>
                  </a:txBody>
                  <a:tcPr marL="68580" marR="68580" marT="0" marB="0"/>
                </a:tc>
              </a:tr>
              <a:tr h="292832">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 </a:t>
                      </a:r>
                      <a:endParaRPr lang="en-AU" sz="1000">
                        <a:effectLst/>
                        <a:latin typeface="CG Times"/>
                        <a:ea typeface="Times New Roman"/>
                        <a:cs typeface="CG Times"/>
                      </a:endParaRPr>
                    </a:p>
                  </a:txBody>
                  <a:tcPr marL="68580" marR="68580" marT="0" marB="0"/>
                </a:tc>
              </a:tr>
              <a:tr h="585665">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2011 – present	</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VISITING MEDICAL OFFICER </a:t>
                      </a:r>
                      <a:endParaRPr lang="en-AU" sz="1000">
                        <a:effectLst/>
                      </a:endParaRPr>
                    </a:p>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a:effectLst/>
                        </a:rPr>
                        <a:t>Neurology, Rehabilitation and Pain Medicine</a:t>
                      </a:r>
                      <a:endParaRPr lang="en-AU" sz="1000">
                        <a:effectLst/>
                        <a:latin typeface="CG Times"/>
                        <a:ea typeface="Times New Roman"/>
                        <a:cs typeface="CG Times"/>
                      </a:endParaRPr>
                    </a:p>
                  </a:txBody>
                  <a:tcPr marL="68580" marR="68580" marT="0" marB="0"/>
                </a:tc>
                <a:tc>
                  <a:txBody>
                    <a:bodyPr/>
                    <a:lstStyle/>
                    <a:p>
                      <a:pPr>
                        <a:spcAft>
                          <a:spcPts val="0"/>
                        </a:spcAft>
                        <a:tabLst>
                          <a:tab pos="635" algn="l"/>
                          <a:tab pos="457200" algn="l"/>
                          <a:tab pos="1170305" algn="l"/>
                          <a:tab pos="1371600" algn="l"/>
                          <a:tab pos="1828800" algn="l"/>
                          <a:tab pos="2286000" algn="l"/>
                          <a:tab pos="2743200" algn="l"/>
                          <a:tab pos="3200400" algn="l"/>
                          <a:tab pos="3657600" algn="l"/>
                          <a:tab pos="4114800" algn="l"/>
                          <a:tab pos="4572000" algn="l"/>
                          <a:tab pos="5029200" algn="l"/>
                          <a:tab pos="5486400" algn="l"/>
                        </a:tabLst>
                      </a:pPr>
                      <a:r>
                        <a:rPr lang="en-AU" sz="1200" dirty="0">
                          <a:effectLst/>
                        </a:rPr>
                        <a:t>Mater Hospital</a:t>
                      </a:r>
                      <a:endParaRPr lang="en-AU" sz="1000" dirty="0">
                        <a:effectLst/>
                        <a:latin typeface="CG Times"/>
                        <a:ea typeface="Times New Roman"/>
                        <a:cs typeface="CG Times"/>
                      </a:endParaRPr>
                    </a:p>
                  </a:txBody>
                  <a:tcPr marL="68580" marR="68580" marT="0" marB="0"/>
                </a:tc>
              </a:tr>
            </a:tbl>
          </a:graphicData>
        </a:graphic>
      </p:graphicFrame>
      <p:sp>
        <p:nvSpPr>
          <p:cNvPr id="5" name="Rectangle 1"/>
          <p:cNvSpPr>
            <a:spLocks noChangeArrowheads="1"/>
          </p:cNvSpPr>
          <p:nvPr/>
        </p:nvSpPr>
        <p:spPr bwMode="auto">
          <a:xfrm>
            <a:off x="1157288" y="2400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1169988" algn="l"/>
                <a:tab pos="1371600" algn="l"/>
                <a:tab pos="1828800" algn="l"/>
                <a:tab pos="2286000" algn="l"/>
                <a:tab pos="2743200" algn="l"/>
                <a:tab pos="3200400" algn="l"/>
                <a:tab pos="3657600" algn="l"/>
                <a:tab pos="4114800" algn="l"/>
                <a:tab pos="4572000" algn="l"/>
                <a:tab pos="5029200" algn="l"/>
                <a:tab pos="54864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76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016322731"/>
              </p:ext>
            </p:extLst>
          </p:nvPr>
        </p:nvGraphicFramePr>
        <p:xfrm>
          <a:off x="457200" y="908720"/>
          <a:ext cx="8229600" cy="508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sz="quarter" idx="1"/>
            <p:extLst>
              <p:ext uri="{D42A27DB-BD31-4B8C-83A1-F6EECF244321}">
                <p14:modId xmlns:p14="http://schemas.microsoft.com/office/powerpoint/2010/main" val="2262810456"/>
              </p:ext>
            </p:extLst>
          </p:nvPr>
        </p:nvGraphicFramePr>
        <p:xfrm>
          <a:off x="539552" y="1467798"/>
          <a:ext cx="8136904" cy="5206413"/>
        </p:xfrm>
        <a:graphic>
          <a:graphicData uri="http://schemas.openxmlformats.org/drawingml/2006/table">
            <a:tbl>
              <a:tblPr firstRow="1" firstCol="1" bandRow="1">
                <a:tableStyleId>{5C22544A-7EE6-4342-B048-85BDC9FD1C3A}</a:tableStyleId>
              </a:tblPr>
              <a:tblGrid>
                <a:gridCol w="1069512"/>
                <a:gridCol w="5018411"/>
                <a:gridCol w="2048981"/>
              </a:tblGrid>
              <a:tr h="928823">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2010-2011</a:t>
                      </a:r>
                      <a:endParaRPr lang="en-AU" sz="1000" dirty="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Clinical Study No. (701068-522), Post marketing surveillance study to evaluate the tolerability of </a:t>
                      </a:r>
                      <a:r>
                        <a:rPr lang="en-AU" sz="1000" dirty="0" err="1">
                          <a:effectLst/>
                        </a:rPr>
                        <a:t>Rebif</a:t>
                      </a:r>
                      <a:r>
                        <a:rPr lang="en-AU" sz="1000" dirty="0">
                          <a:effectLst/>
                        </a:rPr>
                        <a:t> New Formulation in patients with Relapsing Multiple Sclerosis in an Australian clinical setting. (</a:t>
                      </a:r>
                      <a:r>
                        <a:rPr lang="en-AU" sz="1000" dirty="0" err="1">
                          <a:effectLst/>
                        </a:rPr>
                        <a:t>ReNew</a:t>
                      </a:r>
                      <a:r>
                        <a:rPr lang="en-AU" sz="1000" dirty="0">
                          <a:effectLst/>
                        </a:rPr>
                        <a:t>) </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err="1">
                          <a:effectLst/>
                        </a:rPr>
                        <a:t>Ipsen</a:t>
                      </a:r>
                      <a:r>
                        <a:rPr lang="en-AU" sz="1000" dirty="0">
                          <a:effectLst/>
                        </a:rPr>
                        <a:t> Upper Limb Spasticity Survey (ULIS II) study</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Comparison of MMSE and MOCA as a Cognitive Screening Tool in </a:t>
                      </a:r>
                      <a:r>
                        <a:rPr lang="en-AU" sz="1000" dirty="0" err="1">
                          <a:effectLst/>
                        </a:rPr>
                        <a:t>Parkinsons</a:t>
                      </a:r>
                      <a:r>
                        <a:rPr lang="en-AU" sz="1000" dirty="0">
                          <a:effectLst/>
                        </a:rPr>
                        <a:t> Disease </a:t>
                      </a:r>
                      <a:endParaRPr lang="en-AU" sz="1000" dirty="0">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Agni Health Centre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Rehabilitation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Coffs Harbour PD Clinic</a:t>
                      </a:r>
                      <a:endParaRPr lang="en-AU" sz="1000" dirty="0">
                        <a:effectLst/>
                        <a:latin typeface="CG Times"/>
                        <a:ea typeface="Times New Roman"/>
                        <a:cs typeface="CG Times"/>
                      </a:endParaRPr>
                    </a:p>
                  </a:txBody>
                  <a:tcPr marL="39242" marR="39242" marT="0" marB="0"/>
                </a:tc>
              </a:tr>
              <a:tr h="236718">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2011-2012</a:t>
                      </a:r>
                      <a:endParaRPr lang="en-AU" sz="100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Comparison of MMSE and MOCA Cognitive Screening Tools in Inpatient Setting</a:t>
                      </a:r>
                      <a:endParaRPr lang="en-AU" sz="1000" dirty="0">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Balmain and Metro Rehab Hospitals</a:t>
                      </a:r>
                      <a:endParaRPr lang="en-AU" sz="1000">
                        <a:effectLst/>
                        <a:latin typeface="CG Times"/>
                        <a:ea typeface="Times New Roman"/>
                        <a:cs typeface="CG Times"/>
                      </a:endParaRPr>
                    </a:p>
                  </a:txBody>
                  <a:tcPr marL="39242" marR="39242" marT="0" marB="0"/>
                </a:tc>
              </a:tr>
              <a:tr h="473436">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2011-2013</a:t>
                      </a:r>
                      <a:endParaRPr lang="en-AU" sz="100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Use of Dynamic Modified </a:t>
                      </a:r>
                      <a:r>
                        <a:rPr lang="en-AU" sz="1000" dirty="0" err="1">
                          <a:effectLst/>
                        </a:rPr>
                        <a:t>Orthosis</a:t>
                      </a:r>
                      <a:r>
                        <a:rPr lang="en-AU" sz="1000" dirty="0">
                          <a:effectLst/>
                        </a:rPr>
                        <a:t> (DMO) in the Management of Upper Limb Contractures</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The Role of Ketamine in Chronic Neuropathic Pain Management</a:t>
                      </a:r>
                      <a:endParaRPr lang="en-AU" sz="1000" dirty="0">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Spasticity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endParaRPr lang="en-AU" sz="1000" dirty="0">
                        <a:effectLst/>
                        <a:latin typeface="CG Times"/>
                        <a:ea typeface="Times New Roman"/>
                        <a:cs typeface="CG Times"/>
                      </a:endParaRPr>
                    </a:p>
                  </a:txBody>
                  <a:tcPr marL="39242" marR="39242" marT="0" marB="0"/>
                </a:tc>
              </a:tr>
              <a:tr h="591795">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2012-present</a:t>
                      </a:r>
                      <a:endParaRPr lang="en-AU" sz="1000">
                        <a:effectLst/>
                        <a:latin typeface="CG Times"/>
                        <a:ea typeface="Times New Roman"/>
                        <a:cs typeface="CG Times"/>
                      </a:endParaRPr>
                    </a:p>
                  </a:txBody>
                  <a:tcPr marL="39242" marR="39242" marT="0" marB="0"/>
                </a:tc>
                <a:tc>
                  <a:txBody>
                    <a:bodyPr/>
                    <a:lstStyle/>
                    <a:p>
                      <a:pPr marL="342900" lvl="0" indent="-342900">
                        <a:spcAft>
                          <a:spcPts val="1620"/>
                        </a:spcAft>
                        <a:buFont typeface="Symbol"/>
                        <a:buChar char=""/>
                      </a:pPr>
                      <a:r>
                        <a:rPr lang="en-GB" sz="1000" dirty="0">
                          <a:effectLst/>
                        </a:rPr>
                        <a:t>A comparative open label study comparing the efficacy of structured physiotherapy vs non structured physiotherapy in reducing post-stroke spasticity related shoulder pain in patients treated with Botulinum toxin A</a:t>
                      </a:r>
                      <a:endParaRPr lang="en-AU" sz="1000" dirty="0">
                        <a:effectLst/>
                        <a:latin typeface="Times New Roman"/>
                        <a:ea typeface="Times New Roman"/>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Spasticity Clinic</a:t>
                      </a:r>
                      <a:endParaRPr lang="en-AU" sz="1000" dirty="0">
                        <a:effectLst/>
                        <a:latin typeface="CG Times"/>
                        <a:ea typeface="Times New Roman"/>
                        <a:cs typeface="CG Times"/>
                      </a:endParaRPr>
                    </a:p>
                  </a:txBody>
                  <a:tcPr marL="39242" marR="39242" marT="0" marB="0"/>
                </a:tc>
              </a:tr>
              <a:tr h="591795">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2013 – present</a:t>
                      </a:r>
                      <a:endParaRPr lang="en-AU" sz="100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pPr>
                      <a:r>
                        <a:rPr lang="en-US" sz="1000" dirty="0">
                          <a:effectLst/>
                        </a:rPr>
                        <a:t>A Randomized Double-Blind, Placebo Controlled, Multicenter, Phase 3 Study to Evaluate the Cardiovascular Safety of </a:t>
                      </a:r>
                      <a:r>
                        <a:rPr lang="en-US" sz="1000" dirty="0" err="1">
                          <a:effectLst/>
                        </a:rPr>
                        <a:t>Naldemedine</a:t>
                      </a:r>
                      <a:r>
                        <a:rPr lang="en-US" sz="1000" dirty="0">
                          <a:effectLst/>
                        </a:rPr>
                        <a:t> for the Treatment of Opioid-induced Constipation in Subjects with Non-malignant Pain Receiving Opioid Therapy</a:t>
                      </a:r>
                      <a:endParaRPr lang="en-AU" sz="1000" dirty="0">
                        <a:solidFill>
                          <a:srgbClr val="000000"/>
                        </a:solidFill>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endParaRPr lang="en-AU" sz="1000" dirty="0">
                        <a:effectLst/>
                        <a:latin typeface="CG Times"/>
                        <a:ea typeface="Times New Roman"/>
                        <a:cs typeface="CG Times"/>
                      </a:endParaRPr>
                    </a:p>
                  </a:txBody>
                  <a:tcPr marL="39242" marR="39242" marT="0" marB="0"/>
                </a:tc>
              </a:tr>
              <a:tr h="138355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2014 - present</a:t>
                      </a:r>
                      <a:endParaRPr lang="en-AU" sz="100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pPr>
                      <a:r>
                        <a:rPr lang="en-US" sz="1000" dirty="0">
                          <a:effectLst/>
                        </a:rPr>
                        <a:t>An International, Multicenter, Observational, Prospective, Longitudinal Cohort Study To Assess The Impact Of Integrated Spasticity Management Including Repeated Bot-A Injections On Patient-</a:t>
                      </a:r>
                      <a:r>
                        <a:rPr lang="en-US" sz="1000" dirty="0" err="1">
                          <a:effectLst/>
                        </a:rPr>
                        <a:t>Centred</a:t>
                      </a:r>
                      <a:r>
                        <a:rPr lang="en-US" sz="1000" dirty="0">
                          <a:effectLst/>
                        </a:rPr>
                        <a:t> Goal Attainment In Adult Subjects Suffering From Upper Limb Spasticity – ULIS III</a:t>
                      </a:r>
                      <a:endParaRPr lang="en-AU" sz="1000" dirty="0">
                        <a:effectLst/>
                      </a:endParaRPr>
                    </a:p>
                    <a:p>
                      <a:pPr marL="457200">
                        <a:spcAft>
                          <a:spcPts val="0"/>
                        </a:spcAft>
                      </a:pPr>
                      <a:r>
                        <a:rPr lang="en-US" sz="1000" dirty="0">
                          <a:effectLst/>
                        </a:rPr>
                        <a:t> </a:t>
                      </a:r>
                      <a:endParaRPr lang="en-AU" sz="1000" dirty="0">
                        <a:effectLst/>
                      </a:endParaRPr>
                    </a:p>
                    <a:p>
                      <a:pPr marL="342900" lvl="0" indent="-342900">
                        <a:spcAft>
                          <a:spcPts val="0"/>
                        </a:spcAft>
                        <a:buFont typeface="Symbol"/>
                        <a:buChar char=""/>
                      </a:pPr>
                      <a:r>
                        <a:rPr lang="en-US" sz="1000" dirty="0">
                          <a:effectLst/>
                        </a:rPr>
                        <a:t>Prevalence of Biochemical and Hormonal Abnormalities in Chronic Pain Patients</a:t>
                      </a:r>
                      <a:endParaRPr lang="en-AU" sz="1000" dirty="0">
                        <a:effectLst/>
                      </a:endParaRPr>
                    </a:p>
                    <a:p>
                      <a:pPr marL="342900" lvl="0" indent="-342900">
                        <a:spcAft>
                          <a:spcPts val="0"/>
                        </a:spcAft>
                        <a:buFont typeface="Symbol"/>
                        <a:buChar char=""/>
                      </a:pPr>
                      <a:r>
                        <a:rPr lang="en-US" sz="1000" dirty="0">
                          <a:effectLst/>
                        </a:rPr>
                        <a:t>Efficacy of Sodium Valproate and </a:t>
                      </a:r>
                      <a:r>
                        <a:rPr lang="en-US" sz="1000" dirty="0" err="1">
                          <a:effectLst/>
                        </a:rPr>
                        <a:t>Pregabalin</a:t>
                      </a:r>
                      <a:r>
                        <a:rPr lang="en-US" sz="1000" dirty="0">
                          <a:effectLst/>
                        </a:rPr>
                        <a:t> in Neuropathic Pain</a:t>
                      </a:r>
                      <a:endParaRPr lang="en-AU" sz="1000" dirty="0">
                        <a:effectLst/>
                      </a:endParaRPr>
                    </a:p>
                    <a:p>
                      <a:pPr marL="342900" lvl="0" indent="-342900">
                        <a:spcAft>
                          <a:spcPts val="0"/>
                        </a:spcAft>
                        <a:buFont typeface="Symbol"/>
                        <a:buChar char=""/>
                      </a:pPr>
                      <a:r>
                        <a:rPr lang="en-US" sz="1000" dirty="0">
                          <a:effectLst/>
                        </a:rPr>
                        <a:t>The Role of Vitamin B12 in Chronic Pain</a:t>
                      </a:r>
                      <a:endParaRPr lang="en-AU" sz="1000" dirty="0">
                        <a:effectLst/>
                      </a:endParaRPr>
                    </a:p>
                    <a:p>
                      <a:pPr marL="457200">
                        <a:spcAft>
                          <a:spcPts val="0"/>
                        </a:spcAft>
                      </a:pPr>
                      <a:r>
                        <a:rPr lang="en-US" sz="1000" dirty="0">
                          <a:effectLst/>
                        </a:rPr>
                        <a:t> </a:t>
                      </a:r>
                      <a:endParaRPr lang="en-AU" sz="1000" dirty="0">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Spasticity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endParaRPr lang="en-AU" sz="1000" dirty="0">
                        <a:effectLst/>
                        <a:latin typeface="CG Times"/>
                        <a:ea typeface="Times New Roman"/>
                        <a:cs typeface="CG Times"/>
                      </a:endParaRPr>
                    </a:p>
                  </a:txBody>
                  <a:tcPr marL="39242" marR="39242" marT="0" marB="0"/>
                </a:tc>
              </a:tr>
              <a:tr h="851421">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a:effectLst/>
                        </a:rPr>
                        <a:t>Potential </a:t>
                      </a:r>
                      <a:endParaRPr lang="en-AU" sz="1000">
                        <a:effectLst/>
                        <a:latin typeface="CG Times"/>
                        <a:ea typeface="Times New Roman"/>
                        <a:cs typeface="CG Times"/>
                      </a:endParaRPr>
                    </a:p>
                  </a:txBody>
                  <a:tcPr marL="39242" marR="39242" marT="0" marB="0"/>
                </a:tc>
                <a:tc>
                  <a:txBody>
                    <a:bodyPr/>
                    <a:lstStyle/>
                    <a:p>
                      <a:pPr marL="342900" lvl="0" indent="-342900">
                        <a:spcAft>
                          <a:spcPts val="0"/>
                        </a:spcAft>
                        <a:buFont typeface="Symbol"/>
                        <a:buChar char=""/>
                      </a:pPr>
                      <a:r>
                        <a:rPr lang="en-AU" sz="1000">
                          <a:effectLst/>
                        </a:rPr>
                        <a:t>A Randomized, Double-Blind, Placebo-Controlled, 13-Week Study Of Ds-5565 For Treatment Of Diabetic Peripheral Neuropathic Pain</a:t>
                      </a:r>
                    </a:p>
                    <a:p>
                      <a:pPr marL="342900" lvl="0" indent="-342900">
                        <a:spcAft>
                          <a:spcPts val="0"/>
                        </a:spcAft>
                        <a:buFont typeface="Symbol"/>
                        <a:buChar char=""/>
                      </a:pPr>
                      <a:r>
                        <a:rPr lang="en-AU" sz="1000">
                          <a:effectLst/>
                        </a:rPr>
                        <a:t>Open-Label Extension study of DS5565 for 52 Weeks in Diabetic Peripheral Neuropathic Pain</a:t>
                      </a:r>
                    </a:p>
                    <a:p>
                      <a:pPr marL="342900" lvl="0" indent="-342900">
                        <a:spcAft>
                          <a:spcPts val="0"/>
                        </a:spcAft>
                        <a:buFont typeface="Symbol"/>
                        <a:buChar char=""/>
                      </a:pPr>
                      <a:r>
                        <a:rPr lang="en-US" sz="1000">
                          <a:effectLst/>
                        </a:rPr>
                        <a:t>Phase IV Clinical Trial in Chronic Low Back Pain PAREXEL # 208057</a:t>
                      </a:r>
                      <a:endParaRPr lang="en-AU" sz="1000">
                        <a:effectLst/>
                      </a:endParaRPr>
                    </a:p>
                    <a:p>
                      <a:pPr marL="457200">
                        <a:spcAft>
                          <a:spcPts val="0"/>
                        </a:spcAft>
                      </a:pPr>
                      <a:r>
                        <a:rPr lang="en-US" sz="1000">
                          <a:effectLst/>
                        </a:rPr>
                        <a:t> </a:t>
                      </a:r>
                      <a:endParaRPr lang="en-AU" sz="1000">
                        <a:effectLst/>
                        <a:latin typeface="CG Times"/>
                        <a:ea typeface="Times New Roman"/>
                        <a:cs typeface="CG Times"/>
                      </a:endParaRPr>
                    </a:p>
                  </a:txBody>
                  <a:tcPr marL="39242" marR="39242"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r>
                        <a:rPr lang="en-AU" sz="1000" dirty="0" smtClean="0">
                          <a:effectLst/>
                        </a:rPr>
                        <a:t>RPAH </a:t>
                      </a:r>
                      <a:r>
                        <a:rPr lang="en-AU" sz="1000" dirty="0">
                          <a:effectLst/>
                        </a:rPr>
                        <a:t>Pain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RPAH Pain Clinic</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000" dirty="0">
                          <a:effectLst/>
                        </a:rPr>
                        <a:t> </a:t>
                      </a:r>
                      <a:endParaRPr lang="en-AU" sz="1000" dirty="0">
                        <a:effectLst/>
                        <a:latin typeface="CG Times"/>
                        <a:ea typeface="Times New Roman"/>
                        <a:cs typeface="CG Times"/>
                      </a:endParaRPr>
                    </a:p>
                  </a:txBody>
                  <a:tcPr marL="39242" marR="39242" marT="0" marB="0"/>
                </a:tc>
              </a:tr>
            </a:tbl>
          </a:graphicData>
        </a:graphic>
      </p:graphicFrame>
      <p:sp>
        <p:nvSpPr>
          <p:cNvPr id="5" name="Rectangle 1"/>
          <p:cNvSpPr>
            <a:spLocks noChangeArrowheads="1"/>
          </p:cNvSpPr>
          <p:nvPr/>
        </p:nvSpPr>
        <p:spPr bwMode="auto">
          <a:xfrm>
            <a:off x="2617788" y="14684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193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988186867"/>
              </p:ext>
            </p:extLst>
          </p:nvPr>
        </p:nvGraphicFramePr>
        <p:xfrm>
          <a:off x="457200" y="1124744"/>
          <a:ext cx="8229600" cy="29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sz="quarter" idx="1"/>
            <p:extLst>
              <p:ext uri="{D42A27DB-BD31-4B8C-83A1-F6EECF244321}">
                <p14:modId xmlns:p14="http://schemas.microsoft.com/office/powerpoint/2010/main" val="1524406136"/>
              </p:ext>
            </p:extLst>
          </p:nvPr>
        </p:nvGraphicFramePr>
        <p:xfrm>
          <a:off x="539552" y="1628800"/>
          <a:ext cx="8064896" cy="4824536"/>
        </p:xfrm>
        <a:graphic>
          <a:graphicData uri="http://schemas.openxmlformats.org/drawingml/2006/table">
            <a:tbl>
              <a:tblPr firstRow="1" firstCol="1" bandRow="1">
                <a:tableStyleId>{5C22544A-7EE6-4342-B048-85BDC9FD1C3A}</a:tableStyleId>
              </a:tblPr>
              <a:tblGrid>
                <a:gridCol w="825227"/>
                <a:gridCol w="5104270"/>
                <a:gridCol w="2135399"/>
              </a:tblGrid>
              <a:tr h="42438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2002	</a:t>
                      </a:r>
                      <a:endParaRPr lang="en-AU" sz="1100" dirty="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Application of a novel technique for motor unit number estimation using high density surface EMG in ALS and HMSN </a:t>
                      </a:r>
                      <a:r>
                        <a:rPr lang="en-AU" sz="1100" dirty="0" err="1">
                          <a:effectLst/>
                        </a:rPr>
                        <a:t>Ia</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Prinses Beatrix Fonds - Netherlands</a:t>
                      </a:r>
                      <a:endParaRPr lang="en-AU" sz="1100">
                        <a:effectLst/>
                        <a:latin typeface="CG Times"/>
                        <a:ea typeface="Times New Roman"/>
                        <a:cs typeface="CG Times"/>
                      </a:endParaRPr>
                    </a:p>
                  </a:txBody>
                  <a:tcPr marL="68580" marR="68580" marT="0" marB="0"/>
                </a:tc>
              </a:tr>
              <a:tr h="42438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2003</a:t>
                      </a:r>
                      <a:endParaRPr lang="en-AU" sz="1100" dirty="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Randomised controlled trial of the effectiveness of two hand-splinting positions on </a:t>
                      </a:r>
                      <a:r>
                        <a:rPr lang="en-AU" sz="1100" dirty="0" smtClean="0">
                          <a:effectLst/>
                        </a:rPr>
                        <a:t>preventing </a:t>
                      </a:r>
                      <a:r>
                        <a:rPr lang="en-AU" sz="1100" dirty="0">
                          <a:effectLst/>
                        </a:rPr>
                        <a:t>contracture following stroke</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South Western Sydney Area Health Service</a:t>
                      </a:r>
                      <a:endParaRPr lang="en-AU" sz="1100">
                        <a:effectLst/>
                        <a:latin typeface="CG Times"/>
                        <a:ea typeface="Times New Roman"/>
                        <a:cs typeface="CG Times"/>
                      </a:endParaRPr>
                    </a:p>
                  </a:txBody>
                  <a:tcPr marL="68580" marR="68580" marT="0" marB="0"/>
                </a:tc>
              </a:tr>
              <a:tr h="364804">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2008</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Superoxide dismutase in amyotrophic lateral sclerosis patients with D90A mutation</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Brain</a:t>
                      </a:r>
                      <a:endParaRPr lang="en-AU" sz="1100">
                        <a:effectLst/>
                        <a:latin typeface="CG Times"/>
                        <a:ea typeface="Times New Roman"/>
                        <a:cs typeface="CG Times"/>
                      </a:endParaRPr>
                    </a:p>
                  </a:txBody>
                  <a:tcPr marL="68580" marR="68580" marT="0" marB="0"/>
                </a:tc>
              </a:tr>
              <a:tr h="42438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2009</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Hereditary sensory Neuropathy Type I (HSN1) Treatment Pilot study</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Sydney South West Area Health Service</a:t>
                      </a:r>
                      <a:endParaRPr lang="en-AU" sz="1100">
                        <a:effectLst/>
                        <a:latin typeface="CG Times"/>
                        <a:ea typeface="Times New Roman"/>
                        <a:cs typeface="CG Times"/>
                      </a:endParaRPr>
                    </a:p>
                  </a:txBody>
                  <a:tcPr marL="68580" marR="68580" marT="0" marB="0"/>
                </a:tc>
              </a:tr>
              <a:tr h="636584">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2010</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A Multi-centre double-blind </a:t>
                      </a:r>
                      <a:r>
                        <a:rPr lang="en-AU" sz="1100" dirty="0" err="1">
                          <a:effectLst/>
                        </a:rPr>
                        <a:t>paralllel</a:t>
                      </a:r>
                      <a:r>
                        <a:rPr lang="en-AU" sz="1100" dirty="0">
                          <a:effectLst/>
                        </a:rPr>
                        <a:t>-group placebo-controlled study of the efficacy and safety of </a:t>
                      </a:r>
                      <a:r>
                        <a:rPr lang="en-AU" sz="1100" dirty="0" err="1">
                          <a:effectLst/>
                        </a:rPr>
                        <a:t>teriflunomide</a:t>
                      </a:r>
                      <a:r>
                        <a:rPr lang="en-AU" sz="1100" dirty="0">
                          <a:effectLst/>
                        </a:rPr>
                        <a:t> in patients with relapsing multiple sclerosis who are treated with interferon-beta</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Sydney South West Area Health Service</a:t>
                      </a:r>
                      <a:endParaRPr lang="en-AU" sz="1100">
                        <a:effectLst/>
                        <a:latin typeface="CG Times"/>
                        <a:ea typeface="Times New Roman"/>
                        <a:cs typeface="CG Times"/>
                      </a:endParaRPr>
                    </a:p>
                  </a:txBody>
                  <a:tcPr marL="68580" marR="68580" marT="0" marB="0"/>
                </a:tc>
              </a:tr>
              <a:tr h="84877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2011</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Clinical Validity of the </a:t>
                      </a:r>
                      <a:r>
                        <a:rPr lang="en-AU" sz="1100" dirty="0" err="1">
                          <a:effectLst/>
                        </a:rPr>
                        <a:t>Mattis</a:t>
                      </a:r>
                      <a:r>
                        <a:rPr lang="en-AU" sz="1100" dirty="0">
                          <a:effectLst/>
                        </a:rPr>
                        <a:t> Dementia </a:t>
                      </a:r>
                      <a:r>
                        <a:rPr lang="en-AU" sz="1100" dirty="0" err="1">
                          <a:effectLst/>
                        </a:rPr>
                        <a:t>Raing</a:t>
                      </a:r>
                      <a:r>
                        <a:rPr lang="en-AU" sz="1100" dirty="0">
                          <a:effectLst/>
                        </a:rPr>
                        <a:t> Scake-2 in Parkinson’s disease with MCI and Dementia</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Differential Motor Neuron Impairment and Axonal Regeneration in Sporadic and FALS with SOD-1 Mutations: Lessons from Neurophysiology</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Journal of Neurological Science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JNS-D-11-00226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Int J of Mol Sci</a:t>
                      </a:r>
                      <a:endParaRPr lang="en-AU" sz="1100">
                        <a:effectLst/>
                        <a:latin typeface="CG Times"/>
                        <a:ea typeface="Times New Roman"/>
                        <a:cs typeface="CG Times"/>
                      </a:endParaRPr>
                    </a:p>
                  </a:txBody>
                  <a:tcPr marL="68580" marR="68580" marT="0" marB="0"/>
                </a:tc>
              </a:tr>
              <a:tr h="1276813">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2013</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Treatment of Metabolic Myopathy by Administration of the </a:t>
                      </a:r>
                      <a:r>
                        <a:rPr lang="en-AU" sz="1100" dirty="0" err="1">
                          <a:effectLst/>
                        </a:rPr>
                        <a:t>Anaplerotic</a:t>
                      </a:r>
                      <a:r>
                        <a:rPr lang="en-AU" sz="1100" dirty="0">
                          <a:effectLst/>
                        </a:rPr>
                        <a:t> Supplement </a:t>
                      </a:r>
                      <a:r>
                        <a:rPr lang="en-AU" sz="1100" dirty="0" err="1">
                          <a:effectLst/>
                        </a:rPr>
                        <a:t>Triheptanoin</a:t>
                      </a:r>
                      <a:endParaRPr lang="en-AU" sz="1100" dirty="0">
                        <a:effectLst/>
                      </a:endParaRP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Pilot Study of the Treatment of Patients with Sporadic Inclusion Body Myositis with the </a:t>
                      </a:r>
                      <a:r>
                        <a:rPr lang="en-AU" sz="1100" dirty="0" err="1">
                          <a:effectLst/>
                        </a:rPr>
                        <a:t>Anaplerotic</a:t>
                      </a:r>
                      <a:r>
                        <a:rPr lang="en-AU" sz="1100" dirty="0">
                          <a:effectLst/>
                        </a:rPr>
                        <a:t> Supplement </a:t>
                      </a:r>
                      <a:r>
                        <a:rPr lang="en-AU" sz="1100" dirty="0" err="1">
                          <a:effectLst/>
                        </a:rPr>
                        <a:t>Triheptanoin</a:t>
                      </a:r>
                      <a:endParaRPr lang="en-AU" sz="1100" dirty="0">
                        <a:effectLst/>
                      </a:endParaRP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Pilot Study of the Treatment of Muscle Disorders with wasting and Increased Catabolism with of the </a:t>
                      </a:r>
                      <a:r>
                        <a:rPr lang="en-AU" sz="1100" dirty="0" err="1">
                          <a:effectLst/>
                        </a:rPr>
                        <a:t>Anaplerotic</a:t>
                      </a:r>
                      <a:r>
                        <a:rPr lang="en-AU" sz="1100" dirty="0">
                          <a:effectLst/>
                        </a:rPr>
                        <a:t> Supplement </a:t>
                      </a:r>
                      <a:r>
                        <a:rPr lang="en-AU" sz="1100" dirty="0" err="1">
                          <a:effectLst/>
                        </a:rPr>
                        <a:t>Triheptanoin</a:t>
                      </a:r>
                      <a:endParaRPr lang="en-AU" sz="1100" dirty="0">
                        <a:effectLst/>
                      </a:endParaRP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Hormonal Effects in Multiple Sclerosis (HEIMS) Study</a:t>
                      </a:r>
                      <a:endParaRPr lang="en-AU" sz="1100" dirty="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Sydney Local Health District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Sydney Local Health District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Sydney Local Health District</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 </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Clinical Trials</a:t>
                      </a:r>
                      <a:endParaRPr lang="en-AU" sz="1100" dirty="0">
                        <a:effectLst/>
                        <a:latin typeface="CG Times"/>
                        <a:ea typeface="Times New Roman"/>
                        <a:cs typeface="CG Times"/>
                      </a:endParaRPr>
                    </a:p>
                  </a:txBody>
                  <a:tcPr marL="68580" marR="68580" marT="0" marB="0"/>
                </a:tc>
              </a:tr>
              <a:tr h="424389">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2014</a:t>
                      </a:r>
                      <a:endParaRPr lang="en-AU" sz="1100">
                        <a:effectLst/>
                        <a:latin typeface="CG Times"/>
                        <a:ea typeface="Times New Roman"/>
                        <a:cs typeface="CG Times"/>
                      </a:endParaRPr>
                    </a:p>
                  </a:txBody>
                  <a:tcPr marL="68580" marR="68580" marT="0" marB="0"/>
                </a:tc>
                <a:tc>
                  <a:txBody>
                    <a:bodyPr/>
                    <a:lstStyle/>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Single Group Clinical Trial Survey of Calcium Folate</a:t>
                      </a:r>
                    </a:p>
                    <a:p>
                      <a:pPr marL="342900" lvl="0" indent="-342900">
                        <a:spcAft>
                          <a:spcPts val="0"/>
                        </a:spcAft>
                        <a:buFont typeface="Symbol"/>
                        <a:buChar char=""/>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a:effectLst/>
                        </a:rPr>
                        <a:t>Bone Health in FSHD: A cross-sectional study</a:t>
                      </a:r>
                      <a:endParaRPr lang="en-AU" sz="1100">
                        <a:effectLst/>
                        <a:latin typeface="CG Times"/>
                        <a:ea typeface="Times New Roman"/>
                        <a:cs typeface="CG Times"/>
                      </a:endParaRPr>
                    </a:p>
                  </a:txBody>
                  <a:tcPr marL="68580" marR="68580" marT="0" marB="0"/>
                </a:tc>
                <a:tc>
                  <a:txBody>
                    <a:bodyPr/>
                    <a:lstStyle/>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Journal of Clinical Trials</a:t>
                      </a:r>
                    </a:p>
                    <a:p>
                      <a:pPr>
                        <a:spcAft>
                          <a:spcPts val="0"/>
                        </a:spcAft>
                        <a:tabLst>
                          <a:tab pos="635"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AU" sz="1100" dirty="0">
                          <a:effectLst/>
                        </a:rPr>
                        <a:t>Sydney Local Health District</a:t>
                      </a:r>
                      <a:endParaRPr lang="en-AU" sz="1100" dirty="0">
                        <a:effectLst/>
                        <a:latin typeface="CG Times"/>
                        <a:ea typeface="Times New Roman"/>
                        <a:cs typeface="CG Times"/>
                      </a:endParaRPr>
                    </a:p>
                  </a:txBody>
                  <a:tcPr marL="68580" marR="68580" marT="0" marB="0"/>
                </a:tc>
              </a:tr>
            </a:tbl>
          </a:graphicData>
        </a:graphic>
      </p:graphicFrame>
      <p:sp>
        <p:nvSpPr>
          <p:cNvPr id="5" name="Rectangle 1"/>
          <p:cNvSpPr>
            <a:spLocks noChangeArrowheads="1"/>
          </p:cNvSpPr>
          <p:nvPr/>
        </p:nvSpPr>
        <p:spPr bwMode="auto">
          <a:xfrm>
            <a:off x="1155700" y="1881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1pPr>
            <a:lvl2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2pPr>
            <a:lvl3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3pPr>
            <a:lvl4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4pPr>
            <a:lvl5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5pPr>
            <a:lvl6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6pPr>
            <a:lvl7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7pPr>
            <a:lvl8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8pPr>
            <a:lvl9pPr fontAlgn="base">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112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9728010"/>
              </p:ext>
            </p:extLst>
          </p:nvPr>
        </p:nvGraphicFramePr>
        <p:xfrm>
          <a:off x="457200" y="980728"/>
          <a:ext cx="8229600" cy="436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a:xfrm>
            <a:off x="683568" y="1600200"/>
            <a:ext cx="7848872" cy="4925144"/>
          </a:xfrm>
        </p:spPr>
        <p:txBody>
          <a:bodyPr>
            <a:normAutofit fontScale="55000" lnSpcReduction="20000"/>
          </a:bodyPr>
          <a:lstStyle/>
          <a:p>
            <a:pPr marL="0" indent="0">
              <a:buNone/>
            </a:pPr>
            <a:r>
              <a:rPr lang="en-AU" b="1" dirty="0"/>
              <a:t> </a:t>
            </a:r>
            <a:endParaRPr lang="en-AU" dirty="0" smtClean="0"/>
          </a:p>
          <a:p>
            <a:pPr marL="514350" lvl="0" indent="-514350">
              <a:buFont typeface="+mj-lt"/>
              <a:buAutoNum type="arabicPeriod"/>
            </a:pPr>
            <a:r>
              <a:rPr lang="en-AU" dirty="0" smtClean="0"/>
              <a:t>Motor Unit Number Estimation (MUNE) and Quantitative EMG. Suppl. to Clinical Neurophysiology, </a:t>
            </a:r>
            <a:r>
              <a:rPr lang="en-AU" dirty="0" err="1" smtClean="0"/>
              <a:t>Vol</a:t>
            </a:r>
            <a:r>
              <a:rPr lang="en-AU" dirty="0" smtClean="0"/>
              <a:t> 60, M.B. Bromberg (</a:t>
            </a:r>
            <a:r>
              <a:rPr lang="en-AU" dirty="0" err="1" smtClean="0"/>
              <a:t>Vol</a:t>
            </a:r>
            <a:r>
              <a:rPr lang="en-AU" dirty="0" smtClean="0"/>
              <a:t> 60 Ed 1) ISBN 978-0-444-52909-1. Chapter 16. Motor unit number estimation in asymptomatic familial amyotrophic lateral sclerosis. 164 – 169. 2009</a:t>
            </a:r>
          </a:p>
          <a:p>
            <a:pPr marL="514350" indent="-514350">
              <a:buFont typeface="+mj-lt"/>
              <a:buAutoNum type="arabicPeriod"/>
            </a:pPr>
            <a:endParaRPr lang="en-AU" dirty="0"/>
          </a:p>
          <a:p>
            <a:pPr marL="514350" lvl="0" indent="-514350">
              <a:buFont typeface="+mj-lt"/>
              <a:buAutoNum type="arabicPeriod"/>
            </a:pPr>
            <a:r>
              <a:rPr lang="en-AU" dirty="0"/>
              <a:t>Motor Unit Number Estimation (MUNE) and Quantitative EMG. Suppl. to Clinical Neurophysiology, </a:t>
            </a:r>
            <a:r>
              <a:rPr lang="en-AU" dirty="0" err="1"/>
              <a:t>Vol</a:t>
            </a:r>
            <a:r>
              <a:rPr lang="en-AU" dirty="0"/>
              <a:t> 60, M.B. Bromberg (</a:t>
            </a:r>
            <a:r>
              <a:rPr lang="en-AU" dirty="0" err="1"/>
              <a:t>Vol</a:t>
            </a:r>
            <a:r>
              <a:rPr lang="en-AU" dirty="0"/>
              <a:t> 60 Ed 1) ISBN 978-0-444-52909-1. Chapter 17. Detection of pre-clinical motor unit loss in familial amyotrophic lateral sclerosis. 171 – 179. 2009</a:t>
            </a:r>
          </a:p>
          <a:p>
            <a:pPr marL="514350" indent="-514350">
              <a:buFont typeface="+mj-lt"/>
              <a:buAutoNum type="arabicPeriod"/>
            </a:pPr>
            <a:endParaRPr lang="en-AU" dirty="0"/>
          </a:p>
          <a:p>
            <a:pPr marL="514350" lvl="0" indent="-514350">
              <a:buFont typeface="+mj-lt"/>
              <a:buAutoNum type="arabicPeriod"/>
            </a:pPr>
            <a:r>
              <a:rPr lang="en-AU" dirty="0"/>
              <a:t>Protection of Motor Neurons in Pre-Symptomatic Individuals Carrying SOD 1 Mutations: Results of Motor Unit Number Estimation (MUNE) Electrophysiology, Amyotrophic Lateral Sclerosis, Martin H. Maurer (Ed.), ISBN: 978-953-307-806-9, Chapter 28, 627-663, 2012. </a:t>
            </a:r>
            <a:r>
              <a:rPr lang="en-AU" dirty="0" err="1"/>
              <a:t>InTech</a:t>
            </a:r>
            <a:r>
              <a:rPr lang="en-AU" dirty="0"/>
              <a:t>, Available from: </a:t>
            </a:r>
            <a:r>
              <a:rPr lang="en-AU" u="sng" dirty="0">
                <a:hlinkClick r:id="rId7"/>
              </a:rPr>
              <a:t>http://www.intechopen.com/articles/show/title/protection-of-motor-neurons-in-3-pre-symptomatic-imdividual-carrying-sod-1-mutations-results-of-moto</a:t>
            </a:r>
            <a:endParaRPr lang="en-AU" dirty="0"/>
          </a:p>
          <a:p>
            <a:pPr marL="514350" indent="-514350">
              <a:buFont typeface="+mj-lt"/>
              <a:buAutoNum type="arabicPeriod"/>
            </a:pPr>
            <a:endParaRPr lang="en-AU" dirty="0"/>
          </a:p>
          <a:p>
            <a:pPr marL="514350" lvl="0" indent="-514350">
              <a:buFont typeface="+mj-lt"/>
              <a:buAutoNum type="arabicPeriod"/>
            </a:pPr>
            <a:r>
              <a:rPr lang="en-AU" dirty="0"/>
              <a:t>The Role of the Statistical Method of Motor Unit Number Estimation (MUNE) to Assess the Potential Therapeutic Benefits of </a:t>
            </a:r>
            <a:r>
              <a:rPr lang="en-AU" dirty="0" err="1"/>
              <a:t>Riluzole</a:t>
            </a:r>
            <a:r>
              <a:rPr lang="en-AU" dirty="0"/>
              <a:t> on Patients with Pre-Symptomatic Familial Amyotrophic Lateral Sclerosis. Current Advances in Amyotrophic Lateral Sclerosis, Alvaro Estevez (Ed.). ISBN 978-953-51-1195-5. In-Tech. </a:t>
            </a:r>
            <a:r>
              <a:rPr lang="en-AU" u="sng" dirty="0">
                <a:hlinkClick r:id="rId8"/>
              </a:rPr>
              <a:t>http://www.intechopen.com/articles/show/title/the-role-of-the-statistical-method-of-motor-unit-number-estimation-mune-to-assess-the-potential-ther</a:t>
            </a:r>
            <a:endParaRPr lang="en-AU" dirty="0"/>
          </a:p>
        </p:txBody>
      </p:sp>
      <p:pic>
        <p:nvPicPr>
          <p:cNvPr id="5"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8695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09326272"/>
              </p:ext>
            </p:extLst>
          </p:nvPr>
        </p:nvGraphicFramePr>
        <p:xfrm>
          <a:off x="457200" y="1052736"/>
          <a:ext cx="8229600" cy="364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a:xfrm>
            <a:off x="467544" y="1600200"/>
            <a:ext cx="8219256" cy="4925144"/>
          </a:xfrm>
        </p:spPr>
        <p:txBody>
          <a:bodyPr>
            <a:normAutofit fontScale="77500" lnSpcReduction="20000"/>
          </a:bodyPr>
          <a:lstStyle/>
          <a:p>
            <a:pPr lvl="0"/>
            <a:r>
              <a:rPr lang="en-AU" dirty="0"/>
              <a:t>Royal Australasian College of Physicians</a:t>
            </a:r>
          </a:p>
          <a:p>
            <a:pPr lvl="0"/>
            <a:r>
              <a:rPr lang="en-AU" dirty="0"/>
              <a:t>Australasian Faculty of Rehabilitation Medicine (Royal Australasian College of Physicians)</a:t>
            </a:r>
          </a:p>
          <a:p>
            <a:pPr lvl="0"/>
            <a:r>
              <a:rPr lang="en-AU" dirty="0"/>
              <a:t>Faculty of Pain Medicine (Australian and New Zealand College of Anaesthetics)</a:t>
            </a:r>
          </a:p>
          <a:p>
            <a:pPr lvl="0"/>
            <a:r>
              <a:rPr lang="en-AU" dirty="0"/>
              <a:t>Australia &amp; New Zealand Association of Neurologists</a:t>
            </a:r>
          </a:p>
          <a:p>
            <a:pPr lvl="0"/>
            <a:r>
              <a:rPr lang="en-AU" dirty="0"/>
              <a:t>Australian Medical Association</a:t>
            </a:r>
          </a:p>
          <a:p>
            <a:pPr lvl="0"/>
            <a:r>
              <a:rPr lang="en-AU" dirty="0"/>
              <a:t>Australasian Stroke Society</a:t>
            </a:r>
          </a:p>
          <a:p>
            <a:pPr lvl="0"/>
            <a:r>
              <a:rPr lang="en-AU" dirty="0"/>
              <a:t>Epilepsy Society of Australia</a:t>
            </a:r>
          </a:p>
          <a:p>
            <a:pPr lvl="0"/>
            <a:r>
              <a:rPr lang="en-AU" dirty="0"/>
              <a:t>Australian Pain Society</a:t>
            </a:r>
          </a:p>
          <a:p>
            <a:pPr lvl="0"/>
            <a:r>
              <a:rPr lang="en-AU" dirty="0"/>
              <a:t>Movement Disorder Society of NSW</a:t>
            </a:r>
          </a:p>
          <a:p>
            <a:pPr lvl="0"/>
            <a:r>
              <a:rPr lang="en-AU" dirty="0"/>
              <a:t>National Disability Services ANZAN Delegate</a:t>
            </a:r>
          </a:p>
          <a:p>
            <a:pPr lvl="0"/>
            <a:r>
              <a:rPr lang="en-AU" dirty="0"/>
              <a:t>International Association of Pain – Regular Member</a:t>
            </a:r>
          </a:p>
          <a:p>
            <a:pPr lvl="0"/>
            <a:r>
              <a:rPr lang="en-AU" dirty="0"/>
              <a:t>International Society of Physical and Rehabilitation </a:t>
            </a:r>
            <a:r>
              <a:rPr lang="en-AU" dirty="0" smtClean="0"/>
              <a:t>Medicine</a:t>
            </a:r>
            <a:r>
              <a:rPr lang="en-AU" dirty="0"/>
              <a:t> </a:t>
            </a:r>
          </a:p>
        </p:txBody>
      </p:sp>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651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
  <TotalTime>151</TotalTime>
  <Words>3022</Words>
  <Application>Microsoft Office PowerPoint</Application>
  <PresentationFormat>On-screen Show (4:3)</PresentationFormat>
  <Paragraphs>517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Journal of Clinical Case Reports Related Journals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ARUN AGGARWAL   PhD, MBBS, FRACP, FAFRM (RACP), FFPM (ANZCA)</dc:title>
  <dc:creator>Dr Arun</dc:creator>
  <cp:lastModifiedBy>madhavi yamjala</cp:lastModifiedBy>
  <cp:revision>10</cp:revision>
  <dcterms:created xsi:type="dcterms:W3CDTF">2014-09-10T11:59:00Z</dcterms:created>
  <dcterms:modified xsi:type="dcterms:W3CDTF">2015-10-13T13:18:59Z</dcterms:modified>
</cp:coreProperties>
</file>