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ppt/theme/themeOverride1.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73" r:id="rId2"/>
    <p:sldId id="256" r:id="rId3"/>
    <p:sldId id="257" r:id="rId4"/>
    <p:sldId id="258" r:id="rId5"/>
    <p:sldId id="260" r:id="rId6"/>
    <p:sldId id="261" r:id="rId7"/>
    <p:sldId id="262" r:id="rId8"/>
    <p:sldId id="263" r:id="rId9"/>
    <p:sldId id="264" r:id="rId10"/>
    <p:sldId id="265" r:id="rId11"/>
    <p:sldId id="268" r:id="rId12"/>
    <p:sldId id="269" r:id="rId13"/>
    <p:sldId id="270" r:id="rId14"/>
    <p:sldId id="271" r:id="rId15"/>
    <p:sldId id="272" r:id="rId16"/>
    <p:sldId id="274" r:id="rId17"/>
    <p:sldId id="275" r:id="rId18"/>
    <p:sldId id="276"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8" d="100"/>
          <a:sy n="78" d="100"/>
        </p:scale>
        <p:origin x="-270" y="29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9AB701F-2310-48D1-AA08-3AD9748FA60C}"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AU"/>
        </a:p>
      </dgm:t>
    </dgm:pt>
    <dgm:pt modelId="{06E9D1D0-FD3E-4852-A0C8-6B1A63A8116A}">
      <dgm:prSet custT="1"/>
      <dgm:spPr/>
      <dgm:t>
        <a:bodyPr/>
        <a:lstStyle/>
        <a:p>
          <a:pPr rtl="0"/>
          <a:r>
            <a:rPr lang="en-AU" sz="1800" b="1" dirty="0" smtClean="0"/>
            <a:t>PROFILE</a:t>
          </a:r>
          <a:endParaRPr lang="en-AU" sz="1800" b="1" dirty="0"/>
        </a:p>
      </dgm:t>
    </dgm:pt>
    <dgm:pt modelId="{E955E267-F9AF-48AF-AF4B-AA7F630FC6F0}" type="parTrans" cxnId="{57CE1C82-67D4-4A7E-B8AE-55E88B7AE4AC}">
      <dgm:prSet/>
      <dgm:spPr/>
      <dgm:t>
        <a:bodyPr/>
        <a:lstStyle/>
        <a:p>
          <a:endParaRPr lang="en-AU"/>
        </a:p>
      </dgm:t>
    </dgm:pt>
    <dgm:pt modelId="{B9D9FBE3-C677-4DF3-A9C7-B99292D11D0D}" type="sibTrans" cxnId="{57CE1C82-67D4-4A7E-B8AE-55E88B7AE4AC}">
      <dgm:prSet/>
      <dgm:spPr/>
      <dgm:t>
        <a:bodyPr/>
        <a:lstStyle/>
        <a:p>
          <a:endParaRPr lang="en-AU"/>
        </a:p>
      </dgm:t>
    </dgm:pt>
    <dgm:pt modelId="{F3034671-0971-408C-8F7A-D5ECB83C3580}" type="pres">
      <dgm:prSet presAssocID="{A9AB701F-2310-48D1-AA08-3AD9748FA60C}" presName="linear" presStyleCnt="0">
        <dgm:presLayoutVars>
          <dgm:animLvl val="lvl"/>
          <dgm:resizeHandles val="exact"/>
        </dgm:presLayoutVars>
      </dgm:prSet>
      <dgm:spPr/>
      <dgm:t>
        <a:bodyPr/>
        <a:lstStyle/>
        <a:p>
          <a:endParaRPr lang="en-US"/>
        </a:p>
      </dgm:t>
    </dgm:pt>
    <dgm:pt modelId="{5BA6AB42-9C86-4643-BC91-EF401D7376FC}" type="pres">
      <dgm:prSet presAssocID="{06E9D1D0-FD3E-4852-A0C8-6B1A63A8116A}" presName="parentText" presStyleLbl="node1" presStyleIdx="0" presStyleCnt="1" custScaleY="26376" custLinFactNeighborX="-5556" custLinFactNeighborY="-2127">
        <dgm:presLayoutVars>
          <dgm:chMax val="0"/>
          <dgm:bulletEnabled val="1"/>
        </dgm:presLayoutVars>
      </dgm:prSet>
      <dgm:spPr/>
      <dgm:t>
        <a:bodyPr/>
        <a:lstStyle/>
        <a:p>
          <a:endParaRPr lang="en-US"/>
        </a:p>
      </dgm:t>
    </dgm:pt>
  </dgm:ptLst>
  <dgm:cxnLst>
    <dgm:cxn modelId="{F56BA64A-E432-4AC6-8048-01C39ECE34C6}" type="presOf" srcId="{06E9D1D0-FD3E-4852-A0C8-6B1A63A8116A}" destId="{5BA6AB42-9C86-4643-BC91-EF401D7376FC}" srcOrd="0" destOrd="0" presId="urn:microsoft.com/office/officeart/2005/8/layout/vList2"/>
    <dgm:cxn modelId="{DA90F536-3041-463F-8790-FEDF1531D681}" type="presOf" srcId="{A9AB701F-2310-48D1-AA08-3AD9748FA60C}" destId="{F3034671-0971-408C-8F7A-D5ECB83C3580}" srcOrd="0" destOrd="0" presId="urn:microsoft.com/office/officeart/2005/8/layout/vList2"/>
    <dgm:cxn modelId="{57CE1C82-67D4-4A7E-B8AE-55E88B7AE4AC}" srcId="{A9AB701F-2310-48D1-AA08-3AD9748FA60C}" destId="{06E9D1D0-FD3E-4852-A0C8-6B1A63A8116A}" srcOrd="0" destOrd="0" parTransId="{E955E267-F9AF-48AF-AF4B-AA7F630FC6F0}" sibTransId="{B9D9FBE3-C677-4DF3-A9C7-B99292D11D0D}"/>
    <dgm:cxn modelId="{59E31B13-88A1-48B7-B874-23A599B41A5E}" type="presParOf" srcId="{F3034671-0971-408C-8F7A-D5ECB83C3580}" destId="{5BA6AB42-9C86-4643-BC91-EF401D7376FC}"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7C799705-044B-4D28-B3AC-093176926E5F}"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en-AU"/>
        </a:p>
      </dgm:t>
    </dgm:pt>
    <dgm:pt modelId="{BF2C96A0-58C8-437E-88F6-44D7BB16FAC3}">
      <dgm:prSet custT="1"/>
      <dgm:spPr/>
      <dgm:t>
        <a:bodyPr/>
        <a:lstStyle/>
        <a:p>
          <a:pPr rtl="0"/>
          <a:r>
            <a:rPr lang="en-AU" sz="1400" b="1" dirty="0" smtClean="0"/>
            <a:t>ORIGINAL ARTICLES in PEER –REVIEWED JOURNAL</a:t>
          </a:r>
          <a:endParaRPr lang="en-AU" sz="1400" dirty="0"/>
        </a:p>
      </dgm:t>
    </dgm:pt>
    <dgm:pt modelId="{BD52926A-1413-4CA5-8948-EF7CE0F5C6F2}" type="parTrans" cxnId="{972AE923-7EE8-4488-B227-31A4CE84141F}">
      <dgm:prSet/>
      <dgm:spPr/>
      <dgm:t>
        <a:bodyPr/>
        <a:lstStyle/>
        <a:p>
          <a:endParaRPr lang="en-AU"/>
        </a:p>
      </dgm:t>
    </dgm:pt>
    <dgm:pt modelId="{5C69E791-D562-48BE-9D63-B70B37AC85ED}" type="sibTrans" cxnId="{972AE923-7EE8-4488-B227-31A4CE84141F}">
      <dgm:prSet/>
      <dgm:spPr/>
      <dgm:t>
        <a:bodyPr/>
        <a:lstStyle/>
        <a:p>
          <a:endParaRPr lang="en-AU"/>
        </a:p>
      </dgm:t>
    </dgm:pt>
    <dgm:pt modelId="{397F30AE-2CCF-4AA8-A3DD-0FB92070DD6A}" type="pres">
      <dgm:prSet presAssocID="{7C799705-044B-4D28-B3AC-093176926E5F}" presName="linear" presStyleCnt="0">
        <dgm:presLayoutVars>
          <dgm:animLvl val="lvl"/>
          <dgm:resizeHandles val="exact"/>
        </dgm:presLayoutVars>
      </dgm:prSet>
      <dgm:spPr/>
      <dgm:t>
        <a:bodyPr/>
        <a:lstStyle/>
        <a:p>
          <a:endParaRPr lang="en-US"/>
        </a:p>
      </dgm:t>
    </dgm:pt>
    <dgm:pt modelId="{E0683D86-0075-41E7-8F97-A4754EF5A360}" type="pres">
      <dgm:prSet presAssocID="{BF2C96A0-58C8-437E-88F6-44D7BB16FAC3}" presName="parentText" presStyleLbl="node1" presStyleIdx="0" presStyleCnt="1" custLinFactNeighborX="875" custLinFactNeighborY="18870">
        <dgm:presLayoutVars>
          <dgm:chMax val="0"/>
          <dgm:bulletEnabled val="1"/>
        </dgm:presLayoutVars>
      </dgm:prSet>
      <dgm:spPr/>
      <dgm:t>
        <a:bodyPr/>
        <a:lstStyle/>
        <a:p>
          <a:endParaRPr lang="en-US"/>
        </a:p>
      </dgm:t>
    </dgm:pt>
  </dgm:ptLst>
  <dgm:cxnLst>
    <dgm:cxn modelId="{82F6C8E0-F0A9-461F-BFF4-651F56262E44}" type="presOf" srcId="{7C799705-044B-4D28-B3AC-093176926E5F}" destId="{397F30AE-2CCF-4AA8-A3DD-0FB92070DD6A}" srcOrd="0" destOrd="0" presId="urn:microsoft.com/office/officeart/2005/8/layout/vList2"/>
    <dgm:cxn modelId="{6858405A-7FFB-43BC-AADC-0A856EDA3B45}" type="presOf" srcId="{BF2C96A0-58C8-437E-88F6-44D7BB16FAC3}" destId="{E0683D86-0075-41E7-8F97-A4754EF5A360}" srcOrd="0" destOrd="0" presId="urn:microsoft.com/office/officeart/2005/8/layout/vList2"/>
    <dgm:cxn modelId="{972AE923-7EE8-4488-B227-31A4CE84141F}" srcId="{7C799705-044B-4D28-B3AC-093176926E5F}" destId="{BF2C96A0-58C8-437E-88F6-44D7BB16FAC3}" srcOrd="0" destOrd="0" parTransId="{BD52926A-1413-4CA5-8948-EF7CE0F5C6F2}" sibTransId="{5C69E791-D562-48BE-9D63-B70B37AC85ED}"/>
    <dgm:cxn modelId="{9C15B649-6A49-42EF-A435-AD91BE0E7C90}" type="presParOf" srcId="{397F30AE-2CCF-4AA8-A3DD-0FB92070DD6A}" destId="{E0683D86-0075-41E7-8F97-A4754EF5A360}"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E522C61C-BF1E-454F-905B-F64F9305E7FB}"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AU"/>
        </a:p>
      </dgm:t>
    </dgm:pt>
    <dgm:pt modelId="{7A81FE09-023D-424C-8F75-067E641CAD27}">
      <dgm:prSet custT="1"/>
      <dgm:spPr/>
      <dgm:t>
        <a:bodyPr/>
        <a:lstStyle/>
        <a:p>
          <a:pPr rtl="0"/>
          <a:r>
            <a:rPr lang="en-AU" sz="1600" b="1" dirty="0" smtClean="0"/>
            <a:t>ORIGINAL ARTICLES in PEER –REVIEWED JOURNAL</a:t>
          </a:r>
          <a:endParaRPr lang="en-AU" sz="1600" dirty="0"/>
        </a:p>
      </dgm:t>
    </dgm:pt>
    <dgm:pt modelId="{122A82E6-8992-4EFF-8CC1-FD4F1D1E3EBA}" type="parTrans" cxnId="{F63D45D0-5BD5-45F5-9DE3-1A4EF22D4EC1}">
      <dgm:prSet/>
      <dgm:spPr/>
      <dgm:t>
        <a:bodyPr/>
        <a:lstStyle/>
        <a:p>
          <a:endParaRPr lang="en-AU"/>
        </a:p>
      </dgm:t>
    </dgm:pt>
    <dgm:pt modelId="{B3CBB458-517D-4794-99B5-8E2165456F94}" type="sibTrans" cxnId="{F63D45D0-5BD5-45F5-9DE3-1A4EF22D4EC1}">
      <dgm:prSet/>
      <dgm:spPr/>
      <dgm:t>
        <a:bodyPr/>
        <a:lstStyle/>
        <a:p>
          <a:endParaRPr lang="en-AU"/>
        </a:p>
      </dgm:t>
    </dgm:pt>
    <dgm:pt modelId="{53FB923F-DFE9-4EB9-8DED-00506C57A778}" type="pres">
      <dgm:prSet presAssocID="{E522C61C-BF1E-454F-905B-F64F9305E7FB}" presName="linear" presStyleCnt="0">
        <dgm:presLayoutVars>
          <dgm:animLvl val="lvl"/>
          <dgm:resizeHandles val="exact"/>
        </dgm:presLayoutVars>
      </dgm:prSet>
      <dgm:spPr/>
      <dgm:t>
        <a:bodyPr/>
        <a:lstStyle/>
        <a:p>
          <a:endParaRPr lang="en-US"/>
        </a:p>
      </dgm:t>
    </dgm:pt>
    <dgm:pt modelId="{EAD45BD4-F16A-4629-89AD-97E4A1322ACD}" type="pres">
      <dgm:prSet presAssocID="{7A81FE09-023D-424C-8F75-067E641CAD27}" presName="parentText" presStyleLbl="node1" presStyleIdx="0" presStyleCnt="1" custScaleX="93000" custScaleY="48892">
        <dgm:presLayoutVars>
          <dgm:chMax val="0"/>
          <dgm:bulletEnabled val="1"/>
        </dgm:presLayoutVars>
      </dgm:prSet>
      <dgm:spPr/>
      <dgm:t>
        <a:bodyPr/>
        <a:lstStyle/>
        <a:p>
          <a:endParaRPr lang="en-US"/>
        </a:p>
      </dgm:t>
    </dgm:pt>
  </dgm:ptLst>
  <dgm:cxnLst>
    <dgm:cxn modelId="{5069DD4A-CE8E-4932-BBD7-DE2A5784AF8D}" type="presOf" srcId="{7A81FE09-023D-424C-8F75-067E641CAD27}" destId="{EAD45BD4-F16A-4629-89AD-97E4A1322ACD}" srcOrd="0" destOrd="0" presId="urn:microsoft.com/office/officeart/2005/8/layout/vList2"/>
    <dgm:cxn modelId="{F63D45D0-5BD5-45F5-9DE3-1A4EF22D4EC1}" srcId="{E522C61C-BF1E-454F-905B-F64F9305E7FB}" destId="{7A81FE09-023D-424C-8F75-067E641CAD27}" srcOrd="0" destOrd="0" parTransId="{122A82E6-8992-4EFF-8CC1-FD4F1D1E3EBA}" sibTransId="{B3CBB458-517D-4794-99B5-8E2165456F94}"/>
    <dgm:cxn modelId="{C326247B-AFA3-43D5-B16F-241E25EE12B6}" type="presOf" srcId="{E522C61C-BF1E-454F-905B-F64F9305E7FB}" destId="{53FB923F-DFE9-4EB9-8DED-00506C57A778}" srcOrd="0" destOrd="0" presId="urn:microsoft.com/office/officeart/2005/8/layout/vList2"/>
    <dgm:cxn modelId="{2C44D74A-6FC1-4948-A9C5-5118296F58F1}" type="presParOf" srcId="{53FB923F-DFE9-4EB9-8DED-00506C57A778}" destId="{EAD45BD4-F16A-4629-89AD-97E4A1322ACD}"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54C5B28C-C9D5-42D7-9736-B7BEAA6BE701}"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AU"/>
        </a:p>
      </dgm:t>
    </dgm:pt>
    <dgm:pt modelId="{F9A2EBD2-2B76-46DE-8AC6-D1EAD02128ED}">
      <dgm:prSet/>
      <dgm:spPr/>
      <dgm:t>
        <a:bodyPr/>
        <a:lstStyle/>
        <a:p>
          <a:pPr rtl="0"/>
          <a:r>
            <a:rPr lang="en-AU" b="1" dirty="0" smtClean="0"/>
            <a:t>INVITED SPEAKER at RESEARCH CONFERENCES and WORKHOPS</a:t>
          </a:r>
          <a:br>
            <a:rPr lang="en-AU" b="1" dirty="0" smtClean="0"/>
          </a:br>
          <a:endParaRPr lang="en-AU" dirty="0"/>
        </a:p>
      </dgm:t>
    </dgm:pt>
    <dgm:pt modelId="{17E31AD4-D1CB-46B1-A931-85FA9D35AE1B}" type="parTrans" cxnId="{ADA5DB4C-C782-4948-AE72-B9A2D7480F6C}">
      <dgm:prSet/>
      <dgm:spPr/>
      <dgm:t>
        <a:bodyPr/>
        <a:lstStyle/>
        <a:p>
          <a:endParaRPr lang="en-AU"/>
        </a:p>
      </dgm:t>
    </dgm:pt>
    <dgm:pt modelId="{F3553F83-A32F-47C2-9060-4EB664ADE36D}" type="sibTrans" cxnId="{ADA5DB4C-C782-4948-AE72-B9A2D7480F6C}">
      <dgm:prSet/>
      <dgm:spPr/>
      <dgm:t>
        <a:bodyPr/>
        <a:lstStyle/>
        <a:p>
          <a:endParaRPr lang="en-AU"/>
        </a:p>
      </dgm:t>
    </dgm:pt>
    <dgm:pt modelId="{F46F3EF9-BA2F-4B6C-9A7C-4F3A57BC952F}" type="pres">
      <dgm:prSet presAssocID="{54C5B28C-C9D5-42D7-9736-B7BEAA6BE701}" presName="linear" presStyleCnt="0">
        <dgm:presLayoutVars>
          <dgm:animLvl val="lvl"/>
          <dgm:resizeHandles val="exact"/>
        </dgm:presLayoutVars>
      </dgm:prSet>
      <dgm:spPr/>
      <dgm:t>
        <a:bodyPr/>
        <a:lstStyle/>
        <a:p>
          <a:endParaRPr lang="en-US"/>
        </a:p>
      </dgm:t>
    </dgm:pt>
    <dgm:pt modelId="{0F0D3DAD-1D4A-4098-9E18-8A943F54F7D1}" type="pres">
      <dgm:prSet presAssocID="{F9A2EBD2-2B76-46DE-8AC6-D1EAD02128ED}" presName="parentText" presStyleLbl="node1" presStyleIdx="0" presStyleCnt="1" custScaleY="49282">
        <dgm:presLayoutVars>
          <dgm:chMax val="0"/>
          <dgm:bulletEnabled val="1"/>
        </dgm:presLayoutVars>
      </dgm:prSet>
      <dgm:spPr/>
      <dgm:t>
        <a:bodyPr/>
        <a:lstStyle/>
        <a:p>
          <a:endParaRPr lang="en-US"/>
        </a:p>
      </dgm:t>
    </dgm:pt>
  </dgm:ptLst>
  <dgm:cxnLst>
    <dgm:cxn modelId="{5F558C01-4889-415A-A82F-202DB2271B56}" type="presOf" srcId="{F9A2EBD2-2B76-46DE-8AC6-D1EAD02128ED}" destId="{0F0D3DAD-1D4A-4098-9E18-8A943F54F7D1}" srcOrd="0" destOrd="0" presId="urn:microsoft.com/office/officeart/2005/8/layout/vList2"/>
    <dgm:cxn modelId="{DDA10D35-4053-49D3-9EE3-03524ECE4FB9}" type="presOf" srcId="{54C5B28C-C9D5-42D7-9736-B7BEAA6BE701}" destId="{F46F3EF9-BA2F-4B6C-9A7C-4F3A57BC952F}" srcOrd="0" destOrd="0" presId="urn:microsoft.com/office/officeart/2005/8/layout/vList2"/>
    <dgm:cxn modelId="{ADA5DB4C-C782-4948-AE72-B9A2D7480F6C}" srcId="{54C5B28C-C9D5-42D7-9736-B7BEAA6BE701}" destId="{F9A2EBD2-2B76-46DE-8AC6-D1EAD02128ED}" srcOrd="0" destOrd="0" parTransId="{17E31AD4-D1CB-46B1-A931-85FA9D35AE1B}" sibTransId="{F3553F83-A32F-47C2-9060-4EB664ADE36D}"/>
    <dgm:cxn modelId="{CE861F50-C9CA-42D8-946E-75831AECE672}" type="presParOf" srcId="{F46F3EF9-BA2F-4B6C-9A7C-4F3A57BC952F}" destId="{0F0D3DAD-1D4A-4098-9E18-8A943F54F7D1}"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B3B03310-31E6-4458-A9E2-AE8D05CCDD7D}"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en-AU"/>
        </a:p>
      </dgm:t>
    </dgm:pt>
    <dgm:pt modelId="{99BD62E4-08EC-407D-8584-CC69CD37E729}">
      <dgm:prSet/>
      <dgm:spPr/>
      <dgm:t>
        <a:bodyPr/>
        <a:lstStyle/>
        <a:p>
          <a:pPr rtl="0"/>
          <a:r>
            <a:rPr lang="en-AU" b="1" dirty="0" smtClean="0"/>
            <a:t>CLINICAL ACTIVITIES</a:t>
          </a:r>
          <a:endParaRPr lang="en-AU" dirty="0"/>
        </a:p>
      </dgm:t>
    </dgm:pt>
    <dgm:pt modelId="{117FF301-ABAD-4840-A45B-3C26165D3115}" type="parTrans" cxnId="{9B6D4D35-D76E-4EF8-B818-24FBC0ACA7E1}">
      <dgm:prSet/>
      <dgm:spPr/>
      <dgm:t>
        <a:bodyPr/>
        <a:lstStyle/>
        <a:p>
          <a:endParaRPr lang="en-AU"/>
        </a:p>
      </dgm:t>
    </dgm:pt>
    <dgm:pt modelId="{EFE44945-57CD-44B6-8A12-0DDE6742739B}" type="sibTrans" cxnId="{9B6D4D35-D76E-4EF8-B818-24FBC0ACA7E1}">
      <dgm:prSet/>
      <dgm:spPr/>
      <dgm:t>
        <a:bodyPr/>
        <a:lstStyle/>
        <a:p>
          <a:endParaRPr lang="en-AU"/>
        </a:p>
      </dgm:t>
    </dgm:pt>
    <dgm:pt modelId="{B05D3A59-809E-42F0-B62A-75455056F086}" type="pres">
      <dgm:prSet presAssocID="{B3B03310-31E6-4458-A9E2-AE8D05CCDD7D}" presName="linear" presStyleCnt="0">
        <dgm:presLayoutVars>
          <dgm:animLvl val="lvl"/>
          <dgm:resizeHandles val="exact"/>
        </dgm:presLayoutVars>
      </dgm:prSet>
      <dgm:spPr/>
      <dgm:t>
        <a:bodyPr/>
        <a:lstStyle/>
        <a:p>
          <a:endParaRPr lang="en-US"/>
        </a:p>
      </dgm:t>
    </dgm:pt>
    <dgm:pt modelId="{AA09B00C-D696-440C-867A-BA76ED1252E7}" type="pres">
      <dgm:prSet presAssocID="{99BD62E4-08EC-407D-8584-CC69CD37E729}" presName="parentText" presStyleLbl="node1" presStyleIdx="0" presStyleCnt="1">
        <dgm:presLayoutVars>
          <dgm:chMax val="0"/>
          <dgm:bulletEnabled val="1"/>
        </dgm:presLayoutVars>
      </dgm:prSet>
      <dgm:spPr/>
      <dgm:t>
        <a:bodyPr/>
        <a:lstStyle/>
        <a:p>
          <a:endParaRPr lang="en-US"/>
        </a:p>
      </dgm:t>
    </dgm:pt>
  </dgm:ptLst>
  <dgm:cxnLst>
    <dgm:cxn modelId="{8B08F4C4-DF2F-4C19-838D-9234B6619712}" type="presOf" srcId="{99BD62E4-08EC-407D-8584-CC69CD37E729}" destId="{AA09B00C-D696-440C-867A-BA76ED1252E7}" srcOrd="0" destOrd="0" presId="urn:microsoft.com/office/officeart/2005/8/layout/vList2"/>
    <dgm:cxn modelId="{9B6D4D35-D76E-4EF8-B818-24FBC0ACA7E1}" srcId="{B3B03310-31E6-4458-A9E2-AE8D05CCDD7D}" destId="{99BD62E4-08EC-407D-8584-CC69CD37E729}" srcOrd="0" destOrd="0" parTransId="{117FF301-ABAD-4840-A45B-3C26165D3115}" sibTransId="{EFE44945-57CD-44B6-8A12-0DDE6742739B}"/>
    <dgm:cxn modelId="{09955F60-4E3C-473F-A2D9-CE5FF1614E8B}" type="presOf" srcId="{B3B03310-31E6-4458-A9E2-AE8D05CCDD7D}" destId="{B05D3A59-809E-42F0-B62A-75455056F086}" srcOrd="0" destOrd="0" presId="urn:microsoft.com/office/officeart/2005/8/layout/vList2"/>
    <dgm:cxn modelId="{4E3820A3-70CF-499A-A389-9219855B4B0E}" type="presParOf" srcId="{B05D3A59-809E-42F0-B62A-75455056F086}" destId="{AA09B00C-D696-440C-867A-BA76ED1252E7}"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53A9001A-E81E-4128-9909-959F9E57E911}"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en-AU"/>
        </a:p>
      </dgm:t>
    </dgm:pt>
    <dgm:pt modelId="{F161A650-8F82-49E3-8EBF-191417252EFC}">
      <dgm:prSet/>
      <dgm:spPr/>
      <dgm:t>
        <a:bodyPr/>
        <a:lstStyle/>
        <a:p>
          <a:pPr rtl="0"/>
          <a:r>
            <a:rPr lang="en-AU" b="1" dirty="0" smtClean="0"/>
            <a:t>CLINICAL TRIALS as PRINICIPAL INVESTIGATOR</a:t>
          </a:r>
          <a:endParaRPr lang="en-AU" dirty="0"/>
        </a:p>
      </dgm:t>
    </dgm:pt>
    <dgm:pt modelId="{676C9310-D7A9-4326-AAD8-8871B529F0E9}" type="parTrans" cxnId="{FECDA368-A9A0-42D9-88C1-8ED061D48E49}">
      <dgm:prSet/>
      <dgm:spPr/>
      <dgm:t>
        <a:bodyPr/>
        <a:lstStyle/>
        <a:p>
          <a:endParaRPr lang="en-AU"/>
        </a:p>
      </dgm:t>
    </dgm:pt>
    <dgm:pt modelId="{4300C415-C476-431D-91EC-F8D762CEF442}" type="sibTrans" cxnId="{FECDA368-A9A0-42D9-88C1-8ED061D48E49}">
      <dgm:prSet/>
      <dgm:spPr/>
      <dgm:t>
        <a:bodyPr/>
        <a:lstStyle/>
        <a:p>
          <a:endParaRPr lang="en-AU"/>
        </a:p>
      </dgm:t>
    </dgm:pt>
    <dgm:pt modelId="{F550FC43-696C-49B8-9963-F33C43C616B6}" type="pres">
      <dgm:prSet presAssocID="{53A9001A-E81E-4128-9909-959F9E57E911}" presName="linear" presStyleCnt="0">
        <dgm:presLayoutVars>
          <dgm:animLvl val="lvl"/>
          <dgm:resizeHandles val="exact"/>
        </dgm:presLayoutVars>
      </dgm:prSet>
      <dgm:spPr/>
      <dgm:t>
        <a:bodyPr/>
        <a:lstStyle/>
        <a:p>
          <a:endParaRPr lang="en-US"/>
        </a:p>
      </dgm:t>
    </dgm:pt>
    <dgm:pt modelId="{2EBD4630-C64A-445B-A5C6-28A54B721405}" type="pres">
      <dgm:prSet presAssocID="{F161A650-8F82-49E3-8EBF-191417252EFC}" presName="parentText" presStyleLbl="node1" presStyleIdx="0" presStyleCnt="1">
        <dgm:presLayoutVars>
          <dgm:chMax val="0"/>
          <dgm:bulletEnabled val="1"/>
        </dgm:presLayoutVars>
      </dgm:prSet>
      <dgm:spPr/>
      <dgm:t>
        <a:bodyPr/>
        <a:lstStyle/>
        <a:p>
          <a:endParaRPr lang="en-US"/>
        </a:p>
      </dgm:t>
    </dgm:pt>
  </dgm:ptLst>
  <dgm:cxnLst>
    <dgm:cxn modelId="{7E9DF851-5C41-47F8-9808-F421556E3BAA}" type="presOf" srcId="{53A9001A-E81E-4128-9909-959F9E57E911}" destId="{F550FC43-696C-49B8-9963-F33C43C616B6}" srcOrd="0" destOrd="0" presId="urn:microsoft.com/office/officeart/2005/8/layout/vList2"/>
    <dgm:cxn modelId="{FECDA368-A9A0-42D9-88C1-8ED061D48E49}" srcId="{53A9001A-E81E-4128-9909-959F9E57E911}" destId="{F161A650-8F82-49E3-8EBF-191417252EFC}" srcOrd="0" destOrd="0" parTransId="{676C9310-D7A9-4326-AAD8-8871B529F0E9}" sibTransId="{4300C415-C476-431D-91EC-F8D762CEF442}"/>
    <dgm:cxn modelId="{9EF414E1-FE07-469F-9DA1-973F9D5E9D84}" type="presOf" srcId="{F161A650-8F82-49E3-8EBF-191417252EFC}" destId="{2EBD4630-C64A-445B-A5C6-28A54B721405}" srcOrd="0" destOrd="0" presId="urn:microsoft.com/office/officeart/2005/8/layout/vList2"/>
    <dgm:cxn modelId="{BD0A4355-3024-4D5F-A826-652B24CD5B8E}" type="presParOf" srcId="{F550FC43-696C-49B8-9963-F33C43C616B6}" destId="{2EBD4630-C64A-445B-A5C6-28A54B721405}"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977BF587-F692-4874-8055-DEAA7ACC18C6}"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en-AU"/>
        </a:p>
      </dgm:t>
    </dgm:pt>
    <dgm:pt modelId="{2184082E-329E-46CD-8CA9-6FF5FDB7E419}">
      <dgm:prSet/>
      <dgm:spPr/>
      <dgm:t>
        <a:bodyPr/>
        <a:lstStyle/>
        <a:p>
          <a:pPr rtl="0"/>
          <a:r>
            <a:rPr lang="en-AU" b="1" smtClean="0"/>
            <a:t>GRANT and JOURNAL REVIEWS</a:t>
          </a:r>
          <a:endParaRPr lang="en-AU"/>
        </a:p>
      </dgm:t>
    </dgm:pt>
    <dgm:pt modelId="{7DE47F89-40AD-4B9D-9E73-46B7041DE0E9}" type="parTrans" cxnId="{A36B36DD-DDC2-4B52-88E3-9C86F149CF39}">
      <dgm:prSet/>
      <dgm:spPr/>
      <dgm:t>
        <a:bodyPr/>
        <a:lstStyle/>
        <a:p>
          <a:endParaRPr lang="en-AU"/>
        </a:p>
      </dgm:t>
    </dgm:pt>
    <dgm:pt modelId="{0606298F-308A-4D94-9907-C12588A70175}" type="sibTrans" cxnId="{A36B36DD-DDC2-4B52-88E3-9C86F149CF39}">
      <dgm:prSet/>
      <dgm:spPr/>
      <dgm:t>
        <a:bodyPr/>
        <a:lstStyle/>
        <a:p>
          <a:endParaRPr lang="en-AU"/>
        </a:p>
      </dgm:t>
    </dgm:pt>
    <dgm:pt modelId="{BF52709F-D260-49FA-89A1-83FF2C11A56F}" type="pres">
      <dgm:prSet presAssocID="{977BF587-F692-4874-8055-DEAA7ACC18C6}" presName="linear" presStyleCnt="0">
        <dgm:presLayoutVars>
          <dgm:animLvl val="lvl"/>
          <dgm:resizeHandles val="exact"/>
        </dgm:presLayoutVars>
      </dgm:prSet>
      <dgm:spPr/>
      <dgm:t>
        <a:bodyPr/>
        <a:lstStyle/>
        <a:p>
          <a:endParaRPr lang="en-US"/>
        </a:p>
      </dgm:t>
    </dgm:pt>
    <dgm:pt modelId="{74D4D102-A5F7-413D-92CA-067BB2D301E7}" type="pres">
      <dgm:prSet presAssocID="{2184082E-329E-46CD-8CA9-6FF5FDB7E419}" presName="parentText" presStyleLbl="node1" presStyleIdx="0" presStyleCnt="1">
        <dgm:presLayoutVars>
          <dgm:chMax val="0"/>
          <dgm:bulletEnabled val="1"/>
        </dgm:presLayoutVars>
      </dgm:prSet>
      <dgm:spPr/>
      <dgm:t>
        <a:bodyPr/>
        <a:lstStyle/>
        <a:p>
          <a:endParaRPr lang="en-US"/>
        </a:p>
      </dgm:t>
    </dgm:pt>
  </dgm:ptLst>
  <dgm:cxnLst>
    <dgm:cxn modelId="{A36B36DD-DDC2-4B52-88E3-9C86F149CF39}" srcId="{977BF587-F692-4874-8055-DEAA7ACC18C6}" destId="{2184082E-329E-46CD-8CA9-6FF5FDB7E419}" srcOrd="0" destOrd="0" parTransId="{7DE47F89-40AD-4B9D-9E73-46B7041DE0E9}" sibTransId="{0606298F-308A-4D94-9907-C12588A70175}"/>
    <dgm:cxn modelId="{E32DC27B-4346-44E2-869E-5C4196B76731}" type="presOf" srcId="{2184082E-329E-46CD-8CA9-6FF5FDB7E419}" destId="{74D4D102-A5F7-413D-92CA-067BB2D301E7}" srcOrd="0" destOrd="0" presId="urn:microsoft.com/office/officeart/2005/8/layout/vList2"/>
    <dgm:cxn modelId="{D0439C22-7E97-4206-8A72-57B9116A7636}" type="presOf" srcId="{977BF587-F692-4874-8055-DEAA7ACC18C6}" destId="{BF52709F-D260-49FA-89A1-83FF2C11A56F}" srcOrd="0" destOrd="0" presId="urn:microsoft.com/office/officeart/2005/8/layout/vList2"/>
    <dgm:cxn modelId="{D8C289A8-019F-451F-AEB8-2DBA73D7F650}" type="presParOf" srcId="{BF52709F-D260-49FA-89A1-83FF2C11A56F}" destId="{74D4D102-A5F7-413D-92CA-067BB2D301E7}"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68C03535-E9D9-45F0-97A2-AC12DB5B38CC}"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en-AU"/>
        </a:p>
      </dgm:t>
    </dgm:pt>
    <dgm:pt modelId="{198A8173-79A5-4E0A-B2FC-F56662BC1BE4}">
      <dgm:prSet/>
      <dgm:spPr/>
      <dgm:t>
        <a:bodyPr/>
        <a:lstStyle/>
        <a:p>
          <a:pPr rtl="0"/>
          <a:r>
            <a:rPr lang="en-AU" b="1" dirty="0" smtClean="0"/>
            <a:t>CHAPTERS in BOOKS</a:t>
          </a:r>
          <a:endParaRPr lang="en-AU" dirty="0"/>
        </a:p>
      </dgm:t>
    </dgm:pt>
    <dgm:pt modelId="{AAA27E95-CFC4-4CC8-9E21-521109B2F9CB}" type="parTrans" cxnId="{6545E8F0-740A-47DD-AB7F-80BEED123BF7}">
      <dgm:prSet/>
      <dgm:spPr/>
      <dgm:t>
        <a:bodyPr/>
        <a:lstStyle/>
        <a:p>
          <a:endParaRPr lang="en-AU"/>
        </a:p>
      </dgm:t>
    </dgm:pt>
    <dgm:pt modelId="{CB7B2D1E-8FEB-486E-9A38-F6A3231AB782}" type="sibTrans" cxnId="{6545E8F0-740A-47DD-AB7F-80BEED123BF7}">
      <dgm:prSet/>
      <dgm:spPr/>
      <dgm:t>
        <a:bodyPr/>
        <a:lstStyle/>
        <a:p>
          <a:endParaRPr lang="en-AU"/>
        </a:p>
      </dgm:t>
    </dgm:pt>
    <dgm:pt modelId="{94C73D2B-0542-421C-8565-844A83B73303}" type="pres">
      <dgm:prSet presAssocID="{68C03535-E9D9-45F0-97A2-AC12DB5B38CC}" presName="linear" presStyleCnt="0">
        <dgm:presLayoutVars>
          <dgm:animLvl val="lvl"/>
          <dgm:resizeHandles val="exact"/>
        </dgm:presLayoutVars>
      </dgm:prSet>
      <dgm:spPr/>
      <dgm:t>
        <a:bodyPr/>
        <a:lstStyle/>
        <a:p>
          <a:endParaRPr lang="en-US"/>
        </a:p>
      </dgm:t>
    </dgm:pt>
    <dgm:pt modelId="{419DA46F-DB5A-40E0-B6A6-3CF56F94E67B}" type="pres">
      <dgm:prSet presAssocID="{198A8173-79A5-4E0A-B2FC-F56662BC1BE4}" presName="parentText" presStyleLbl="node1" presStyleIdx="0" presStyleCnt="1">
        <dgm:presLayoutVars>
          <dgm:chMax val="0"/>
          <dgm:bulletEnabled val="1"/>
        </dgm:presLayoutVars>
      </dgm:prSet>
      <dgm:spPr/>
      <dgm:t>
        <a:bodyPr/>
        <a:lstStyle/>
        <a:p>
          <a:endParaRPr lang="en-US"/>
        </a:p>
      </dgm:t>
    </dgm:pt>
  </dgm:ptLst>
  <dgm:cxnLst>
    <dgm:cxn modelId="{6545E8F0-740A-47DD-AB7F-80BEED123BF7}" srcId="{68C03535-E9D9-45F0-97A2-AC12DB5B38CC}" destId="{198A8173-79A5-4E0A-B2FC-F56662BC1BE4}" srcOrd="0" destOrd="0" parTransId="{AAA27E95-CFC4-4CC8-9E21-521109B2F9CB}" sibTransId="{CB7B2D1E-8FEB-486E-9A38-F6A3231AB782}"/>
    <dgm:cxn modelId="{6FD4C9E1-7E5A-44C1-891E-33A7A8570843}" type="presOf" srcId="{198A8173-79A5-4E0A-B2FC-F56662BC1BE4}" destId="{419DA46F-DB5A-40E0-B6A6-3CF56F94E67B}" srcOrd="0" destOrd="0" presId="urn:microsoft.com/office/officeart/2005/8/layout/vList2"/>
    <dgm:cxn modelId="{464871E9-ACFB-4B74-AB44-245A83B8DCB3}" type="presOf" srcId="{68C03535-E9D9-45F0-97A2-AC12DB5B38CC}" destId="{94C73D2B-0542-421C-8565-844A83B73303}" srcOrd="0" destOrd="0" presId="urn:microsoft.com/office/officeart/2005/8/layout/vList2"/>
    <dgm:cxn modelId="{592EB9C7-EE89-4785-BF71-8CBA9E39D655}" type="presParOf" srcId="{94C73D2B-0542-421C-8565-844A83B73303}" destId="{419DA46F-DB5A-40E0-B6A6-3CF56F94E67B}"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BD81098A-CA43-4206-8939-1F67BCDFB9EA}"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en-AU"/>
        </a:p>
      </dgm:t>
    </dgm:pt>
    <dgm:pt modelId="{3618E72F-75D8-47F3-BE11-4C0B396BB4EC}">
      <dgm:prSet/>
      <dgm:spPr/>
      <dgm:t>
        <a:bodyPr/>
        <a:lstStyle/>
        <a:p>
          <a:pPr rtl="0"/>
          <a:r>
            <a:rPr lang="en-AU" b="1" dirty="0" smtClean="0"/>
            <a:t>PROFESSIONAL MEMBERSHIPS</a:t>
          </a:r>
          <a:endParaRPr lang="en-AU" dirty="0"/>
        </a:p>
      </dgm:t>
    </dgm:pt>
    <dgm:pt modelId="{BF5929B8-12F0-4378-AD20-E2037A8CFD26}" type="parTrans" cxnId="{962E8DD5-5FAA-4B0A-8564-64455BE3FA3F}">
      <dgm:prSet/>
      <dgm:spPr/>
      <dgm:t>
        <a:bodyPr/>
        <a:lstStyle/>
        <a:p>
          <a:endParaRPr lang="en-AU"/>
        </a:p>
      </dgm:t>
    </dgm:pt>
    <dgm:pt modelId="{9A9DB402-9F29-4BCF-AA2F-F915479208D0}" type="sibTrans" cxnId="{962E8DD5-5FAA-4B0A-8564-64455BE3FA3F}">
      <dgm:prSet/>
      <dgm:spPr/>
      <dgm:t>
        <a:bodyPr/>
        <a:lstStyle/>
        <a:p>
          <a:endParaRPr lang="en-AU"/>
        </a:p>
      </dgm:t>
    </dgm:pt>
    <dgm:pt modelId="{ADDCA065-BD63-45F0-BE92-88DB2361D895}" type="pres">
      <dgm:prSet presAssocID="{BD81098A-CA43-4206-8939-1F67BCDFB9EA}" presName="linear" presStyleCnt="0">
        <dgm:presLayoutVars>
          <dgm:animLvl val="lvl"/>
          <dgm:resizeHandles val="exact"/>
        </dgm:presLayoutVars>
      </dgm:prSet>
      <dgm:spPr/>
      <dgm:t>
        <a:bodyPr/>
        <a:lstStyle/>
        <a:p>
          <a:endParaRPr lang="en-US"/>
        </a:p>
      </dgm:t>
    </dgm:pt>
    <dgm:pt modelId="{6CA092E6-6A0E-4B2E-9914-E021DB4A5873}" type="pres">
      <dgm:prSet presAssocID="{3618E72F-75D8-47F3-BE11-4C0B396BB4EC}" presName="parentText" presStyleLbl="node1" presStyleIdx="0" presStyleCnt="1">
        <dgm:presLayoutVars>
          <dgm:chMax val="0"/>
          <dgm:bulletEnabled val="1"/>
        </dgm:presLayoutVars>
      </dgm:prSet>
      <dgm:spPr/>
      <dgm:t>
        <a:bodyPr/>
        <a:lstStyle/>
        <a:p>
          <a:endParaRPr lang="en-US"/>
        </a:p>
      </dgm:t>
    </dgm:pt>
  </dgm:ptLst>
  <dgm:cxnLst>
    <dgm:cxn modelId="{962E8DD5-5FAA-4B0A-8564-64455BE3FA3F}" srcId="{BD81098A-CA43-4206-8939-1F67BCDFB9EA}" destId="{3618E72F-75D8-47F3-BE11-4C0B396BB4EC}" srcOrd="0" destOrd="0" parTransId="{BF5929B8-12F0-4378-AD20-E2037A8CFD26}" sibTransId="{9A9DB402-9F29-4BCF-AA2F-F915479208D0}"/>
    <dgm:cxn modelId="{6A23F94F-D26C-4696-8FCE-39FE098D20CE}" type="presOf" srcId="{3618E72F-75D8-47F3-BE11-4C0B396BB4EC}" destId="{6CA092E6-6A0E-4B2E-9914-E021DB4A5873}" srcOrd="0" destOrd="0" presId="urn:microsoft.com/office/officeart/2005/8/layout/vList2"/>
    <dgm:cxn modelId="{10709351-1ECE-4632-9038-39E161D26F1B}" type="presOf" srcId="{BD81098A-CA43-4206-8939-1F67BCDFB9EA}" destId="{ADDCA065-BD63-45F0-BE92-88DB2361D895}" srcOrd="0" destOrd="0" presId="urn:microsoft.com/office/officeart/2005/8/layout/vList2"/>
    <dgm:cxn modelId="{B71ED79A-248F-43D5-ABE3-576069AFE651}" type="presParOf" srcId="{ADDCA065-BD63-45F0-BE92-88DB2361D895}" destId="{6CA092E6-6A0E-4B2E-9914-E021DB4A5873}"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4EB96234-F18A-40F5-8E2A-6D36F57F29A5}"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AU"/>
        </a:p>
      </dgm:t>
    </dgm:pt>
    <dgm:pt modelId="{8662CD12-29D9-410E-8068-6A69184FDAD9}">
      <dgm:prSet/>
      <dgm:spPr/>
      <dgm:t>
        <a:bodyPr/>
        <a:lstStyle/>
        <a:p>
          <a:pPr rtl="0"/>
          <a:r>
            <a:rPr lang="en-AU" b="1" dirty="0" smtClean="0"/>
            <a:t>PROFESSIONAL and HOSPITAL COMMITTEES</a:t>
          </a:r>
          <a:endParaRPr lang="en-AU" dirty="0"/>
        </a:p>
      </dgm:t>
    </dgm:pt>
    <dgm:pt modelId="{1458721D-2916-4236-A452-66345B4EB52F}" type="parTrans" cxnId="{1E5DA32A-8695-4F29-8C12-6BF88FB285BB}">
      <dgm:prSet/>
      <dgm:spPr/>
      <dgm:t>
        <a:bodyPr/>
        <a:lstStyle/>
        <a:p>
          <a:endParaRPr lang="en-AU"/>
        </a:p>
      </dgm:t>
    </dgm:pt>
    <dgm:pt modelId="{BD67FDF7-07B6-4DFB-936D-C7A37F4F46BB}" type="sibTrans" cxnId="{1E5DA32A-8695-4F29-8C12-6BF88FB285BB}">
      <dgm:prSet/>
      <dgm:spPr/>
      <dgm:t>
        <a:bodyPr/>
        <a:lstStyle/>
        <a:p>
          <a:endParaRPr lang="en-AU"/>
        </a:p>
      </dgm:t>
    </dgm:pt>
    <dgm:pt modelId="{C9D66F63-5440-4F03-96C1-9138DDEBF3CF}" type="pres">
      <dgm:prSet presAssocID="{4EB96234-F18A-40F5-8E2A-6D36F57F29A5}" presName="linear" presStyleCnt="0">
        <dgm:presLayoutVars>
          <dgm:animLvl val="lvl"/>
          <dgm:resizeHandles val="exact"/>
        </dgm:presLayoutVars>
      </dgm:prSet>
      <dgm:spPr/>
      <dgm:t>
        <a:bodyPr/>
        <a:lstStyle/>
        <a:p>
          <a:endParaRPr lang="en-US"/>
        </a:p>
      </dgm:t>
    </dgm:pt>
    <dgm:pt modelId="{95B8BA5B-78C6-4657-A961-2FF70561A919}" type="pres">
      <dgm:prSet presAssocID="{8662CD12-29D9-410E-8068-6A69184FDAD9}" presName="parentText" presStyleLbl="node1" presStyleIdx="0" presStyleCnt="1" custScaleY="38772">
        <dgm:presLayoutVars>
          <dgm:chMax val="0"/>
          <dgm:bulletEnabled val="1"/>
        </dgm:presLayoutVars>
      </dgm:prSet>
      <dgm:spPr/>
      <dgm:t>
        <a:bodyPr/>
        <a:lstStyle/>
        <a:p>
          <a:endParaRPr lang="en-US"/>
        </a:p>
      </dgm:t>
    </dgm:pt>
  </dgm:ptLst>
  <dgm:cxnLst>
    <dgm:cxn modelId="{1E5DA32A-8695-4F29-8C12-6BF88FB285BB}" srcId="{4EB96234-F18A-40F5-8E2A-6D36F57F29A5}" destId="{8662CD12-29D9-410E-8068-6A69184FDAD9}" srcOrd="0" destOrd="0" parTransId="{1458721D-2916-4236-A452-66345B4EB52F}" sibTransId="{BD67FDF7-07B6-4DFB-936D-C7A37F4F46BB}"/>
    <dgm:cxn modelId="{11D87E76-D818-41B8-9D39-7790C7EEC6C1}" type="presOf" srcId="{4EB96234-F18A-40F5-8E2A-6D36F57F29A5}" destId="{C9D66F63-5440-4F03-96C1-9138DDEBF3CF}" srcOrd="0" destOrd="0" presId="urn:microsoft.com/office/officeart/2005/8/layout/vList2"/>
    <dgm:cxn modelId="{E5ABBBDF-B14F-43A9-8C8F-6EBEA7C60266}" type="presOf" srcId="{8662CD12-29D9-410E-8068-6A69184FDAD9}" destId="{95B8BA5B-78C6-4657-A961-2FF70561A919}" srcOrd="0" destOrd="0" presId="urn:microsoft.com/office/officeart/2005/8/layout/vList2"/>
    <dgm:cxn modelId="{84EF3467-7311-43DB-8E80-583FEA783197}" type="presParOf" srcId="{C9D66F63-5440-4F03-96C1-9138DDEBF3CF}" destId="{95B8BA5B-78C6-4657-A961-2FF70561A919}"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CFBE677E-B779-4E99-8281-7F827BBA759C}"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AU"/>
        </a:p>
      </dgm:t>
    </dgm:pt>
    <dgm:pt modelId="{A9DEDD37-D6BE-499C-831F-2BDECFF8434A}">
      <dgm:prSet/>
      <dgm:spPr/>
      <dgm:t>
        <a:bodyPr/>
        <a:lstStyle/>
        <a:p>
          <a:pPr rtl="0"/>
          <a:r>
            <a:rPr lang="en-AU" b="1" dirty="0" smtClean="0"/>
            <a:t>UNDERGRADUATE and POSTGRADUATE TEACHING</a:t>
          </a:r>
          <a:endParaRPr lang="en-AU" b="1" dirty="0"/>
        </a:p>
      </dgm:t>
    </dgm:pt>
    <dgm:pt modelId="{DCFBA5E9-54A4-458B-BA72-0AB6C29DEBB3}" type="parTrans" cxnId="{ADBAAEF9-AC58-4694-BAFB-CB73E3A4691F}">
      <dgm:prSet/>
      <dgm:spPr/>
      <dgm:t>
        <a:bodyPr/>
        <a:lstStyle/>
        <a:p>
          <a:endParaRPr lang="en-AU"/>
        </a:p>
      </dgm:t>
    </dgm:pt>
    <dgm:pt modelId="{66DBE1D2-EC02-42A3-AD31-D0119B6B641A}" type="sibTrans" cxnId="{ADBAAEF9-AC58-4694-BAFB-CB73E3A4691F}">
      <dgm:prSet/>
      <dgm:spPr/>
      <dgm:t>
        <a:bodyPr/>
        <a:lstStyle/>
        <a:p>
          <a:endParaRPr lang="en-AU"/>
        </a:p>
      </dgm:t>
    </dgm:pt>
    <dgm:pt modelId="{EB7B615E-57CF-4870-9171-85800791BB78}" type="pres">
      <dgm:prSet presAssocID="{CFBE677E-B779-4E99-8281-7F827BBA759C}" presName="linear" presStyleCnt="0">
        <dgm:presLayoutVars>
          <dgm:animLvl val="lvl"/>
          <dgm:resizeHandles val="exact"/>
        </dgm:presLayoutVars>
      </dgm:prSet>
      <dgm:spPr/>
      <dgm:t>
        <a:bodyPr/>
        <a:lstStyle/>
        <a:p>
          <a:endParaRPr lang="en-US"/>
        </a:p>
      </dgm:t>
    </dgm:pt>
    <dgm:pt modelId="{D09EFC95-2276-4434-90F6-74A7B6428E2B}" type="pres">
      <dgm:prSet presAssocID="{A9DEDD37-D6BE-499C-831F-2BDECFF8434A}" presName="parentText" presStyleLbl="node1" presStyleIdx="0" presStyleCnt="1" custScaleY="78889" custLinFactNeighborY="-1309">
        <dgm:presLayoutVars>
          <dgm:chMax val="0"/>
          <dgm:bulletEnabled val="1"/>
        </dgm:presLayoutVars>
      </dgm:prSet>
      <dgm:spPr/>
      <dgm:t>
        <a:bodyPr/>
        <a:lstStyle/>
        <a:p>
          <a:endParaRPr lang="en-AU"/>
        </a:p>
      </dgm:t>
    </dgm:pt>
  </dgm:ptLst>
  <dgm:cxnLst>
    <dgm:cxn modelId="{A709AC58-2676-476A-A0A7-CFCECF86BA14}" type="presOf" srcId="{A9DEDD37-D6BE-499C-831F-2BDECFF8434A}" destId="{D09EFC95-2276-4434-90F6-74A7B6428E2B}" srcOrd="0" destOrd="0" presId="urn:microsoft.com/office/officeart/2005/8/layout/vList2"/>
    <dgm:cxn modelId="{D4F2F515-FDBD-48AE-BDF7-902F8B6C7A14}" type="presOf" srcId="{CFBE677E-B779-4E99-8281-7F827BBA759C}" destId="{EB7B615E-57CF-4870-9171-85800791BB78}" srcOrd="0" destOrd="0" presId="urn:microsoft.com/office/officeart/2005/8/layout/vList2"/>
    <dgm:cxn modelId="{ADBAAEF9-AC58-4694-BAFB-CB73E3A4691F}" srcId="{CFBE677E-B779-4E99-8281-7F827BBA759C}" destId="{A9DEDD37-D6BE-499C-831F-2BDECFF8434A}" srcOrd="0" destOrd="0" parTransId="{DCFBA5E9-54A4-458B-BA72-0AB6C29DEBB3}" sibTransId="{66DBE1D2-EC02-42A3-AD31-D0119B6B641A}"/>
    <dgm:cxn modelId="{DC68F13B-781E-4C0B-A914-D2FF9D993D4E}" type="presParOf" srcId="{EB7B615E-57CF-4870-9171-85800791BB78}" destId="{D09EFC95-2276-4434-90F6-74A7B6428E2B}"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E755AAFA-633F-4B49-BB94-BE6DEAE7A367}"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AU"/>
        </a:p>
      </dgm:t>
    </dgm:pt>
    <dgm:pt modelId="{E39B06D7-611C-44B2-9E4C-4044CBE1C97B}">
      <dgm:prSet custT="1"/>
      <dgm:spPr/>
      <dgm:t>
        <a:bodyPr/>
        <a:lstStyle/>
        <a:p>
          <a:pPr rtl="0"/>
          <a:r>
            <a:rPr lang="en-AU" sz="2400" b="1" dirty="0" smtClean="0"/>
            <a:t>PROFESSIONAL TEACHING COMMINTMENTS</a:t>
          </a:r>
          <a:endParaRPr lang="en-AU" sz="2400" dirty="0"/>
        </a:p>
      </dgm:t>
    </dgm:pt>
    <dgm:pt modelId="{E997BB57-C655-4362-ABD2-77459D54DA2A}" type="parTrans" cxnId="{DA4F02F1-224F-44F8-A716-BC0AB959370F}">
      <dgm:prSet/>
      <dgm:spPr/>
      <dgm:t>
        <a:bodyPr/>
        <a:lstStyle/>
        <a:p>
          <a:endParaRPr lang="en-AU"/>
        </a:p>
      </dgm:t>
    </dgm:pt>
    <dgm:pt modelId="{DC955D80-4083-4FEA-8DAC-E057AF83205E}" type="sibTrans" cxnId="{DA4F02F1-224F-44F8-A716-BC0AB959370F}">
      <dgm:prSet/>
      <dgm:spPr/>
      <dgm:t>
        <a:bodyPr/>
        <a:lstStyle/>
        <a:p>
          <a:endParaRPr lang="en-AU"/>
        </a:p>
      </dgm:t>
    </dgm:pt>
    <dgm:pt modelId="{E6107879-D431-499A-9289-DFC5439DA57B}" type="pres">
      <dgm:prSet presAssocID="{E755AAFA-633F-4B49-BB94-BE6DEAE7A367}" presName="linear" presStyleCnt="0">
        <dgm:presLayoutVars>
          <dgm:animLvl val="lvl"/>
          <dgm:resizeHandles val="exact"/>
        </dgm:presLayoutVars>
      </dgm:prSet>
      <dgm:spPr/>
      <dgm:t>
        <a:bodyPr/>
        <a:lstStyle/>
        <a:p>
          <a:endParaRPr lang="en-US"/>
        </a:p>
      </dgm:t>
    </dgm:pt>
    <dgm:pt modelId="{CB3EBA96-7CA1-4176-8CAD-C1179FD96561}" type="pres">
      <dgm:prSet presAssocID="{E39B06D7-611C-44B2-9E4C-4044CBE1C97B}" presName="parentText" presStyleLbl="node1" presStyleIdx="0" presStyleCnt="1" custScaleY="34489">
        <dgm:presLayoutVars>
          <dgm:chMax val="0"/>
          <dgm:bulletEnabled val="1"/>
        </dgm:presLayoutVars>
      </dgm:prSet>
      <dgm:spPr/>
      <dgm:t>
        <a:bodyPr/>
        <a:lstStyle/>
        <a:p>
          <a:endParaRPr lang="en-US"/>
        </a:p>
      </dgm:t>
    </dgm:pt>
  </dgm:ptLst>
  <dgm:cxnLst>
    <dgm:cxn modelId="{DA4F02F1-224F-44F8-A716-BC0AB959370F}" srcId="{E755AAFA-633F-4B49-BB94-BE6DEAE7A367}" destId="{E39B06D7-611C-44B2-9E4C-4044CBE1C97B}" srcOrd="0" destOrd="0" parTransId="{E997BB57-C655-4362-ABD2-77459D54DA2A}" sibTransId="{DC955D80-4083-4FEA-8DAC-E057AF83205E}"/>
    <dgm:cxn modelId="{160FEE62-8B48-477E-86B0-219CBF6BCF21}" type="presOf" srcId="{E39B06D7-611C-44B2-9E4C-4044CBE1C97B}" destId="{CB3EBA96-7CA1-4176-8CAD-C1179FD96561}" srcOrd="0" destOrd="0" presId="urn:microsoft.com/office/officeart/2005/8/layout/vList2"/>
    <dgm:cxn modelId="{40CAD8B7-F641-45CB-8403-11ED9F3C6665}" type="presOf" srcId="{E755AAFA-633F-4B49-BB94-BE6DEAE7A367}" destId="{E6107879-D431-499A-9289-DFC5439DA57B}" srcOrd="0" destOrd="0" presId="urn:microsoft.com/office/officeart/2005/8/layout/vList2"/>
    <dgm:cxn modelId="{AF54FCAE-E1C5-4C54-9796-C67621D52196}" type="presParOf" srcId="{E6107879-D431-499A-9289-DFC5439DA57B}" destId="{CB3EBA96-7CA1-4176-8CAD-C1179FD96561}"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BA6AB42-9C86-4643-BC91-EF401D7376FC}">
      <dsp:nvSpPr>
        <dsp:cNvPr id="0" name=""/>
        <dsp:cNvSpPr/>
      </dsp:nvSpPr>
      <dsp:spPr>
        <a:xfrm>
          <a:off x="0" y="232991"/>
          <a:ext cx="8229600" cy="316005"/>
        </a:xfrm>
        <a:prstGeom prst="roundRect">
          <a:avLst/>
        </a:prstGeom>
        <a:solidFill>
          <a:schemeClr val="accent1">
            <a:hueOff val="0"/>
            <a:satOff val="0"/>
            <a:lumOff val="0"/>
            <a:alphaOff val="0"/>
          </a:schemeClr>
        </a:solidFill>
        <a:ln w="11429" cap="flat" cmpd="sng" algn="ctr">
          <a:solidFill>
            <a:schemeClr val="lt1">
              <a:hueOff val="0"/>
              <a:satOff val="0"/>
              <a:lumOff val="0"/>
              <a:alphaOff val="0"/>
            </a:schemeClr>
          </a:solidFill>
          <a:prstDash val="sysDash"/>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l" defTabSz="800100" rtl="0">
            <a:lnSpc>
              <a:spcPct val="90000"/>
            </a:lnSpc>
            <a:spcBef>
              <a:spcPct val="0"/>
            </a:spcBef>
            <a:spcAft>
              <a:spcPct val="35000"/>
            </a:spcAft>
          </a:pPr>
          <a:r>
            <a:rPr lang="en-AU" sz="1800" b="1" kern="1200" dirty="0" smtClean="0"/>
            <a:t>PROFILE</a:t>
          </a:r>
          <a:endParaRPr lang="en-AU" sz="1800" b="1" kern="1200" dirty="0"/>
        </a:p>
      </dsp:txBody>
      <dsp:txXfrm>
        <a:off x="15426" y="248417"/>
        <a:ext cx="8198748" cy="285153"/>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0683D86-0075-41E7-8F97-A4754EF5A360}">
      <dsp:nvSpPr>
        <dsp:cNvPr id="0" name=""/>
        <dsp:cNvSpPr/>
      </dsp:nvSpPr>
      <dsp:spPr>
        <a:xfrm>
          <a:off x="0" y="1079"/>
          <a:ext cx="8229600" cy="1141920"/>
        </a:xfrm>
        <a:prstGeom prst="roundRect">
          <a:avLst/>
        </a:prstGeom>
        <a:solidFill>
          <a:schemeClr val="accent1">
            <a:hueOff val="0"/>
            <a:satOff val="0"/>
            <a:lumOff val="0"/>
            <a:alphaOff val="0"/>
          </a:schemeClr>
        </a:solidFill>
        <a:ln w="11429" cap="flat" cmpd="sng" algn="ctr">
          <a:solidFill>
            <a:schemeClr val="lt1">
              <a:hueOff val="0"/>
              <a:satOff val="0"/>
              <a:lumOff val="0"/>
              <a:alphaOff val="0"/>
            </a:schemeClr>
          </a:solidFill>
          <a:prstDash val="sysDash"/>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l" defTabSz="622300" rtl="0">
            <a:lnSpc>
              <a:spcPct val="90000"/>
            </a:lnSpc>
            <a:spcBef>
              <a:spcPct val="0"/>
            </a:spcBef>
            <a:spcAft>
              <a:spcPct val="35000"/>
            </a:spcAft>
          </a:pPr>
          <a:r>
            <a:rPr lang="en-AU" sz="1400" b="1" kern="1200" dirty="0" smtClean="0"/>
            <a:t>ORIGINAL ARTICLES in PEER –REVIEWED JOURNAL</a:t>
          </a:r>
          <a:endParaRPr lang="en-AU" sz="1400" kern="1200" dirty="0"/>
        </a:p>
      </dsp:txBody>
      <dsp:txXfrm>
        <a:off x="55744" y="56823"/>
        <a:ext cx="8118112" cy="1030432"/>
      </dsp:txXfrm>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AD45BD4-F16A-4629-89AD-97E4A1322ACD}">
      <dsp:nvSpPr>
        <dsp:cNvPr id="0" name=""/>
        <dsp:cNvSpPr/>
      </dsp:nvSpPr>
      <dsp:spPr>
        <a:xfrm>
          <a:off x="288035" y="274041"/>
          <a:ext cx="7653528" cy="594917"/>
        </a:xfrm>
        <a:prstGeom prst="roundRect">
          <a:avLst/>
        </a:prstGeom>
        <a:solidFill>
          <a:schemeClr val="accent1">
            <a:hueOff val="0"/>
            <a:satOff val="0"/>
            <a:lumOff val="0"/>
            <a:alphaOff val="0"/>
          </a:schemeClr>
        </a:solidFill>
        <a:ln w="11429" cap="flat" cmpd="sng" algn="ctr">
          <a:solidFill>
            <a:schemeClr val="lt1">
              <a:hueOff val="0"/>
              <a:satOff val="0"/>
              <a:lumOff val="0"/>
              <a:alphaOff val="0"/>
            </a:schemeClr>
          </a:solidFill>
          <a:prstDash val="sysDash"/>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l" defTabSz="711200" rtl="0">
            <a:lnSpc>
              <a:spcPct val="90000"/>
            </a:lnSpc>
            <a:spcBef>
              <a:spcPct val="0"/>
            </a:spcBef>
            <a:spcAft>
              <a:spcPct val="35000"/>
            </a:spcAft>
          </a:pPr>
          <a:r>
            <a:rPr lang="en-AU" sz="1600" b="1" kern="1200" dirty="0" smtClean="0"/>
            <a:t>ORIGINAL ARTICLES in PEER –REVIEWED JOURNAL</a:t>
          </a:r>
          <a:endParaRPr lang="en-AU" sz="1600" kern="1200" dirty="0"/>
        </a:p>
      </dsp:txBody>
      <dsp:txXfrm>
        <a:off x="317076" y="303082"/>
        <a:ext cx="7595446" cy="536835"/>
      </dsp:txXfrm>
    </dsp:sp>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F0D3DAD-1D4A-4098-9E18-8A943F54F7D1}">
      <dsp:nvSpPr>
        <dsp:cNvPr id="0" name=""/>
        <dsp:cNvSpPr/>
      </dsp:nvSpPr>
      <dsp:spPr>
        <a:xfrm>
          <a:off x="0" y="186"/>
          <a:ext cx="8229600" cy="1281780"/>
        </a:xfrm>
        <a:prstGeom prst="roundRect">
          <a:avLst/>
        </a:prstGeom>
        <a:solidFill>
          <a:schemeClr val="accent1">
            <a:hueOff val="0"/>
            <a:satOff val="0"/>
            <a:lumOff val="0"/>
            <a:alphaOff val="0"/>
          </a:schemeClr>
        </a:solidFill>
        <a:ln w="11429" cap="flat" cmpd="sng" algn="ctr">
          <a:solidFill>
            <a:schemeClr val="lt1">
              <a:hueOff val="0"/>
              <a:satOff val="0"/>
              <a:lumOff val="0"/>
              <a:alphaOff val="0"/>
            </a:schemeClr>
          </a:solidFill>
          <a:prstDash val="sysDash"/>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l" defTabSz="1066800" rtl="0">
            <a:lnSpc>
              <a:spcPct val="90000"/>
            </a:lnSpc>
            <a:spcBef>
              <a:spcPct val="0"/>
            </a:spcBef>
            <a:spcAft>
              <a:spcPct val="35000"/>
            </a:spcAft>
          </a:pPr>
          <a:r>
            <a:rPr lang="en-AU" sz="2400" b="1" kern="1200" dirty="0" smtClean="0"/>
            <a:t>INVITED SPEAKER at RESEARCH CONFERENCES and WORKHOPS</a:t>
          </a:r>
          <a:br>
            <a:rPr lang="en-AU" sz="2400" b="1" kern="1200" dirty="0" smtClean="0"/>
          </a:br>
          <a:endParaRPr lang="en-AU" sz="2400" kern="1200" dirty="0"/>
        </a:p>
      </dsp:txBody>
      <dsp:txXfrm>
        <a:off x="62571" y="62757"/>
        <a:ext cx="8104458" cy="1156638"/>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A09B00C-D696-440C-867A-BA76ED1252E7}">
      <dsp:nvSpPr>
        <dsp:cNvPr id="0" name=""/>
        <dsp:cNvSpPr/>
      </dsp:nvSpPr>
      <dsp:spPr>
        <a:xfrm>
          <a:off x="0" y="6047"/>
          <a:ext cx="8229600" cy="280799"/>
        </a:xfrm>
        <a:prstGeom prst="roundRect">
          <a:avLst/>
        </a:prstGeom>
        <a:solidFill>
          <a:schemeClr val="accent1">
            <a:hueOff val="0"/>
            <a:satOff val="0"/>
            <a:lumOff val="0"/>
            <a:alphaOff val="0"/>
          </a:schemeClr>
        </a:solidFill>
        <a:ln w="11429" cap="flat" cmpd="sng" algn="ctr">
          <a:solidFill>
            <a:schemeClr val="lt1">
              <a:hueOff val="0"/>
              <a:satOff val="0"/>
              <a:lumOff val="0"/>
              <a:alphaOff val="0"/>
            </a:schemeClr>
          </a:solidFill>
          <a:prstDash val="sysDash"/>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l" defTabSz="533400" rtl="0">
            <a:lnSpc>
              <a:spcPct val="90000"/>
            </a:lnSpc>
            <a:spcBef>
              <a:spcPct val="0"/>
            </a:spcBef>
            <a:spcAft>
              <a:spcPct val="35000"/>
            </a:spcAft>
          </a:pPr>
          <a:r>
            <a:rPr lang="en-AU" sz="1200" b="1" kern="1200" dirty="0" smtClean="0"/>
            <a:t>CLINICAL ACTIVITIES</a:t>
          </a:r>
          <a:endParaRPr lang="en-AU" sz="1200" kern="1200" dirty="0"/>
        </a:p>
      </dsp:txBody>
      <dsp:txXfrm>
        <a:off x="13707" y="19754"/>
        <a:ext cx="8202186" cy="253385"/>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EBD4630-C64A-445B-A5C6-28A54B721405}">
      <dsp:nvSpPr>
        <dsp:cNvPr id="0" name=""/>
        <dsp:cNvSpPr/>
      </dsp:nvSpPr>
      <dsp:spPr>
        <a:xfrm>
          <a:off x="0" y="8759"/>
          <a:ext cx="8229600" cy="491399"/>
        </a:xfrm>
        <a:prstGeom prst="roundRect">
          <a:avLst/>
        </a:prstGeom>
        <a:solidFill>
          <a:schemeClr val="accent1">
            <a:hueOff val="0"/>
            <a:satOff val="0"/>
            <a:lumOff val="0"/>
            <a:alphaOff val="0"/>
          </a:schemeClr>
        </a:solidFill>
        <a:ln w="11429" cap="flat" cmpd="sng" algn="ctr">
          <a:solidFill>
            <a:schemeClr val="lt1">
              <a:hueOff val="0"/>
              <a:satOff val="0"/>
              <a:lumOff val="0"/>
              <a:alphaOff val="0"/>
            </a:schemeClr>
          </a:solidFill>
          <a:prstDash val="sysDash"/>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lvl="0" algn="l" defTabSz="933450" rtl="0">
            <a:lnSpc>
              <a:spcPct val="90000"/>
            </a:lnSpc>
            <a:spcBef>
              <a:spcPct val="0"/>
            </a:spcBef>
            <a:spcAft>
              <a:spcPct val="35000"/>
            </a:spcAft>
          </a:pPr>
          <a:r>
            <a:rPr lang="en-AU" sz="2100" b="1" kern="1200" dirty="0" smtClean="0"/>
            <a:t>CLINICAL TRIALS as PRINICIPAL INVESTIGATOR</a:t>
          </a:r>
          <a:endParaRPr lang="en-AU" sz="2100" kern="1200" dirty="0"/>
        </a:p>
      </dsp:txBody>
      <dsp:txXfrm>
        <a:off x="23988" y="32747"/>
        <a:ext cx="8181624" cy="443423"/>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4D4D102-A5F7-413D-92CA-067BB2D301E7}">
      <dsp:nvSpPr>
        <dsp:cNvPr id="0" name=""/>
        <dsp:cNvSpPr/>
      </dsp:nvSpPr>
      <dsp:spPr>
        <a:xfrm>
          <a:off x="0" y="6047"/>
          <a:ext cx="8229600" cy="280799"/>
        </a:xfrm>
        <a:prstGeom prst="roundRect">
          <a:avLst/>
        </a:prstGeom>
        <a:solidFill>
          <a:schemeClr val="accent1">
            <a:hueOff val="0"/>
            <a:satOff val="0"/>
            <a:lumOff val="0"/>
            <a:alphaOff val="0"/>
          </a:schemeClr>
        </a:solidFill>
        <a:ln w="11429" cap="flat" cmpd="sng" algn="ctr">
          <a:solidFill>
            <a:schemeClr val="lt1">
              <a:hueOff val="0"/>
              <a:satOff val="0"/>
              <a:lumOff val="0"/>
              <a:alphaOff val="0"/>
            </a:schemeClr>
          </a:solidFill>
          <a:prstDash val="sysDash"/>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l" defTabSz="533400" rtl="0">
            <a:lnSpc>
              <a:spcPct val="90000"/>
            </a:lnSpc>
            <a:spcBef>
              <a:spcPct val="0"/>
            </a:spcBef>
            <a:spcAft>
              <a:spcPct val="35000"/>
            </a:spcAft>
          </a:pPr>
          <a:r>
            <a:rPr lang="en-AU" sz="1200" b="1" kern="1200" smtClean="0"/>
            <a:t>GRANT and JOURNAL REVIEWS</a:t>
          </a:r>
          <a:endParaRPr lang="en-AU" sz="1200" kern="1200"/>
        </a:p>
      </dsp:txBody>
      <dsp:txXfrm>
        <a:off x="13707" y="19754"/>
        <a:ext cx="8202186" cy="253385"/>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19DA46F-DB5A-40E0-B6A6-3CF56F94E67B}">
      <dsp:nvSpPr>
        <dsp:cNvPr id="0" name=""/>
        <dsp:cNvSpPr/>
      </dsp:nvSpPr>
      <dsp:spPr>
        <a:xfrm>
          <a:off x="0" y="7854"/>
          <a:ext cx="8229600" cy="421200"/>
        </a:xfrm>
        <a:prstGeom prst="roundRect">
          <a:avLst/>
        </a:prstGeom>
        <a:solidFill>
          <a:schemeClr val="accent1">
            <a:hueOff val="0"/>
            <a:satOff val="0"/>
            <a:lumOff val="0"/>
            <a:alphaOff val="0"/>
          </a:schemeClr>
        </a:solidFill>
        <a:ln w="11429" cap="flat" cmpd="sng" algn="ctr">
          <a:solidFill>
            <a:schemeClr val="lt1">
              <a:hueOff val="0"/>
              <a:satOff val="0"/>
              <a:lumOff val="0"/>
              <a:alphaOff val="0"/>
            </a:schemeClr>
          </a:solidFill>
          <a:prstDash val="sysDash"/>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l" defTabSz="800100" rtl="0">
            <a:lnSpc>
              <a:spcPct val="90000"/>
            </a:lnSpc>
            <a:spcBef>
              <a:spcPct val="0"/>
            </a:spcBef>
            <a:spcAft>
              <a:spcPct val="35000"/>
            </a:spcAft>
          </a:pPr>
          <a:r>
            <a:rPr lang="en-AU" sz="1800" b="1" kern="1200" dirty="0" smtClean="0"/>
            <a:t>CHAPTERS in BOOKS</a:t>
          </a:r>
          <a:endParaRPr lang="en-AU" sz="1800" kern="1200" dirty="0"/>
        </a:p>
      </dsp:txBody>
      <dsp:txXfrm>
        <a:off x="20561" y="28415"/>
        <a:ext cx="8188478" cy="380078"/>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CA092E6-6A0E-4B2E-9914-E021DB4A5873}">
      <dsp:nvSpPr>
        <dsp:cNvPr id="0" name=""/>
        <dsp:cNvSpPr/>
      </dsp:nvSpPr>
      <dsp:spPr>
        <a:xfrm>
          <a:off x="0" y="6950"/>
          <a:ext cx="8229600" cy="351000"/>
        </a:xfrm>
        <a:prstGeom prst="roundRect">
          <a:avLst/>
        </a:prstGeom>
        <a:solidFill>
          <a:schemeClr val="accent1">
            <a:hueOff val="0"/>
            <a:satOff val="0"/>
            <a:lumOff val="0"/>
            <a:alphaOff val="0"/>
          </a:schemeClr>
        </a:solidFill>
        <a:ln w="11429" cap="flat" cmpd="sng" algn="ctr">
          <a:solidFill>
            <a:schemeClr val="lt1">
              <a:hueOff val="0"/>
              <a:satOff val="0"/>
              <a:lumOff val="0"/>
              <a:alphaOff val="0"/>
            </a:schemeClr>
          </a:solidFill>
          <a:prstDash val="sysDash"/>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lvl="0" algn="l" defTabSz="666750" rtl="0">
            <a:lnSpc>
              <a:spcPct val="90000"/>
            </a:lnSpc>
            <a:spcBef>
              <a:spcPct val="0"/>
            </a:spcBef>
            <a:spcAft>
              <a:spcPct val="35000"/>
            </a:spcAft>
          </a:pPr>
          <a:r>
            <a:rPr lang="en-AU" sz="1500" b="1" kern="1200" dirty="0" smtClean="0"/>
            <a:t>PROFESSIONAL MEMBERSHIPS</a:t>
          </a:r>
          <a:endParaRPr lang="en-AU" sz="1500" kern="1200" dirty="0"/>
        </a:p>
      </dsp:txBody>
      <dsp:txXfrm>
        <a:off x="17134" y="24084"/>
        <a:ext cx="8195332" cy="316732"/>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5B8BA5B-78C6-4657-A961-2FF70561A919}">
      <dsp:nvSpPr>
        <dsp:cNvPr id="0" name=""/>
        <dsp:cNvSpPr/>
      </dsp:nvSpPr>
      <dsp:spPr>
        <a:xfrm>
          <a:off x="0" y="138"/>
          <a:ext cx="8075240" cy="580649"/>
        </a:xfrm>
        <a:prstGeom prst="roundRect">
          <a:avLst/>
        </a:prstGeom>
        <a:solidFill>
          <a:schemeClr val="accent1">
            <a:hueOff val="0"/>
            <a:satOff val="0"/>
            <a:lumOff val="0"/>
            <a:alphaOff val="0"/>
          </a:schemeClr>
        </a:solidFill>
        <a:ln w="11429" cap="flat" cmpd="sng" algn="ctr">
          <a:solidFill>
            <a:schemeClr val="lt1">
              <a:hueOff val="0"/>
              <a:satOff val="0"/>
              <a:lumOff val="0"/>
              <a:alphaOff val="0"/>
            </a:schemeClr>
          </a:solidFill>
          <a:prstDash val="sysDash"/>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lvl="0" algn="l" defTabSz="1111250" rtl="0">
            <a:lnSpc>
              <a:spcPct val="90000"/>
            </a:lnSpc>
            <a:spcBef>
              <a:spcPct val="0"/>
            </a:spcBef>
            <a:spcAft>
              <a:spcPct val="35000"/>
            </a:spcAft>
          </a:pPr>
          <a:r>
            <a:rPr lang="en-AU" sz="2500" b="1" kern="1200" dirty="0" smtClean="0"/>
            <a:t>PROFESSIONAL and HOSPITAL COMMITTEES</a:t>
          </a:r>
          <a:endParaRPr lang="en-AU" sz="2500" kern="1200" dirty="0"/>
        </a:p>
      </dsp:txBody>
      <dsp:txXfrm>
        <a:off x="28345" y="28483"/>
        <a:ext cx="8018550" cy="523959"/>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09EFC95-2276-4434-90F6-74A7B6428E2B}">
      <dsp:nvSpPr>
        <dsp:cNvPr id="0" name=""/>
        <dsp:cNvSpPr/>
      </dsp:nvSpPr>
      <dsp:spPr>
        <a:xfrm>
          <a:off x="0" y="0"/>
          <a:ext cx="8229600" cy="767937"/>
        </a:xfrm>
        <a:prstGeom prst="roundRect">
          <a:avLst/>
        </a:prstGeom>
        <a:solidFill>
          <a:schemeClr val="accent1">
            <a:hueOff val="0"/>
            <a:satOff val="0"/>
            <a:lumOff val="0"/>
            <a:alphaOff val="0"/>
          </a:schemeClr>
        </a:solidFill>
        <a:ln w="11429" cap="flat" cmpd="sng" algn="ctr">
          <a:solidFill>
            <a:schemeClr val="lt1">
              <a:hueOff val="0"/>
              <a:satOff val="0"/>
              <a:lumOff val="0"/>
              <a:alphaOff val="0"/>
            </a:schemeClr>
          </a:solidFill>
          <a:prstDash val="sysDash"/>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lvl="0" algn="l" defTabSz="977900" rtl="0">
            <a:lnSpc>
              <a:spcPct val="90000"/>
            </a:lnSpc>
            <a:spcBef>
              <a:spcPct val="0"/>
            </a:spcBef>
            <a:spcAft>
              <a:spcPct val="35000"/>
            </a:spcAft>
          </a:pPr>
          <a:r>
            <a:rPr lang="en-AU" sz="2200" b="1" kern="1200" dirty="0" smtClean="0"/>
            <a:t>UNDERGRADUATE and POSTGRADUATE TEACHING</a:t>
          </a:r>
          <a:endParaRPr lang="en-AU" sz="2200" b="1" kern="1200" dirty="0"/>
        </a:p>
      </dsp:txBody>
      <dsp:txXfrm>
        <a:off x="37488" y="37488"/>
        <a:ext cx="8154624" cy="692961"/>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B3EBA96-7CA1-4176-8CAD-C1179FD96561}">
      <dsp:nvSpPr>
        <dsp:cNvPr id="0" name=""/>
        <dsp:cNvSpPr/>
      </dsp:nvSpPr>
      <dsp:spPr>
        <a:xfrm>
          <a:off x="0" y="364897"/>
          <a:ext cx="8229600" cy="413205"/>
        </a:xfrm>
        <a:prstGeom prst="roundRect">
          <a:avLst/>
        </a:prstGeom>
        <a:solidFill>
          <a:schemeClr val="accent1">
            <a:hueOff val="0"/>
            <a:satOff val="0"/>
            <a:lumOff val="0"/>
            <a:alphaOff val="0"/>
          </a:schemeClr>
        </a:solidFill>
        <a:ln w="11429" cap="flat" cmpd="sng" algn="ctr">
          <a:solidFill>
            <a:schemeClr val="lt1">
              <a:hueOff val="0"/>
              <a:satOff val="0"/>
              <a:lumOff val="0"/>
              <a:alphaOff val="0"/>
            </a:schemeClr>
          </a:solidFill>
          <a:prstDash val="sysDash"/>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l" defTabSz="1066800" rtl="0">
            <a:lnSpc>
              <a:spcPct val="90000"/>
            </a:lnSpc>
            <a:spcBef>
              <a:spcPct val="0"/>
            </a:spcBef>
            <a:spcAft>
              <a:spcPct val="35000"/>
            </a:spcAft>
          </a:pPr>
          <a:r>
            <a:rPr lang="en-AU" sz="2400" b="1" kern="1200" dirty="0" smtClean="0"/>
            <a:t>PROFESSIONAL TEACHING COMMINTMENTS</a:t>
          </a:r>
          <a:endParaRPr lang="en-AU" sz="2400" kern="1200" dirty="0"/>
        </a:p>
      </dsp:txBody>
      <dsp:txXfrm>
        <a:off x="20171" y="385068"/>
        <a:ext cx="8189258" cy="372863"/>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0.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6.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7.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8.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9.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Subtitle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76B2B69C-8442-4309-8236-390C6504C986}" type="datetimeFigureOut">
              <a:rPr lang="th-TH" smtClean="0">
                <a:solidFill>
                  <a:prstClr val="black">
                    <a:tint val="75000"/>
                  </a:prstClr>
                </a:solidFill>
              </a:rPr>
              <a:pPr/>
              <a:t>13/10/58</a:t>
            </a:fld>
            <a:endParaRPr lang="th-TH">
              <a:solidFill>
                <a:prstClr val="black">
                  <a:tint val="75000"/>
                </a:prstClr>
              </a:solidFill>
            </a:endParaRPr>
          </a:p>
        </p:txBody>
      </p:sp>
      <p:sp>
        <p:nvSpPr>
          <p:cNvPr id="17" name="Footer Placeholder 16"/>
          <p:cNvSpPr>
            <a:spLocks noGrp="1"/>
          </p:cNvSpPr>
          <p:nvPr>
            <p:ph type="ftr" sz="quarter" idx="11"/>
          </p:nvPr>
        </p:nvSpPr>
        <p:spPr/>
        <p:txBody>
          <a:bodyPr/>
          <a:lstStyle/>
          <a:p>
            <a:endParaRPr lang="th-TH">
              <a:solidFill>
                <a:prstClr val="black">
                  <a:tint val="75000"/>
                </a:prstClr>
              </a:solidFill>
            </a:endParaRPr>
          </a:p>
        </p:txBody>
      </p:sp>
      <p:sp>
        <p:nvSpPr>
          <p:cNvPr id="7" name="Straight Connector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Oval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Oval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Slide Number Placeholder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74D74678-0B27-4BC8-AAB5-17DB03C32845}" type="slidenum">
              <a:rPr lang="th-TH" smtClean="0">
                <a:solidFill>
                  <a:prstClr val="black">
                    <a:tint val="75000"/>
                  </a:prstClr>
                </a:solidFill>
              </a:rPr>
              <a:pPr/>
              <a:t>‹#›</a:t>
            </a:fld>
            <a:endParaRPr lang="th-TH">
              <a:solidFill>
                <a:prstClr val="black">
                  <a:tint val="75000"/>
                </a:prstClr>
              </a:solidFill>
            </a:endParaRPr>
          </a:p>
        </p:txBody>
      </p:sp>
      <p:sp>
        <p:nvSpPr>
          <p:cNvPr id="8" name="Title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6B2B69C-8442-4309-8236-390C6504C986}" type="datetimeFigureOut">
              <a:rPr lang="th-TH" smtClean="0">
                <a:solidFill>
                  <a:prstClr val="black">
                    <a:tint val="75000"/>
                  </a:prstClr>
                </a:solidFill>
              </a:rPr>
              <a:pPr/>
              <a:t>13/10/58</a:t>
            </a:fld>
            <a:endParaRPr lang="th-TH">
              <a:solidFill>
                <a:prstClr val="black">
                  <a:tint val="75000"/>
                </a:prstClr>
              </a:solidFill>
            </a:endParaRPr>
          </a:p>
        </p:txBody>
      </p:sp>
      <p:sp>
        <p:nvSpPr>
          <p:cNvPr id="5" name="Footer Placeholder 4"/>
          <p:cNvSpPr>
            <a:spLocks noGrp="1"/>
          </p:cNvSpPr>
          <p:nvPr>
            <p:ph type="ftr" sz="quarter" idx="11"/>
          </p:nvPr>
        </p:nvSpPr>
        <p:spPr/>
        <p:txBody>
          <a:bodyPr/>
          <a:lstStyle/>
          <a:p>
            <a:endParaRPr lang="th-TH">
              <a:solidFill>
                <a:prstClr val="black">
                  <a:tint val="75000"/>
                </a:prstClr>
              </a:solidFill>
            </a:endParaRPr>
          </a:p>
        </p:txBody>
      </p:sp>
      <p:sp>
        <p:nvSpPr>
          <p:cNvPr id="6" name="Slide Number Placeholder 5"/>
          <p:cNvSpPr>
            <a:spLocks noGrp="1"/>
          </p:cNvSpPr>
          <p:nvPr>
            <p:ph type="sldNum" sz="quarter" idx="12"/>
          </p:nvPr>
        </p:nvSpPr>
        <p:spPr/>
        <p:txBody>
          <a:bodyPr/>
          <a:lstStyle/>
          <a:p>
            <a:fld id="{74D74678-0B27-4BC8-AAB5-17DB03C32845}" type="slidenum">
              <a:rPr lang="th-TH" smtClean="0">
                <a:solidFill>
                  <a:prstClr val="black">
                    <a:tint val="75000"/>
                  </a:prstClr>
                </a:solidFill>
              </a:rPr>
              <a:pPr/>
              <a:t>‹#›</a:t>
            </a:fld>
            <a:endParaRPr lang="th-TH">
              <a:solidFill>
                <a:prstClr val="black">
                  <a:tint val="75000"/>
                </a:prstClr>
              </a:solidFill>
            </a:endParaRPr>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2"/>
      </p:bgRef>
    </p:bg>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Straight Connector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Oval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6915912" y="3009901"/>
            <a:ext cx="457200" cy="441325"/>
          </a:xfrm>
        </p:spPr>
        <p:txBody>
          <a:bodyPr/>
          <a:lstStyle/>
          <a:p>
            <a:fld id="{74D74678-0B27-4BC8-AAB5-17DB03C32845}" type="slidenum">
              <a:rPr lang="th-TH" smtClean="0">
                <a:solidFill>
                  <a:prstClr val="black">
                    <a:tint val="75000"/>
                  </a:prstClr>
                </a:solidFill>
              </a:rPr>
              <a:pPr/>
              <a:t>‹#›</a:t>
            </a:fld>
            <a:endParaRPr lang="th-TH">
              <a:solidFill>
                <a:prstClr val="black">
                  <a:tint val="75000"/>
                </a:prstClr>
              </a:solidFill>
            </a:endParaRPr>
          </a:p>
        </p:txBody>
      </p:sp>
      <p:sp>
        <p:nvSpPr>
          <p:cNvPr id="3" name="Vertical Text Placeholder 2"/>
          <p:cNvSpPr>
            <a:spLocks noGrp="1"/>
          </p:cNvSpPr>
          <p:nvPr>
            <p:ph type="body" orient="vert" idx="1"/>
          </p:nvPr>
        </p:nvSpPr>
        <p:spPr>
          <a:xfrm>
            <a:off x="304800" y="304800"/>
            <a:ext cx="6553200" cy="5821366"/>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6B2B69C-8442-4309-8236-390C6504C986}" type="datetimeFigureOut">
              <a:rPr lang="th-TH" smtClean="0">
                <a:solidFill>
                  <a:prstClr val="black">
                    <a:tint val="75000"/>
                  </a:prstClr>
                </a:solidFill>
              </a:rPr>
              <a:pPr/>
              <a:t>13/10/58</a:t>
            </a:fld>
            <a:endParaRPr lang="th-TH">
              <a:solidFill>
                <a:prstClr val="black">
                  <a:tint val="75000"/>
                </a:prstClr>
              </a:solidFill>
            </a:endParaRPr>
          </a:p>
        </p:txBody>
      </p:sp>
      <p:sp>
        <p:nvSpPr>
          <p:cNvPr id="5" name="Footer Placeholder 4"/>
          <p:cNvSpPr>
            <a:spLocks noGrp="1"/>
          </p:cNvSpPr>
          <p:nvPr>
            <p:ph type="ftr" sz="quarter" idx="11"/>
          </p:nvPr>
        </p:nvSpPr>
        <p:spPr/>
        <p:txBody>
          <a:bodyPr/>
          <a:lstStyle/>
          <a:p>
            <a:endParaRPr lang="th-TH">
              <a:solidFill>
                <a:prstClr val="black">
                  <a:tint val="75000"/>
                </a:prstClr>
              </a:solidFill>
            </a:endParaRPr>
          </a:p>
        </p:txBody>
      </p:sp>
      <p:sp>
        <p:nvSpPr>
          <p:cNvPr id="2" name="Vertical Title 1"/>
          <p:cNvSpPr>
            <a:spLocks noGrp="1"/>
          </p:cNvSpPr>
          <p:nvPr>
            <p:ph type="title" orient="vert"/>
          </p:nvPr>
        </p:nvSpPr>
        <p:spPr>
          <a:xfrm>
            <a:off x="7391400" y="304801"/>
            <a:ext cx="1447800" cy="5851525"/>
          </a:xfrm>
        </p:spPr>
        <p:txBody>
          <a:bodyPr vert="eaVert"/>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3">
                    <a:shade val="75000"/>
                  </a:schemeClr>
                </a:solidFill>
              </a:defRPr>
            </a:lvl1p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76B2B69C-8442-4309-8236-390C6504C986}" type="datetimeFigureOut">
              <a:rPr lang="th-TH" smtClean="0">
                <a:solidFill>
                  <a:prstClr val="black">
                    <a:tint val="75000"/>
                  </a:prstClr>
                </a:solidFill>
              </a:rPr>
              <a:pPr/>
              <a:t>13/10/58</a:t>
            </a:fld>
            <a:endParaRPr lang="th-TH">
              <a:solidFill>
                <a:prstClr val="black">
                  <a:tint val="75000"/>
                </a:prstClr>
              </a:solidFill>
            </a:endParaRPr>
          </a:p>
        </p:txBody>
      </p:sp>
      <p:sp>
        <p:nvSpPr>
          <p:cNvPr id="5" name="Footer Placeholder 4"/>
          <p:cNvSpPr>
            <a:spLocks noGrp="1"/>
          </p:cNvSpPr>
          <p:nvPr>
            <p:ph type="ftr" sz="quarter" idx="11"/>
          </p:nvPr>
        </p:nvSpPr>
        <p:spPr/>
        <p:txBody>
          <a:bodyPr/>
          <a:lstStyle/>
          <a:p>
            <a:endParaRPr lang="th-TH">
              <a:solidFill>
                <a:prstClr val="black">
                  <a:tint val="75000"/>
                </a:prstClr>
              </a:solidFill>
            </a:endParaRPr>
          </a:p>
        </p:txBody>
      </p:sp>
      <p:sp>
        <p:nvSpPr>
          <p:cNvPr id="6" name="Slide Number Placeholder 5"/>
          <p:cNvSpPr>
            <a:spLocks noGrp="1"/>
          </p:cNvSpPr>
          <p:nvPr>
            <p:ph type="sldNum" sz="quarter" idx="12"/>
          </p:nvPr>
        </p:nvSpPr>
        <p:spPr>
          <a:xfrm>
            <a:off x="4361688" y="1026372"/>
            <a:ext cx="457200" cy="441325"/>
          </a:xfrm>
        </p:spPr>
        <p:txBody>
          <a:bodyPr/>
          <a:lstStyle/>
          <a:p>
            <a:fld id="{74D74678-0B27-4BC8-AAB5-17DB03C32845}" type="slidenum">
              <a:rPr lang="th-TH" smtClean="0">
                <a:solidFill>
                  <a:prstClr val="black">
                    <a:tint val="75000"/>
                  </a:prstClr>
                </a:solidFill>
              </a:rPr>
              <a:pPr/>
              <a:t>‹#›</a:t>
            </a:fld>
            <a:endParaRPr lang="th-TH">
              <a:solidFill>
                <a:prstClr val="black">
                  <a:tint val="75000"/>
                </a:prstClr>
              </a:solidFill>
            </a:endParaRPr>
          </a:p>
        </p:txBody>
      </p:sp>
      <p:sp>
        <p:nvSpPr>
          <p:cNvPr id="8" name="Content Placeholder 7"/>
          <p:cNvSpPr>
            <a:spLocks noGrp="1"/>
          </p:cNvSpPr>
          <p:nvPr>
            <p:ph sz="quarter" idx="1"/>
          </p:nvPr>
        </p:nvSpPr>
        <p:spPr>
          <a:xfrm>
            <a:off x="301752" y="1527048"/>
            <a:ext cx="850392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3" name="Rectangle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Rectangle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Footer Placeholder 4"/>
          <p:cNvSpPr>
            <a:spLocks noGrp="1"/>
          </p:cNvSpPr>
          <p:nvPr>
            <p:ph type="ftr" sz="quarter" idx="11"/>
          </p:nvPr>
        </p:nvSpPr>
        <p:spPr/>
        <p:txBody>
          <a:bodyPr/>
          <a:lstStyle/>
          <a:p>
            <a:endParaRPr lang="th-TH">
              <a:solidFill>
                <a:prstClr val="black">
                  <a:tint val="75000"/>
                </a:prstClr>
              </a:solidFill>
            </a:endParaRPr>
          </a:p>
        </p:txBody>
      </p:sp>
      <p:sp>
        <p:nvSpPr>
          <p:cNvPr id="4" name="Date Placeholder 3"/>
          <p:cNvSpPr>
            <a:spLocks noGrp="1"/>
          </p:cNvSpPr>
          <p:nvPr>
            <p:ph type="dt" sz="half" idx="10"/>
          </p:nvPr>
        </p:nvSpPr>
        <p:spPr/>
        <p:txBody>
          <a:bodyPr/>
          <a:lstStyle/>
          <a:p>
            <a:fld id="{76B2B69C-8442-4309-8236-390C6504C986}" type="datetimeFigureOut">
              <a:rPr lang="th-TH" smtClean="0">
                <a:solidFill>
                  <a:prstClr val="black">
                    <a:tint val="75000"/>
                  </a:prstClr>
                </a:solidFill>
              </a:rPr>
              <a:pPr/>
              <a:t>13/10/58</a:t>
            </a:fld>
            <a:endParaRPr lang="th-TH">
              <a:solidFill>
                <a:prstClr val="black">
                  <a:tint val="75000"/>
                </a:prstClr>
              </a:solidFill>
            </a:endParaRPr>
          </a:p>
        </p:txBody>
      </p:sp>
      <p:sp>
        <p:nvSpPr>
          <p:cNvPr id="8" name="Straight Connector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Oval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74D74678-0B27-4BC8-AAB5-17DB03C32845}" type="slidenum">
              <a:rPr lang="th-TH" smtClean="0">
                <a:solidFill>
                  <a:prstClr val="black">
                    <a:tint val="75000"/>
                  </a:prstClr>
                </a:solidFill>
              </a:rPr>
              <a:pPr/>
              <a:t>‹#›</a:t>
            </a:fld>
            <a:endParaRPr lang="th-TH">
              <a:solidFill>
                <a:prstClr val="black">
                  <a:tint val="75000"/>
                </a:prstClr>
              </a:solidFill>
            </a:endParaRPr>
          </a:p>
        </p:txBody>
      </p:sp>
      <p:sp>
        <p:nvSpPr>
          <p:cNvPr id="2" name="Title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758952"/>
          </a:xfrm>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a:xfrm>
            <a:off x="5791200" y="6409944"/>
            <a:ext cx="3044952" cy="365760"/>
          </a:xfrm>
        </p:spPr>
        <p:txBody>
          <a:bodyPr/>
          <a:lstStyle/>
          <a:p>
            <a:fld id="{76B2B69C-8442-4309-8236-390C6504C986}" type="datetimeFigureOut">
              <a:rPr lang="th-TH" smtClean="0">
                <a:solidFill>
                  <a:prstClr val="black">
                    <a:tint val="75000"/>
                  </a:prstClr>
                </a:solidFill>
              </a:rPr>
              <a:pPr/>
              <a:t>13/10/58</a:t>
            </a:fld>
            <a:endParaRPr lang="th-TH">
              <a:solidFill>
                <a:prstClr val="black">
                  <a:tint val="75000"/>
                </a:prstClr>
              </a:solidFill>
            </a:endParaRPr>
          </a:p>
        </p:txBody>
      </p:sp>
      <p:sp>
        <p:nvSpPr>
          <p:cNvPr id="6" name="Footer Placeholder 5"/>
          <p:cNvSpPr>
            <a:spLocks noGrp="1"/>
          </p:cNvSpPr>
          <p:nvPr>
            <p:ph type="ftr" sz="quarter" idx="11"/>
          </p:nvPr>
        </p:nvSpPr>
        <p:spPr/>
        <p:txBody>
          <a:bodyPr/>
          <a:lstStyle/>
          <a:p>
            <a:endParaRPr lang="th-TH">
              <a:solidFill>
                <a:prstClr val="black">
                  <a:tint val="75000"/>
                </a:prstClr>
              </a:solidFill>
            </a:endParaRPr>
          </a:p>
        </p:txBody>
      </p:sp>
      <p:sp>
        <p:nvSpPr>
          <p:cNvPr id="7" name="Slide Number Placeholder 6"/>
          <p:cNvSpPr>
            <a:spLocks noGrp="1"/>
          </p:cNvSpPr>
          <p:nvPr>
            <p:ph type="sldNum" sz="quarter" idx="12"/>
          </p:nvPr>
        </p:nvSpPr>
        <p:spPr/>
        <p:txBody>
          <a:bodyPr/>
          <a:lstStyle/>
          <a:p>
            <a:fld id="{74D74678-0B27-4BC8-AAB5-17DB03C32845}" type="slidenum">
              <a:rPr lang="th-TH" smtClean="0">
                <a:solidFill>
                  <a:prstClr val="black">
                    <a:tint val="75000"/>
                  </a:prstClr>
                </a:solidFill>
              </a:rPr>
              <a:pPr/>
              <a:t>‹#›</a:t>
            </a:fld>
            <a:endParaRPr lang="th-TH">
              <a:solidFill>
                <a:prstClr val="black">
                  <a:tint val="75000"/>
                </a:prstClr>
              </a:solidFill>
            </a:endParaRPr>
          </a:p>
        </p:txBody>
      </p:sp>
      <p:sp>
        <p:nvSpPr>
          <p:cNvPr id="8" name="Straight Connector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Content Placeholder 9"/>
          <p:cNvSpPr>
            <a:spLocks noGrp="1"/>
          </p:cNvSpPr>
          <p:nvPr>
            <p:ph sz="half" idx="1"/>
          </p:nvPr>
        </p:nvSpPr>
        <p:spPr>
          <a:xfrm>
            <a:off x="301752"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Content Placeholder 11"/>
          <p:cNvSpPr>
            <a:spLocks noGrp="1"/>
          </p:cNvSpPr>
          <p:nvPr>
            <p:ph sz="half" idx="2"/>
          </p:nvPr>
        </p:nvSpPr>
        <p:spPr>
          <a:xfrm>
            <a:off x="4800600"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1">
        <a:schemeClr val="bg2"/>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Rectangle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Rectangle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Rectangle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76B2B69C-8442-4309-8236-390C6504C986}" type="datetimeFigureOut">
              <a:rPr lang="th-TH" smtClean="0">
                <a:solidFill>
                  <a:prstClr val="black">
                    <a:tint val="75000"/>
                  </a:prstClr>
                </a:solidFill>
              </a:rPr>
              <a:pPr/>
              <a:t>13/10/58</a:t>
            </a:fld>
            <a:endParaRPr lang="th-TH">
              <a:solidFill>
                <a:prstClr val="black">
                  <a:tint val="75000"/>
                </a:prstClr>
              </a:solidFill>
            </a:endParaRPr>
          </a:p>
        </p:txBody>
      </p:sp>
      <p:sp>
        <p:nvSpPr>
          <p:cNvPr id="8" name="Footer Placeholder 7"/>
          <p:cNvSpPr>
            <a:spLocks noGrp="1"/>
          </p:cNvSpPr>
          <p:nvPr>
            <p:ph type="ftr" sz="quarter" idx="11"/>
          </p:nvPr>
        </p:nvSpPr>
        <p:spPr>
          <a:xfrm>
            <a:off x="304800" y="6409944"/>
            <a:ext cx="3581400" cy="365760"/>
          </a:xfrm>
        </p:spPr>
        <p:txBody>
          <a:bodyPr/>
          <a:lstStyle/>
          <a:p>
            <a:endParaRPr lang="th-TH">
              <a:solidFill>
                <a:prstClr val="black">
                  <a:tint val="75000"/>
                </a:prstClr>
              </a:solidFill>
            </a:endParaRPr>
          </a:p>
        </p:txBody>
      </p:sp>
      <p:sp>
        <p:nvSpPr>
          <p:cNvPr id="15" name="Straight Connector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Content Placeholder 23"/>
          <p:cNvSpPr>
            <a:spLocks noGrp="1"/>
          </p:cNvSpPr>
          <p:nvPr>
            <p:ph sz="quarter" idx="2"/>
          </p:nvPr>
        </p:nvSpPr>
        <p:spPr>
          <a:xfrm>
            <a:off x="301752" y="2471383"/>
            <a:ext cx="4041648" cy="3818404"/>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Content Placeholder 25"/>
          <p:cNvSpPr>
            <a:spLocks noGrp="1"/>
          </p:cNvSpPr>
          <p:nvPr>
            <p:ph sz="quarter" idx="4"/>
          </p:nvPr>
        </p:nvSpPr>
        <p:spPr>
          <a:xfrm>
            <a:off x="4800600" y="2471383"/>
            <a:ext cx="4038600" cy="382219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Oval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Oval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lide Number Placeholder 8"/>
          <p:cNvSpPr>
            <a:spLocks noGrp="1"/>
          </p:cNvSpPr>
          <p:nvPr>
            <p:ph type="sldNum" sz="quarter" idx="12"/>
          </p:nvPr>
        </p:nvSpPr>
        <p:spPr>
          <a:xfrm>
            <a:off x="4343400" y="1042416"/>
            <a:ext cx="457200" cy="441325"/>
          </a:xfrm>
        </p:spPr>
        <p:txBody>
          <a:bodyPr/>
          <a:lstStyle>
            <a:lvl1pPr algn="ctr">
              <a:defRPr/>
            </a:lvl1pPr>
          </a:lstStyle>
          <a:p>
            <a:fld id="{74D74678-0B27-4BC8-AAB5-17DB03C32845}" type="slidenum">
              <a:rPr lang="th-TH" smtClean="0">
                <a:solidFill>
                  <a:prstClr val="black">
                    <a:tint val="75000"/>
                  </a:prstClr>
                </a:solidFill>
              </a:rPr>
              <a:pPr/>
              <a:t>‹#›</a:t>
            </a:fld>
            <a:endParaRPr lang="th-TH">
              <a:solidFill>
                <a:prstClr val="black">
                  <a:tint val="75000"/>
                </a:prstClr>
              </a:solidFill>
            </a:endParaRPr>
          </a:p>
        </p:txBody>
      </p:sp>
      <p:sp>
        <p:nvSpPr>
          <p:cNvPr id="23" name="Title 22"/>
          <p:cNvSpPr>
            <a:spLocks noGrp="1"/>
          </p:cNvSpPr>
          <p:nvPr>
            <p:ph type="title"/>
          </p:nvPr>
        </p:nvSpPr>
        <p:spPr/>
        <p:txBody>
          <a:bodyPr rtlCol="0" anchor="b" anchorCtr="0"/>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76B2B69C-8442-4309-8236-390C6504C986}" type="datetimeFigureOut">
              <a:rPr lang="th-TH" smtClean="0">
                <a:solidFill>
                  <a:prstClr val="black">
                    <a:tint val="75000"/>
                  </a:prstClr>
                </a:solidFill>
              </a:rPr>
              <a:pPr/>
              <a:t>13/10/58</a:t>
            </a:fld>
            <a:endParaRPr lang="th-TH">
              <a:solidFill>
                <a:prstClr val="black">
                  <a:tint val="75000"/>
                </a:prstClr>
              </a:solidFill>
            </a:endParaRPr>
          </a:p>
        </p:txBody>
      </p:sp>
      <p:sp>
        <p:nvSpPr>
          <p:cNvPr id="4" name="Footer Placeholder 3"/>
          <p:cNvSpPr>
            <a:spLocks noGrp="1"/>
          </p:cNvSpPr>
          <p:nvPr>
            <p:ph type="ftr" sz="quarter" idx="11"/>
          </p:nvPr>
        </p:nvSpPr>
        <p:spPr/>
        <p:txBody>
          <a:bodyPr/>
          <a:lstStyle/>
          <a:p>
            <a:endParaRPr lang="th-TH">
              <a:solidFill>
                <a:prstClr val="black">
                  <a:tint val="75000"/>
                </a:prstClr>
              </a:solidFill>
            </a:endParaRPr>
          </a:p>
        </p:txBody>
      </p:sp>
      <p:sp>
        <p:nvSpPr>
          <p:cNvPr id="5" name="Slide Number Placeholder 4"/>
          <p:cNvSpPr>
            <a:spLocks noGrp="1"/>
          </p:cNvSpPr>
          <p:nvPr>
            <p:ph type="sldNum" sz="quarter" idx="12"/>
          </p:nvPr>
        </p:nvSpPr>
        <p:spPr>
          <a:xfrm>
            <a:off x="4343400" y="1036020"/>
            <a:ext cx="457200" cy="441325"/>
          </a:xfrm>
        </p:spPr>
        <p:txBody>
          <a:bodyPr/>
          <a:lstStyle/>
          <a:p>
            <a:fld id="{74D74678-0B27-4BC8-AAB5-17DB03C32845}" type="slidenum">
              <a:rPr lang="th-TH" smtClean="0">
                <a:solidFill>
                  <a:prstClr val="black">
                    <a:tint val="75000"/>
                  </a:prstClr>
                </a:solidFill>
              </a:rPr>
              <a:pPr/>
              <a:t>‹#›</a:t>
            </a:fld>
            <a:endParaRPr lang="th-TH">
              <a:solidFill>
                <a:prstClr val="black">
                  <a:tint val="75000"/>
                </a:prstClr>
              </a:solidFil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Rectangle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Rectangle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Date Placeholder 1"/>
          <p:cNvSpPr>
            <a:spLocks noGrp="1"/>
          </p:cNvSpPr>
          <p:nvPr>
            <p:ph type="dt" sz="half" idx="10"/>
          </p:nvPr>
        </p:nvSpPr>
        <p:spPr/>
        <p:txBody>
          <a:bodyPr/>
          <a:lstStyle/>
          <a:p>
            <a:fld id="{76B2B69C-8442-4309-8236-390C6504C986}" type="datetimeFigureOut">
              <a:rPr lang="th-TH" smtClean="0">
                <a:solidFill>
                  <a:prstClr val="black">
                    <a:tint val="75000"/>
                  </a:prstClr>
                </a:solidFill>
              </a:rPr>
              <a:pPr/>
              <a:t>13/10/58</a:t>
            </a:fld>
            <a:endParaRPr lang="th-TH">
              <a:solidFill>
                <a:prstClr val="black">
                  <a:tint val="75000"/>
                </a:prstClr>
              </a:solidFill>
            </a:endParaRPr>
          </a:p>
        </p:txBody>
      </p:sp>
      <p:sp>
        <p:nvSpPr>
          <p:cNvPr id="3" name="Footer Placeholder 2"/>
          <p:cNvSpPr>
            <a:spLocks noGrp="1"/>
          </p:cNvSpPr>
          <p:nvPr>
            <p:ph type="ftr" sz="quarter" idx="11"/>
          </p:nvPr>
        </p:nvSpPr>
        <p:spPr/>
        <p:txBody>
          <a:bodyPr/>
          <a:lstStyle/>
          <a:p>
            <a:endParaRPr lang="th-TH">
              <a:solidFill>
                <a:prstClr val="black">
                  <a:tint val="75000"/>
                </a:prstClr>
              </a:solidFill>
            </a:endParaRPr>
          </a:p>
        </p:txBody>
      </p:sp>
      <p:sp>
        <p:nvSpPr>
          <p:cNvPr id="4" name="Slide Number Placeholder 3"/>
          <p:cNvSpPr>
            <a:spLocks noGrp="1"/>
          </p:cNvSpPr>
          <p:nvPr>
            <p:ph type="sldNum" sz="quarter" idx="12"/>
          </p:nvPr>
        </p:nvSpPr>
        <p:spPr>
          <a:xfrm>
            <a:off x="4267200" y="6324600"/>
            <a:ext cx="609600" cy="441324"/>
          </a:xfrm>
        </p:spPr>
        <p:txBody>
          <a:bodyPr/>
          <a:lstStyle>
            <a:lvl1pPr>
              <a:defRPr>
                <a:solidFill>
                  <a:srgbClr val="FFFFFF"/>
                </a:solidFill>
              </a:defRPr>
            </a:lvl1pPr>
          </a:lstStyle>
          <a:p>
            <a:fld id="{74D74678-0B27-4BC8-AAB5-17DB03C32845}" type="slidenum">
              <a:rPr lang="th-TH" smtClean="0">
                <a:solidFill>
                  <a:prstClr val="black">
                    <a:tint val="75000"/>
                  </a:prstClr>
                </a:solidFill>
              </a:rPr>
              <a:pPr/>
              <a:t>‹#›</a:t>
            </a:fld>
            <a:endParaRPr lang="th-TH">
              <a:solidFill>
                <a:prstClr val="black">
                  <a:tint val="75000"/>
                </a:prstClr>
              </a:solidFil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9" name="Rectangle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Rectangle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Rectangle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Straight Connector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Content Placeholder 19"/>
          <p:cNvSpPr>
            <a:spLocks noGrp="1"/>
          </p:cNvSpPr>
          <p:nvPr>
            <p:ph sz="quarter" idx="1"/>
          </p:nvPr>
        </p:nvSpPr>
        <p:spPr>
          <a:xfrm>
            <a:off x="3124200" y="685800"/>
            <a:ext cx="5638800" cy="5410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Oval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74D74678-0B27-4BC8-AAB5-17DB03C32845}" type="slidenum">
              <a:rPr lang="th-TH" smtClean="0">
                <a:solidFill>
                  <a:prstClr val="black">
                    <a:tint val="75000"/>
                  </a:prstClr>
                </a:solidFill>
              </a:rPr>
              <a:pPr/>
              <a:t>‹#›</a:t>
            </a:fld>
            <a:endParaRPr lang="th-TH">
              <a:solidFill>
                <a:prstClr val="black">
                  <a:tint val="75000"/>
                </a:prstClr>
              </a:solidFill>
            </a:endParaRPr>
          </a:p>
        </p:txBody>
      </p:sp>
      <p:sp>
        <p:nvSpPr>
          <p:cNvPr id="21" name="Rectangle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p:txBody>
          <a:bodyPr/>
          <a:lstStyle/>
          <a:p>
            <a:fld id="{76B2B69C-8442-4309-8236-390C6504C986}" type="datetimeFigureOut">
              <a:rPr lang="th-TH" smtClean="0">
                <a:solidFill>
                  <a:prstClr val="black">
                    <a:tint val="75000"/>
                  </a:prstClr>
                </a:solidFill>
              </a:rPr>
              <a:pPr/>
              <a:t>13/10/58</a:t>
            </a:fld>
            <a:endParaRPr lang="th-TH">
              <a:solidFill>
                <a:prstClr val="black">
                  <a:tint val="75000"/>
                </a:prstClr>
              </a:solidFill>
            </a:endParaRPr>
          </a:p>
        </p:txBody>
      </p:sp>
      <p:sp>
        <p:nvSpPr>
          <p:cNvPr id="6" name="Footer Placeholder 5"/>
          <p:cNvSpPr>
            <a:spLocks noGrp="1"/>
          </p:cNvSpPr>
          <p:nvPr>
            <p:ph type="ftr" sz="quarter" idx="11"/>
          </p:nvPr>
        </p:nvSpPr>
        <p:spPr>
          <a:xfrm>
            <a:off x="301752" y="6410848"/>
            <a:ext cx="3383280" cy="365760"/>
          </a:xfrm>
        </p:spPr>
        <p:txBody>
          <a:bodyPr/>
          <a:lstStyle/>
          <a:p>
            <a:endParaRPr lang="th-TH">
              <a:solidFill>
                <a:prstClr val="black">
                  <a:tint val="75000"/>
                </a:prstClr>
              </a:solidFill>
            </a:endParaRP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1" name="Straight Connector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Rectangle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Rectangle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Oval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Oval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p>
            <a:fld id="{74D74678-0B27-4BC8-AAB5-17DB03C32845}" type="slidenum">
              <a:rPr lang="th-TH" smtClean="0">
                <a:solidFill>
                  <a:prstClr val="black">
                    <a:tint val="75000"/>
                  </a:prstClr>
                </a:solidFill>
              </a:rPr>
              <a:pPr/>
              <a:t>‹#›</a:t>
            </a:fld>
            <a:endParaRPr lang="th-TH">
              <a:solidFill>
                <a:prstClr val="black">
                  <a:tint val="75000"/>
                </a:prstClr>
              </a:solidFill>
            </a:endParaRPr>
          </a:p>
        </p:txBody>
      </p:sp>
      <p:sp>
        <p:nvSpPr>
          <p:cNvPr id="2" name="Title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3000375" y="609600"/>
            <a:ext cx="5867400" cy="4267200"/>
          </a:xfrm>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22" name="Rectangle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a:xfrm>
            <a:off x="5788152" y="6404984"/>
            <a:ext cx="3044952" cy="365760"/>
          </a:xfrm>
        </p:spPr>
        <p:txBody>
          <a:bodyPr/>
          <a:lstStyle/>
          <a:p>
            <a:fld id="{76B2B69C-8442-4309-8236-390C6504C986}" type="datetimeFigureOut">
              <a:rPr lang="th-TH" smtClean="0">
                <a:solidFill>
                  <a:prstClr val="black">
                    <a:tint val="75000"/>
                  </a:prstClr>
                </a:solidFill>
              </a:rPr>
              <a:pPr/>
              <a:t>13/10/58</a:t>
            </a:fld>
            <a:endParaRPr lang="th-TH">
              <a:solidFill>
                <a:prstClr val="black">
                  <a:tint val="75000"/>
                </a:prstClr>
              </a:solidFill>
            </a:endParaRPr>
          </a:p>
        </p:txBody>
      </p:sp>
      <p:sp>
        <p:nvSpPr>
          <p:cNvPr id="6" name="Footer Placeholder 5"/>
          <p:cNvSpPr>
            <a:spLocks noGrp="1"/>
          </p:cNvSpPr>
          <p:nvPr>
            <p:ph type="ftr" sz="quarter" idx="11"/>
          </p:nvPr>
        </p:nvSpPr>
        <p:spPr>
          <a:xfrm>
            <a:off x="301752" y="6410848"/>
            <a:ext cx="3584448" cy="365760"/>
          </a:xfrm>
        </p:spPr>
        <p:txBody>
          <a:bodyPr/>
          <a:lstStyle/>
          <a:p>
            <a:endParaRPr lang="th-TH">
              <a:solidFill>
                <a:prstClr val="black">
                  <a:tint val="75000"/>
                </a:prstClr>
              </a:solidFill>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Date Placeholder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E48785BE-30D6-45E9-9828-9A90A2D6DF6D}" type="datetime1">
              <a:rPr lang="en-US" smtClean="0">
                <a:solidFill>
                  <a:srgbClr val="DFE6D0"/>
                </a:solidFill>
              </a:rPr>
              <a:pPr/>
              <a:t>10/13/2015</a:t>
            </a:fld>
            <a:endParaRPr lang="en-US" dirty="0">
              <a:solidFill>
                <a:srgbClr val="DFE6D0"/>
              </a:solidFill>
            </a:endParaRPr>
          </a:p>
        </p:txBody>
      </p:sp>
      <p:sp>
        <p:nvSpPr>
          <p:cNvPr id="3" name="Footer Placeholder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en-US" dirty="0">
              <a:solidFill>
                <a:srgbClr val="DFE6D0"/>
              </a:solidFill>
            </a:endParaRPr>
          </a:p>
        </p:txBody>
      </p:sp>
      <p:sp>
        <p:nvSpPr>
          <p:cNvPr id="8" name="Rectangle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Straight Connector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Oval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FA84A37A-AFC2-4A01-80A1-FC20F2C0D5BB}" type="slidenum">
              <a:rPr lang="en-US" smtClean="0">
                <a:solidFill>
                  <a:srgbClr val="DFE6D0"/>
                </a:solidFill>
              </a:rPr>
              <a:pPr/>
              <a:t>‹#›</a:t>
            </a:fld>
            <a:endParaRPr lang="en-US" dirty="0">
              <a:solidFill>
                <a:srgbClr val="DFE6D0"/>
              </a:solidFill>
            </a:endParaRPr>
          </a:p>
        </p:txBody>
      </p:sp>
      <p:sp>
        <p:nvSpPr>
          <p:cNvPr id="22" name="Title Placeholder 21"/>
          <p:cNvSpPr>
            <a:spLocks noGrp="1"/>
          </p:cNvSpPr>
          <p:nvPr>
            <p:ph type="title"/>
          </p:nvPr>
        </p:nvSpPr>
        <p:spPr>
          <a:xfrm>
            <a:off x="301752" y="228600"/>
            <a:ext cx="8534400" cy="758952"/>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omicsonline.org/Submitmanuscript.php" TargetMode="External"/><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7.xml"/><Relationship Id="rId7" Type="http://schemas.openxmlformats.org/officeDocument/2006/relationships/image" Target="../media/image4.png"/><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8.xml"/><Relationship Id="rId7" Type="http://schemas.openxmlformats.org/officeDocument/2006/relationships/image" Target="../media/image4.png"/><Relationship Id="rId2" Type="http://schemas.openxmlformats.org/officeDocument/2006/relationships/diagramData" Target="../diagrams/data8.xml"/><Relationship Id="rId1" Type="http://schemas.openxmlformats.org/officeDocument/2006/relationships/slideLayout" Target="../slideLayouts/slideLayout2.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9.xml"/><Relationship Id="rId7" Type="http://schemas.openxmlformats.org/officeDocument/2006/relationships/image" Target="../media/image4.png"/><Relationship Id="rId2" Type="http://schemas.openxmlformats.org/officeDocument/2006/relationships/diagramData" Target="../diagrams/data9.xml"/><Relationship Id="rId1" Type="http://schemas.openxmlformats.org/officeDocument/2006/relationships/slideLayout" Target="../slideLayouts/slideLayout2.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10.xml"/><Relationship Id="rId7" Type="http://schemas.openxmlformats.org/officeDocument/2006/relationships/image" Target="../media/image4.png"/><Relationship Id="rId2" Type="http://schemas.openxmlformats.org/officeDocument/2006/relationships/diagramData" Target="../diagrams/data10.xml"/><Relationship Id="rId1" Type="http://schemas.openxmlformats.org/officeDocument/2006/relationships/slideLayout" Target="../slideLayouts/slideLayout2.xml"/><Relationship Id="rId6" Type="http://schemas.microsoft.com/office/2007/relationships/diagramDrawing" Target="../diagrams/drawing10.xml"/><Relationship Id="rId5" Type="http://schemas.openxmlformats.org/officeDocument/2006/relationships/diagramColors" Target="../diagrams/colors10.xml"/><Relationship Id="rId4" Type="http://schemas.openxmlformats.org/officeDocument/2006/relationships/diagramQuickStyle" Target="../diagrams/quickStyle10.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11.xml"/><Relationship Id="rId7" Type="http://schemas.openxmlformats.org/officeDocument/2006/relationships/image" Target="../media/image4.png"/><Relationship Id="rId2" Type="http://schemas.openxmlformats.org/officeDocument/2006/relationships/diagramData" Target="../diagrams/data11.xml"/><Relationship Id="rId1" Type="http://schemas.openxmlformats.org/officeDocument/2006/relationships/slideLayout" Target="../slideLayouts/slideLayout2.xml"/><Relationship Id="rId6" Type="http://schemas.microsoft.com/office/2007/relationships/diagramDrawing" Target="../diagrams/drawing11.xml"/><Relationship Id="rId5" Type="http://schemas.openxmlformats.org/officeDocument/2006/relationships/diagramColors" Target="../diagrams/colors11.xml"/><Relationship Id="rId4" Type="http://schemas.openxmlformats.org/officeDocument/2006/relationships/diagramQuickStyle" Target="../diagrams/quickStyle11.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12.xml"/><Relationship Id="rId7" Type="http://schemas.openxmlformats.org/officeDocument/2006/relationships/image" Target="../media/image4.png"/><Relationship Id="rId2" Type="http://schemas.openxmlformats.org/officeDocument/2006/relationships/diagramData" Target="../diagrams/data12.xml"/><Relationship Id="rId1" Type="http://schemas.openxmlformats.org/officeDocument/2006/relationships/slideLayout" Target="../slideLayouts/slideLayout2.xml"/><Relationship Id="rId6" Type="http://schemas.microsoft.com/office/2007/relationships/diagramDrawing" Target="../diagrams/drawing12.xml"/><Relationship Id="rId5" Type="http://schemas.openxmlformats.org/officeDocument/2006/relationships/diagramColors" Target="../diagrams/colors12.xml"/><Relationship Id="rId4" Type="http://schemas.openxmlformats.org/officeDocument/2006/relationships/diagramQuickStyle" Target="../diagrams/quickStyle12.xml"/></Relationships>
</file>

<file path=ppt/slides/_rels/slide16.xml.rels><?xml version="1.0" encoding="UTF-8" standalone="yes"?>
<Relationships xmlns="http://schemas.openxmlformats.org/package/2006/relationships"><Relationship Id="rId3" Type="http://schemas.openxmlformats.org/officeDocument/2006/relationships/hyperlink" Target="http://omicsonline.org/Submitmanuscript.php" TargetMode="External"/><Relationship Id="rId2" Type="http://schemas.openxmlformats.org/officeDocument/2006/relationships/image" Target="../media/image3.jpe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1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www.conferenceseries.com/" TargetMode="External"/><Relationship Id="rId2" Type="http://schemas.openxmlformats.org/officeDocument/2006/relationships/slideLayout" Target="../slideLayouts/slideLayout7.xml"/><Relationship Id="rId1" Type="http://schemas.openxmlformats.org/officeDocument/2006/relationships/themeOverride" Target="../theme/themeOverride1.xml"/></Relationships>
</file>

<file path=ppt/slides/_rels/slide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7" Type="http://schemas.openxmlformats.org/officeDocument/2006/relationships/image" Target="../media/image4.png"/><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2.xml"/><Relationship Id="rId7" Type="http://schemas.openxmlformats.org/officeDocument/2006/relationships/image" Target="../media/image4.png"/><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3.xml"/><Relationship Id="rId7" Type="http://schemas.openxmlformats.org/officeDocument/2006/relationships/image" Target="../media/image4.png"/><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4.xml"/><Relationship Id="rId7" Type="http://schemas.openxmlformats.org/officeDocument/2006/relationships/image" Target="../media/image4.png"/><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8.xml.rels><?xml version="1.0" encoding="UTF-8" standalone="yes"?>
<Relationships xmlns="http://schemas.openxmlformats.org/package/2006/relationships"><Relationship Id="rId8" Type="http://schemas.openxmlformats.org/officeDocument/2006/relationships/hyperlink" Target="http://www.intechopen.com/articles/show/title/the-role-of-the-statistical-method-of-motor-unit-number-estimation-mune-to-assess-the-potential-ther" TargetMode="External"/><Relationship Id="rId3" Type="http://schemas.openxmlformats.org/officeDocument/2006/relationships/diagramLayout" Target="../diagrams/layout5.xml"/><Relationship Id="rId7" Type="http://schemas.openxmlformats.org/officeDocument/2006/relationships/hyperlink" Target="http://www.intechopen.com/articles/show/title/protection-of-motor-neurons-in-3-pre-symptomatic-imdividual-carrying-sod-1-mutations-results-of-moto" TargetMode="Externa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 Id="rId9" Type="http://schemas.openxmlformats.org/officeDocument/2006/relationships/image" Target="../media/image4.png"/></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6.xml"/><Relationship Id="rId7" Type="http://schemas.openxmlformats.org/officeDocument/2006/relationships/image" Target="../media/image4.png"/><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C:\Users\rakesh-s\Desktop\blue_light_background_04_vector_181887.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93663"/>
            <a:ext cx="9144000" cy="692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Flowchart: Display 4"/>
          <p:cNvSpPr/>
          <p:nvPr/>
        </p:nvSpPr>
        <p:spPr>
          <a:xfrm>
            <a:off x="14288" y="831850"/>
            <a:ext cx="9129712" cy="4959350"/>
          </a:xfrm>
          <a:prstGeom prst="flowChartDisplay">
            <a:avLst/>
          </a:prstGeom>
        </p:spPr>
        <p:style>
          <a:lnRef idx="2">
            <a:schemeClr val="accent2"/>
          </a:lnRef>
          <a:fillRef idx="1">
            <a:schemeClr val="lt1"/>
          </a:fillRef>
          <a:effectRef idx="0">
            <a:schemeClr val="accent2"/>
          </a:effectRef>
          <a:fontRef idx="minor">
            <a:schemeClr val="dk1"/>
          </a:fontRef>
        </p:style>
        <p:txBody>
          <a:bodyPr anchor="ctr"/>
          <a:lstStyle/>
          <a:p>
            <a:pPr algn="ctr" fontAlgn="base">
              <a:spcBef>
                <a:spcPct val="0"/>
              </a:spcBef>
              <a:spcAft>
                <a:spcPct val="0"/>
              </a:spcAft>
              <a:defRPr/>
            </a:pPr>
            <a:r>
              <a:rPr lang="en-IN" sz="2000" dirty="0">
                <a:solidFill>
                  <a:srgbClr val="8C0000">
                    <a:lumMod val="10000"/>
                  </a:srgbClr>
                </a:solidFill>
                <a:latin typeface="Centaur" panose="02030504050205020304" pitchFamily="18" charset="0"/>
              </a:rPr>
              <a:t>OMICS </a:t>
            </a:r>
            <a:r>
              <a:rPr lang="en-IN" sz="2000" dirty="0" smtClean="0">
                <a:solidFill>
                  <a:srgbClr val="8C0000">
                    <a:lumMod val="10000"/>
                  </a:srgbClr>
                </a:solidFill>
                <a:latin typeface="Centaur" panose="02030504050205020304" pitchFamily="18" charset="0"/>
              </a:rPr>
              <a:t>International welcomes </a:t>
            </a:r>
            <a:r>
              <a:rPr lang="en-IN" sz="2000" dirty="0">
                <a:solidFill>
                  <a:srgbClr val="8C0000">
                    <a:lumMod val="10000"/>
                  </a:srgbClr>
                </a:solidFill>
                <a:latin typeface="Centaur" panose="02030504050205020304" pitchFamily="18" charset="0"/>
              </a:rPr>
              <a:t>submissions that are original and technically so as to serve both the developing world and developed countries in the best possible way.</a:t>
            </a:r>
          </a:p>
          <a:p>
            <a:pPr algn="ctr" fontAlgn="base">
              <a:spcBef>
                <a:spcPct val="0"/>
              </a:spcBef>
              <a:spcAft>
                <a:spcPct val="0"/>
              </a:spcAft>
              <a:defRPr/>
            </a:pPr>
            <a:r>
              <a:rPr lang="en-US" sz="2000" dirty="0">
                <a:solidFill>
                  <a:srgbClr val="8C0000">
                    <a:lumMod val="10000"/>
                  </a:srgbClr>
                </a:solidFill>
                <a:latin typeface="Centaur" panose="02030504050205020304" pitchFamily="18" charset="0"/>
              </a:rPr>
              <a:t>OMICS Journals  are poised in excellence by publishing high quality research. </a:t>
            </a:r>
            <a:r>
              <a:rPr lang="en-IN" sz="2000" dirty="0">
                <a:solidFill>
                  <a:srgbClr val="8C0000">
                    <a:lumMod val="10000"/>
                  </a:srgbClr>
                </a:solidFill>
                <a:latin typeface="Centaur" panose="02030504050205020304" pitchFamily="18" charset="0"/>
              </a:rPr>
              <a:t>OMICS </a:t>
            </a:r>
            <a:r>
              <a:rPr lang="en-IN" sz="2000" dirty="0">
                <a:solidFill>
                  <a:srgbClr val="8C0000">
                    <a:lumMod val="10000"/>
                  </a:srgbClr>
                </a:solidFill>
                <a:latin typeface="Centaur" panose="02030504050205020304" pitchFamily="18" charset="0"/>
              </a:rPr>
              <a:t>International </a:t>
            </a:r>
            <a:r>
              <a:rPr lang="en-IN" sz="2000" dirty="0">
                <a:solidFill>
                  <a:srgbClr val="8C0000">
                    <a:lumMod val="10000"/>
                  </a:srgbClr>
                </a:solidFill>
                <a:latin typeface="Centaur" panose="02030504050205020304" pitchFamily="18" charset="0"/>
              </a:rPr>
              <a:t>follows an Editorial Manager® System peer review process and boasts of a strong and active editorial board.</a:t>
            </a:r>
            <a:endParaRPr lang="en-US" sz="2000" dirty="0">
              <a:solidFill>
                <a:srgbClr val="8C0000">
                  <a:lumMod val="10000"/>
                </a:srgbClr>
              </a:solidFill>
              <a:latin typeface="Centaur" panose="02030504050205020304" pitchFamily="18" charset="0"/>
            </a:endParaRPr>
          </a:p>
          <a:p>
            <a:pPr algn="ctr" fontAlgn="base">
              <a:spcBef>
                <a:spcPct val="0"/>
              </a:spcBef>
              <a:spcAft>
                <a:spcPct val="0"/>
              </a:spcAft>
              <a:defRPr/>
            </a:pPr>
            <a:r>
              <a:rPr lang="en-US" sz="2000" dirty="0">
                <a:solidFill>
                  <a:srgbClr val="8C0000">
                    <a:lumMod val="10000"/>
                  </a:srgbClr>
                </a:solidFill>
                <a:latin typeface="Centaur" panose="02030504050205020304" pitchFamily="18" charset="0"/>
              </a:rPr>
              <a:t>Editors and reviewers are experts in their field and provide anonymous, unbiased and detailed reviews of all submissions.</a:t>
            </a:r>
          </a:p>
          <a:p>
            <a:pPr algn="ctr" fontAlgn="base">
              <a:spcBef>
                <a:spcPct val="0"/>
              </a:spcBef>
              <a:spcAft>
                <a:spcPct val="0"/>
              </a:spcAft>
              <a:defRPr/>
            </a:pPr>
            <a:r>
              <a:rPr lang="en-IN" sz="2000" dirty="0">
                <a:solidFill>
                  <a:srgbClr val="8C0000">
                    <a:lumMod val="10000"/>
                  </a:srgbClr>
                </a:solidFill>
                <a:latin typeface="Centaur" panose="02030504050205020304" pitchFamily="18" charset="0"/>
              </a:rPr>
              <a:t>The journal gives the options of multiple language translations for all the articles and all archived articles are available in HTML, XML, PDF and audio formats. Also, all the published articles are archived in repositories and indexing services like DOAJ, CAS, Google Scholar, Scientific Commons, Index Copernicus, EBSCO, HINARI and GALE.</a:t>
            </a:r>
            <a:endParaRPr lang="en-US" sz="2000" dirty="0">
              <a:solidFill>
                <a:srgbClr val="8C0000">
                  <a:lumMod val="10000"/>
                </a:srgbClr>
              </a:solidFill>
              <a:latin typeface="Centaur" panose="02030504050205020304" pitchFamily="18" charset="0"/>
            </a:endParaRPr>
          </a:p>
          <a:p>
            <a:pPr fontAlgn="base">
              <a:spcBef>
                <a:spcPct val="0"/>
              </a:spcBef>
              <a:spcAft>
                <a:spcPct val="0"/>
              </a:spcAft>
              <a:defRPr/>
            </a:pPr>
            <a:endParaRPr lang="en-US" sz="2000" dirty="0">
              <a:solidFill>
                <a:srgbClr val="8C0000"/>
              </a:solidFill>
            </a:endParaRPr>
          </a:p>
        </p:txBody>
      </p:sp>
      <p:sp>
        <p:nvSpPr>
          <p:cNvPr id="6" name="Rectangle 5"/>
          <p:cNvSpPr/>
          <p:nvPr/>
        </p:nvSpPr>
        <p:spPr>
          <a:xfrm>
            <a:off x="319088" y="5910262"/>
            <a:ext cx="7010400" cy="922338"/>
          </a:xfrm>
          <a:prstGeom prst="rect">
            <a:avLst/>
          </a:prstGeom>
        </p:spPr>
        <p:style>
          <a:lnRef idx="2">
            <a:schemeClr val="dk1"/>
          </a:lnRef>
          <a:fillRef idx="1">
            <a:schemeClr val="lt1"/>
          </a:fillRef>
          <a:effectRef idx="0">
            <a:schemeClr val="dk1"/>
          </a:effectRef>
          <a:fontRef idx="minor">
            <a:schemeClr val="dk1"/>
          </a:fontRef>
        </p:style>
        <p:txBody>
          <a:bodyPr>
            <a:spAutoFit/>
          </a:bodyPr>
          <a:lstStyle/>
          <a:p>
            <a:pPr fontAlgn="base">
              <a:spcBef>
                <a:spcPct val="0"/>
              </a:spcBef>
              <a:spcAft>
                <a:spcPct val="0"/>
              </a:spcAft>
              <a:defRPr/>
            </a:pPr>
            <a:r>
              <a:rPr lang="en-US" b="1" dirty="0">
                <a:solidFill>
                  <a:srgbClr val="0070C0"/>
                </a:solidFill>
                <a:latin typeface="Microsoft YaHei" panose="020B0503020204020204" pitchFamily="34" charset="-122"/>
                <a:ea typeface="Microsoft YaHei" panose="020B0503020204020204" pitchFamily="34" charset="-122"/>
              </a:rPr>
              <a:t>For more details please visit our website</a:t>
            </a:r>
            <a:r>
              <a:rPr lang="en-US" b="1" dirty="0" smtClean="0">
                <a:solidFill>
                  <a:srgbClr val="0070C0"/>
                </a:solidFill>
                <a:latin typeface="Microsoft YaHei" panose="020B0503020204020204" pitchFamily="34" charset="-122"/>
                <a:ea typeface="Microsoft YaHei" panose="020B0503020204020204" pitchFamily="34" charset="-122"/>
              </a:rPr>
              <a:t>:  </a:t>
            </a:r>
            <a:r>
              <a:rPr lang="en-US" b="1" dirty="0">
                <a:solidFill>
                  <a:srgbClr val="FFADAA">
                    <a:lumMod val="10000"/>
                  </a:srgbClr>
                </a:solidFill>
                <a:latin typeface="Microsoft YaHei" panose="020B0503020204020204" pitchFamily="34" charset="-122"/>
                <a:ea typeface="Microsoft YaHei" panose="020B0503020204020204" pitchFamily="34" charset="-122"/>
                <a:hlinkClick r:id="rId3"/>
              </a:rPr>
              <a:t>http://omicsonline.org/Submitmanuscript.php</a:t>
            </a:r>
            <a:r>
              <a:rPr lang="en-US" b="1" dirty="0">
                <a:solidFill>
                  <a:srgbClr val="FFADAA">
                    <a:lumMod val="10000"/>
                  </a:srgbClr>
                </a:solidFill>
                <a:latin typeface="Microsoft YaHei" panose="020B0503020204020204" pitchFamily="34" charset="-122"/>
                <a:ea typeface="Microsoft YaHei" panose="020B0503020204020204" pitchFamily="34" charset="-122"/>
              </a:rPr>
              <a:t> </a:t>
            </a:r>
          </a:p>
          <a:p>
            <a:pPr fontAlgn="base">
              <a:spcBef>
                <a:spcPct val="0"/>
              </a:spcBef>
              <a:spcAft>
                <a:spcPct val="0"/>
              </a:spcAft>
              <a:defRPr/>
            </a:pPr>
            <a:endParaRPr lang="en-US" dirty="0">
              <a:solidFill>
                <a:srgbClr val="0070C0"/>
              </a:solidFill>
              <a:latin typeface="Microsoft YaHei" panose="020B0503020204020204" pitchFamily="34" charset="-122"/>
              <a:ea typeface="Microsoft YaHei" panose="020B0503020204020204" pitchFamily="34" charset="-122"/>
            </a:endParaRPr>
          </a:p>
        </p:txBody>
      </p:sp>
      <p:sp>
        <p:nvSpPr>
          <p:cNvPr id="7" name="Title 1"/>
          <p:cNvSpPr txBox="1">
            <a:spLocks/>
          </p:cNvSpPr>
          <p:nvPr/>
        </p:nvSpPr>
        <p:spPr>
          <a:xfrm>
            <a:off x="319088" y="41275"/>
            <a:ext cx="8534400" cy="831850"/>
          </a:xfrm>
          <a:prstGeom prst="rect">
            <a:avLst/>
          </a:prstGeom>
        </p:spPr>
        <p:txBody>
          <a:bodyPr anchor="ctr">
            <a:normAutofit fontScale="925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fontAlgn="base">
              <a:spcAft>
                <a:spcPct val="0"/>
              </a:spcAft>
              <a:defRPr/>
            </a:pPr>
            <a:r>
              <a:rPr lang="en-US" sz="3200" b="1" dirty="0" smtClean="0">
                <a:solidFill>
                  <a:srgbClr val="DADADA">
                    <a:lumMod val="10000"/>
                  </a:srgbClr>
                </a:solidFill>
                <a:latin typeface="Baskerville Old Face" panose="02020602080505020303" pitchFamily="18" charset="0"/>
              </a:rPr>
              <a:t>OMICS Journals are welcoming Submissions</a:t>
            </a:r>
            <a:r>
              <a:rPr lang="en-US" sz="3200" b="1" dirty="0" smtClean="0">
                <a:solidFill>
                  <a:srgbClr val="DADADA">
                    <a:lumMod val="10000"/>
                  </a:srgbClr>
                </a:solidFill>
              </a:rPr>
              <a:t/>
            </a:r>
            <a:br>
              <a:rPr lang="en-US" sz="3200" b="1" dirty="0" smtClean="0">
                <a:solidFill>
                  <a:srgbClr val="DADADA">
                    <a:lumMod val="10000"/>
                  </a:srgbClr>
                </a:solidFill>
              </a:rPr>
            </a:br>
            <a:endParaRPr lang="en-US" sz="3200" dirty="0">
              <a:solidFill>
                <a:srgbClr val="DADADA">
                  <a:lumMod val="10000"/>
                </a:srgbClr>
              </a:solidFill>
            </a:endParaRPr>
          </a:p>
        </p:txBody>
      </p:sp>
    </p:spTree>
    <p:extLst>
      <p:ext uri="{BB962C8B-B14F-4D97-AF65-F5344CB8AC3E}">
        <p14:creationId xmlns:p14="http://schemas.microsoft.com/office/powerpoint/2010/main" val="375999613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Diagram 5"/>
          <p:cNvGraphicFramePr/>
          <p:nvPr>
            <p:extLst>
              <p:ext uri="{D42A27DB-BD31-4B8C-83A1-F6EECF244321}">
                <p14:modId xmlns:p14="http://schemas.microsoft.com/office/powerpoint/2010/main" val="2210150475"/>
              </p:ext>
            </p:extLst>
          </p:nvPr>
        </p:nvGraphicFramePr>
        <p:xfrm>
          <a:off x="683568" y="764704"/>
          <a:ext cx="8075240" cy="58092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4" name="Content Placeholder 3"/>
          <p:cNvGraphicFramePr>
            <a:graphicFrameLocks noGrp="1"/>
          </p:cNvGraphicFramePr>
          <p:nvPr>
            <p:ph sz="quarter" idx="1"/>
            <p:extLst>
              <p:ext uri="{D42A27DB-BD31-4B8C-83A1-F6EECF244321}">
                <p14:modId xmlns:p14="http://schemas.microsoft.com/office/powerpoint/2010/main" val="426226630"/>
              </p:ext>
            </p:extLst>
          </p:nvPr>
        </p:nvGraphicFramePr>
        <p:xfrm>
          <a:off x="467544" y="1412778"/>
          <a:ext cx="8136905" cy="5677744"/>
        </p:xfrm>
        <a:graphic>
          <a:graphicData uri="http://schemas.openxmlformats.org/drawingml/2006/table">
            <a:tbl>
              <a:tblPr firstRow="1" firstCol="1" bandRow="1">
                <a:tableStyleId>{5C22544A-7EE6-4342-B048-85BDC9FD1C3A}</a:tableStyleId>
              </a:tblPr>
              <a:tblGrid>
                <a:gridCol w="1261723"/>
                <a:gridCol w="5115850"/>
                <a:gridCol w="1759332"/>
              </a:tblGrid>
              <a:tr h="204502">
                <a:tc>
                  <a:txBody>
                    <a:bodyPr/>
                    <a:lstStyle/>
                    <a:p>
                      <a:pPr>
                        <a:spcAft>
                          <a:spcPts val="0"/>
                        </a:spcAft>
                        <a:tabLst>
                          <a:tab pos="635" algn="l"/>
                          <a:tab pos="457200" algn="l"/>
                          <a:tab pos="914400" algn="l"/>
                          <a:tab pos="1371600" algn="l"/>
                          <a:tab pos="1828800" algn="l"/>
                          <a:tab pos="2286000" algn="l"/>
                          <a:tab pos="2743200" algn="l"/>
                          <a:tab pos="3200400" algn="l"/>
                          <a:tab pos="3657600" algn="l"/>
                          <a:tab pos="4114800" algn="l"/>
                          <a:tab pos="4572000" algn="l"/>
                          <a:tab pos="5029200" algn="l"/>
                          <a:tab pos="5486400" algn="l"/>
                        </a:tabLst>
                      </a:pPr>
                      <a:r>
                        <a:rPr lang="en-AU" sz="1100" dirty="0">
                          <a:effectLst/>
                        </a:rPr>
                        <a:t>1999</a:t>
                      </a:r>
                      <a:endParaRPr lang="en-AU" sz="1100" dirty="0">
                        <a:effectLst/>
                        <a:latin typeface="CG Times"/>
                        <a:ea typeface="Times New Roman"/>
                        <a:cs typeface="CG Times"/>
                      </a:endParaRPr>
                    </a:p>
                  </a:txBody>
                  <a:tcPr marL="68580" marR="68580" marT="0" marB="0"/>
                </a:tc>
                <a:tc>
                  <a:txBody>
                    <a:bodyPr/>
                    <a:lstStyle/>
                    <a:p>
                      <a:pPr marL="342900" lvl="0" indent="-342900">
                        <a:spcAft>
                          <a:spcPts val="0"/>
                        </a:spcAft>
                        <a:buFont typeface="Symbol"/>
                        <a:buChar char=""/>
                        <a:tabLst>
                          <a:tab pos="635" algn="l"/>
                          <a:tab pos="457200" algn="l"/>
                          <a:tab pos="914400" algn="l"/>
                          <a:tab pos="1371600" algn="l"/>
                          <a:tab pos="1828800" algn="l"/>
                          <a:tab pos="2286000" algn="l"/>
                          <a:tab pos="2743200" algn="l"/>
                          <a:tab pos="3200400" algn="l"/>
                          <a:tab pos="3657600" algn="l"/>
                          <a:tab pos="4114800" algn="l"/>
                          <a:tab pos="4572000" algn="l"/>
                          <a:tab pos="5029200" algn="l"/>
                          <a:tab pos="5486400" algn="l"/>
                        </a:tabLst>
                      </a:pPr>
                      <a:r>
                        <a:rPr lang="en-AU" sz="1100" dirty="0">
                          <a:effectLst/>
                        </a:rPr>
                        <a:t>Combined Rehab Medicine Training Selection Committee</a:t>
                      </a:r>
                      <a:endParaRPr lang="en-AU" sz="1100" dirty="0">
                        <a:effectLst/>
                        <a:latin typeface="CG Times"/>
                        <a:ea typeface="Times New Roman"/>
                        <a:cs typeface="CG Times"/>
                      </a:endParaRPr>
                    </a:p>
                  </a:txBody>
                  <a:tcPr marL="68580" marR="68580" marT="0" marB="0"/>
                </a:tc>
                <a:tc>
                  <a:txBody>
                    <a:bodyPr/>
                    <a:lstStyle/>
                    <a:p>
                      <a:pPr>
                        <a:spcAft>
                          <a:spcPts val="0"/>
                        </a:spcAft>
                        <a:tabLst>
                          <a:tab pos="635" algn="l"/>
                          <a:tab pos="457200" algn="l"/>
                          <a:tab pos="914400" algn="l"/>
                          <a:tab pos="1371600" algn="l"/>
                          <a:tab pos="1828800" algn="l"/>
                          <a:tab pos="2286000" algn="l"/>
                          <a:tab pos="2743200" algn="l"/>
                          <a:tab pos="3200400" algn="l"/>
                          <a:tab pos="3657600" algn="l"/>
                          <a:tab pos="4114800" algn="l"/>
                          <a:tab pos="4572000" algn="l"/>
                          <a:tab pos="5029200" algn="l"/>
                          <a:tab pos="5486400" algn="l"/>
                        </a:tabLst>
                      </a:pPr>
                      <a:r>
                        <a:rPr lang="en-AU" sz="1100">
                          <a:effectLst/>
                        </a:rPr>
                        <a:t>Sydney</a:t>
                      </a:r>
                      <a:endParaRPr lang="en-AU" sz="1100">
                        <a:effectLst/>
                        <a:latin typeface="CG Times"/>
                        <a:ea typeface="Times New Roman"/>
                        <a:cs typeface="CG Times"/>
                      </a:endParaRPr>
                    </a:p>
                  </a:txBody>
                  <a:tcPr marL="68580" marR="68580" marT="0" marB="0"/>
                </a:tc>
              </a:tr>
              <a:tr h="409005">
                <a:tc>
                  <a:txBody>
                    <a:bodyPr/>
                    <a:lstStyle/>
                    <a:p>
                      <a:pPr>
                        <a:spcAft>
                          <a:spcPts val="0"/>
                        </a:spcAft>
                        <a:tabLst>
                          <a:tab pos="635" algn="l"/>
                          <a:tab pos="457200" algn="l"/>
                          <a:tab pos="914400" algn="l"/>
                          <a:tab pos="1371600" algn="l"/>
                          <a:tab pos="1828800" algn="l"/>
                          <a:tab pos="2286000" algn="l"/>
                          <a:tab pos="2743200" algn="l"/>
                          <a:tab pos="3200400" algn="l"/>
                          <a:tab pos="3657600" algn="l"/>
                          <a:tab pos="4114800" algn="l"/>
                          <a:tab pos="4572000" algn="l"/>
                          <a:tab pos="5029200" algn="l"/>
                          <a:tab pos="5486400" algn="l"/>
                        </a:tabLst>
                      </a:pPr>
                      <a:r>
                        <a:rPr lang="en-AU" sz="1100" dirty="0">
                          <a:effectLst/>
                        </a:rPr>
                        <a:t>2000-2001</a:t>
                      </a:r>
                      <a:endParaRPr lang="en-AU" sz="1100" dirty="0">
                        <a:effectLst/>
                        <a:latin typeface="CG Times"/>
                        <a:ea typeface="Times New Roman"/>
                        <a:cs typeface="CG Times"/>
                      </a:endParaRPr>
                    </a:p>
                  </a:txBody>
                  <a:tcPr marL="68580" marR="68580" marT="0" marB="0"/>
                </a:tc>
                <a:tc>
                  <a:txBody>
                    <a:bodyPr/>
                    <a:lstStyle/>
                    <a:p>
                      <a:pPr marL="342900" lvl="0" indent="-342900">
                        <a:spcAft>
                          <a:spcPts val="0"/>
                        </a:spcAft>
                        <a:buFont typeface="Symbol"/>
                        <a:buChar char=""/>
                        <a:tabLst>
                          <a:tab pos="635" algn="l"/>
                          <a:tab pos="457200" algn="l"/>
                          <a:tab pos="914400" algn="l"/>
                          <a:tab pos="1371600" algn="l"/>
                          <a:tab pos="1828800" algn="l"/>
                          <a:tab pos="2286000" algn="l"/>
                          <a:tab pos="2743200" algn="l"/>
                          <a:tab pos="3200400" algn="l"/>
                          <a:tab pos="3657600" algn="l"/>
                          <a:tab pos="4114800" algn="l"/>
                          <a:tab pos="4572000" algn="l"/>
                          <a:tab pos="5029200" algn="l"/>
                          <a:tab pos="5486400" algn="l"/>
                        </a:tabLst>
                      </a:pPr>
                      <a:r>
                        <a:rPr lang="en-AU" sz="1100" dirty="0">
                          <a:effectLst/>
                        </a:rPr>
                        <a:t>Organising Committee Australasian Faculty of Rehabilitation Medicine Annual Scientific Meeting 2001</a:t>
                      </a:r>
                      <a:endParaRPr lang="en-AU" sz="1100" dirty="0">
                        <a:effectLst/>
                        <a:latin typeface="CG Times"/>
                        <a:ea typeface="Times New Roman"/>
                        <a:cs typeface="CG Times"/>
                      </a:endParaRPr>
                    </a:p>
                  </a:txBody>
                  <a:tcPr marL="68580" marR="68580" marT="0" marB="0"/>
                </a:tc>
                <a:tc>
                  <a:txBody>
                    <a:bodyPr/>
                    <a:lstStyle/>
                    <a:p>
                      <a:pPr>
                        <a:spcAft>
                          <a:spcPts val="0"/>
                        </a:spcAft>
                        <a:tabLst>
                          <a:tab pos="635" algn="l"/>
                          <a:tab pos="457200" algn="l"/>
                          <a:tab pos="914400" algn="l"/>
                          <a:tab pos="1371600" algn="l"/>
                          <a:tab pos="1828800" algn="l"/>
                          <a:tab pos="2286000" algn="l"/>
                          <a:tab pos="2743200" algn="l"/>
                          <a:tab pos="3200400" algn="l"/>
                          <a:tab pos="3657600" algn="l"/>
                          <a:tab pos="4114800" algn="l"/>
                          <a:tab pos="4572000" algn="l"/>
                          <a:tab pos="5029200" algn="l"/>
                          <a:tab pos="5486400" algn="l"/>
                        </a:tabLst>
                      </a:pPr>
                      <a:r>
                        <a:rPr lang="en-AU" sz="1100" dirty="0">
                          <a:effectLst/>
                        </a:rPr>
                        <a:t>Sydney</a:t>
                      </a:r>
                      <a:endParaRPr lang="en-AU" sz="1100" dirty="0">
                        <a:effectLst/>
                        <a:latin typeface="CG Times"/>
                        <a:ea typeface="Times New Roman"/>
                        <a:cs typeface="CG Times"/>
                      </a:endParaRPr>
                    </a:p>
                  </a:txBody>
                  <a:tcPr marL="68580" marR="68580" marT="0" marB="0"/>
                </a:tc>
              </a:tr>
              <a:tr h="204502">
                <a:tc>
                  <a:txBody>
                    <a:bodyPr/>
                    <a:lstStyle/>
                    <a:p>
                      <a:pPr>
                        <a:spcAft>
                          <a:spcPts val="0"/>
                        </a:spcAft>
                        <a:tabLst>
                          <a:tab pos="635" algn="l"/>
                          <a:tab pos="457200" algn="l"/>
                          <a:tab pos="914400" algn="l"/>
                          <a:tab pos="1371600" algn="l"/>
                          <a:tab pos="1828800" algn="l"/>
                          <a:tab pos="2286000" algn="l"/>
                          <a:tab pos="2743200" algn="l"/>
                          <a:tab pos="3200400" algn="l"/>
                          <a:tab pos="3657600" algn="l"/>
                          <a:tab pos="4114800" algn="l"/>
                          <a:tab pos="4572000" algn="l"/>
                          <a:tab pos="5029200" algn="l"/>
                          <a:tab pos="5486400" algn="l"/>
                        </a:tabLst>
                      </a:pPr>
                      <a:r>
                        <a:rPr lang="en-AU" sz="1100">
                          <a:effectLst/>
                        </a:rPr>
                        <a:t>2001-2002</a:t>
                      </a:r>
                      <a:endParaRPr lang="en-AU" sz="1100">
                        <a:effectLst/>
                        <a:latin typeface="CG Times"/>
                        <a:ea typeface="Times New Roman"/>
                        <a:cs typeface="CG Times"/>
                      </a:endParaRPr>
                    </a:p>
                  </a:txBody>
                  <a:tcPr marL="68580" marR="68580" marT="0" marB="0"/>
                </a:tc>
                <a:tc>
                  <a:txBody>
                    <a:bodyPr/>
                    <a:lstStyle/>
                    <a:p>
                      <a:pPr marL="342900" lvl="0" indent="-342900">
                        <a:spcAft>
                          <a:spcPts val="0"/>
                        </a:spcAft>
                        <a:buFont typeface="Symbol"/>
                        <a:buChar char=""/>
                        <a:tabLst>
                          <a:tab pos="635" algn="l"/>
                          <a:tab pos="457200" algn="l"/>
                          <a:tab pos="914400" algn="l"/>
                          <a:tab pos="1371600" algn="l"/>
                          <a:tab pos="1828800" algn="l"/>
                          <a:tab pos="2286000" algn="l"/>
                          <a:tab pos="2743200" algn="l"/>
                          <a:tab pos="3200400" algn="l"/>
                          <a:tab pos="3657600" algn="l"/>
                          <a:tab pos="4114800" algn="l"/>
                          <a:tab pos="4572000" algn="l"/>
                          <a:tab pos="5029200" algn="l"/>
                          <a:tab pos="5486400" algn="l"/>
                        </a:tabLst>
                      </a:pPr>
                      <a:r>
                        <a:rPr lang="en-AU" sz="1100" dirty="0">
                          <a:effectLst/>
                        </a:rPr>
                        <a:t>Organising Committee Australian Pain Society Annual Scientific Meeting 2002</a:t>
                      </a:r>
                      <a:endParaRPr lang="en-AU" sz="1100" dirty="0">
                        <a:effectLst/>
                        <a:latin typeface="CG Times"/>
                        <a:ea typeface="Times New Roman"/>
                        <a:cs typeface="CG Times"/>
                      </a:endParaRPr>
                    </a:p>
                  </a:txBody>
                  <a:tcPr marL="68580" marR="68580" marT="0" marB="0"/>
                </a:tc>
                <a:tc>
                  <a:txBody>
                    <a:bodyPr/>
                    <a:lstStyle/>
                    <a:p>
                      <a:pPr>
                        <a:spcAft>
                          <a:spcPts val="0"/>
                        </a:spcAft>
                        <a:tabLst>
                          <a:tab pos="635" algn="l"/>
                          <a:tab pos="457200" algn="l"/>
                          <a:tab pos="914400" algn="l"/>
                          <a:tab pos="1371600" algn="l"/>
                          <a:tab pos="1828800" algn="l"/>
                          <a:tab pos="2286000" algn="l"/>
                          <a:tab pos="2743200" algn="l"/>
                          <a:tab pos="3200400" algn="l"/>
                          <a:tab pos="3657600" algn="l"/>
                          <a:tab pos="4114800" algn="l"/>
                          <a:tab pos="4572000" algn="l"/>
                          <a:tab pos="5029200" algn="l"/>
                          <a:tab pos="5486400" algn="l"/>
                        </a:tabLst>
                      </a:pPr>
                      <a:r>
                        <a:rPr lang="en-AU" sz="1100">
                          <a:effectLst/>
                        </a:rPr>
                        <a:t>Sydney</a:t>
                      </a:r>
                      <a:endParaRPr lang="en-AU" sz="1100">
                        <a:effectLst/>
                        <a:latin typeface="CG Times"/>
                        <a:ea typeface="Times New Roman"/>
                        <a:cs typeface="CG Times"/>
                      </a:endParaRPr>
                    </a:p>
                  </a:txBody>
                  <a:tcPr marL="68580" marR="68580" marT="0" marB="0"/>
                </a:tc>
              </a:tr>
              <a:tr h="204502">
                <a:tc>
                  <a:txBody>
                    <a:bodyPr/>
                    <a:lstStyle/>
                    <a:p>
                      <a:pPr>
                        <a:spcAft>
                          <a:spcPts val="0"/>
                        </a:spcAft>
                        <a:tabLst>
                          <a:tab pos="635" algn="l"/>
                          <a:tab pos="457200" algn="l"/>
                          <a:tab pos="914400" algn="l"/>
                          <a:tab pos="1371600" algn="l"/>
                          <a:tab pos="1828800" algn="l"/>
                          <a:tab pos="2286000" algn="l"/>
                          <a:tab pos="2743200" algn="l"/>
                          <a:tab pos="3200400" algn="l"/>
                          <a:tab pos="3657600" algn="l"/>
                          <a:tab pos="4114800" algn="l"/>
                          <a:tab pos="4572000" algn="l"/>
                          <a:tab pos="5029200" algn="l"/>
                          <a:tab pos="5486400" algn="l"/>
                        </a:tabLst>
                      </a:pPr>
                      <a:r>
                        <a:rPr lang="en-AU" sz="1100">
                          <a:effectLst/>
                        </a:rPr>
                        <a:t>2002-2007</a:t>
                      </a:r>
                      <a:endParaRPr lang="en-AU" sz="1100">
                        <a:effectLst/>
                        <a:latin typeface="CG Times"/>
                        <a:ea typeface="Times New Roman"/>
                        <a:cs typeface="CG Times"/>
                      </a:endParaRPr>
                    </a:p>
                  </a:txBody>
                  <a:tcPr marL="68580" marR="68580" marT="0" marB="0"/>
                </a:tc>
                <a:tc>
                  <a:txBody>
                    <a:bodyPr/>
                    <a:lstStyle/>
                    <a:p>
                      <a:pPr marL="342900" lvl="0" indent="-342900">
                        <a:spcAft>
                          <a:spcPts val="0"/>
                        </a:spcAft>
                        <a:buFont typeface="Symbol"/>
                        <a:buChar char=""/>
                        <a:tabLst>
                          <a:tab pos="635" algn="l"/>
                          <a:tab pos="457200" algn="l"/>
                          <a:tab pos="914400" algn="l"/>
                          <a:tab pos="1371600" algn="l"/>
                          <a:tab pos="1828800" algn="l"/>
                          <a:tab pos="2286000" algn="l"/>
                          <a:tab pos="2743200" algn="l"/>
                          <a:tab pos="3200400" algn="l"/>
                          <a:tab pos="3657600" algn="l"/>
                          <a:tab pos="4114800" algn="l"/>
                          <a:tab pos="4572000" algn="l"/>
                          <a:tab pos="5029200" algn="l"/>
                          <a:tab pos="5486400" algn="l"/>
                        </a:tabLst>
                      </a:pPr>
                      <a:r>
                        <a:rPr lang="en-AU" sz="1100" dirty="0">
                          <a:effectLst/>
                        </a:rPr>
                        <a:t>Australasian Faculty of Rehab Medicine Clinical Assessor</a:t>
                      </a:r>
                      <a:endParaRPr lang="en-AU" sz="1100" dirty="0">
                        <a:effectLst/>
                        <a:latin typeface="CG Times"/>
                        <a:ea typeface="Times New Roman"/>
                        <a:cs typeface="CG Times"/>
                      </a:endParaRPr>
                    </a:p>
                  </a:txBody>
                  <a:tcPr marL="68580" marR="68580" marT="0" marB="0"/>
                </a:tc>
                <a:tc>
                  <a:txBody>
                    <a:bodyPr/>
                    <a:lstStyle/>
                    <a:p>
                      <a:pPr>
                        <a:spcAft>
                          <a:spcPts val="0"/>
                        </a:spcAft>
                        <a:tabLst>
                          <a:tab pos="635" algn="l"/>
                          <a:tab pos="457200" algn="l"/>
                          <a:tab pos="914400" algn="l"/>
                          <a:tab pos="1371600" algn="l"/>
                          <a:tab pos="1828800" algn="l"/>
                          <a:tab pos="2286000" algn="l"/>
                          <a:tab pos="2743200" algn="l"/>
                          <a:tab pos="3200400" algn="l"/>
                          <a:tab pos="3657600" algn="l"/>
                          <a:tab pos="4114800" algn="l"/>
                          <a:tab pos="4572000" algn="l"/>
                          <a:tab pos="5029200" algn="l"/>
                          <a:tab pos="5486400" algn="l"/>
                        </a:tabLst>
                      </a:pPr>
                      <a:r>
                        <a:rPr lang="en-AU" sz="1100">
                          <a:effectLst/>
                        </a:rPr>
                        <a:t> </a:t>
                      </a:r>
                      <a:endParaRPr lang="en-AU" sz="1100">
                        <a:effectLst/>
                        <a:latin typeface="CG Times"/>
                        <a:ea typeface="Times New Roman"/>
                        <a:cs typeface="CG Times"/>
                      </a:endParaRPr>
                    </a:p>
                  </a:txBody>
                  <a:tcPr marL="68580" marR="68580" marT="0" marB="0"/>
                </a:tc>
              </a:tr>
              <a:tr h="561663">
                <a:tc>
                  <a:txBody>
                    <a:bodyPr/>
                    <a:lstStyle/>
                    <a:p>
                      <a:pPr>
                        <a:spcAft>
                          <a:spcPts val="0"/>
                        </a:spcAft>
                        <a:tabLst>
                          <a:tab pos="635" algn="l"/>
                          <a:tab pos="457200" algn="l"/>
                          <a:tab pos="914400" algn="l"/>
                          <a:tab pos="1371600" algn="l"/>
                          <a:tab pos="1828800" algn="l"/>
                          <a:tab pos="2286000" algn="l"/>
                          <a:tab pos="2743200" algn="l"/>
                          <a:tab pos="3200400" algn="l"/>
                          <a:tab pos="3657600" algn="l"/>
                          <a:tab pos="4114800" algn="l"/>
                          <a:tab pos="4572000" algn="l"/>
                          <a:tab pos="5029200" algn="l"/>
                          <a:tab pos="5486400" algn="l"/>
                        </a:tabLst>
                      </a:pPr>
                      <a:r>
                        <a:rPr lang="en-AU" sz="1100">
                          <a:effectLst/>
                        </a:rPr>
                        <a:t>2005 – 2008</a:t>
                      </a:r>
                      <a:endParaRPr lang="en-AU" sz="1100">
                        <a:effectLst/>
                        <a:latin typeface="CG Times"/>
                        <a:ea typeface="Times New Roman"/>
                        <a:cs typeface="CG Times"/>
                      </a:endParaRPr>
                    </a:p>
                  </a:txBody>
                  <a:tcPr marL="68580" marR="68580" marT="0" marB="0"/>
                </a:tc>
                <a:tc>
                  <a:txBody>
                    <a:bodyPr/>
                    <a:lstStyle/>
                    <a:p>
                      <a:pPr marL="342900" lvl="0" indent="-342900">
                        <a:spcAft>
                          <a:spcPts val="0"/>
                        </a:spcAft>
                        <a:buFont typeface="Symbol"/>
                        <a:buChar char=""/>
                        <a:tabLst>
                          <a:tab pos="635" algn="l"/>
                          <a:tab pos="457200" algn="l"/>
                          <a:tab pos="914400" algn="l"/>
                          <a:tab pos="1371600" algn="l"/>
                          <a:tab pos="1828800" algn="l"/>
                          <a:tab pos="2286000" algn="l"/>
                          <a:tab pos="2743200" algn="l"/>
                          <a:tab pos="3200400" algn="l"/>
                          <a:tab pos="3657600" algn="l"/>
                          <a:tab pos="4114800" algn="l"/>
                          <a:tab pos="4572000" algn="l"/>
                          <a:tab pos="5029200" algn="l"/>
                          <a:tab pos="5486400" algn="l"/>
                        </a:tabLst>
                      </a:pPr>
                      <a:r>
                        <a:rPr lang="en-AU" sz="1100" dirty="0">
                          <a:effectLst/>
                        </a:rPr>
                        <a:t>Director of Clinical Training</a:t>
                      </a:r>
                    </a:p>
                    <a:p>
                      <a:pPr marL="457200">
                        <a:spcAft>
                          <a:spcPts val="0"/>
                        </a:spcAft>
                        <a:tabLst>
                          <a:tab pos="635" algn="l"/>
                          <a:tab pos="457200" algn="l"/>
                          <a:tab pos="914400" algn="l"/>
                          <a:tab pos="1371600" algn="l"/>
                          <a:tab pos="1828800" algn="l"/>
                          <a:tab pos="2286000" algn="l"/>
                          <a:tab pos="2743200" algn="l"/>
                          <a:tab pos="3200400" algn="l"/>
                          <a:tab pos="3657600" algn="l"/>
                          <a:tab pos="4114800" algn="l"/>
                          <a:tab pos="4572000" algn="l"/>
                          <a:tab pos="5029200" algn="l"/>
                          <a:tab pos="5486400" algn="l"/>
                        </a:tabLst>
                      </a:pPr>
                      <a:r>
                        <a:rPr lang="en-AU" sz="1100" dirty="0">
                          <a:effectLst/>
                        </a:rPr>
                        <a:t>General Clinical Training Committee Medical Staff Council and JRMO Clinical Training Committee</a:t>
                      </a:r>
                      <a:endParaRPr lang="en-AU" sz="1100" dirty="0">
                        <a:effectLst/>
                        <a:latin typeface="CG Times"/>
                        <a:ea typeface="Times New Roman"/>
                        <a:cs typeface="CG Times"/>
                      </a:endParaRPr>
                    </a:p>
                  </a:txBody>
                  <a:tcPr marL="68580" marR="68580" marT="0" marB="0"/>
                </a:tc>
                <a:tc>
                  <a:txBody>
                    <a:bodyPr/>
                    <a:lstStyle/>
                    <a:p>
                      <a:pPr>
                        <a:spcAft>
                          <a:spcPts val="0"/>
                        </a:spcAft>
                        <a:tabLst>
                          <a:tab pos="635" algn="l"/>
                          <a:tab pos="457200" algn="l"/>
                          <a:tab pos="914400" algn="l"/>
                          <a:tab pos="1371600" algn="l"/>
                          <a:tab pos="1828800" algn="l"/>
                          <a:tab pos="2286000" algn="l"/>
                          <a:tab pos="2743200" algn="l"/>
                          <a:tab pos="3200400" algn="l"/>
                          <a:tab pos="3657600" algn="l"/>
                          <a:tab pos="4114800" algn="l"/>
                          <a:tab pos="4572000" algn="l"/>
                          <a:tab pos="5029200" algn="l"/>
                          <a:tab pos="5486400" algn="l"/>
                        </a:tabLst>
                      </a:pPr>
                      <a:r>
                        <a:rPr lang="en-AU" sz="1100" dirty="0">
                          <a:effectLst/>
                        </a:rPr>
                        <a:t>Balmain Hospital</a:t>
                      </a:r>
                      <a:endParaRPr lang="en-AU" sz="1100" dirty="0">
                        <a:effectLst/>
                        <a:latin typeface="CG Times"/>
                        <a:ea typeface="Times New Roman"/>
                        <a:cs typeface="CG Times"/>
                      </a:endParaRPr>
                    </a:p>
                  </a:txBody>
                  <a:tcPr marL="68580" marR="68580" marT="0" marB="0"/>
                </a:tc>
              </a:tr>
              <a:tr h="409005">
                <a:tc>
                  <a:txBody>
                    <a:bodyPr/>
                    <a:lstStyle/>
                    <a:p>
                      <a:pPr>
                        <a:spcAft>
                          <a:spcPts val="0"/>
                        </a:spcAft>
                        <a:tabLst>
                          <a:tab pos="635" algn="l"/>
                          <a:tab pos="457200" algn="l"/>
                          <a:tab pos="914400" algn="l"/>
                          <a:tab pos="1371600" algn="l"/>
                          <a:tab pos="1828800" algn="l"/>
                          <a:tab pos="2286000" algn="l"/>
                          <a:tab pos="2743200" algn="l"/>
                          <a:tab pos="3200400" algn="l"/>
                          <a:tab pos="3657600" algn="l"/>
                          <a:tab pos="4114800" algn="l"/>
                          <a:tab pos="4572000" algn="l"/>
                          <a:tab pos="5029200" algn="l"/>
                          <a:tab pos="5486400" algn="l"/>
                        </a:tabLst>
                      </a:pPr>
                      <a:r>
                        <a:rPr lang="en-AU" sz="1100">
                          <a:effectLst/>
                        </a:rPr>
                        <a:t>2000 – present</a:t>
                      </a:r>
                      <a:endParaRPr lang="en-AU" sz="1100">
                        <a:effectLst/>
                        <a:latin typeface="CG Times"/>
                        <a:ea typeface="Times New Roman"/>
                        <a:cs typeface="CG Times"/>
                      </a:endParaRPr>
                    </a:p>
                  </a:txBody>
                  <a:tcPr marL="68580" marR="68580" marT="0" marB="0"/>
                </a:tc>
                <a:tc>
                  <a:txBody>
                    <a:bodyPr/>
                    <a:lstStyle/>
                    <a:p>
                      <a:pPr marL="342900" lvl="0" indent="-342900">
                        <a:spcAft>
                          <a:spcPts val="0"/>
                        </a:spcAft>
                        <a:buFont typeface="Symbol"/>
                        <a:buChar char=""/>
                        <a:tabLst>
                          <a:tab pos="635" algn="l"/>
                          <a:tab pos="457200" algn="l"/>
                          <a:tab pos="914400" algn="l"/>
                          <a:tab pos="1371600" algn="l"/>
                          <a:tab pos="1828800" algn="l"/>
                          <a:tab pos="2286000" algn="l"/>
                          <a:tab pos="2743200" algn="l"/>
                          <a:tab pos="3200400" algn="l"/>
                          <a:tab pos="3657600" algn="l"/>
                          <a:tab pos="4114800" algn="l"/>
                          <a:tab pos="4572000" algn="l"/>
                          <a:tab pos="5029200" algn="l"/>
                          <a:tab pos="5486400" algn="l"/>
                        </a:tabLst>
                      </a:pPr>
                      <a:r>
                        <a:rPr lang="en-AU" sz="1100" dirty="0">
                          <a:effectLst/>
                        </a:rPr>
                        <a:t>Special Interest Group in Neurological Rehab Medicine </a:t>
                      </a:r>
                    </a:p>
                    <a:p>
                      <a:pPr marL="342900" lvl="0" indent="-342900">
                        <a:spcAft>
                          <a:spcPts val="0"/>
                        </a:spcAft>
                        <a:buFont typeface="Symbol"/>
                        <a:buChar char=""/>
                        <a:tabLst>
                          <a:tab pos="635" algn="l"/>
                          <a:tab pos="457200" algn="l"/>
                          <a:tab pos="914400" algn="l"/>
                          <a:tab pos="1371600" algn="l"/>
                          <a:tab pos="1828800" algn="l"/>
                          <a:tab pos="2286000" algn="l"/>
                          <a:tab pos="2743200" algn="l"/>
                          <a:tab pos="3200400" algn="l"/>
                          <a:tab pos="3657600" algn="l"/>
                          <a:tab pos="4114800" algn="l"/>
                          <a:tab pos="4572000" algn="l"/>
                          <a:tab pos="5029200" algn="l"/>
                          <a:tab pos="5486400" algn="l"/>
                        </a:tabLst>
                      </a:pPr>
                      <a:r>
                        <a:rPr lang="en-AU" sz="1100" dirty="0">
                          <a:effectLst/>
                        </a:rPr>
                        <a:t>Neuro-Rehabilitation Sub-Committee of ANZAN </a:t>
                      </a:r>
                      <a:endParaRPr lang="en-AU" sz="1100" dirty="0">
                        <a:effectLst/>
                        <a:latin typeface="CG Times"/>
                        <a:ea typeface="Times New Roman"/>
                        <a:cs typeface="CG Times"/>
                      </a:endParaRPr>
                    </a:p>
                  </a:txBody>
                  <a:tcPr marL="68580" marR="68580" marT="0" marB="0"/>
                </a:tc>
                <a:tc>
                  <a:txBody>
                    <a:bodyPr/>
                    <a:lstStyle/>
                    <a:p>
                      <a:pPr>
                        <a:spcAft>
                          <a:spcPts val="0"/>
                        </a:spcAft>
                        <a:tabLst>
                          <a:tab pos="635" algn="l"/>
                          <a:tab pos="457200" algn="l"/>
                          <a:tab pos="914400" algn="l"/>
                          <a:tab pos="1371600" algn="l"/>
                          <a:tab pos="1828800" algn="l"/>
                          <a:tab pos="2286000" algn="l"/>
                          <a:tab pos="2743200" algn="l"/>
                          <a:tab pos="3200400" algn="l"/>
                          <a:tab pos="3657600" algn="l"/>
                          <a:tab pos="4114800" algn="l"/>
                          <a:tab pos="4572000" algn="l"/>
                          <a:tab pos="5029200" algn="l"/>
                          <a:tab pos="5486400" algn="l"/>
                        </a:tabLst>
                      </a:pPr>
                      <a:r>
                        <a:rPr lang="en-AU" sz="1100">
                          <a:effectLst/>
                        </a:rPr>
                        <a:t>AFRM</a:t>
                      </a:r>
                    </a:p>
                    <a:p>
                      <a:pPr>
                        <a:spcAft>
                          <a:spcPts val="0"/>
                        </a:spcAft>
                        <a:tabLst>
                          <a:tab pos="635" algn="l"/>
                          <a:tab pos="457200" algn="l"/>
                          <a:tab pos="914400" algn="l"/>
                          <a:tab pos="1371600" algn="l"/>
                          <a:tab pos="1828800" algn="l"/>
                          <a:tab pos="2286000" algn="l"/>
                          <a:tab pos="2743200" algn="l"/>
                          <a:tab pos="3200400" algn="l"/>
                          <a:tab pos="3657600" algn="l"/>
                          <a:tab pos="4114800" algn="l"/>
                          <a:tab pos="4572000" algn="l"/>
                          <a:tab pos="5029200" algn="l"/>
                          <a:tab pos="5486400" algn="l"/>
                        </a:tabLst>
                      </a:pPr>
                      <a:r>
                        <a:rPr lang="en-AU" sz="1100">
                          <a:effectLst/>
                        </a:rPr>
                        <a:t>ANZAN</a:t>
                      </a:r>
                      <a:endParaRPr lang="en-AU" sz="1100">
                        <a:effectLst/>
                        <a:latin typeface="CG Times"/>
                        <a:ea typeface="Times New Roman"/>
                        <a:cs typeface="CG Times"/>
                      </a:endParaRPr>
                    </a:p>
                  </a:txBody>
                  <a:tcPr marL="68580" marR="68580" marT="0" marB="0"/>
                </a:tc>
              </a:tr>
              <a:tr h="204502">
                <a:tc>
                  <a:txBody>
                    <a:bodyPr/>
                    <a:lstStyle/>
                    <a:p>
                      <a:pPr>
                        <a:spcAft>
                          <a:spcPts val="0"/>
                        </a:spcAft>
                        <a:tabLst>
                          <a:tab pos="635" algn="l"/>
                          <a:tab pos="457200" algn="l"/>
                          <a:tab pos="914400" algn="l"/>
                          <a:tab pos="1371600" algn="l"/>
                          <a:tab pos="1828800" algn="l"/>
                          <a:tab pos="2286000" algn="l"/>
                          <a:tab pos="2743200" algn="l"/>
                          <a:tab pos="3200400" algn="l"/>
                          <a:tab pos="3657600" algn="l"/>
                          <a:tab pos="4114800" algn="l"/>
                          <a:tab pos="4572000" algn="l"/>
                          <a:tab pos="5029200" algn="l"/>
                          <a:tab pos="5486400" algn="l"/>
                        </a:tabLst>
                      </a:pPr>
                      <a:r>
                        <a:rPr lang="en-AU" sz="1100">
                          <a:effectLst/>
                        </a:rPr>
                        <a:t>2002 – present</a:t>
                      </a:r>
                      <a:endParaRPr lang="en-AU" sz="1100">
                        <a:effectLst/>
                        <a:latin typeface="CG Times"/>
                        <a:ea typeface="Times New Roman"/>
                        <a:cs typeface="CG Times"/>
                      </a:endParaRPr>
                    </a:p>
                  </a:txBody>
                  <a:tcPr marL="68580" marR="68580" marT="0" marB="0"/>
                </a:tc>
                <a:tc>
                  <a:txBody>
                    <a:bodyPr/>
                    <a:lstStyle/>
                    <a:p>
                      <a:pPr marL="342900" lvl="0" indent="-342900">
                        <a:spcAft>
                          <a:spcPts val="0"/>
                        </a:spcAft>
                        <a:buFont typeface="Symbol"/>
                        <a:buChar char=""/>
                        <a:tabLst>
                          <a:tab pos="635" algn="l"/>
                          <a:tab pos="457200" algn="l"/>
                          <a:tab pos="914400" algn="l"/>
                          <a:tab pos="1371600" algn="l"/>
                          <a:tab pos="1828800" algn="l"/>
                          <a:tab pos="2286000" algn="l"/>
                          <a:tab pos="2743200" algn="l"/>
                          <a:tab pos="3200400" algn="l"/>
                          <a:tab pos="3657600" algn="l"/>
                          <a:tab pos="4114800" algn="l"/>
                          <a:tab pos="4572000" algn="l"/>
                          <a:tab pos="5029200" algn="l"/>
                          <a:tab pos="5486400" algn="l"/>
                        </a:tabLst>
                      </a:pPr>
                      <a:r>
                        <a:rPr lang="en-AU" sz="1100" dirty="0">
                          <a:effectLst/>
                        </a:rPr>
                        <a:t>Delegate to ACROD / National Disability Services</a:t>
                      </a:r>
                      <a:endParaRPr lang="en-AU" sz="1100" dirty="0">
                        <a:effectLst/>
                        <a:latin typeface="CG Times"/>
                        <a:ea typeface="Times New Roman"/>
                        <a:cs typeface="CG Times"/>
                      </a:endParaRPr>
                    </a:p>
                  </a:txBody>
                  <a:tcPr marL="68580" marR="68580" marT="0" marB="0"/>
                </a:tc>
                <a:tc>
                  <a:txBody>
                    <a:bodyPr/>
                    <a:lstStyle/>
                    <a:p>
                      <a:pPr>
                        <a:spcAft>
                          <a:spcPts val="0"/>
                        </a:spcAft>
                        <a:tabLst>
                          <a:tab pos="635" algn="l"/>
                          <a:tab pos="457200" algn="l"/>
                          <a:tab pos="914400" algn="l"/>
                          <a:tab pos="1371600" algn="l"/>
                          <a:tab pos="1828800" algn="l"/>
                          <a:tab pos="2286000" algn="l"/>
                          <a:tab pos="2743200" algn="l"/>
                          <a:tab pos="3200400" algn="l"/>
                          <a:tab pos="3657600" algn="l"/>
                          <a:tab pos="4114800" algn="l"/>
                          <a:tab pos="4572000" algn="l"/>
                          <a:tab pos="5029200" algn="l"/>
                          <a:tab pos="5486400" algn="l"/>
                        </a:tabLst>
                      </a:pPr>
                      <a:r>
                        <a:rPr lang="en-AU" sz="1100">
                          <a:effectLst/>
                        </a:rPr>
                        <a:t>ANZAN</a:t>
                      </a:r>
                      <a:endParaRPr lang="en-AU" sz="1100">
                        <a:effectLst/>
                        <a:latin typeface="CG Times"/>
                        <a:ea typeface="Times New Roman"/>
                        <a:cs typeface="CG Times"/>
                      </a:endParaRPr>
                    </a:p>
                  </a:txBody>
                  <a:tcPr marL="68580" marR="68580" marT="0" marB="0"/>
                </a:tc>
              </a:tr>
              <a:tr h="204502">
                <a:tc>
                  <a:txBody>
                    <a:bodyPr/>
                    <a:lstStyle/>
                    <a:p>
                      <a:pPr>
                        <a:spcAft>
                          <a:spcPts val="0"/>
                        </a:spcAft>
                        <a:tabLst>
                          <a:tab pos="635" algn="l"/>
                          <a:tab pos="457200" algn="l"/>
                          <a:tab pos="914400" algn="l"/>
                          <a:tab pos="1371600" algn="l"/>
                          <a:tab pos="1828800" algn="l"/>
                          <a:tab pos="2286000" algn="l"/>
                          <a:tab pos="2743200" algn="l"/>
                          <a:tab pos="3200400" algn="l"/>
                          <a:tab pos="3657600" algn="l"/>
                          <a:tab pos="4114800" algn="l"/>
                          <a:tab pos="4572000" algn="l"/>
                          <a:tab pos="5029200" algn="l"/>
                          <a:tab pos="5486400" algn="l"/>
                        </a:tabLst>
                      </a:pPr>
                      <a:r>
                        <a:rPr lang="en-AU" sz="1100">
                          <a:effectLst/>
                        </a:rPr>
                        <a:t>2003 – present</a:t>
                      </a:r>
                      <a:endParaRPr lang="en-AU" sz="1100">
                        <a:effectLst/>
                        <a:latin typeface="CG Times"/>
                        <a:ea typeface="Times New Roman"/>
                        <a:cs typeface="CG Times"/>
                      </a:endParaRPr>
                    </a:p>
                  </a:txBody>
                  <a:tcPr marL="68580" marR="68580" marT="0" marB="0"/>
                </a:tc>
                <a:tc>
                  <a:txBody>
                    <a:bodyPr/>
                    <a:lstStyle/>
                    <a:p>
                      <a:pPr marL="342900" lvl="0" indent="-342900">
                        <a:spcAft>
                          <a:spcPts val="0"/>
                        </a:spcAft>
                        <a:buFont typeface="Symbol"/>
                        <a:buChar char=""/>
                        <a:tabLst>
                          <a:tab pos="635" algn="l"/>
                          <a:tab pos="457200" algn="l"/>
                          <a:tab pos="914400" algn="l"/>
                          <a:tab pos="1371600" algn="l"/>
                          <a:tab pos="1828800" algn="l"/>
                          <a:tab pos="2286000" algn="l"/>
                          <a:tab pos="2743200" algn="l"/>
                          <a:tab pos="3200400" algn="l"/>
                          <a:tab pos="3657600" algn="l"/>
                          <a:tab pos="4114800" algn="l"/>
                          <a:tab pos="4572000" algn="l"/>
                          <a:tab pos="5029200" algn="l"/>
                          <a:tab pos="5486400" algn="l"/>
                        </a:tabLst>
                      </a:pPr>
                      <a:r>
                        <a:rPr lang="en-AU" sz="1100" dirty="0">
                          <a:effectLst/>
                        </a:rPr>
                        <a:t>Medical Advisory Committee (Chairman 2005 and 2008)</a:t>
                      </a:r>
                      <a:endParaRPr lang="en-AU" sz="1100" dirty="0">
                        <a:effectLst/>
                        <a:latin typeface="CG Times"/>
                        <a:ea typeface="Times New Roman"/>
                        <a:cs typeface="CG Times"/>
                      </a:endParaRPr>
                    </a:p>
                  </a:txBody>
                  <a:tcPr marL="68580" marR="68580" marT="0" marB="0"/>
                </a:tc>
                <a:tc>
                  <a:txBody>
                    <a:bodyPr/>
                    <a:lstStyle/>
                    <a:p>
                      <a:pPr>
                        <a:spcAft>
                          <a:spcPts val="0"/>
                        </a:spcAft>
                        <a:tabLst>
                          <a:tab pos="635" algn="l"/>
                          <a:tab pos="457200" algn="l"/>
                          <a:tab pos="914400" algn="l"/>
                          <a:tab pos="1371600" algn="l"/>
                          <a:tab pos="1828800" algn="l"/>
                          <a:tab pos="2286000" algn="l"/>
                          <a:tab pos="2743200" algn="l"/>
                          <a:tab pos="3200400" algn="l"/>
                          <a:tab pos="3657600" algn="l"/>
                          <a:tab pos="4114800" algn="l"/>
                          <a:tab pos="4572000" algn="l"/>
                          <a:tab pos="5029200" algn="l"/>
                          <a:tab pos="5486400" algn="l"/>
                        </a:tabLst>
                      </a:pPr>
                      <a:r>
                        <a:rPr lang="en-AU" sz="1100">
                          <a:effectLst/>
                        </a:rPr>
                        <a:t>Metropolitan Rehabilitation</a:t>
                      </a:r>
                      <a:endParaRPr lang="en-AU" sz="1100">
                        <a:effectLst/>
                        <a:latin typeface="CG Times"/>
                        <a:ea typeface="Times New Roman"/>
                        <a:cs typeface="CG Times"/>
                      </a:endParaRPr>
                    </a:p>
                  </a:txBody>
                  <a:tcPr marL="68580" marR="68580" marT="0" marB="0"/>
                </a:tc>
              </a:tr>
              <a:tr h="550143">
                <a:tc>
                  <a:txBody>
                    <a:bodyPr/>
                    <a:lstStyle/>
                    <a:p>
                      <a:pPr>
                        <a:spcAft>
                          <a:spcPts val="0"/>
                        </a:spcAft>
                        <a:tabLst>
                          <a:tab pos="635" algn="l"/>
                          <a:tab pos="457200" algn="l"/>
                          <a:tab pos="914400" algn="l"/>
                          <a:tab pos="1371600" algn="l"/>
                          <a:tab pos="1828800" algn="l"/>
                          <a:tab pos="2286000" algn="l"/>
                          <a:tab pos="2743200" algn="l"/>
                          <a:tab pos="3200400" algn="l"/>
                          <a:tab pos="3657600" algn="l"/>
                          <a:tab pos="4114800" algn="l"/>
                          <a:tab pos="4572000" algn="l"/>
                          <a:tab pos="5029200" algn="l"/>
                          <a:tab pos="5486400" algn="l"/>
                        </a:tabLst>
                      </a:pPr>
                      <a:r>
                        <a:rPr lang="en-AU" sz="1100">
                          <a:effectLst/>
                        </a:rPr>
                        <a:t>2008 – present</a:t>
                      </a:r>
                      <a:endParaRPr lang="en-AU" sz="1100">
                        <a:effectLst/>
                        <a:latin typeface="CG Times"/>
                        <a:ea typeface="Times New Roman"/>
                        <a:cs typeface="CG Times"/>
                      </a:endParaRPr>
                    </a:p>
                  </a:txBody>
                  <a:tcPr marL="68580" marR="68580" marT="0" marB="0"/>
                </a:tc>
                <a:tc>
                  <a:txBody>
                    <a:bodyPr/>
                    <a:lstStyle/>
                    <a:p>
                      <a:pPr marL="342900" lvl="0" indent="-342900">
                        <a:spcAft>
                          <a:spcPts val="0"/>
                        </a:spcAft>
                        <a:buFont typeface="Symbol"/>
                        <a:buChar char=""/>
                        <a:tabLst>
                          <a:tab pos="635" algn="l"/>
                          <a:tab pos="457200" algn="l"/>
                          <a:tab pos="914400" algn="l"/>
                          <a:tab pos="1371600" algn="l"/>
                          <a:tab pos="1828800" algn="l"/>
                          <a:tab pos="2286000" algn="l"/>
                          <a:tab pos="2743200" algn="l"/>
                          <a:tab pos="3200400" algn="l"/>
                          <a:tab pos="3657600" algn="l"/>
                          <a:tab pos="4114800" algn="l"/>
                          <a:tab pos="4572000" algn="l"/>
                          <a:tab pos="5029200" algn="l"/>
                          <a:tab pos="5486400" algn="l"/>
                        </a:tabLst>
                      </a:pPr>
                      <a:r>
                        <a:rPr lang="en-AU" sz="1100" dirty="0">
                          <a:effectLst/>
                        </a:rPr>
                        <a:t>Medical Advisory Committee (Chairman 2010 - 2013) </a:t>
                      </a:r>
                    </a:p>
                    <a:p>
                      <a:pPr marL="342900" lvl="0" indent="-342900">
                        <a:spcAft>
                          <a:spcPts val="0"/>
                        </a:spcAft>
                        <a:buFont typeface="Symbol"/>
                        <a:buChar char=""/>
                        <a:tabLst>
                          <a:tab pos="635" algn="l"/>
                          <a:tab pos="457200" algn="l"/>
                          <a:tab pos="914400" algn="l"/>
                          <a:tab pos="1371600" algn="l"/>
                          <a:tab pos="1828800" algn="l"/>
                          <a:tab pos="2286000" algn="l"/>
                          <a:tab pos="2743200" algn="l"/>
                          <a:tab pos="3200400" algn="l"/>
                          <a:tab pos="3657600" algn="l"/>
                          <a:tab pos="4114800" algn="l"/>
                          <a:tab pos="4572000" algn="l"/>
                          <a:tab pos="5029200" algn="l"/>
                          <a:tab pos="5486400" algn="l"/>
                        </a:tabLst>
                      </a:pPr>
                      <a:r>
                        <a:rPr lang="en-AU" sz="1100" dirty="0">
                          <a:effectLst/>
                        </a:rPr>
                        <a:t>Medical Advisory Board</a:t>
                      </a:r>
                      <a:endParaRPr lang="en-AU" sz="1100" dirty="0">
                        <a:effectLst/>
                        <a:latin typeface="CG Times"/>
                        <a:ea typeface="Times New Roman"/>
                        <a:cs typeface="CG Times"/>
                      </a:endParaRPr>
                    </a:p>
                  </a:txBody>
                  <a:tcPr marL="68580" marR="68580" marT="0" marB="0"/>
                </a:tc>
                <a:tc>
                  <a:txBody>
                    <a:bodyPr/>
                    <a:lstStyle/>
                    <a:p>
                      <a:pPr>
                        <a:spcAft>
                          <a:spcPts val="0"/>
                        </a:spcAft>
                        <a:tabLst>
                          <a:tab pos="635" algn="l"/>
                          <a:tab pos="457200" algn="l"/>
                          <a:tab pos="914400" algn="l"/>
                          <a:tab pos="1371600" algn="l"/>
                          <a:tab pos="1828800" algn="l"/>
                          <a:tab pos="2286000" algn="l"/>
                          <a:tab pos="2743200" algn="l"/>
                          <a:tab pos="3200400" algn="l"/>
                          <a:tab pos="3657600" algn="l"/>
                          <a:tab pos="4114800" algn="l"/>
                          <a:tab pos="4572000" algn="l"/>
                          <a:tab pos="5029200" algn="l"/>
                          <a:tab pos="5486400" algn="l"/>
                        </a:tabLst>
                      </a:pPr>
                      <a:r>
                        <a:rPr lang="en-AU" sz="1100">
                          <a:effectLst/>
                        </a:rPr>
                        <a:t>Hunters Hill Private Hospital</a:t>
                      </a:r>
                    </a:p>
                    <a:p>
                      <a:pPr>
                        <a:spcAft>
                          <a:spcPts val="0"/>
                        </a:spcAft>
                        <a:tabLst>
                          <a:tab pos="635" algn="l"/>
                          <a:tab pos="457200" algn="l"/>
                          <a:tab pos="914400" algn="l"/>
                          <a:tab pos="1371600" algn="l"/>
                          <a:tab pos="1828800" algn="l"/>
                          <a:tab pos="2286000" algn="l"/>
                          <a:tab pos="2743200" algn="l"/>
                          <a:tab pos="3200400" algn="l"/>
                          <a:tab pos="3657600" algn="l"/>
                          <a:tab pos="4114800" algn="l"/>
                          <a:tab pos="4572000" algn="l"/>
                          <a:tab pos="5029200" algn="l"/>
                          <a:tab pos="5486400" algn="l"/>
                        </a:tabLst>
                      </a:pPr>
                      <a:r>
                        <a:rPr lang="en-AU" sz="1100">
                          <a:effectLst/>
                        </a:rPr>
                        <a:t>TN Association Australia (&amp; other Related Facial Pain)</a:t>
                      </a:r>
                      <a:endParaRPr lang="en-AU" sz="1100">
                        <a:effectLst/>
                        <a:latin typeface="CG Times"/>
                        <a:ea typeface="Times New Roman"/>
                        <a:cs typeface="CG Times"/>
                      </a:endParaRPr>
                    </a:p>
                  </a:txBody>
                  <a:tcPr marL="68580" marR="68580" marT="0" marB="0"/>
                </a:tc>
              </a:tr>
              <a:tr h="409005">
                <a:tc>
                  <a:txBody>
                    <a:bodyPr/>
                    <a:lstStyle/>
                    <a:p>
                      <a:pPr>
                        <a:spcAft>
                          <a:spcPts val="0"/>
                        </a:spcAft>
                        <a:tabLst>
                          <a:tab pos="635" algn="l"/>
                          <a:tab pos="457200" algn="l"/>
                          <a:tab pos="914400" algn="l"/>
                          <a:tab pos="1371600" algn="l"/>
                          <a:tab pos="1828800" algn="l"/>
                          <a:tab pos="2286000" algn="l"/>
                          <a:tab pos="2743200" algn="l"/>
                          <a:tab pos="3200400" algn="l"/>
                          <a:tab pos="3657600" algn="l"/>
                          <a:tab pos="4114800" algn="l"/>
                          <a:tab pos="4572000" algn="l"/>
                          <a:tab pos="5029200" algn="l"/>
                          <a:tab pos="5486400" algn="l"/>
                        </a:tabLst>
                      </a:pPr>
                      <a:r>
                        <a:rPr lang="en-AU" sz="1100">
                          <a:effectLst/>
                        </a:rPr>
                        <a:t>2009 – present</a:t>
                      </a:r>
                      <a:endParaRPr lang="en-AU" sz="1100">
                        <a:effectLst/>
                        <a:latin typeface="CG Times"/>
                        <a:ea typeface="Times New Roman"/>
                        <a:cs typeface="CG Times"/>
                      </a:endParaRPr>
                    </a:p>
                  </a:txBody>
                  <a:tcPr marL="68580" marR="68580" marT="0" marB="0"/>
                </a:tc>
                <a:tc>
                  <a:txBody>
                    <a:bodyPr/>
                    <a:lstStyle/>
                    <a:p>
                      <a:pPr marL="342900" lvl="0" indent="-342900">
                        <a:spcAft>
                          <a:spcPts val="0"/>
                        </a:spcAft>
                        <a:buFont typeface="Symbol"/>
                        <a:buChar char=""/>
                        <a:tabLst>
                          <a:tab pos="635" algn="l"/>
                          <a:tab pos="457200" algn="l"/>
                          <a:tab pos="914400" algn="l"/>
                          <a:tab pos="1371600" algn="l"/>
                          <a:tab pos="1828800" algn="l"/>
                          <a:tab pos="2286000" algn="l"/>
                          <a:tab pos="2743200" algn="l"/>
                          <a:tab pos="3200400" algn="l"/>
                          <a:tab pos="3657600" algn="l"/>
                          <a:tab pos="4114800" algn="l"/>
                          <a:tab pos="4572000" algn="l"/>
                          <a:tab pos="5029200" algn="l"/>
                          <a:tab pos="5486400" algn="l"/>
                        </a:tabLst>
                      </a:pPr>
                      <a:r>
                        <a:rPr lang="en-AU" sz="1100">
                          <a:effectLst/>
                        </a:rPr>
                        <a:t>Chairman of Aust &amp; NZ Association of Neurologists  Neuro-Rehabilitation Sub-Committee  </a:t>
                      </a:r>
                      <a:endParaRPr lang="en-AU" sz="1100">
                        <a:effectLst/>
                        <a:latin typeface="CG Times"/>
                        <a:ea typeface="Times New Roman"/>
                        <a:cs typeface="CG Times"/>
                      </a:endParaRPr>
                    </a:p>
                  </a:txBody>
                  <a:tcPr marL="68580" marR="68580" marT="0" marB="0"/>
                </a:tc>
                <a:tc>
                  <a:txBody>
                    <a:bodyPr/>
                    <a:lstStyle/>
                    <a:p>
                      <a:pPr>
                        <a:spcAft>
                          <a:spcPts val="0"/>
                        </a:spcAft>
                        <a:tabLst>
                          <a:tab pos="635" algn="l"/>
                          <a:tab pos="457200" algn="l"/>
                          <a:tab pos="914400" algn="l"/>
                          <a:tab pos="1371600" algn="l"/>
                          <a:tab pos="1828800" algn="l"/>
                          <a:tab pos="2286000" algn="l"/>
                          <a:tab pos="2743200" algn="l"/>
                          <a:tab pos="3200400" algn="l"/>
                          <a:tab pos="3657600" algn="l"/>
                          <a:tab pos="4114800" algn="l"/>
                          <a:tab pos="4572000" algn="l"/>
                          <a:tab pos="5029200" algn="l"/>
                          <a:tab pos="5486400" algn="l"/>
                        </a:tabLst>
                      </a:pPr>
                      <a:r>
                        <a:rPr lang="en-AU" sz="1100" dirty="0">
                          <a:effectLst/>
                        </a:rPr>
                        <a:t>ANZAN</a:t>
                      </a:r>
                      <a:endParaRPr lang="en-AU" sz="1100" dirty="0">
                        <a:effectLst/>
                        <a:latin typeface="CG Times"/>
                        <a:ea typeface="Times New Roman"/>
                        <a:cs typeface="CG Times"/>
                      </a:endParaRPr>
                    </a:p>
                  </a:txBody>
                  <a:tcPr marL="68580" marR="68580" marT="0" marB="0"/>
                </a:tc>
              </a:tr>
              <a:tr h="204502">
                <a:tc>
                  <a:txBody>
                    <a:bodyPr/>
                    <a:lstStyle/>
                    <a:p>
                      <a:pPr>
                        <a:spcAft>
                          <a:spcPts val="0"/>
                        </a:spcAft>
                        <a:tabLst>
                          <a:tab pos="635" algn="l"/>
                          <a:tab pos="457200" algn="l"/>
                          <a:tab pos="914400" algn="l"/>
                          <a:tab pos="1371600" algn="l"/>
                          <a:tab pos="1828800" algn="l"/>
                          <a:tab pos="2286000" algn="l"/>
                          <a:tab pos="2743200" algn="l"/>
                          <a:tab pos="3200400" algn="l"/>
                          <a:tab pos="3657600" algn="l"/>
                          <a:tab pos="4114800" algn="l"/>
                          <a:tab pos="4572000" algn="l"/>
                          <a:tab pos="5029200" algn="l"/>
                          <a:tab pos="5486400" algn="l"/>
                        </a:tabLst>
                      </a:pPr>
                      <a:r>
                        <a:rPr lang="en-AU" sz="1100">
                          <a:effectLst/>
                        </a:rPr>
                        <a:t>2009 – 2012</a:t>
                      </a:r>
                      <a:endParaRPr lang="en-AU" sz="1100">
                        <a:effectLst/>
                        <a:latin typeface="CG Times"/>
                        <a:ea typeface="Times New Roman"/>
                        <a:cs typeface="CG Times"/>
                      </a:endParaRPr>
                    </a:p>
                  </a:txBody>
                  <a:tcPr marL="68580" marR="68580" marT="0" marB="0"/>
                </a:tc>
                <a:tc>
                  <a:txBody>
                    <a:bodyPr/>
                    <a:lstStyle/>
                    <a:p>
                      <a:pPr marL="342900" lvl="0" indent="-342900">
                        <a:spcAft>
                          <a:spcPts val="0"/>
                        </a:spcAft>
                        <a:buFont typeface="Symbol"/>
                        <a:buChar char=""/>
                        <a:tabLst>
                          <a:tab pos="635" algn="l"/>
                          <a:tab pos="457200" algn="l"/>
                          <a:tab pos="914400" algn="l"/>
                          <a:tab pos="1371600" algn="l"/>
                          <a:tab pos="1828800" algn="l"/>
                          <a:tab pos="2286000" algn="l"/>
                          <a:tab pos="2743200" algn="l"/>
                          <a:tab pos="3200400" algn="l"/>
                          <a:tab pos="3657600" algn="l"/>
                          <a:tab pos="4114800" algn="l"/>
                          <a:tab pos="4572000" algn="l"/>
                          <a:tab pos="5029200" algn="l"/>
                          <a:tab pos="5486400" algn="l"/>
                        </a:tabLst>
                      </a:pPr>
                      <a:r>
                        <a:rPr lang="en-AU" sz="1100">
                          <a:effectLst/>
                        </a:rPr>
                        <a:t>National Organising Committee World Congress of Neuro-Rehabilitation 2012</a:t>
                      </a:r>
                      <a:endParaRPr lang="en-AU" sz="1100">
                        <a:effectLst/>
                        <a:latin typeface="CG Times"/>
                        <a:ea typeface="Times New Roman"/>
                        <a:cs typeface="CG Times"/>
                      </a:endParaRPr>
                    </a:p>
                  </a:txBody>
                  <a:tcPr marL="68580" marR="68580" marT="0" marB="0"/>
                </a:tc>
                <a:tc>
                  <a:txBody>
                    <a:bodyPr/>
                    <a:lstStyle/>
                    <a:p>
                      <a:pPr>
                        <a:spcAft>
                          <a:spcPts val="0"/>
                        </a:spcAft>
                        <a:tabLst>
                          <a:tab pos="635" algn="l"/>
                          <a:tab pos="457200" algn="l"/>
                          <a:tab pos="914400" algn="l"/>
                          <a:tab pos="1371600" algn="l"/>
                          <a:tab pos="1828800" algn="l"/>
                          <a:tab pos="2286000" algn="l"/>
                          <a:tab pos="2743200" algn="l"/>
                          <a:tab pos="3200400" algn="l"/>
                          <a:tab pos="3657600" algn="l"/>
                          <a:tab pos="4114800" algn="l"/>
                          <a:tab pos="4572000" algn="l"/>
                          <a:tab pos="5029200" algn="l"/>
                          <a:tab pos="5486400" algn="l"/>
                        </a:tabLst>
                      </a:pPr>
                      <a:r>
                        <a:rPr lang="en-AU" sz="1100" dirty="0">
                          <a:effectLst/>
                        </a:rPr>
                        <a:t>Melbourne</a:t>
                      </a:r>
                      <a:endParaRPr lang="en-AU" sz="1100" dirty="0">
                        <a:effectLst/>
                        <a:latin typeface="CG Times"/>
                        <a:ea typeface="Times New Roman"/>
                        <a:cs typeface="CG Times"/>
                      </a:endParaRPr>
                    </a:p>
                  </a:txBody>
                  <a:tcPr marL="68580" marR="68580" marT="0" marB="0"/>
                </a:tc>
              </a:tr>
              <a:tr h="613509">
                <a:tc>
                  <a:txBody>
                    <a:bodyPr/>
                    <a:lstStyle/>
                    <a:p>
                      <a:pPr>
                        <a:spcAft>
                          <a:spcPts val="0"/>
                        </a:spcAft>
                        <a:tabLst>
                          <a:tab pos="635" algn="l"/>
                          <a:tab pos="457200" algn="l"/>
                          <a:tab pos="914400" algn="l"/>
                          <a:tab pos="1371600" algn="l"/>
                          <a:tab pos="1828800" algn="l"/>
                          <a:tab pos="2286000" algn="l"/>
                          <a:tab pos="2743200" algn="l"/>
                          <a:tab pos="3200400" algn="l"/>
                          <a:tab pos="3657600" algn="l"/>
                          <a:tab pos="4114800" algn="l"/>
                          <a:tab pos="4572000" algn="l"/>
                          <a:tab pos="5029200" algn="l"/>
                          <a:tab pos="5486400" algn="l"/>
                        </a:tabLst>
                      </a:pPr>
                      <a:r>
                        <a:rPr lang="en-AU" sz="1100">
                          <a:effectLst/>
                        </a:rPr>
                        <a:t>2013</a:t>
                      </a:r>
                      <a:endParaRPr lang="en-AU" sz="1100">
                        <a:effectLst/>
                        <a:latin typeface="CG Times"/>
                        <a:ea typeface="Times New Roman"/>
                        <a:cs typeface="CG Times"/>
                      </a:endParaRPr>
                    </a:p>
                  </a:txBody>
                  <a:tcPr marL="68580" marR="68580" marT="0" marB="0"/>
                </a:tc>
                <a:tc>
                  <a:txBody>
                    <a:bodyPr/>
                    <a:lstStyle/>
                    <a:p>
                      <a:pPr marL="342900" lvl="0" indent="-342900">
                        <a:spcAft>
                          <a:spcPts val="0"/>
                        </a:spcAft>
                        <a:buFont typeface="Symbol"/>
                        <a:buChar char=""/>
                        <a:tabLst>
                          <a:tab pos="635" algn="l"/>
                          <a:tab pos="457200" algn="l"/>
                          <a:tab pos="914400" algn="l"/>
                          <a:tab pos="1371600" algn="l"/>
                          <a:tab pos="1828800" algn="l"/>
                          <a:tab pos="2286000" algn="l"/>
                          <a:tab pos="2743200" algn="l"/>
                          <a:tab pos="3200400" algn="l"/>
                          <a:tab pos="3657600" algn="l"/>
                          <a:tab pos="4114800" algn="l"/>
                          <a:tab pos="4572000" algn="l"/>
                          <a:tab pos="5029200" algn="l"/>
                          <a:tab pos="5486400" algn="l"/>
                        </a:tabLst>
                      </a:pPr>
                      <a:r>
                        <a:rPr lang="en-AU" sz="1100">
                          <a:effectLst/>
                        </a:rPr>
                        <a:t>Alliance for Improving the Management of Pain Specialist Steering Committee</a:t>
                      </a:r>
                    </a:p>
                    <a:p>
                      <a:pPr marL="342900" lvl="0" indent="-342900">
                        <a:spcAft>
                          <a:spcPts val="0"/>
                        </a:spcAft>
                        <a:buFont typeface="Symbol"/>
                        <a:buChar char=""/>
                        <a:tabLst>
                          <a:tab pos="635" algn="l"/>
                          <a:tab pos="457200" algn="l"/>
                          <a:tab pos="914400" algn="l"/>
                          <a:tab pos="1371600" algn="l"/>
                          <a:tab pos="1828800" algn="l"/>
                          <a:tab pos="2286000" algn="l"/>
                          <a:tab pos="2743200" algn="l"/>
                          <a:tab pos="3200400" algn="l"/>
                          <a:tab pos="3657600" algn="l"/>
                          <a:tab pos="4114800" algn="l"/>
                          <a:tab pos="4572000" algn="l"/>
                          <a:tab pos="5029200" algn="l"/>
                          <a:tab pos="5486400" algn="l"/>
                        </a:tabLst>
                      </a:pPr>
                      <a:r>
                        <a:rPr lang="en-AU" sz="1100">
                          <a:effectLst/>
                        </a:rPr>
                        <a:t>Pfizer Advisory Board</a:t>
                      </a:r>
                      <a:endParaRPr lang="en-AU" sz="1100">
                        <a:effectLst/>
                        <a:latin typeface="CG Times"/>
                        <a:ea typeface="Times New Roman"/>
                        <a:cs typeface="CG Times"/>
                      </a:endParaRPr>
                    </a:p>
                  </a:txBody>
                  <a:tcPr marL="68580" marR="68580" marT="0" marB="0"/>
                </a:tc>
                <a:tc>
                  <a:txBody>
                    <a:bodyPr/>
                    <a:lstStyle/>
                    <a:p>
                      <a:pPr>
                        <a:spcAft>
                          <a:spcPts val="0"/>
                        </a:spcAft>
                        <a:tabLst>
                          <a:tab pos="635" algn="l"/>
                          <a:tab pos="457200" algn="l"/>
                          <a:tab pos="914400" algn="l"/>
                          <a:tab pos="1371600" algn="l"/>
                          <a:tab pos="1828800" algn="l"/>
                          <a:tab pos="2286000" algn="l"/>
                          <a:tab pos="2743200" algn="l"/>
                          <a:tab pos="3200400" algn="l"/>
                          <a:tab pos="3657600" algn="l"/>
                          <a:tab pos="4114800" algn="l"/>
                          <a:tab pos="4572000" algn="l"/>
                          <a:tab pos="5029200" algn="l"/>
                          <a:tab pos="5486400" algn="l"/>
                        </a:tabLst>
                      </a:pPr>
                      <a:r>
                        <a:rPr lang="en-AU" sz="1100" dirty="0">
                          <a:effectLst/>
                        </a:rPr>
                        <a:t>AIM Meeting – Sydney</a:t>
                      </a:r>
                    </a:p>
                    <a:p>
                      <a:pPr>
                        <a:spcAft>
                          <a:spcPts val="0"/>
                        </a:spcAft>
                        <a:tabLst>
                          <a:tab pos="635" algn="l"/>
                          <a:tab pos="457200" algn="l"/>
                          <a:tab pos="914400" algn="l"/>
                          <a:tab pos="1371600" algn="l"/>
                          <a:tab pos="1828800" algn="l"/>
                          <a:tab pos="2286000" algn="l"/>
                          <a:tab pos="2743200" algn="l"/>
                          <a:tab pos="3200400" algn="l"/>
                          <a:tab pos="3657600" algn="l"/>
                          <a:tab pos="4114800" algn="l"/>
                          <a:tab pos="4572000" algn="l"/>
                          <a:tab pos="5029200" algn="l"/>
                          <a:tab pos="5486400" algn="l"/>
                        </a:tabLst>
                      </a:pPr>
                      <a:r>
                        <a:rPr lang="en-AU" sz="1100" dirty="0">
                          <a:effectLst/>
                        </a:rPr>
                        <a:t> </a:t>
                      </a:r>
                    </a:p>
                    <a:p>
                      <a:pPr>
                        <a:spcAft>
                          <a:spcPts val="0"/>
                        </a:spcAft>
                        <a:tabLst>
                          <a:tab pos="635" algn="l"/>
                          <a:tab pos="457200" algn="l"/>
                          <a:tab pos="914400" algn="l"/>
                          <a:tab pos="1371600" algn="l"/>
                          <a:tab pos="1828800" algn="l"/>
                          <a:tab pos="2286000" algn="l"/>
                          <a:tab pos="2743200" algn="l"/>
                          <a:tab pos="3200400" algn="l"/>
                          <a:tab pos="3657600" algn="l"/>
                          <a:tab pos="4114800" algn="l"/>
                          <a:tab pos="4572000" algn="l"/>
                          <a:tab pos="5029200" algn="l"/>
                          <a:tab pos="5486400" algn="l"/>
                        </a:tabLst>
                      </a:pPr>
                      <a:r>
                        <a:rPr lang="en-AU" sz="1100" dirty="0">
                          <a:effectLst/>
                        </a:rPr>
                        <a:t>Pfizer</a:t>
                      </a:r>
                      <a:endParaRPr lang="en-AU" sz="1100" dirty="0">
                        <a:effectLst/>
                        <a:latin typeface="CG Times"/>
                        <a:ea typeface="Times New Roman"/>
                        <a:cs typeface="CG Times"/>
                      </a:endParaRPr>
                    </a:p>
                  </a:txBody>
                  <a:tcPr marL="68580" marR="68580" marT="0" marB="0"/>
                </a:tc>
              </a:tr>
              <a:tr h="818011">
                <a:tc>
                  <a:txBody>
                    <a:bodyPr/>
                    <a:lstStyle/>
                    <a:p>
                      <a:pPr>
                        <a:spcAft>
                          <a:spcPts val="0"/>
                        </a:spcAft>
                        <a:tabLst>
                          <a:tab pos="635" algn="l"/>
                          <a:tab pos="457200" algn="l"/>
                          <a:tab pos="914400" algn="l"/>
                          <a:tab pos="1371600" algn="l"/>
                          <a:tab pos="1828800" algn="l"/>
                          <a:tab pos="2286000" algn="l"/>
                          <a:tab pos="2743200" algn="l"/>
                          <a:tab pos="3200400" algn="l"/>
                          <a:tab pos="3657600" algn="l"/>
                          <a:tab pos="4114800" algn="l"/>
                          <a:tab pos="4572000" algn="l"/>
                          <a:tab pos="5029200" algn="l"/>
                          <a:tab pos="5486400" algn="l"/>
                        </a:tabLst>
                      </a:pPr>
                      <a:r>
                        <a:rPr lang="en-AU" sz="1100">
                          <a:effectLst/>
                        </a:rPr>
                        <a:t>2014</a:t>
                      </a:r>
                      <a:endParaRPr lang="en-AU" sz="1100">
                        <a:effectLst/>
                        <a:latin typeface="CG Times"/>
                        <a:ea typeface="Times New Roman"/>
                        <a:cs typeface="CG Times"/>
                      </a:endParaRPr>
                    </a:p>
                  </a:txBody>
                  <a:tcPr marL="68580" marR="68580" marT="0" marB="0"/>
                </a:tc>
                <a:tc>
                  <a:txBody>
                    <a:bodyPr/>
                    <a:lstStyle/>
                    <a:p>
                      <a:pPr marL="342900" lvl="0" indent="-342900">
                        <a:spcAft>
                          <a:spcPts val="0"/>
                        </a:spcAft>
                        <a:buFont typeface="Symbol"/>
                        <a:buChar char=""/>
                        <a:tabLst>
                          <a:tab pos="635" algn="l"/>
                          <a:tab pos="457200" algn="l"/>
                          <a:tab pos="914400" algn="l"/>
                          <a:tab pos="1371600" algn="l"/>
                          <a:tab pos="1828800" algn="l"/>
                          <a:tab pos="2286000" algn="l"/>
                          <a:tab pos="2743200" algn="l"/>
                          <a:tab pos="3200400" algn="l"/>
                          <a:tab pos="3657600" algn="l"/>
                          <a:tab pos="4114800" algn="l"/>
                          <a:tab pos="4572000" algn="l"/>
                          <a:tab pos="5029200" algn="l"/>
                          <a:tab pos="5486400" algn="l"/>
                        </a:tabLst>
                      </a:pPr>
                      <a:r>
                        <a:rPr lang="en-AU" sz="1100" dirty="0">
                          <a:effectLst/>
                        </a:rPr>
                        <a:t>Pfizer Seizure Advisory Board</a:t>
                      </a:r>
                    </a:p>
                    <a:p>
                      <a:pPr marL="342900" lvl="0" indent="-342900">
                        <a:spcAft>
                          <a:spcPts val="0"/>
                        </a:spcAft>
                        <a:buFont typeface="Symbol"/>
                        <a:buChar char=""/>
                        <a:tabLst>
                          <a:tab pos="635" algn="l"/>
                          <a:tab pos="457200" algn="l"/>
                          <a:tab pos="914400" algn="l"/>
                          <a:tab pos="1371600" algn="l"/>
                          <a:tab pos="1828800" algn="l"/>
                          <a:tab pos="2286000" algn="l"/>
                          <a:tab pos="2743200" algn="l"/>
                          <a:tab pos="3200400" algn="l"/>
                          <a:tab pos="3657600" algn="l"/>
                          <a:tab pos="4114800" algn="l"/>
                          <a:tab pos="4572000" algn="l"/>
                          <a:tab pos="5029200" algn="l"/>
                          <a:tab pos="5486400" algn="l"/>
                        </a:tabLst>
                      </a:pPr>
                      <a:r>
                        <a:rPr lang="en-AU" sz="1100" dirty="0">
                          <a:effectLst/>
                        </a:rPr>
                        <a:t>Alliance for Improving the Management of Pain Specialist Steering Committee</a:t>
                      </a:r>
                    </a:p>
                    <a:p>
                      <a:pPr marL="342900" lvl="0" indent="-342900">
                        <a:spcAft>
                          <a:spcPts val="0"/>
                        </a:spcAft>
                        <a:buFont typeface="Symbol"/>
                        <a:buChar char=""/>
                        <a:tabLst>
                          <a:tab pos="635" algn="l"/>
                          <a:tab pos="457200" algn="l"/>
                          <a:tab pos="914400" algn="l"/>
                          <a:tab pos="1371600" algn="l"/>
                          <a:tab pos="1828800" algn="l"/>
                          <a:tab pos="2286000" algn="l"/>
                          <a:tab pos="2743200" algn="l"/>
                          <a:tab pos="3200400" algn="l"/>
                          <a:tab pos="3657600" algn="l"/>
                          <a:tab pos="4114800" algn="l"/>
                          <a:tab pos="4572000" algn="l"/>
                          <a:tab pos="5029200" algn="l"/>
                          <a:tab pos="5486400" algn="l"/>
                        </a:tabLst>
                      </a:pPr>
                      <a:r>
                        <a:rPr lang="en-AU" sz="1100" dirty="0">
                          <a:effectLst/>
                        </a:rPr>
                        <a:t>International Conference on Clinical Trials 2015 Organising Committee </a:t>
                      </a:r>
                      <a:endParaRPr lang="en-AU" sz="1100" dirty="0">
                        <a:effectLst/>
                        <a:latin typeface="CG Times"/>
                        <a:ea typeface="Times New Roman"/>
                        <a:cs typeface="CG Times"/>
                      </a:endParaRPr>
                    </a:p>
                  </a:txBody>
                  <a:tcPr marL="68580" marR="68580" marT="0" marB="0"/>
                </a:tc>
                <a:tc>
                  <a:txBody>
                    <a:bodyPr/>
                    <a:lstStyle/>
                    <a:p>
                      <a:pPr>
                        <a:spcAft>
                          <a:spcPts val="0"/>
                        </a:spcAft>
                        <a:tabLst>
                          <a:tab pos="635" algn="l"/>
                          <a:tab pos="457200" algn="l"/>
                          <a:tab pos="914400" algn="l"/>
                          <a:tab pos="1371600" algn="l"/>
                          <a:tab pos="1828800" algn="l"/>
                          <a:tab pos="2286000" algn="l"/>
                          <a:tab pos="2743200" algn="l"/>
                          <a:tab pos="3200400" algn="l"/>
                          <a:tab pos="3657600" algn="l"/>
                          <a:tab pos="4114800" algn="l"/>
                          <a:tab pos="4572000" algn="l"/>
                          <a:tab pos="5029200" algn="l"/>
                          <a:tab pos="5486400" algn="l"/>
                        </a:tabLst>
                      </a:pPr>
                      <a:r>
                        <a:rPr lang="en-AU" sz="1100" dirty="0">
                          <a:effectLst/>
                        </a:rPr>
                        <a:t>Pfizer</a:t>
                      </a:r>
                    </a:p>
                    <a:p>
                      <a:pPr>
                        <a:spcAft>
                          <a:spcPts val="0"/>
                        </a:spcAft>
                        <a:tabLst>
                          <a:tab pos="635" algn="l"/>
                          <a:tab pos="457200" algn="l"/>
                          <a:tab pos="914400" algn="l"/>
                          <a:tab pos="1371600" algn="l"/>
                          <a:tab pos="1828800" algn="l"/>
                          <a:tab pos="2286000" algn="l"/>
                          <a:tab pos="2743200" algn="l"/>
                          <a:tab pos="3200400" algn="l"/>
                          <a:tab pos="3657600" algn="l"/>
                          <a:tab pos="4114800" algn="l"/>
                          <a:tab pos="4572000" algn="l"/>
                          <a:tab pos="5029200" algn="l"/>
                          <a:tab pos="5486400" algn="l"/>
                        </a:tabLst>
                      </a:pPr>
                      <a:r>
                        <a:rPr lang="en-AU" sz="1100" dirty="0">
                          <a:effectLst/>
                        </a:rPr>
                        <a:t>AIM Meeting – </a:t>
                      </a:r>
                      <a:r>
                        <a:rPr lang="en-AU" sz="1100" dirty="0" smtClean="0">
                          <a:effectLst/>
                        </a:rPr>
                        <a:t>Melbourne</a:t>
                      </a:r>
                      <a:endParaRPr lang="en-AU" sz="1100" dirty="0">
                        <a:effectLst/>
                      </a:endParaRPr>
                    </a:p>
                    <a:p>
                      <a:pPr>
                        <a:spcAft>
                          <a:spcPts val="0"/>
                        </a:spcAft>
                        <a:tabLst>
                          <a:tab pos="635" algn="l"/>
                          <a:tab pos="457200" algn="l"/>
                          <a:tab pos="914400" algn="l"/>
                          <a:tab pos="1371600" algn="l"/>
                          <a:tab pos="1828800" algn="l"/>
                          <a:tab pos="2286000" algn="l"/>
                          <a:tab pos="2743200" algn="l"/>
                          <a:tab pos="3200400" algn="l"/>
                          <a:tab pos="3657600" algn="l"/>
                          <a:tab pos="4114800" algn="l"/>
                          <a:tab pos="4572000" algn="l"/>
                          <a:tab pos="5029200" algn="l"/>
                          <a:tab pos="5486400" algn="l"/>
                        </a:tabLst>
                      </a:pPr>
                      <a:r>
                        <a:rPr lang="en-AU" sz="1100" dirty="0">
                          <a:effectLst/>
                        </a:rPr>
                        <a:t>Florida, USA</a:t>
                      </a:r>
                      <a:endParaRPr lang="en-AU" sz="1100" dirty="0">
                        <a:effectLst/>
                        <a:latin typeface="CG Times"/>
                        <a:ea typeface="Times New Roman"/>
                        <a:cs typeface="CG Times"/>
                      </a:endParaRPr>
                    </a:p>
                  </a:txBody>
                  <a:tcPr marL="68580" marR="68580" marT="0" marB="0"/>
                </a:tc>
              </a:tr>
            </a:tbl>
          </a:graphicData>
        </a:graphic>
      </p:graphicFrame>
      <p:sp>
        <p:nvSpPr>
          <p:cNvPr id="5" name="Rectangle 1"/>
          <p:cNvSpPr>
            <a:spLocks noChangeArrowheads="1"/>
          </p:cNvSpPr>
          <p:nvPr/>
        </p:nvSpPr>
        <p:spPr bwMode="auto">
          <a:xfrm>
            <a:off x="1157288" y="1728788"/>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0" numCol="1" anchor="ctr" anchorCtr="0" compatLnSpc="1">
            <a:prstTxWarp prst="textNoShape">
              <a:avLst/>
            </a:prstTxWarp>
            <a:spAutoFit/>
          </a:bodyPr>
          <a:lstStyle>
            <a:lvl1pPr fontAlgn="base">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Lst>
              <a:defRPr>
                <a:solidFill>
                  <a:schemeClr val="tx1"/>
                </a:solidFill>
                <a:latin typeface="Arial" pitchFamily="34" charset="0"/>
                <a:cs typeface="Arial" pitchFamily="34" charset="0"/>
              </a:defRPr>
            </a:lvl1pPr>
            <a:lvl2pPr fontAlgn="base">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Lst>
              <a:defRPr>
                <a:solidFill>
                  <a:schemeClr val="tx1"/>
                </a:solidFill>
                <a:latin typeface="Arial" pitchFamily="34" charset="0"/>
                <a:cs typeface="Arial" pitchFamily="34" charset="0"/>
              </a:defRPr>
            </a:lvl2pPr>
            <a:lvl3pPr fontAlgn="base">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Lst>
              <a:defRPr>
                <a:solidFill>
                  <a:schemeClr val="tx1"/>
                </a:solidFill>
                <a:latin typeface="Arial" pitchFamily="34" charset="0"/>
                <a:cs typeface="Arial" pitchFamily="34" charset="0"/>
              </a:defRPr>
            </a:lvl3pPr>
            <a:lvl4pPr fontAlgn="base">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Lst>
              <a:defRPr>
                <a:solidFill>
                  <a:schemeClr val="tx1"/>
                </a:solidFill>
                <a:latin typeface="Arial" pitchFamily="34" charset="0"/>
                <a:cs typeface="Arial" pitchFamily="34" charset="0"/>
              </a:defRPr>
            </a:lvl4pPr>
            <a:lvl5pPr fontAlgn="base">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Lst>
              <a:defRPr>
                <a:solidFill>
                  <a:schemeClr val="tx1"/>
                </a:solidFill>
                <a:latin typeface="Arial" pitchFamily="34" charset="0"/>
                <a:cs typeface="Arial" pitchFamily="34" charset="0"/>
              </a:defRPr>
            </a:lvl5pPr>
            <a:lvl6pPr fontAlgn="base">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Lst>
              <a:defRPr>
                <a:solidFill>
                  <a:schemeClr val="tx1"/>
                </a:solidFill>
                <a:latin typeface="Arial" pitchFamily="34" charset="0"/>
                <a:cs typeface="Arial" pitchFamily="34" charset="0"/>
              </a:defRPr>
            </a:lvl6pPr>
            <a:lvl7pPr fontAlgn="base">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Lst>
              <a:defRPr>
                <a:solidFill>
                  <a:schemeClr val="tx1"/>
                </a:solidFill>
                <a:latin typeface="Arial" pitchFamily="34" charset="0"/>
                <a:cs typeface="Arial" pitchFamily="34" charset="0"/>
              </a:defRPr>
            </a:lvl7pPr>
            <a:lvl8pPr fontAlgn="base">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Lst>
              <a:defRPr>
                <a:solidFill>
                  <a:schemeClr val="tx1"/>
                </a:solidFill>
                <a:latin typeface="Arial" pitchFamily="34" charset="0"/>
                <a:cs typeface="Arial" pitchFamily="34" charset="0"/>
              </a:defRPr>
            </a:lvl8pPr>
            <a:lvl9pPr fontAlgn="base">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Ls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Lst>
            </a:pPr>
            <a:r>
              <a:rPr kumimoji="0" lang="en-AU" altLang="en-US" sz="800" b="0" i="0" u="none" strike="noStrike" cap="none" normalizeH="0" baseline="0" smtClean="0">
                <a:ln>
                  <a:noFill/>
                </a:ln>
                <a:solidFill>
                  <a:schemeClr val="tx1"/>
                </a:solidFill>
                <a:effectLst/>
                <a:latin typeface="Times New Roman" pitchFamily="18" charset="0"/>
                <a:ea typeface="Times New Roman" pitchFamily="18" charset="0"/>
                <a:cs typeface="Times New Roman" pitchFamily="18" charset="0"/>
              </a:rPr>
              <a:t>		</a:t>
            </a:r>
            <a:endParaRPr kumimoji="0" lang="en-AU" altLang="en-US" sz="1800" b="0" i="0" u="none" strike="noStrike" cap="none" normalizeH="0" baseline="0" smtClean="0">
              <a:ln>
                <a:noFill/>
              </a:ln>
              <a:solidFill>
                <a:schemeClr val="tx1"/>
              </a:solidFill>
              <a:effectLst/>
              <a:latin typeface="Arial" pitchFamily="34" charset="0"/>
              <a:cs typeface="Arial" pitchFamily="34" charset="0"/>
            </a:endParaRPr>
          </a:p>
        </p:txBody>
      </p:sp>
      <p:pic>
        <p:nvPicPr>
          <p:cNvPr id="7" name="Picture 2"/>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0" y="116633"/>
            <a:ext cx="9144000" cy="576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58406681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p:cNvGraphicFramePr/>
          <p:nvPr>
            <p:extLst>
              <p:ext uri="{D42A27DB-BD31-4B8C-83A1-F6EECF244321}">
                <p14:modId xmlns:p14="http://schemas.microsoft.com/office/powerpoint/2010/main" val="200262723"/>
              </p:ext>
            </p:extLst>
          </p:nvPr>
        </p:nvGraphicFramePr>
        <p:xfrm>
          <a:off x="395536" y="620688"/>
          <a:ext cx="8229600" cy="78296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5" name="Content Placeholder 4"/>
          <p:cNvGraphicFramePr>
            <a:graphicFrameLocks noGrp="1"/>
          </p:cNvGraphicFramePr>
          <p:nvPr>
            <p:ph sz="quarter" idx="1"/>
            <p:extLst>
              <p:ext uri="{D42A27DB-BD31-4B8C-83A1-F6EECF244321}">
                <p14:modId xmlns:p14="http://schemas.microsoft.com/office/powerpoint/2010/main" val="2431713639"/>
              </p:ext>
            </p:extLst>
          </p:nvPr>
        </p:nvGraphicFramePr>
        <p:xfrm>
          <a:off x="611560" y="1340766"/>
          <a:ext cx="7992888" cy="5256587"/>
        </p:xfrm>
        <a:graphic>
          <a:graphicData uri="http://schemas.openxmlformats.org/drawingml/2006/table">
            <a:tbl>
              <a:tblPr firstRow="1" firstCol="1" bandRow="1">
                <a:tableStyleId>{5C22544A-7EE6-4342-B048-85BDC9FD1C3A}</a:tableStyleId>
              </a:tblPr>
              <a:tblGrid>
                <a:gridCol w="607234"/>
                <a:gridCol w="4741178"/>
                <a:gridCol w="2644476"/>
              </a:tblGrid>
              <a:tr h="563206">
                <a:tc>
                  <a:txBody>
                    <a:bodyPr/>
                    <a:lstStyle/>
                    <a:p>
                      <a:pPr>
                        <a:spcAft>
                          <a:spcPts val="0"/>
                        </a:spcAft>
                        <a:tabLst>
                          <a:tab pos="635" algn="l"/>
                          <a:tab pos="457200" algn="l"/>
                          <a:tab pos="914400" algn="l"/>
                          <a:tab pos="1371600" algn="l"/>
                          <a:tab pos="1828800" algn="l"/>
                          <a:tab pos="2286000" algn="l"/>
                          <a:tab pos="2743200" algn="l"/>
                          <a:tab pos="3200400" algn="l"/>
                          <a:tab pos="3657600" algn="l"/>
                          <a:tab pos="4114800" algn="l"/>
                          <a:tab pos="4572000" algn="l"/>
                          <a:tab pos="5029200" algn="l"/>
                          <a:tab pos="5486400" algn="l"/>
                        </a:tabLst>
                      </a:pPr>
                      <a:r>
                        <a:rPr lang="en-AU" sz="1100" dirty="0">
                          <a:effectLst/>
                        </a:rPr>
                        <a:t>2007</a:t>
                      </a:r>
                      <a:endParaRPr lang="en-AU" sz="1100" dirty="0">
                        <a:effectLst/>
                        <a:latin typeface="CG Times"/>
                        <a:ea typeface="Times New Roman"/>
                        <a:cs typeface="CG Times"/>
                      </a:endParaRPr>
                    </a:p>
                  </a:txBody>
                  <a:tcPr marL="68580" marR="68580" marT="0" marB="0"/>
                </a:tc>
                <a:tc>
                  <a:txBody>
                    <a:bodyPr/>
                    <a:lstStyle/>
                    <a:p>
                      <a:pPr marL="342900" lvl="0" indent="-342900">
                        <a:spcAft>
                          <a:spcPts val="0"/>
                        </a:spcAft>
                        <a:buFont typeface="Symbol"/>
                        <a:buChar char=""/>
                        <a:tabLst>
                          <a:tab pos="635" algn="l"/>
                          <a:tab pos="457200" algn="l"/>
                          <a:tab pos="914400" algn="l"/>
                          <a:tab pos="1350645" algn="l"/>
                          <a:tab pos="2286000" algn="l"/>
                          <a:tab pos="2743200" algn="l"/>
                          <a:tab pos="3200400" algn="l"/>
                          <a:tab pos="3657600" algn="l"/>
                          <a:tab pos="4114800" algn="l"/>
                          <a:tab pos="4572000" algn="l"/>
                          <a:tab pos="5029200" algn="l"/>
                          <a:tab pos="5486400" algn="l"/>
                        </a:tabLst>
                      </a:pPr>
                      <a:r>
                        <a:rPr lang="en-AU" sz="1100" dirty="0">
                          <a:effectLst/>
                        </a:rPr>
                        <a:t>Supervision and Teaching of AFRM Registrars</a:t>
                      </a:r>
                    </a:p>
                    <a:p>
                      <a:pPr marL="342900" lvl="0" indent="-342900">
                        <a:spcAft>
                          <a:spcPts val="0"/>
                        </a:spcAft>
                        <a:buFont typeface="Symbol"/>
                        <a:buChar char=""/>
                        <a:tabLst>
                          <a:tab pos="635" algn="l"/>
                          <a:tab pos="457200" algn="l"/>
                          <a:tab pos="914400" algn="l"/>
                          <a:tab pos="1350645" algn="l"/>
                          <a:tab pos="2286000" algn="l"/>
                          <a:tab pos="2743200" algn="l"/>
                          <a:tab pos="3200400" algn="l"/>
                          <a:tab pos="3657600" algn="l"/>
                          <a:tab pos="4114800" algn="l"/>
                          <a:tab pos="4572000" algn="l"/>
                          <a:tab pos="5029200" algn="l"/>
                          <a:tab pos="5486400" algn="l"/>
                        </a:tabLst>
                      </a:pPr>
                      <a:r>
                        <a:rPr lang="en-AU" sz="1100" dirty="0">
                          <a:effectLst/>
                        </a:rPr>
                        <a:t>Clinical Assessor </a:t>
                      </a:r>
                    </a:p>
                    <a:p>
                      <a:pPr marL="342900" lvl="0" indent="-342900">
                        <a:spcAft>
                          <a:spcPts val="0"/>
                        </a:spcAft>
                        <a:buFont typeface="Symbol"/>
                        <a:buChar char=""/>
                        <a:tabLst>
                          <a:tab pos="635" algn="l"/>
                          <a:tab pos="457200" algn="l"/>
                          <a:tab pos="914400" algn="l"/>
                          <a:tab pos="1350645" algn="l"/>
                          <a:tab pos="2286000" algn="l"/>
                          <a:tab pos="2743200" algn="l"/>
                          <a:tab pos="3200400" algn="l"/>
                          <a:tab pos="3657600" algn="l"/>
                          <a:tab pos="4114800" algn="l"/>
                          <a:tab pos="4572000" algn="l"/>
                          <a:tab pos="5029200" algn="l"/>
                          <a:tab pos="5486400" algn="l"/>
                        </a:tabLst>
                      </a:pPr>
                      <a:r>
                        <a:rPr lang="en-AU" sz="1100" dirty="0">
                          <a:effectLst/>
                        </a:rPr>
                        <a:t>Principles of Rehabilitation Lecture</a:t>
                      </a:r>
                      <a:endParaRPr lang="en-AU" sz="1100" dirty="0">
                        <a:effectLst/>
                        <a:latin typeface="CG Times"/>
                        <a:ea typeface="Times New Roman"/>
                        <a:cs typeface="CG Times"/>
                      </a:endParaRPr>
                    </a:p>
                  </a:txBody>
                  <a:tcPr marL="68580" marR="68580" marT="0" marB="0"/>
                </a:tc>
                <a:tc>
                  <a:txBody>
                    <a:bodyPr/>
                    <a:lstStyle/>
                    <a:p>
                      <a:pPr marL="450215" indent="-450215">
                        <a:spcAft>
                          <a:spcPts val="0"/>
                        </a:spcAft>
                        <a:tabLst>
                          <a:tab pos="450215" algn="l"/>
                          <a:tab pos="900430" algn="l"/>
                          <a:tab pos="1350645" algn="l"/>
                          <a:tab pos="2286000" algn="l"/>
                          <a:tab pos="2743200" algn="l"/>
                          <a:tab pos="3200400" algn="l"/>
                          <a:tab pos="3657600" algn="l"/>
                          <a:tab pos="4114800" algn="l"/>
                          <a:tab pos="4572000" algn="l"/>
                          <a:tab pos="5029200" algn="l"/>
                          <a:tab pos="5486400" algn="l"/>
                        </a:tabLst>
                      </a:pPr>
                      <a:r>
                        <a:rPr lang="en-AU" sz="1100">
                          <a:effectLst/>
                        </a:rPr>
                        <a:t>Balmain &amp; Metropolitan Hospitals</a:t>
                      </a:r>
                    </a:p>
                    <a:p>
                      <a:pPr marL="450215" indent="-450215">
                        <a:spcAft>
                          <a:spcPts val="0"/>
                        </a:spcAft>
                        <a:tabLst>
                          <a:tab pos="450215" algn="l"/>
                          <a:tab pos="900430" algn="l"/>
                          <a:tab pos="1350645" algn="l"/>
                          <a:tab pos="2286000" algn="l"/>
                          <a:tab pos="2743200" algn="l"/>
                          <a:tab pos="3200400" algn="l"/>
                          <a:tab pos="3657600" algn="l"/>
                          <a:tab pos="4114800" algn="l"/>
                          <a:tab pos="4572000" algn="l"/>
                          <a:tab pos="5029200" algn="l"/>
                          <a:tab pos="5486400" algn="l"/>
                        </a:tabLst>
                      </a:pPr>
                      <a:r>
                        <a:rPr lang="en-AU" sz="1100">
                          <a:effectLst/>
                        </a:rPr>
                        <a:t>AFRM</a:t>
                      </a:r>
                    </a:p>
                    <a:p>
                      <a:pPr marL="450215" indent="-450215">
                        <a:spcAft>
                          <a:spcPts val="0"/>
                        </a:spcAft>
                        <a:tabLst>
                          <a:tab pos="450215" algn="l"/>
                          <a:tab pos="900430" algn="l"/>
                          <a:tab pos="1350645" algn="l"/>
                          <a:tab pos="2286000" algn="l"/>
                          <a:tab pos="2743200" algn="l"/>
                          <a:tab pos="3200400" algn="l"/>
                          <a:tab pos="3657600" algn="l"/>
                          <a:tab pos="4114800" algn="l"/>
                          <a:tab pos="4572000" algn="l"/>
                          <a:tab pos="5029200" algn="l"/>
                          <a:tab pos="5486400" algn="l"/>
                        </a:tabLst>
                      </a:pPr>
                      <a:r>
                        <a:rPr lang="en-AU" sz="1100">
                          <a:effectLst/>
                        </a:rPr>
                        <a:t>Central Clinical School Medicine 3</a:t>
                      </a:r>
                      <a:endParaRPr lang="en-AU" sz="1100">
                        <a:effectLst/>
                        <a:latin typeface="CG Times"/>
                        <a:ea typeface="Times New Roman"/>
                        <a:cs typeface="CG Times"/>
                      </a:endParaRPr>
                    </a:p>
                  </a:txBody>
                  <a:tcPr marL="68580" marR="68580" marT="0" marB="0"/>
                </a:tc>
              </a:tr>
              <a:tr h="563206">
                <a:tc>
                  <a:txBody>
                    <a:bodyPr/>
                    <a:lstStyle/>
                    <a:p>
                      <a:pPr>
                        <a:spcAft>
                          <a:spcPts val="0"/>
                        </a:spcAft>
                        <a:tabLst>
                          <a:tab pos="635" algn="l"/>
                          <a:tab pos="457200" algn="l"/>
                          <a:tab pos="914400" algn="l"/>
                          <a:tab pos="1371600" algn="l"/>
                          <a:tab pos="1828800" algn="l"/>
                          <a:tab pos="2286000" algn="l"/>
                          <a:tab pos="2743200" algn="l"/>
                          <a:tab pos="3200400" algn="l"/>
                          <a:tab pos="3657600" algn="l"/>
                          <a:tab pos="4114800" algn="l"/>
                          <a:tab pos="4572000" algn="l"/>
                          <a:tab pos="5029200" algn="l"/>
                          <a:tab pos="5486400" algn="l"/>
                        </a:tabLst>
                      </a:pPr>
                      <a:r>
                        <a:rPr lang="en-AU" sz="1100">
                          <a:effectLst/>
                        </a:rPr>
                        <a:t>2008</a:t>
                      </a:r>
                      <a:endParaRPr lang="en-AU" sz="1100">
                        <a:effectLst/>
                        <a:latin typeface="CG Times"/>
                        <a:ea typeface="Times New Roman"/>
                        <a:cs typeface="CG Times"/>
                      </a:endParaRPr>
                    </a:p>
                  </a:txBody>
                  <a:tcPr marL="68580" marR="68580" marT="0" marB="0"/>
                </a:tc>
                <a:tc>
                  <a:txBody>
                    <a:bodyPr/>
                    <a:lstStyle/>
                    <a:p>
                      <a:pPr marL="342900" lvl="0" indent="-342900">
                        <a:spcAft>
                          <a:spcPts val="0"/>
                        </a:spcAft>
                        <a:buFont typeface="Symbol"/>
                        <a:buChar char=""/>
                        <a:tabLst>
                          <a:tab pos="450215" algn="l"/>
                          <a:tab pos="900430" algn="l"/>
                          <a:tab pos="1828800" algn="l"/>
                          <a:tab pos="2286000" algn="l"/>
                          <a:tab pos="2743200" algn="l"/>
                          <a:tab pos="3200400" algn="l"/>
                          <a:tab pos="3657600" algn="l"/>
                          <a:tab pos="4114800" algn="l"/>
                          <a:tab pos="4572000" algn="l"/>
                          <a:tab pos="5029200" algn="l"/>
                          <a:tab pos="5486400" algn="l"/>
                        </a:tabLst>
                      </a:pPr>
                      <a:r>
                        <a:rPr lang="en-AU" sz="1100" dirty="0">
                          <a:effectLst/>
                        </a:rPr>
                        <a:t>Supervision and Teaching of AFRM Registrars</a:t>
                      </a:r>
                    </a:p>
                    <a:p>
                      <a:pPr marL="342900" lvl="0" indent="-342900">
                        <a:spcAft>
                          <a:spcPts val="0"/>
                        </a:spcAft>
                        <a:buFont typeface="Symbol"/>
                        <a:buChar char=""/>
                        <a:tabLst>
                          <a:tab pos="450215" algn="l"/>
                          <a:tab pos="900430" algn="l"/>
                          <a:tab pos="1828800" algn="l"/>
                          <a:tab pos="2286000" algn="l"/>
                          <a:tab pos="2743200" algn="l"/>
                          <a:tab pos="3200400" algn="l"/>
                          <a:tab pos="3657600" algn="l"/>
                          <a:tab pos="4114800" algn="l"/>
                          <a:tab pos="4572000" algn="l"/>
                          <a:tab pos="5029200" algn="l"/>
                          <a:tab pos="5486400" algn="l"/>
                        </a:tabLst>
                      </a:pPr>
                      <a:r>
                        <a:rPr lang="en-AU" sz="1100" dirty="0">
                          <a:effectLst/>
                        </a:rPr>
                        <a:t>Management of </a:t>
                      </a:r>
                      <a:r>
                        <a:rPr lang="en-AU" sz="1100" dirty="0" err="1">
                          <a:effectLst/>
                        </a:rPr>
                        <a:t>Parkinsons</a:t>
                      </a:r>
                      <a:r>
                        <a:rPr lang="en-AU" sz="1100" dirty="0">
                          <a:effectLst/>
                        </a:rPr>
                        <a:t> Disease Lecture</a:t>
                      </a:r>
                    </a:p>
                    <a:p>
                      <a:pPr marL="342900" lvl="0" indent="-342900">
                        <a:spcAft>
                          <a:spcPts val="0"/>
                        </a:spcAft>
                        <a:buFont typeface="Symbol"/>
                        <a:buChar char=""/>
                        <a:tabLst>
                          <a:tab pos="450215" algn="l"/>
                          <a:tab pos="900430" algn="l"/>
                          <a:tab pos="1828800" algn="l"/>
                          <a:tab pos="2286000" algn="l"/>
                          <a:tab pos="2743200" algn="l"/>
                          <a:tab pos="3200400" algn="l"/>
                          <a:tab pos="3657600" algn="l"/>
                          <a:tab pos="4114800" algn="l"/>
                          <a:tab pos="4572000" algn="l"/>
                          <a:tab pos="5029200" algn="l"/>
                          <a:tab pos="5486400" algn="l"/>
                        </a:tabLst>
                      </a:pPr>
                      <a:r>
                        <a:rPr lang="en-AU" sz="1100" dirty="0">
                          <a:effectLst/>
                        </a:rPr>
                        <a:t>Principles of Rehabilitation Lecture</a:t>
                      </a:r>
                      <a:endParaRPr lang="en-AU" sz="1100" dirty="0">
                        <a:effectLst/>
                        <a:latin typeface="CG Times"/>
                        <a:ea typeface="Times New Roman"/>
                        <a:cs typeface="CG Times"/>
                      </a:endParaRPr>
                    </a:p>
                  </a:txBody>
                  <a:tcPr marL="68580" marR="68580" marT="0" marB="0"/>
                </a:tc>
                <a:tc>
                  <a:txBody>
                    <a:bodyPr/>
                    <a:lstStyle/>
                    <a:p>
                      <a:pPr>
                        <a:spcAft>
                          <a:spcPts val="0"/>
                        </a:spcAft>
                        <a:tabLst>
                          <a:tab pos="635" algn="l"/>
                          <a:tab pos="457200" algn="l"/>
                          <a:tab pos="914400" algn="l"/>
                          <a:tab pos="1371600" algn="l"/>
                          <a:tab pos="1828800" algn="l"/>
                          <a:tab pos="2286000" algn="l"/>
                          <a:tab pos="2743200" algn="l"/>
                          <a:tab pos="3200400" algn="l"/>
                          <a:tab pos="3657600" algn="l"/>
                          <a:tab pos="4114800" algn="l"/>
                          <a:tab pos="4572000" algn="l"/>
                          <a:tab pos="5029200" algn="l"/>
                          <a:tab pos="5486400" algn="l"/>
                        </a:tabLst>
                      </a:pPr>
                      <a:r>
                        <a:rPr lang="en-AU" sz="1100">
                          <a:effectLst/>
                        </a:rPr>
                        <a:t>Balmain &amp; Metropolitan Hospital </a:t>
                      </a:r>
                    </a:p>
                    <a:p>
                      <a:pPr>
                        <a:spcAft>
                          <a:spcPts val="0"/>
                        </a:spcAft>
                        <a:tabLst>
                          <a:tab pos="635" algn="l"/>
                          <a:tab pos="457200" algn="l"/>
                          <a:tab pos="914400" algn="l"/>
                          <a:tab pos="1371600" algn="l"/>
                          <a:tab pos="1828800" algn="l"/>
                          <a:tab pos="2286000" algn="l"/>
                          <a:tab pos="2743200" algn="l"/>
                          <a:tab pos="3200400" algn="l"/>
                          <a:tab pos="3657600" algn="l"/>
                          <a:tab pos="4114800" algn="l"/>
                          <a:tab pos="4572000" algn="l"/>
                          <a:tab pos="5029200" algn="l"/>
                          <a:tab pos="5486400" algn="l"/>
                        </a:tabLst>
                      </a:pPr>
                      <a:r>
                        <a:rPr lang="en-AU" sz="1100">
                          <a:effectLst/>
                        </a:rPr>
                        <a:t>AFRM Registrar Teaching, Sydney</a:t>
                      </a:r>
                    </a:p>
                    <a:p>
                      <a:pPr>
                        <a:spcAft>
                          <a:spcPts val="0"/>
                        </a:spcAft>
                        <a:tabLst>
                          <a:tab pos="635" algn="l"/>
                          <a:tab pos="457200" algn="l"/>
                          <a:tab pos="914400" algn="l"/>
                          <a:tab pos="1371600" algn="l"/>
                          <a:tab pos="1828800" algn="l"/>
                          <a:tab pos="2286000" algn="l"/>
                          <a:tab pos="2743200" algn="l"/>
                          <a:tab pos="3200400" algn="l"/>
                          <a:tab pos="3657600" algn="l"/>
                          <a:tab pos="4114800" algn="l"/>
                          <a:tab pos="4572000" algn="l"/>
                          <a:tab pos="5029200" algn="l"/>
                          <a:tab pos="5486400" algn="l"/>
                        </a:tabLst>
                      </a:pPr>
                      <a:r>
                        <a:rPr lang="en-AU" sz="1100">
                          <a:effectLst/>
                        </a:rPr>
                        <a:t>Central Clinical School Medicine 3</a:t>
                      </a:r>
                      <a:endParaRPr lang="en-AU" sz="1100">
                        <a:effectLst/>
                        <a:latin typeface="CG Times"/>
                        <a:ea typeface="Times New Roman"/>
                        <a:cs typeface="CG Times"/>
                      </a:endParaRPr>
                    </a:p>
                  </a:txBody>
                  <a:tcPr marL="68580" marR="68580" marT="0" marB="0"/>
                </a:tc>
              </a:tr>
              <a:tr h="1126411">
                <a:tc>
                  <a:txBody>
                    <a:bodyPr/>
                    <a:lstStyle/>
                    <a:p>
                      <a:pPr>
                        <a:spcAft>
                          <a:spcPts val="0"/>
                        </a:spcAft>
                        <a:tabLst>
                          <a:tab pos="635" algn="l"/>
                          <a:tab pos="457200" algn="l"/>
                          <a:tab pos="914400" algn="l"/>
                          <a:tab pos="1371600" algn="l"/>
                          <a:tab pos="1828800" algn="l"/>
                          <a:tab pos="2286000" algn="l"/>
                          <a:tab pos="2743200" algn="l"/>
                          <a:tab pos="3200400" algn="l"/>
                          <a:tab pos="3657600" algn="l"/>
                          <a:tab pos="4114800" algn="l"/>
                          <a:tab pos="4572000" algn="l"/>
                          <a:tab pos="5029200" algn="l"/>
                          <a:tab pos="5486400" algn="l"/>
                        </a:tabLst>
                      </a:pPr>
                      <a:r>
                        <a:rPr lang="en-AU" sz="1100">
                          <a:effectLst/>
                        </a:rPr>
                        <a:t>2009</a:t>
                      </a:r>
                      <a:endParaRPr lang="en-AU" sz="1100">
                        <a:effectLst/>
                        <a:latin typeface="CG Times"/>
                        <a:ea typeface="Times New Roman"/>
                        <a:cs typeface="CG Times"/>
                      </a:endParaRPr>
                    </a:p>
                  </a:txBody>
                  <a:tcPr marL="68580" marR="68580" marT="0" marB="0"/>
                </a:tc>
                <a:tc>
                  <a:txBody>
                    <a:bodyPr/>
                    <a:lstStyle/>
                    <a:p>
                      <a:pPr marL="342900" lvl="0" indent="-342900">
                        <a:spcAft>
                          <a:spcPts val="0"/>
                        </a:spcAft>
                        <a:buFont typeface="Symbol"/>
                        <a:buChar char=""/>
                        <a:tabLst>
                          <a:tab pos="635" algn="l"/>
                          <a:tab pos="457200" algn="l"/>
                          <a:tab pos="914400" algn="l"/>
                          <a:tab pos="1371600" algn="l"/>
                          <a:tab pos="1828800" algn="l"/>
                          <a:tab pos="2286000" algn="l"/>
                          <a:tab pos="2743200" algn="l"/>
                          <a:tab pos="3200400" algn="l"/>
                          <a:tab pos="3657600" algn="l"/>
                          <a:tab pos="4114800" algn="l"/>
                          <a:tab pos="4572000" algn="l"/>
                          <a:tab pos="5029200" algn="l"/>
                          <a:tab pos="5486400" algn="l"/>
                        </a:tabLst>
                      </a:pPr>
                      <a:r>
                        <a:rPr lang="en-AU" sz="1100" dirty="0">
                          <a:effectLst/>
                        </a:rPr>
                        <a:t>Supervision and Teaching of AFRM Registrars</a:t>
                      </a:r>
                    </a:p>
                    <a:p>
                      <a:pPr marL="342900" lvl="0" indent="-342900">
                        <a:spcAft>
                          <a:spcPts val="0"/>
                        </a:spcAft>
                        <a:buFont typeface="Symbol"/>
                        <a:buChar char=""/>
                        <a:tabLst>
                          <a:tab pos="450215" algn="l"/>
                          <a:tab pos="900430" algn="l"/>
                          <a:tab pos="1371600" algn="l"/>
                          <a:tab pos="1828800" algn="l"/>
                          <a:tab pos="2286000" algn="l"/>
                          <a:tab pos="2743200" algn="l"/>
                          <a:tab pos="3200400" algn="l"/>
                          <a:tab pos="3657600" algn="l"/>
                          <a:tab pos="4114800" algn="l"/>
                          <a:tab pos="4572000" algn="l"/>
                          <a:tab pos="5029200" algn="l"/>
                          <a:tab pos="5486400" algn="l"/>
                        </a:tabLst>
                      </a:pPr>
                      <a:r>
                        <a:rPr lang="en-AU" sz="1100" dirty="0">
                          <a:effectLst/>
                        </a:rPr>
                        <a:t>Neurosciences Clinical Tutor 9 x 1.5 hr tutor</a:t>
                      </a:r>
                    </a:p>
                    <a:p>
                      <a:pPr marL="342900" lvl="0" indent="-342900">
                        <a:spcAft>
                          <a:spcPts val="0"/>
                        </a:spcAft>
                        <a:buFont typeface="Symbol"/>
                        <a:buChar char=""/>
                        <a:tabLst>
                          <a:tab pos="450215" algn="l"/>
                          <a:tab pos="900430" algn="l"/>
                          <a:tab pos="1371600" algn="l"/>
                          <a:tab pos="1828800" algn="l"/>
                          <a:tab pos="2286000" algn="l"/>
                          <a:tab pos="2743200" algn="l"/>
                          <a:tab pos="3200400" algn="l"/>
                          <a:tab pos="3657600" algn="l"/>
                          <a:tab pos="4114800" algn="l"/>
                          <a:tab pos="4572000" algn="l"/>
                          <a:tab pos="5029200" algn="l"/>
                          <a:tab pos="5486400" algn="l"/>
                        </a:tabLst>
                      </a:pPr>
                      <a:r>
                        <a:rPr lang="en-AU" sz="1100" dirty="0">
                          <a:effectLst/>
                        </a:rPr>
                        <a:t>Research Supervision – “Falls in Parkinson’s Disease” </a:t>
                      </a:r>
                    </a:p>
                    <a:p>
                      <a:pPr marL="342900" lvl="0" indent="-342900">
                        <a:spcAft>
                          <a:spcPts val="0"/>
                        </a:spcAft>
                        <a:buFont typeface="Symbol"/>
                        <a:buChar char=""/>
                        <a:tabLst>
                          <a:tab pos="635" algn="l"/>
                          <a:tab pos="457200" algn="l"/>
                          <a:tab pos="914400" algn="l"/>
                          <a:tab pos="1371600" algn="l"/>
                          <a:tab pos="1828800" algn="l"/>
                          <a:tab pos="2286000" algn="l"/>
                          <a:tab pos="2743200" algn="l"/>
                          <a:tab pos="3200400" algn="l"/>
                          <a:tab pos="3657600" algn="l"/>
                          <a:tab pos="4114800" algn="l"/>
                          <a:tab pos="4572000" algn="l"/>
                          <a:tab pos="5029200" algn="l"/>
                          <a:tab pos="5486400" algn="l"/>
                        </a:tabLst>
                      </a:pPr>
                      <a:r>
                        <a:rPr lang="en-AU" sz="1100" dirty="0">
                          <a:effectLst/>
                        </a:rPr>
                        <a:t>Management of Neuropathic Pain and Assessment of Chronic Pain</a:t>
                      </a:r>
                    </a:p>
                    <a:p>
                      <a:pPr marL="342900" lvl="0" indent="-342900">
                        <a:spcAft>
                          <a:spcPts val="0"/>
                        </a:spcAft>
                        <a:buFont typeface="Symbol"/>
                        <a:buChar char=""/>
                        <a:tabLst>
                          <a:tab pos="635" algn="l"/>
                          <a:tab pos="457200" algn="l"/>
                          <a:tab pos="914400" algn="l"/>
                          <a:tab pos="1371600" algn="l"/>
                          <a:tab pos="1828800" algn="l"/>
                          <a:tab pos="2286000" algn="l"/>
                          <a:tab pos="2743200" algn="l"/>
                          <a:tab pos="3200400" algn="l"/>
                          <a:tab pos="3657600" algn="l"/>
                          <a:tab pos="4114800" algn="l"/>
                          <a:tab pos="4572000" algn="l"/>
                          <a:tab pos="5029200" algn="l"/>
                          <a:tab pos="5486400" algn="l"/>
                        </a:tabLst>
                      </a:pPr>
                      <a:r>
                        <a:rPr lang="en-AU" sz="1100" dirty="0">
                          <a:effectLst/>
                        </a:rPr>
                        <a:t>Updates on Neuropathic Pain</a:t>
                      </a:r>
                      <a:endParaRPr lang="en-AU" sz="1100" dirty="0">
                        <a:effectLst/>
                        <a:latin typeface="CG Times"/>
                        <a:ea typeface="Times New Roman"/>
                        <a:cs typeface="CG Times"/>
                      </a:endParaRPr>
                    </a:p>
                  </a:txBody>
                  <a:tcPr marL="68580" marR="68580" marT="0" marB="0"/>
                </a:tc>
                <a:tc>
                  <a:txBody>
                    <a:bodyPr/>
                    <a:lstStyle/>
                    <a:p>
                      <a:pPr>
                        <a:spcAft>
                          <a:spcPts val="0"/>
                        </a:spcAft>
                        <a:tabLst>
                          <a:tab pos="635" algn="l"/>
                          <a:tab pos="457200" algn="l"/>
                          <a:tab pos="914400" algn="l"/>
                          <a:tab pos="1371600" algn="l"/>
                          <a:tab pos="1828800" algn="l"/>
                          <a:tab pos="2286000" algn="l"/>
                          <a:tab pos="2743200" algn="l"/>
                          <a:tab pos="3200400" algn="l"/>
                          <a:tab pos="3657600" algn="l"/>
                          <a:tab pos="4114800" algn="l"/>
                          <a:tab pos="4572000" algn="l"/>
                          <a:tab pos="5029200" algn="l"/>
                          <a:tab pos="5486400" algn="l"/>
                        </a:tabLst>
                      </a:pPr>
                      <a:r>
                        <a:rPr lang="en-AU" sz="1100" dirty="0">
                          <a:effectLst/>
                        </a:rPr>
                        <a:t>Metropolitan Hospital </a:t>
                      </a:r>
                    </a:p>
                    <a:p>
                      <a:pPr>
                        <a:spcAft>
                          <a:spcPts val="0"/>
                        </a:spcAft>
                        <a:tabLst>
                          <a:tab pos="635" algn="l"/>
                          <a:tab pos="457200" algn="l"/>
                          <a:tab pos="914400" algn="l"/>
                          <a:tab pos="1371600" algn="l"/>
                          <a:tab pos="1828800" algn="l"/>
                          <a:tab pos="2286000" algn="l"/>
                          <a:tab pos="2743200" algn="l"/>
                          <a:tab pos="3200400" algn="l"/>
                          <a:tab pos="3657600" algn="l"/>
                          <a:tab pos="4114800" algn="l"/>
                          <a:tab pos="4572000" algn="l"/>
                          <a:tab pos="5029200" algn="l"/>
                          <a:tab pos="5486400" algn="l"/>
                        </a:tabLst>
                      </a:pPr>
                      <a:r>
                        <a:rPr lang="en-AU" sz="1100" dirty="0">
                          <a:effectLst/>
                        </a:rPr>
                        <a:t>Uni of Sydney Medicine 2 GMP</a:t>
                      </a:r>
                    </a:p>
                    <a:p>
                      <a:pPr>
                        <a:spcAft>
                          <a:spcPts val="0"/>
                        </a:spcAft>
                        <a:tabLst>
                          <a:tab pos="635" algn="l"/>
                          <a:tab pos="457200" algn="l"/>
                          <a:tab pos="914400" algn="l"/>
                          <a:tab pos="1371600" algn="l"/>
                          <a:tab pos="1828800" algn="l"/>
                          <a:tab pos="2286000" algn="l"/>
                          <a:tab pos="2743200" algn="l"/>
                          <a:tab pos="3200400" algn="l"/>
                          <a:tab pos="3657600" algn="l"/>
                          <a:tab pos="4114800" algn="l"/>
                          <a:tab pos="4572000" algn="l"/>
                          <a:tab pos="5029200" algn="l"/>
                          <a:tab pos="5486400" algn="l"/>
                        </a:tabLst>
                      </a:pPr>
                      <a:r>
                        <a:rPr lang="en-AU" sz="1100" dirty="0">
                          <a:effectLst/>
                        </a:rPr>
                        <a:t>4</a:t>
                      </a:r>
                      <a:r>
                        <a:rPr lang="en-AU" sz="1100" baseline="30000" dirty="0">
                          <a:effectLst/>
                        </a:rPr>
                        <a:t>th</a:t>
                      </a:r>
                      <a:r>
                        <a:rPr lang="en-AU" sz="1100" dirty="0">
                          <a:effectLst/>
                        </a:rPr>
                        <a:t> Year Uni of NSW Medical Student</a:t>
                      </a:r>
                    </a:p>
                    <a:p>
                      <a:pPr>
                        <a:spcAft>
                          <a:spcPts val="0"/>
                        </a:spcAft>
                        <a:tabLst>
                          <a:tab pos="635" algn="l"/>
                          <a:tab pos="457200" algn="l"/>
                          <a:tab pos="914400" algn="l"/>
                          <a:tab pos="1371600" algn="l"/>
                          <a:tab pos="1828800" algn="l"/>
                          <a:tab pos="2286000" algn="l"/>
                          <a:tab pos="2743200" algn="l"/>
                          <a:tab pos="3200400" algn="l"/>
                          <a:tab pos="3657600" algn="l"/>
                          <a:tab pos="4114800" algn="l"/>
                          <a:tab pos="4572000" algn="l"/>
                          <a:tab pos="5029200" algn="l"/>
                          <a:tab pos="5486400" algn="l"/>
                        </a:tabLst>
                      </a:pPr>
                      <a:r>
                        <a:rPr lang="en-AU" sz="1100" dirty="0">
                          <a:effectLst/>
                        </a:rPr>
                        <a:t>Combined NSW &amp; AFRM Bi-National Training Program, Syd</a:t>
                      </a:r>
                    </a:p>
                    <a:p>
                      <a:pPr>
                        <a:spcAft>
                          <a:spcPts val="0"/>
                        </a:spcAft>
                        <a:tabLst>
                          <a:tab pos="635" algn="l"/>
                          <a:tab pos="457200" algn="l"/>
                          <a:tab pos="914400" algn="l"/>
                          <a:tab pos="1371600" algn="l"/>
                          <a:tab pos="1828800" algn="l"/>
                          <a:tab pos="2286000" algn="l"/>
                          <a:tab pos="2743200" algn="l"/>
                          <a:tab pos="3200400" algn="l"/>
                          <a:tab pos="3657600" algn="l"/>
                          <a:tab pos="4114800" algn="l"/>
                          <a:tab pos="4572000" algn="l"/>
                          <a:tab pos="5029200" algn="l"/>
                          <a:tab pos="5486400" algn="l"/>
                        </a:tabLst>
                      </a:pPr>
                      <a:r>
                        <a:rPr lang="en-AU" sz="1100" dirty="0">
                          <a:effectLst/>
                        </a:rPr>
                        <a:t>AFRM Registrar Meeting</a:t>
                      </a:r>
                      <a:endParaRPr lang="en-AU" sz="1100" dirty="0">
                        <a:effectLst/>
                        <a:latin typeface="CG Times"/>
                        <a:ea typeface="Times New Roman"/>
                        <a:cs typeface="CG Times"/>
                      </a:endParaRPr>
                    </a:p>
                  </a:txBody>
                  <a:tcPr marL="68580" marR="68580" marT="0" marB="0"/>
                </a:tc>
              </a:tr>
              <a:tr h="563206">
                <a:tc>
                  <a:txBody>
                    <a:bodyPr/>
                    <a:lstStyle/>
                    <a:p>
                      <a:pPr>
                        <a:spcAft>
                          <a:spcPts val="0"/>
                        </a:spcAft>
                        <a:tabLst>
                          <a:tab pos="635" algn="l"/>
                          <a:tab pos="457200" algn="l"/>
                          <a:tab pos="914400" algn="l"/>
                          <a:tab pos="1371600" algn="l"/>
                          <a:tab pos="1828800" algn="l"/>
                          <a:tab pos="2286000" algn="l"/>
                          <a:tab pos="2743200" algn="l"/>
                          <a:tab pos="3200400" algn="l"/>
                          <a:tab pos="3657600" algn="l"/>
                          <a:tab pos="4114800" algn="l"/>
                          <a:tab pos="4572000" algn="l"/>
                          <a:tab pos="5029200" algn="l"/>
                          <a:tab pos="5486400" algn="l"/>
                        </a:tabLst>
                      </a:pPr>
                      <a:r>
                        <a:rPr lang="en-AU" sz="1100">
                          <a:effectLst/>
                        </a:rPr>
                        <a:t>2010</a:t>
                      </a:r>
                      <a:endParaRPr lang="en-AU" sz="1100">
                        <a:effectLst/>
                        <a:latin typeface="CG Times"/>
                        <a:ea typeface="Times New Roman"/>
                        <a:cs typeface="CG Times"/>
                      </a:endParaRPr>
                    </a:p>
                  </a:txBody>
                  <a:tcPr marL="68580" marR="68580" marT="0" marB="0"/>
                </a:tc>
                <a:tc>
                  <a:txBody>
                    <a:bodyPr/>
                    <a:lstStyle/>
                    <a:p>
                      <a:pPr marL="342900" lvl="0" indent="-342900">
                        <a:spcAft>
                          <a:spcPts val="0"/>
                        </a:spcAft>
                        <a:buFont typeface="Symbol"/>
                        <a:buChar char=""/>
                        <a:tabLst>
                          <a:tab pos="450215" algn="l"/>
                          <a:tab pos="900430" algn="l"/>
                          <a:tab pos="1350645" algn="l"/>
                          <a:tab pos="2286000" algn="l"/>
                          <a:tab pos="2743200" algn="l"/>
                          <a:tab pos="3200400" algn="l"/>
                          <a:tab pos="3657600" algn="l"/>
                          <a:tab pos="4114800" algn="l"/>
                          <a:tab pos="4572000" algn="l"/>
                          <a:tab pos="5029200" algn="l"/>
                          <a:tab pos="5486400" algn="l"/>
                        </a:tabLst>
                      </a:pPr>
                      <a:r>
                        <a:rPr lang="en-AU" sz="1100">
                          <a:effectLst/>
                        </a:rPr>
                        <a:t>Supervision and Teaching of AFRM Registrars</a:t>
                      </a:r>
                    </a:p>
                    <a:p>
                      <a:pPr marL="342900" lvl="0" indent="-342900">
                        <a:spcAft>
                          <a:spcPts val="0"/>
                        </a:spcAft>
                        <a:buFont typeface="Symbol"/>
                        <a:buChar char=""/>
                        <a:tabLst>
                          <a:tab pos="635" algn="l"/>
                          <a:tab pos="457200" algn="l"/>
                          <a:tab pos="914400" algn="l"/>
                          <a:tab pos="1350645" algn="l"/>
                          <a:tab pos="2286000" algn="l"/>
                          <a:tab pos="2743200" algn="l"/>
                          <a:tab pos="3200400" algn="l"/>
                          <a:tab pos="3657600" algn="l"/>
                          <a:tab pos="4114800" algn="l"/>
                          <a:tab pos="4572000" algn="l"/>
                          <a:tab pos="5029200" algn="l"/>
                          <a:tab pos="5486400" algn="l"/>
                        </a:tabLst>
                      </a:pPr>
                      <a:r>
                        <a:rPr lang="en-AU" sz="1100">
                          <a:effectLst/>
                        </a:rPr>
                        <a:t>Neurosciences Clinical Tutor 9 x 1.5 hr tutor</a:t>
                      </a:r>
                    </a:p>
                    <a:p>
                      <a:pPr marL="342900" lvl="0" indent="-342900">
                        <a:spcAft>
                          <a:spcPts val="0"/>
                        </a:spcAft>
                        <a:buFont typeface="Symbol"/>
                        <a:buChar char=""/>
                        <a:tabLst>
                          <a:tab pos="635" algn="l"/>
                          <a:tab pos="457200" algn="l"/>
                          <a:tab pos="914400" algn="l"/>
                          <a:tab pos="1350645" algn="l"/>
                          <a:tab pos="2286000" algn="l"/>
                          <a:tab pos="2743200" algn="l"/>
                          <a:tab pos="3200400" algn="l"/>
                          <a:tab pos="3657600" algn="l"/>
                          <a:tab pos="4114800" algn="l"/>
                          <a:tab pos="4572000" algn="l"/>
                          <a:tab pos="5029200" algn="l"/>
                          <a:tab pos="5486400" algn="l"/>
                        </a:tabLst>
                      </a:pPr>
                      <a:r>
                        <a:rPr lang="en-AU" sz="1100">
                          <a:effectLst/>
                        </a:rPr>
                        <a:t>Supervision of IPSEN Spasticity Fellow</a:t>
                      </a:r>
                      <a:endParaRPr lang="en-AU" sz="1100">
                        <a:effectLst/>
                        <a:latin typeface="CG Times"/>
                        <a:ea typeface="Times New Roman"/>
                        <a:cs typeface="CG Times"/>
                      </a:endParaRPr>
                    </a:p>
                  </a:txBody>
                  <a:tcPr marL="68580" marR="68580" marT="0" marB="0"/>
                </a:tc>
                <a:tc>
                  <a:txBody>
                    <a:bodyPr/>
                    <a:lstStyle/>
                    <a:p>
                      <a:pPr>
                        <a:spcAft>
                          <a:spcPts val="0"/>
                        </a:spcAft>
                        <a:tabLst>
                          <a:tab pos="635" algn="l"/>
                          <a:tab pos="457200" algn="l"/>
                          <a:tab pos="914400" algn="l"/>
                          <a:tab pos="1371600" algn="l"/>
                          <a:tab pos="1828800" algn="l"/>
                          <a:tab pos="2286000" algn="l"/>
                          <a:tab pos="2743200" algn="l"/>
                          <a:tab pos="3200400" algn="l"/>
                          <a:tab pos="3657600" algn="l"/>
                          <a:tab pos="4114800" algn="l"/>
                          <a:tab pos="4572000" algn="l"/>
                          <a:tab pos="5029200" algn="l"/>
                          <a:tab pos="5486400" algn="l"/>
                        </a:tabLst>
                      </a:pPr>
                      <a:r>
                        <a:rPr lang="en-AU" sz="1100" dirty="0">
                          <a:effectLst/>
                        </a:rPr>
                        <a:t>Balmain &amp; Metropolitan Hospital </a:t>
                      </a:r>
                    </a:p>
                    <a:p>
                      <a:pPr>
                        <a:spcAft>
                          <a:spcPts val="0"/>
                        </a:spcAft>
                        <a:tabLst>
                          <a:tab pos="635" algn="l"/>
                          <a:tab pos="457200" algn="l"/>
                          <a:tab pos="914400" algn="l"/>
                          <a:tab pos="1371600" algn="l"/>
                          <a:tab pos="1828800" algn="l"/>
                          <a:tab pos="2286000" algn="l"/>
                          <a:tab pos="2743200" algn="l"/>
                          <a:tab pos="3200400" algn="l"/>
                          <a:tab pos="3657600" algn="l"/>
                          <a:tab pos="4114800" algn="l"/>
                          <a:tab pos="4572000" algn="l"/>
                          <a:tab pos="5029200" algn="l"/>
                          <a:tab pos="5486400" algn="l"/>
                        </a:tabLst>
                      </a:pPr>
                      <a:r>
                        <a:rPr lang="en-AU" sz="1100" dirty="0">
                          <a:effectLst/>
                        </a:rPr>
                        <a:t>Uni of Sydney Medicine II GMP </a:t>
                      </a:r>
                    </a:p>
                    <a:p>
                      <a:pPr>
                        <a:spcAft>
                          <a:spcPts val="0"/>
                        </a:spcAft>
                        <a:tabLst>
                          <a:tab pos="635" algn="l"/>
                          <a:tab pos="457200" algn="l"/>
                          <a:tab pos="914400" algn="l"/>
                          <a:tab pos="1371600" algn="l"/>
                          <a:tab pos="1828800" algn="l"/>
                          <a:tab pos="2286000" algn="l"/>
                          <a:tab pos="2743200" algn="l"/>
                          <a:tab pos="3200400" algn="l"/>
                          <a:tab pos="3657600" algn="l"/>
                          <a:tab pos="4114800" algn="l"/>
                          <a:tab pos="4572000" algn="l"/>
                          <a:tab pos="5029200" algn="l"/>
                          <a:tab pos="5486400" algn="l"/>
                        </a:tabLst>
                      </a:pPr>
                      <a:r>
                        <a:rPr lang="en-AU" sz="1100" dirty="0">
                          <a:effectLst/>
                        </a:rPr>
                        <a:t>RPAH</a:t>
                      </a:r>
                      <a:endParaRPr lang="en-AU" sz="1100" dirty="0">
                        <a:effectLst/>
                        <a:latin typeface="CG Times"/>
                        <a:ea typeface="Times New Roman"/>
                        <a:cs typeface="CG Times"/>
                      </a:endParaRPr>
                    </a:p>
                  </a:txBody>
                  <a:tcPr marL="68580" marR="68580" marT="0" marB="0"/>
                </a:tc>
              </a:tr>
              <a:tr h="938676">
                <a:tc>
                  <a:txBody>
                    <a:bodyPr/>
                    <a:lstStyle/>
                    <a:p>
                      <a:pPr>
                        <a:spcAft>
                          <a:spcPts val="0"/>
                        </a:spcAft>
                        <a:tabLst>
                          <a:tab pos="635" algn="l"/>
                          <a:tab pos="457200" algn="l"/>
                          <a:tab pos="914400" algn="l"/>
                          <a:tab pos="1371600" algn="l"/>
                          <a:tab pos="1828800" algn="l"/>
                          <a:tab pos="2286000" algn="l"/>
                          <a:tab pos="2743200" algn="l"/>
                          <a:tab pos="3200400" algn="l"/>
                          <a:tab pos="3657600" algn="l"/>
                          <a:tab pos="4114800" algn="l"/>
                          <a:tab pos="4572000" algn="l"/>
                          <a:tab pos="5029200" algn="l"/>
                          <a:tab pos="5486400" algn="l"/>
                        </a:tabLst>
                      </a:pPr>
                      <a:r>
                        <a:rPr lang="en-AU" sz="1100">
                          <a:effectLst/>
                        </a:rPr>
                        <a:t>2011</a:t>
                      </a:r>
                      <a:endParaRPr lang="en-AU" sz="1100">
                        <a:effectLst/>
                        <a:latin typeface="CG Times"/>
                        <a:ea typeface="Times New Roman"/>
                        <a:cs typeface="CG Times"/>
                      </a:endParaRPr>
                    </a:p>
                  </a:txBody>
                  <a:tcPr marL="68580" marR="68580" marT="0" marB="0"/>
                </a:tc>
                <a:tc>
                  <a:txBody>
                    <a:bodyPr/>
                    <a:lstStyle/>
                    <a:p>
                      <a:pPr marL="342900" lvl="0" indent="-342900">
                        <a:spcAft>
                          <a:spcPts val="0"/>
                        </a:spcAft>
                        <a:buFont typeface="Symbol"/>
                        <a:buChar char=""/>
                        <a:tabLst>
                          <a:tab pos="450215" algn="l"/>
                          <a:tab pos="900430" algn="l"/>
                          <a:tab pos="1350645" algn="l"/>
                          <a:tab pos="2286000" algn="l"/>
                          <a:tab pos="2743200" algn="l"/>
                          <a:tab pos="3200400" algn="l"/>
                          <a:tab pos="3657600" algn="l"/>
                          <a:tab pos="4114800" algn="l"/>
                          <a:tab pos="4572000" algn="l"/>
                          <a:tab pos="5029200" algn="l"/>
                          <a:tab pos="5486400" algn="l"/>
                        </a:tabLst>
                      </a:pPr>
                      <a:r>
                        <a:rPr lang="en-AU" sz="1100">
                          <a:effectLst/>
                        </a:rPr>
                        <a:t>Supervision and Teaching of AFRM Registrars</a:t>
                      </a:r>
                    </a:p>
                    <a:p>
                      <a:pPr marL="342900" lvl="0" indent="-342900">
                        <a:spcAft>
                          <a:spcPts val="0"/>
                        </a:spcAft>
                        <a:buFont typeface="Symbol"/>
                        <a:buChar char=""/>
                        <a:tabLst>
                          <a:tab pos="635" algn="l"/>
                          <a:tab pos="457200" algn="l"/>
                          <a:tab pos="914400" algn="l"/>
                          <a:tab pos="1350645" algn="l"/>
                          <a:tab pos="2286000" algn="l"/>
                          <a:tab pos="2743200" algn="l"/>
                          <a:tab pos="3200400" algn="l"/>
                          <a:tab pos="3657600" algn="l"/>
                          <a:tab pos="4114800" algn="l"/>
                          <a:tab pos="4572000" algn="l"/>
                          <a:tab pos="5029200" algn="l"/>
                          <a:tab pos="5486400" algn="l"/>
                        </a:tabLst>
                      </a:pPr>
                      <a:r>
                        <a:rPr lang="en-AU" sz="1100">
                          <a:effectLst/>
                        </a:rPr>
                        <a:t>Neurosciences Clinical Tutor 9 x 1.5 hr tutor</a:t>
                      </a:r>
                    </a:p>
                    <a:p>
                      <a:pPr marL="342900" lvl="0" indent="-342900">
                        <a:spcAft>
                          <a:spcPts val="0"/>
                        </a:spcAft>
                        <a:buFont typeface="Symbol"/>
                        <a:buChar char=""/>
                        <a:tabLst>
                          <a:tab pos="635" algn="l"/>
                          <a:tab pos="457200" algn="l"/>
                          <a:tab pos="914400" algn="l"/>
                          <a:tab pos="1350645" algn="l"/>
                          <a:tab pos="2286000" algn="l"/>
                          <a:tab pos="2743200" algn="l"/>
                          <a:tab pos="3200400" algn="l"/>
                          <a:tab pos="3657600" algn="l"/>
                          <a:tab pos="4114800" algn="l"/>
                          <a:tab pos="4572000" algn="l"/>
                          <a:tab pos="5029200" algn="l"/>
                          <a:tab pos="5486400" algn="l"/>
                        </a:tabLst>
                      </a:pPr>
                      <a:r>
                        <a:rPr lang="en-AU" sz="1100">
                          <a:effectLst/>
                        </a:rPr>
                        <a:t>Principles of Electrophysiology </a:t>
                      </a:r>
                    </a:p>
                    <a:p>
                      <a:pPr marL="342900" lvl="0" indent="-342900">
                        <a:spcAft>
                          <a:spcPts val="0"/>
                        </a:spcAft>
                        <a:buFont typeface="Symbol"/>
                        <a:buChar char=""/>
                        <a:tabLst>
                          <a:tab pos="635" algn="l"/>
                          <a:tab pos="457200" algn="l"/>
                          <a:tab pos="914400" algn="l"/>
                          <a:tab pos="1350645" algn="l"/>
                          <a:tab pos="2286000" algn="l"/>
                          <a:tab pos="2743200" algn="l"/>
                          <a:tab pos="3200400" algn="l"/>
                          <a:tab pos="3657600" algn="l"/>
                          <a:tab pos="4114800" algn="l"/>
                          <a:tab pos="4572000" algn="l"/>
                          <a:tab pos="5029200" algn="l"/>
                          <a:tab pos="5486400" algn="l"/>
                        </a:tabLst>
                      </a:pPr>
                      <a:r>
                        <a:rPr lang="en-AU" sz="1100">
                          <a:effectLst/>
                        </a:rPr>
                        <a:t>Assessment and Management of Parkinson’s Disease</a:t>
                      </a:r>
                      <a:endParaRPr lang="en-AU" sz="1100">
                        <a:effectLst/>
                        <a:latin typeface="CG Times"/>
                        <a:ea typeface="Times New Roman"/>
                        <a:cs typeface="CG Times"/>
                      </a:endParaRPr>
                    </a:p>
                  </a:txBody>
                  <a:tcPr marL="68580" marR="68580" marT="0" marB="0"/>
                </a:tc>
                <a:tc>
                  <a:txBody>
                    <a:bodyPr/>
                    <a:lstStyle/>
                    <a:p>
                      <a:pPr>
                        <a:spcAft>
                          <a:spcPts val="0"/>
                        </a:spcAft>
                        <a:tabLst>
                          <a:tab pos="635" algn="l"/>
                          <a:tab pos="457200" algn="l"/>
                          <a:tab pos="914400" algn="l"/>
                          <a:tab pos="1371600" algn="l"/>
                          <a:tab pos="1828800" algn="l"/>
                          <a:tab pos="2286000" algn="l"/>
                          <a:tab pos="2743200" algn="l"/>
                          <a:tab pos="3200400" algn="l"/>
                          <a:tab pos="3657600" algn="l"/>
                          <a:tab pos="4114800" algn="l"/>
                          <a:tab pos="4572000" algn="l"/>
                          <a:tab pos="5029200" algn="l"/>
                          <a:tab pos="5486400" algn="l"/>
                        </a:tabLst>
                      </a:pPr>
                      <a:r>
                        <a:rPr lang="en-AU" sz="1100" dirty="0">
                          <a:effectLst/>
                        </a:rPr>
                        <a:t>Balmain &amp; Metropolitan Hospital </a:t>
                      </a:r>
                    </a:p>
                    <a:p>
                      <a:pPr>
                        <a:spcAft>
                          <a:spcPts val="0"/>
                        </a:spcAft>
                        <a:tabLst>
                          <a:tab pos="635" algn="l"/>
                          <a:tab pos="457200" algn="l"/>
                          <a:tab pos="914400" algn="l"/>
                          <a:tab pos="1371600" algn="l"/>
                          <a:tab pos="1828800" algn="l"/>
                          <a:tab pos="2286000" algn="l"/>
                          <a:tab pos="2743200" algn="l"/>
                          <a:tab pos="3200400" algn="l"/>
                          <a:tab pos="3657600" algn="l"/>
                          <a:tab pos="4114800" algn="l"/>
                          <a:tab pos="4572000" algn="l"/>
                          <a:tab pos="5029200" algn="l"/>
                          <a:tab pos="5486400" algn="l"/>
                        </a:tabLst>
                      </a:pPr>
                      <a:r>
                        <a:rPr lang="en-AU" sz="1100" dirty="0" err="1">
                          <a:effectLst/>
                        </a:rPr>
                        <a:t>Univ</a:t>
                      </a:r>
                      <a:r>
                        <a:rPr lang="en-AU" sz="1100" dirty="0">
                          <a:effectLst/>
                        </a:rPr>
                        <a:t> of Sydney Medicine II GMP</a:t>
                      </a:r>
                    </a:p>
                    <a:p>
                      <a:pPr>
                        <a:spcAft>
                          <a:spcPts val="0"/>
                        </a:spcAft>
                        <a:tabLst>
                          <a:tab pos="635" algn="l"/>
                          <a:tab pos="457200" algn="l"/>
                          <a:tab pos="914400" algn="l"/>
                          <a:tab pos="1371600" algn="l"/>
                          <a:tab pos="1828800" algn="l"/>
                          <a:tab pos="2286000" algn="l"/>
                          <a:tab pos="2743200" algn="l"/>
                          <a:tab pos="3200400" algn="l"/>
                          <a:tab pos="3657600" algn="l"/>
                          <a:tab pos="4114800" algn="l"/>
                          <a:tab pos="4572000" algn="l"/>
                          <a:tab pos="5029200" algn="l"/>
                          <a:tab pos="5486400" algn="l"/>
                        </a:tabLst>
                      </a:pPr>
                      <a:r>
                        <a:rPr lang="en-AU" sz="1100" dirty="0">
                          <a:effectLst/>
                        </a:rPr>
                        <a:t>AFRM Registrar Workshop, Syd</a:t>
                      </a:r>
                    </a:p>
                    <a:p>
                      <a:pPr>
                        <a:spcAft>
                          <a:spcPts val="0"/>
                        </a:spcAft>
                        <a:tabLst>
                          <a:tab pos="635" algn="l"/>
                          <a:tab pos="457200" algn="l"/>
                          <a:tab pos="914400" algn="l"/>
                          <a:tab pos="1371600" algn="l"/>
                          <a:tab pos="1828800" algn="l"/>
                          <a:tab pos="2286000" algn="l"/>
                          <a:tab pos="2743200" algn="l"/>
                          <a:tab pos="3200400" algn="l"/>
                          <a:tab pos="3657600" algn="l"/>
                          <a:tab pos="4114800" algn="l"/>
                          <a:tab pos="4572000" algn="l"/>
                          <a:tab pos="5029200" algn="l"/>
                          <a:tab pos="5486400" algn="l"/>
                        </a:tabLst>
                      </a:pPr>
                      <a:r>
                        <a:rPr lang="en-AU" sz="1100" dirty="0">
                          <a:effectLst/>
                        </a:rPr>
                        <a:t>Combined NSW &amp; AFRM Bi-National Training Program, Syd</a:t>
                      </a:r>
                      <a:endParaRPr lang="en-AU" sz="1100" dirty="0">
                        <a:effectLst/>
                        <a:latin typeface="CG Times"/>
                        <a:ea typeface="Times New Roman"/>
                        <a:cs typeface="CG Times"/>
                      </a:endParaRPr>
                    </a:p>
                  </a:txBody>
                  <a:tcPr marL="68580" marR="68580" marT="0" marB="0"/>
                </a:tc>
              </a:tr>
              <a:tr h="563206">
                <a:tc>
                  <a:txBody>
                    <a:bodyPr/>
                    <a:lstStyle/>
                    <a:p>
                      <a:pPr>
                        <a:spcAft>
                          <a:spcPts val="0"/>
                        </a:spcAft>
                        <a:tabLst>
                          <a:tab pos="635" algn="l"/>
                          <a:tab pos="457200" algn="l"/>
                          <a:tab pos="914400" algn="l"/>
                          <a:tab pos="1371600" algn="l"/>
                          <a:tab pos="1828800" algn="l"/>
                          <a:tab pos="2286000" algn="l"/>
                          <a:tab pos="2743200" algn="l"/>
                          <a:tab pos="3200400" algn="l"/>
                          <a:tab pos="3657600" algn="l"/>
                          <a:tab pos="4114800" algn="l"/>
                          <a:tab pos="4572000" algn="l"/>
                          <a:tab pos="5029200" algn="l"/>
                          <a:tab pos="5486400" algn="l"/>
                        </a:tabLst>
                      </a:pPr>
                      <a:r>
                        <a:rPr lang="en-AU" sz="1100">
                          <a:effectLst/>
                        </a:rPr>
                        <a:t>2012</a:t>
                      </a:r>
                      <a:endParaRPr lang="en-AU" sz="1100">
                        <a:effectLst/>
                        <a:latin typeface="CG Times"/>
                        <a:ea typeface="Times New Roman"/>
                        <a:cs typeface="CG Times"/>
                      </a:endParaRPr>
                    </a:p>
                  </a:txBody>
                  <a:tcPr marL="68580" marR="68580" marT="0" marB="0"/>
                </a:tc>
                <a:tc>
                  <a:txBody>
                    <a:bodyPr/>
                    <a:lstStyle/>
                    <a:p>
                      <a:pPr marL="342900" lvl="0" indent="-342900">
                        <a:spcAft>
                          <a:spcPts val="0"/>
                        </a:spcAft>
                        <a:buFont typeface="Symbol"/>
                        <a:buChar char=""/>
                        <a:tabLst>
                          <a:tab pos="450215" algn="l"/>
                          <a:tab pos="900430" algn="l"/>
                          <a:tab pos="1350645" algn="l"/>
                          <a:tab pos="2286000" algn="l"/>
                          <a:tab pos="2743200" algn="l"/>
                          <a:tab pos="3200400" algn="l"/>
                          <a:tab pos="3657600" algn="l"/>
                          <a:tab pos="4114800" algn="l"/>
                          <a:tab pos="4572000" algn="l"/>
                          <a:tab pos="5029200" algn="l"/>
                          <a:tab pos="5486400" algn="l"/>
                        </a:tabLst>
                      </a:pPr>
                      <a:r>
                        <a:rPr lang="en-AU" sz="1100">
                          <a:effectLst/>
                        </a:rPr>
                        <a:t>Supervision and Teaching of AFRM Registrars</a:t>
                      </a:r>
                    </a:p>
                    <a:p>
                      <a:pPr marL="342900" lvl="0" indent="-342900">
                        <a:spcAft>
                          <a:spcPts val="0"/>
                        </a:spcAft>
                        <a:buFont typeface="Symbol"/>
                        <a:buChar char=""/>
                        <a:tabLst>
                          <a:tab pos="635" algn="l"/>
                          <a:tab pos="457200" algn="l"/>
                          <a:tab pos="914400" algn="l"/>
                          <a:tab pos="1350645" algn="l"/>
                          <a:tab pos="2286000" algn="l"/>
                          <a:tab pos="2743200" algn="l"/>
                          <a:tab pos="3200400" algn="l"/>
                          <a:tab pos="3657600" algn="l"/>
                          <a:tab pos="4114800" algn="l"/>
                          <a:tab pos="4572000" algn="l"/>
                          <a:tab pos="5029200" algn="l"/>
                          <a:tab pos="5486400" algn="l"/>
                        </a:tabLst>
                      </a:pPr>
                      <a:r>
                        <a:rPr lang="en-AU" sz="1100">
                          <a:effectLst/>
                        </a:rPr>
                        <a:t>Neurosciences Clinical Tutor 9 x 1.5 hr tutor</a:t>
                      </a:r>
                    </a:p>
                    <a:p>
                      <a:pPr marL="342900" lvl="0" indent="-342900">
                        <a:spcAft>
                          <a:spcPts val="0"/>
                        </a:spcAft>
                        <a:buFont typeface="Symbol"/>
                        <a:buChar char=""/>
                        <a:tabLst>
                          <a:tab pos="635" algn="l"/>
                          <a:tab pos="457200" algn="l"/>
                          <a:tab pos="914400" algn="l"/>
                          <a:tab pos="1350645" algn="l"/>
                          <a:tab pos="2286000" algn="l"/>
                          <a:tab pos="2743200" algn="l"/>
                          <a:tab pos="3200400" algn="l"/>
                          <a:tab pos="3657600" algn="l"/>
                          <a:tab pos="4114800" algn="l"/>
                          <a:tab pos="4572000" algn="l"/>
                          <a:tab pos="5029200" algn="l"/>
                          <a:tab pos="5486400" algn="l"/>
                        </a:tabLst>
                      </a:pPr>
                      <a:r>
                        <a:rPr lang="en-AU" sz="1100">
                          <a:effectLst/>
                        </a:rPr>
                        <a:t>Supervision of IPSEN Spasticity Fellow</a:t>
                      </a:r>
                      <a:endParaRPr lang="en-AU" sz="1100">
                        <a:effectLst/>
                        <a:latin typeface="CG Times"/>
                        <a:ea typeface="Times New Roman"/>
                        <a:cs typeface="CG Times"/>
                      </a:endParaRPr>
                    </a:p>
                  </a:txBody>
                  <a:tcPr marL="68580" marR="68580" marT="0" marB="0"/>
                </a:tc>
                <a:tc>
                  <a:txBody>
                    <a:bodyPr/>
                    <a:lstStyle/>
                    <a:p>
                      <a:pPr>
                        <a:spcAft>
                          <a:spcPts val="0"/>
                        </a:spcAft>
                        <a:tabLst>
                          <a:tab pos="635" algn="l"/>
                          <a:tab pos="457200" algn="l"/>
                          <a:tab pos="914400" algn="l"/>
                          <a:tab pos="1371600" algn="l"/>
                          <a:tab pos="1828800" algn="l"/>
                          <a:tab pos="2286000" algn="l"/>
                          <a:tab pos="2743200" algn="l"/>
                          <a:tab pos="3200400" algn="l"/>
                          <a:tab pos="3657600" algn="l"/>
                          <a:tab pos="4114800" algn="l"/>
                          <a:tab pos="4572000" algn="l"/>
                          <a:tab pos="5029200" algn="l"/>
                          <a:tab pos="5486400" algn="l"/>
                        </a:tabLst>
                      </a:pPr>
                      <a:r>
                        <a:rPr lang="en-AU" sz="1100" dirty="0">
                          <a:effectLst/>
                        </a:rPr>
                        <a:t>Balmain &amp; Metropolitan Hospital </a:t>
                      </a:r>
                    </a:p>
                    <a:p>
                      <a:pPr>
                        <a:spcAft>
                          <a:spcPts val="0"/>
                        </a:spcAft>
                        <a:tabLst>
                          <a:tab pos="635" algn="l"/>
                          <a:tab pos="457200" algn="l"/>
                          <a:tab pos="914400" algn="l"/>
                          <a:tab pos="1371600" algn="l"/>
                          <a:tab pos="1828800" algn="l"/>
                          <a:tab pos="2286000" algn="l"/>
                          <a:tab pos="2743200" algn="l"/>
                          <a:tab pos="3200400" algn="l"/>
                          <a:tab pos="3657600" algn="l"/>
                          <a:tab pos="4114800" algn="l"/>
                          <a:tab pos="4572000" algn="l"/>
                          <a:tab pos="5029200" algn="l"/>
                          <a:tab pos="5486400" algn="l"/>
                        </a:tabLst>
                      </a:pPr>
                      <a:r>
                        <a:rPr lang="en-AU" sz="1100" dirty="0">
                          <a:effectLst/>
                        </a:rPr>
                        <a:t>Uni of Sydney Medicine II GMP </a:t>
                      </a:r>
                    </a:p>
                    <a:p>
                      <a:pPr>
                        <a:spcAft>
                          <a:spcPts val="0"/>
                        </a:spcAft>
                        <a:tabLst>
                          <a:tab pos="635" algn="l"/>
                          <a:tab pos="457200" algn="l"/>
                          <a:tab pos="914400" algn="l"/>
                          <a:tab pos="1371600" algn="l"/>
                          <a:tab pos="1828800" algn="l"/>
                          <a:tab pos="2286000" algn="l"/>
                          <a:tab pos="2743200" algn="l"/>
                          <a:tab pos="3200400" algn="l"/>
                          <a:tab pos="3657600" algn="l"/>
                          <a:tab pos="4114800" algn="l"/>
                          <a:tab pos="4572000" algn="l"/>
                          <a:tab pos="5029200" algn="l"/>
                          <a:tab pos="5486400" algn="l"/>
                        </a:tabLst>
                      </a:pPr>
                      <a:r>
                        <a:rPr lang="en-AU" sz="1100" dirty="0">
                          <a:effectLst/>
                        </a:rPr>
                        <a:t>RPAH</a:t>
                      </a:r>
                      <a:endParaRPr lang="en-AU" sz="1100" dirty="0">
                        <a:effectLst/>
                        <a:latin typeface="CG Times"/>
                        <a:ea typeface="Times New Roman"/>
                        <a:cs typeface="CG Times"/>
                      </a:endParaRPr>
                    </a:p>
                  </a:txBody>
                  <a:tcPr marL="68580" marR="68580" marT="0" marB="0"/>
                </a:tc>
              </a:tr>
              <a:tr h="375470">
                <a:tc>
                  <a:txBody>
                    <a:bodyPr/>
                    <a:lstStyle/>
                    <a:p>
                      <a:pPr>
                        <a:spcAft>
                          <a:spcPts val="0"/>
                        </a:spcAft>
                        <a:tabLst>
                          <a:tab pos="635" algn="l"/>
                          <a:tab pos="457200" algn="l"/>
                          <a:tab pos="914400" algn="l"/>
                          <a:tab pos="1371600" algn="l"/>
                          <a:tab pos="1828800" algn="l"/>
                          <a:tab pos="2286000" algn="l"/>
                          <a:tab pos="2743200" algn="l"/>
                          <a:tab pos="3200400" algn="l"/>
                          <a:tab pos="3657600" algn="l"/>
                          <a:tab pos="4114800" algn="l"/>
                          <a:tab pos="4572000" algn="l"/>
                          <a:tab pos="5029200" algn="l"/>
                          <a:tab pos="5486400" algn="l"/>
                        </a:tabLst>
                      </a:pPr>
                      <a:r>
                        <a:rPr lang="en-AU" sz="1100">
                          <a:effectLst/>
                        </a:rPr>
                        <a:t>2013</a:t>
                      </a:r>
                      <a:endParaRPr lang="en-AU" sz="1100">
                        <a:effectLst/>
                        <a:latin typeface="CG Times"/>
                        <a:ea typeface="Times New Roman"/>
                        <a:cs typeface="CG Times"/>
                      </a:endParaRPr>
                    </a:p>
                  </a:txBody>
                  <a:tcPr marL="68580" marR="68580" marT="0" marB="0"/>
                </a:tc>
                <a:tc>
                  <a:txBody>
                    <a:bodyPr/>
                    <a:lstStyle/>
                    <a:p>
                      <a:pPr marL="342900" lvl="0" indent="-342900">
                        <a:spcAft>
                          <a:spcPts val="0"/>
                        </a:spcAft>
                        <a:buFont typeface="Symbol"/>
                        <a:buChar char=""/>
                        <a:tabLst>
                          <a:tab pos="450215" algn="l"/>
                          <a:tab pos="900430" algn="l"/>
                          <a:tab pos="1350645" algn="l"/>
                          <a:tab pos="2286000" algn="l"/>
                          <a:tab pos="2743200" algn="l"/>
                          <a:tab pos="3200400" algn="l"/>
                          <a:tab pos="3657600" algn="l"/>
                          <a:tab pos="4114800" algn="l"/>
                          <a:tab pos="4572000" algn="l"/>
                          <a:tab pos="5029200" algn="l"/>
                          <a:tab pos="5486400" algn="l"/>
                        </a:tabLst>
                      </a:pPr>
                      <a:r>
                        <a:rPr lang="en-AU" sz="1100">
                          <a:effectLst/>
                        </a:rPr>
                        <a:t>Supervision and Teaching of AFRM Registrars</a:t>
                      </a:r>
                    </a:p>
                    <a:p>
                      <a:pPr marL="342900" lvl="0" indent="-342900">
                        <a:spcAft>
                          <a:spcPts val="0"/>
                        </a:spcAft>
                        <a:buFont typeface="Symbol"/>
                        <a:buChar char=""/>
                        <a:tabLst>
                          <a:tab pos="635" algn="l"/>
                          <a:tab pos="457200" algn="l"/>
                          <a:tab pos="914400" algn="l"/>
                          <a:tab pos="1350645" algn="l"/>
                          <a:tab pos="2286000" algn="l"/>
                          <a:tab pos="2743200" algn="l"/>
                          <a:tab pos="3200400" algn="l"/>
                          <a:tab pos="3657600" algn="l"/>
                          <a:tab pos="4114800" algn="l"/>
                          <a:tab pos="4572000" algn="l"/>
                          <a:tab pos="5029200" algn="l"/>
                          <a:tab pos="5486400" algn="l"/>
                        </a:tabLst>
                      </a:pPr>
                      <a:r>
                        <a:rPr lang="en-AU" sz="1100">
                          <a:effectLst/>
                        </a:rPr>
                        <a:t>Supervision of IPSEN Spasticity Fellow</a:t>
                      </a:r>
                      <a:endParaRPr lang="en-AU" sz="1100">
                        <a:effectLst/>
                        <a:latin typeface="CG Times"/>
                        <a:ea typeface="Times New Roman"/>
                        <a:cs typeface="CG Times"/>
                      </a:endParaRPr>
                    </a:p>
                  </a:txBody>
                  <a:tcPr marL="68580" marR="68580" marT="0" marB="0"/>
                </a:tc>
                <a:tc>
                  <a:txBody>
                    <a:bodyPr/>
                    <a:lstStyle/>
                    <a:p>
                      <a:pPr>
                        <a:spcAft>
                          <a:spcPts val="0"/>
                        </a:spcAft>
                        <a:tabLst>
                          <a:tab pos="635" algn="l"/>
                          <a:tab pos="457200" algn="l"/>
                          <a:tab pos="914400" algn="l"/>
                          <a:tab pos="1371600" algn="l"/>
                          <a:tab pos="1828800" algn="l"/>
                          <a:tab pos="2286000" algn="l"/>
                          <a:tab pos="2743200" algn="l"/>
                          <a:tab pos="3200400" algn="l"/>
                          <a:tab pos="3657600" algn="l"/>
                          <a:tab pos="4114800" algn="l"/>
                          <a:tab pos="4572000" algn="l"/>
                          <a:tab pos="5029200" algn="l"/>
                          <a:tab pos="5486400" algn="l"/>
                        </a:tabLst>
                      </a:pPr>
                      <a:r>
                        <a:rPr lang="en-AU" sz="1100" dirty="0">
                          <a:effectLst/>
                        </a:rPr>
                        <a:t>Balmain &amp; Metropolitan Hospital </a:t>
                      </a:r>
                    </a:p>
                    <a:p>
                      <a:pPr>
                        <a:spcAft>
                          <a:spcPts val="0"/>
                        </a:spcAft>
                        <a:tabLst>
                          <a:tab pos="635" algn="l"/>
                          <a:tab pos="457200" algn="l"/>
                          <a:tab pos="914400" algn="l"/>
                          <a:tab pos="1371600" algn="l"/>
                          <a:tab pos="1828800" algn="l"/>
                          <a:tab pos="2286000" algn="l"/>
                          <a:tab pos="2743200" algn="l"/>
                          <a:tab pos="3200400" algn="l"/>
                          <a:tab pos="3657600" algn="l"/>
                          <a:tab pos="4114800" algn="l"/>
                          <a:tab pos="4572000" algn="l"/>
                          <a:tab pos="5029200" algn="l"/>
                          <a:tab pos="5486400" algn="l"/>
                        </a:tabLst>
                      </a:pPr>
                      <a:r>
                        <a:rPr lang="en-AU" sz="1100" dirty="0">
                          <a:effectLst/>
                        </a:rPr>
                        <a:t>RPAH</a:t>
                      </a:r>
                      <a:endParaRPr lang="en-AU" sz="1100" dirty="0">
                        <a:effectLst/>
                        <a:latin typeface="CG Times"/>
                        <a:ea typeface="Times New Roman"/>
                        <a:cs typeface="CG Times"/>
                      </a:endParaRPr>
                    </a:p>
                  </a:txBody>
                  <a:tcPr marL="68580" marR="68580" marT="0" marB="0"/>
                </a:tc>
              </a:tr>
              <a:tr h="563206">
                <a:tc>
                  <a:txBody>
                    <a:bodyPr/>
                    <a:lstStyle/>
                    <a:p>
                      <a:pPr>
                        <a:spcAft>
                          <a:spcPts val="0"/>
                        </a:spcAft>
                        <a:tabLst>
                          <a:tab pos="635" algn="l"/>
                          <a:tab pos="457200" algn="l"/>
                          <a:tab pos="914400" algn="l"/>
                          <a:tab pos="1371600" algn="l"/>
                          <a:tab pos="1828800" algn="l"/>
                          <a:tab pos="2286000" algn="l"/>
                          <a:tab pos="2743200" algn="l"/>
                          <a:tab pos="3200400" algn="l"/>
                          <a:tab pos="3657600" algn="l"/>
                          <a:tab pos="4114800" algn="l"/>
                          <a:tab pos="4572000" algn="l"/>
                          <a:tab pos="5029200" algn="l"/>
                          <a:tab pos="5486400" algn="l"/>
                        </a:tabLst>
                      </a:pPr>
                      <a:r>
                        <a:rPr lang="en-AU" sz="1100">
                          <a:effectLst/>
                        </a:rPr>
                        <a:t>2014</a:t>
                      </a:r>
                      <a:endParaRPr lang="en-AU" sz="1100">
                        <a:effectLst/>
                        <a:latin typeface="CG Times"/>
                        <a:ea typeface="Times New Roman"/>
                        <a:cs typeface="CG Times"/>
                      </a:endParaRPr>
                    </a:p>
                  </a:txBody>
                  <a:tcPr marL="68580" marR="68580" marT="0" marB="0"/>
                </a:tc>
                <a:tc>
                  <a:txBody>
                    <a:bodyPr/>
                    <a:lstStyle/>
                    <a:p>
                      <a:pPr marL="342900" lvl="0" indent="-342900">
                        <a:spcAft>
                          <a:spcPts val="0"/>
                        </a:spcAft>
                        <a:buFont typeface="Symbol"/>
                        <a:buChar char=""/>
                        <a:tabLst>
                          <a:tab pos="450215" algn="l"/>
                          <a:tab pos="900430" algn="l"/>
                          <a:tab pos="1350645" algn="l"/>
                          <a:tab pos="2286000" algn="l"/>
                          <a:tab pos="2743200" algn="l"/>
                          <a:tab pos="3200400" algn="l"/>
                          <a:tab pos="3657600" algn="l"/>
                          <a:tab pos="4114800" algn="l"/>
                          <a:tab pos="4572000" algn="l"/>
                          <a:tab pos="5029200" algn="l"/>
                          <a:tab pos="5486400" algn="l"/>
                        </a:tabLst>
                      </a:pPr>
                      <a:r>
                        <a:rPr lang="en-AU" sz="1100">
                          <a:effectLst/>
                        </a:rPr>
                        <a:t>Supervision and Teaching of AFRM Registrars</a:t>
                      </a:r>
                    </a:p>
                    <a:p>
                      <a:pPr marL="342900" lvl="0" indent="-342900">
                        <a:spcAft>
                          <a:spcPts val="0"/>
                        </a:spcAft>
                        <a:buFont typeface="Symbol"/>
                        <a:buChar char=""/>
                        <a:tabLst>
                          <a:tab pos="635" algn="l"/>
                          <a:tab pos="457200" algn="l"/>
                          <a:tab pos="914400" algn="l"/>
                          <a:tab pos="1350645" algn="l"/>
                          <a:tab pos="2286000" algn="l"/>
                          <a:tab pos="2743200" algn="l"/>
                          <a:tab pos="3200400" algn="l"/>
                          <a:tab pos="3657600" algn="l"/>
                          <a:tab pos="4114800" algn="l"/>
                          <a:tab pos="4572000" algn="l"/>
                          <a:tab pos="5029200" algn="l"/>
                          <a:tab pos="5486400" algn="l"/>
                        </a:tabLst>
                      </a:pPr>
                      <a:r>
                        <a:rPr lang="en-AU" sz="1100">
                          <a:effectLst/>
                        </a:rPr>
                        <a:t>Supervision of IPSEN Spasticity Fellow</a:t>
                      </a:r>
                    </a:p>
                    <a:p>
                      <a:pPr marL="342900" lvl="0" indent="-342900">
                        <a:spcAft>
                          <a:spcPts val="0"/>
                        </a:spcAft>
                        <a:buFont typeface="Symbol"/>
                        <a:buChar char=""/>
                        <a:tabLst>
                          <a:tab pos="635" algn="l"/>
                          <a:tab pos="457200" algn="l"/>
                          <a:tab pos="914400" algn="l"/>
                          <a:tab pos="1350645" algn="l"/>
                          <a:tab pos="2286000" algn="l"/>
                          <a:tab pos="2743200" algn="l"/>
                          <a:tab pos="3200400" algn="l"/>
                          <a:tab pos="3657600" algn="l"/>
                          <a:tab pos="4114800" algn="l"/>
                          <a:tab pos="4572000" algn="l"/>
                          <a:tab pos="5029200" algn="l"/>
                          <a:tab pos="5486400" algn="l"/>
                        </a:tabLst>
                      </a:pPr>
                      <a:r>
                        <a:rPr lang="en-AU" sz="1100">
                          <a:effectLst/>
                        </a:rPr>
                        <a:t>Neurosciences Clinical Tutor 9 x 1.5 hr tutor</a:t>
                      </a:r>
                      <a:endParaRPr lang="en-AU" sz="1100">
                        <a:effectLst/>
                        <a:latin typeface="CG Times"/>
                        <a:ea typeface="Times New Roman"/>
                        <a:cs typeface="CG Times"/>
                      </a:endParaRPr>
                    </a:p>
                  </a:txBody>
                  <a:tcPr marL="68580" marR="68580" marT="0" marB="0"/>
                </a:tc>
                <a:tc>
                  <a:txBody>
                    <a:bodyPr/>
                    <a:lstStyle/>
                    <a:p>
                      <a:pPr>
                        <a:spcAft>
                          <a:spcPts val="0"/>
                        </a:spcAft>
                        <a:tabLst>
                          <a:tab pos="635" algn="l"/>
                          <a:tab pos="457200" algn="l"/>
                          <a:tab pos="914400" algn="l"/>
                          <a:tab pos="1371600" algn="l"/>
                          <a:tab pos="1828800" algn="l"/>
                          <a:tab pos="2286000" algn="l"/>
                          <a:tab pos="2743200" algn="l"/>
                          <a:tab pos="3200400" algn="l"/>
                          <a:tab pos="3657600" algn="l"/>
                          <a:tab pos="4114800" algn="l"/>
                          <a:tab pos="4572000" algn="l"/>
                          <a:tab pos="5029200" algn="l"/>
                          <a:tab pos="5486400" algn="l"/>
                        </a:tabLst>
                      </a:pPr>
                      <a:r>
                        <a:rPr lang="en-AU" sz="1100" dirty="0">
                          <a:effectLst/>
                        </a:rPr>
                        <a:t>Balmain &amp; Metropolitan Hospital </a:t>
                      </a:r>
                    </a:p>
                    <a:p>
                      <a:pPr>
                        <a:spcAft>
                          <a:spcPts val="0"/>
                        </a:spcAft>
                        <a:tabLst>
                          <a:tab pos="635" algn="l"/>
                          <a:tab pos="457200" algn="l"/>
                          <a:tab pos="914400" algn="l"/>
                          <a:tab pos="1371600" algn="l"/>
                          <a:tab pos="1828800" algn="l"/>
                          <a:tab pos="2286000" algn="l"/>
                          <a:tab pos="2743200" algn="l"/>
                          <a:tab pos="3200400" algn="l"/>
                          <a:tab pos="3657600" algn="l"/>
                          <a:tab pos="4114800" algn="l"/>
                          <a:tab pos="4572000" algn="l"/>
                          <a:tab pos="5029200" algn="l"/>
                          <a:tab pos="5486400" algn="l"/>
                        </a:tabLst>
                      </a:pPr>
                      <a:r>
                        <a:rPr lang="en-AU" sz="1100" dirty="0">
                          <a:effectLst/>
                        </a:rPr>
                        <a:t>RPAH</a:t>
                      </a:r>
                    </a:p>
                    <a:p>
                      <a:pPr>
                        <a:spcAft>
                          <a:spcPts val="0"/>
                        </a:spcAft>
                        <a:tabLst>
                          <a:tab pos="635" algn="l"/>
                          <a:tab pos="457200" algn="l"/>
                          <a:tab pos="914400" algn="l"/>
                          <a:tab pos="1371600" algn="l"/>
                          <a:tab pos="1828800" algn="l"/>
                          <a:tab pos="2286000" algn="l"/>
                          <a:tab pos="2743200" algn="l"/>
                          <a:tab pos="3200400" algn="l"/>
                          <a:tab pos="3657600" algn="l"/>
                          <a:tab pos="4114800" algn="l"/>
                          <a:tab pos="4572000" algn="l"/>
                          <a:tab pos="5029200" algn="l"/>
                          <a:tab pos="5486400" algn="l"/>
                        </a:tabLst>
                      </a:pPr>
                      <a:r>
                        <a:rPr lang="en-AU" sz="1100" dirty="0">
                          <a:effectLst/>
                        </a:rPr>
                        <a:t>Uni of Sydney Medicine II GMP </a:t>
                      </a:r>
                      <a:endParaRPr lang="en-AU" sz="1100" dirty="0">
                        <a:effectLst/>
                        <a:latin typeface="CG Times"/>
                        <a:ea typeface="Times New Roman"/>
                        <a:cs typeface="CG Times"/>
                      </a:endParaRPr>
                    </a:p>
                  </a:txBody>
                  <a:tcPr marL="68580" marR="68580" marT="0" marB="0"/>
                </a:tc>
              </a:tr>
            </a:tbl>
          </a:graphicData>
        </a:graphic>
      </p:graphicFrame>
      <p:sp>
        <p:nvSpPr>
          <p:cNvPr id="6" name="Rectangle 1"/>
          <p:cNvSpPr>
            <a:spLocks noChangeArrowheads="1"/>
          </p:cNvSpPr>
          <p:nvPr/>
        </p:nvSpPr>
        <p:spPr bwMode="auto">
          <a:xfrm>
            <a:off x="1157288" y="1728788"/>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fontAlgn="base">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Lst>
              <a:defRPr>
                <a:solidFill>
                  <a:schemeClr val="tx1"/>
                </a:solidFill>
                <a:latin typeface="Arial" pitchFamily="34" charset="0"/>
                <a:cs typeface="Arial" pitchFamily="34" charset="0"/>
              </a:defRPr>
            </a:lvl1pPr>
            <a:lvl2pPr fontAlgn="base">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Lst>
              <a:defRPr>
                <a:solidFill>
                  <a:schemeClr val="tx1"/>
                </a:solidFill>
                <a:latin typeface="Arial" pitchFamily="34" charset="0"/>
                <a:cs typeface="Arial" pitchFamily="34" charset="0"/>
              </a:defRPr>
            </a:lvl2pPr>
            <a:lvl3pPr fontAlgn="base">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Lst>
              <a:defRPr>
                <a:solidFill>
                  <a:schemeClr val="tx1"/>
                </a:solidFill>
                <a:latin typeface="Arial" pitchFamily="34" charset="0"/>
                <a:cs typeface="Arial" pitchFamily="34" charset="0"/>
              </a:defRPr>
            </a:lvl3pPr>
            <a:lvl4pPr fontAlgn="base">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Lst>
              <a:defRPr>
                <a:solidFill>
                  <a:schemeClr val="tx1"/>
                </a:solidFill>
                <a:latin typeface="Arial" pitchFamily="34" charset="0"/>
                <a:cs typeface="Arial" pitchFamily="34" charset="0"/>
              </a:defRPr>
            </a:lvl4pPr>
            <a:lvl5pPr fontAlgn="base">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Lst>
              <a:defRPr>
                <a:solidFill>
                  <a:schemeClr val="tx1"/>
                </a:solidFill>
                <a:latin typeface="Arial" pitchFamily="34" charset="0"/>
                <a:cs typeface="Arial" pitchFamily="34" charset="0"/>
              </a:defRPr>
            </a:lvl5pPr>
            <a:lvl6pPr fontAlgn="base">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Lst>
              <a:defRPr>
                <a:solidFill>
                  <a:schemeClr val="tx1"/>
                </a:solidFill>
                <a:latin typeface="Arial" pitchFamily="34" charset="0"/>
                <a:cs typeface="Arial" pitchFamily="34" charset="0"/>
              </a:defRPr>
            </a:lvl6pPr>
            <a:lvl7pPr fontAlgn="base">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Lst>
              <a:defRPr>
                <a:solidFill>
                  <a:schemeClr val="tx1"/>
                </a:solidFill>
                <a:latin typeface="Arial" pitchFamily="34" charset="0"/>
                <a:cs typeface="Arial" pitchFamily="34" charset="0"/>
              </a:defRPr>
            </a:lvl7pPr>
            <a:lvl8pPr fontAlgn="base">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Lst>
              <a:defRPr>
                <a:solidFill>
                  <a:schemeClr val="tx1"/>
                </a:solidFill>
                <a:latin typeface="Arial" pitchFamily="34" charset="0"/>
                <a:cs typeface="Arial" pitchFamily="34" charset="0"/>
              </a:defRPr>
            </a:lvl8pPr>
            <a:lvl9pPr fontAlgn="base">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Ls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Lst>
            </a:pP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pic>
        <p:nvPicPr>
          <p:cNvPr id="7" name="Picture 2"/>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0" y="116633"/>
            <a:ext cx="9144000" cy="64807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7234394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Diagram 5"/>
          <p:cNvGraphicFramePr/>
          <p:nvPr>
            <p:extLst>
              <p:ext uri="{D42A27DB-BD31-4B8C-83A1-F6EECF244321}">
                <p14:modId xmlns:p14="http://schemas.microsoft.com/office/powerpoint/2010/main" val="708514304"/>
              </p:ext>
            </p:extLst>
          </p:nvPr>
        </p:nvGraphicFramePr>
        <p:xfrm>
          <a:off x="457200" y="274638"/>
          <a:ext cx="8229600" cy="1143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7" name="Content Placeholder 6"/>
          <p:cNvGraphicFramePr>
            <a:graphicFrameLocks noGrp="1"/>
          </p:cNvGraphicFramePr>
          <p:nvPr>
            <p:ph sz="quarter" idx="1"/>
            <p:extLst>
              <p:ext uri="{D42A27DB-BD31-4B8C-83A1-F6EECF244321}">
                <p14:modId xmlns:p14="http://schemas.microsoft.com/office/powerpoint/2010/main" val="3320881290"/>
              </p:ext>
            </p:extLst>
          </p:nvPr>
        </p:nvGraphicFramePr>
        <p:xfrm>
          <a:off x="467544" y="1404764"/>
          <a:ext cx="8352927" cy="5488672"/>
        </p:xfrm>
        <a:graphic>
          <a:graphicData uri="http://schemas.openxmlformats.org/drawingml/2006/table">
            <a:tbl>
              <a:tblPr firstRow="1" firstCol="1" bandRow="1">
                <a:tableStyleId>{5C22544A-7EE6-4342-B048-85BDC9FD1C3A}</a:tableStyleId>
              </a:tblPr>
              <a:tblGrid>
                <a:gridCol w="634587"/>
                <a:gridCol w="5126053"/>
                <a:gridCol w="2592287"/>
              </a:tblGrid>
              <a:tr h="1440160">
                <a:tc>
                  <a:txBody>
                    <a:bodyPr/>
                    <a:lstStyle/>
                    <a:p>
                      <a:pPr>
                        <a:spcAft>
                          <a:spcPts val="0"/>
                        </a:spcAft>
                        <a:tabLst>
                          <a:tab pos="635" algn="l"/>
                          <a:tab pos="457200" algn="l"/>
                          <a:tab pos="914400" algn="l"/>
                          <a:tab pos="1371600" algn="l"/>
                          <a:tab pos="1828800" algn="l"/>
                          <a:tab pos="2286000" algn="l"/>
                          <a:tab pos="2743200" algn="l"/>
                          <a:tab pos="3200400" algn="l"/>
                          <a:tab pos="3657600" algn="l"/>
                          <a:tab pos="4114800" algn="l"/>
                          <a:tab pos="4572000" algn="l"/>
                          <a:tab pos="5029200" algn="l"/>
                          <a:tab pos="5486400" algn="l"/>
                        </a:tabLst>
                      </a:pPr>
                      <a:r>
                        <a:rPr lang="en-AU" sz="1050" dirty="0">
                          <a:effectLst/>
                        </a:rPr>
                        <a:t>2011</a:t>
                      </a:r>
                      <a:endParaRPr lang="en-AU" sz="1050" dirty="0">
                        <a:effectLst/>
                        <a:latin typeface="CG Times"/>
                        <a:ea typeface="Times New Roman"/>
                        <a:cs typeface="CG Times"/>
                      </a:endParaRPr>
                    </a:p>
                  </a:txBody>
                  <a:tcPr marL="59206" marR="59206" marT="0" marB="0"/>
                </a:tc>
                <a:tc>
                  <a:txBody>
                    <a:bodyPr/>
                    <a:lstStyle/>
                    <a:p>
                      <a:pPr marL="342900" lvl="0" indent="-342900">
                        <a:spcAft>
                          <a:spcPts val="0"/>
                        </a:spcAft>
                        <a:buFont typeface="Symbol"/>
                        <a:buChar char=""/>
                        <a:tabLst>
                          <a:tab pos="635" algn="l"/>
                          <a:tab pos="457200" algn="l"/>
                          <a:tab pos="914400" algn="l"/>
                          <a:tab pos="1371600" algn="l"/>
                          <a:tab pos="1828800" algn="l"/>
                          <a:tab pos="2286000" algn="l"/>
                          <a:tab pos="2743200" algn="l"/>
                          <a:tab pos="3200400" algn="l"/>
                          <a:tab pos="3657600" algn="l"/>
                          <a:tab pos="4114800" algn="l"/>
                          <a:tab pos="4572000" algn="l"/>
                          <a:tab pos="5029200" algn="l"/>
                          <a:tab pos="5486400" algn="l"/>
                        </a:tabLst>
                      </a:pPr>
                      <a:r>
                        <a:rPr lang="en-AU" sz="1050" dirty="0">
                          <a:effectLst/>
                        </a:rPr>
                        <a:t>Stroke Management </a:t>
                      </a:r>
                    </a:p>
                    <a:p>
                      <a:pPr marL="342900" lvl="0" indent="-342900">
                        <a:spcAft>
                          <a:spcPts val="0"/>
                        </a:spcAft>
                        <a:buFont typeface="Symbol"/>
                        <a:buChar char=""/>
                        <a:tabLst>
                          <a:tab pos="635" algn="l"/>
                          <a:tab pos="457200" algn="l"/>
                          <a:tab pos="914400" algn="l"/>
                          <a:tab pos="1371600" algn="l"/>
                          <a:tab pos="1828800" algn="l"/>
                          <a:tab pos="2286000" algn="l"/>
                          <a:tab pos="2743200" algn="l"/>
                          <a:tab pos="3200400" algn="l"/>
                          <a:tab pos="3657600" algn="l"/>
                          <a:tab pos="4114800" algn="l"/>
                          <a:tab pos="4572000" algn="l"/>
                          <a:tab pos="5029200" algn="l"/>
                          <a:tab pos="5486400" algn="l"/>
                        </a:tabLst>
                      </a:pPr>
                      <a:r>
                        <a:rPr lang="en-AU" sz="1050" dirty="0">
                          <a:effectLst/>
                        </a:rPr>
                        <a:t>Bones, Groans &amp; Getting Better </a:t>
                      </a:r>
                    </a:p>
                    <a:p>
                      <a:pPr marL="342900" lvl="0" indent="-342900">
                        <a:spcAft>
                          <a:spcPts val="0"/>
                        </a:spcAft>
                        <a:buFont typeface="Symbol"/>
                        <a:buChar char=""/>
                        <a:tabLst>
                          <a:tab pos="635" algn="l"/>
                          <a:tab pos="457200" algn="l"/>
                          <a:tab pos="914400" algn="l"/>
                          <a:tab pos="1371600" algn="l"/>
                          <a:tab pos="1828800" algn="l"/>
                          <a:tab pos="2286000" algn="l"/>
                          <a:tab pos="2743200" algn="l"/>
                          <a:tab pos="3200400" algn="l"/>
                          <a:tab pos="3657600" algn="l"/>
                          <a:tab pos="4114800" algn="l"/>
                          <a:tab pos="4572000" algn="l"/>
                          <a:tab pos="5029200" algn="l"/>
                          <a:tab pos="5486400" algn="l"/>
                        </a:tabLst>
                      </a:pPr>
                      <a:r>
                        <a:rPr lang="en-AU" sz="1050" dirty="0">
                          <a:effectLst/>
                        </a:rPr>
                        <a:t>Reducing the Burden of Persistent Pain </a:t>
                      </a:r>
                    </a:p>
                    <a:p>
                      <a:pPr marL="342900" lvl="0" indent="-342900">
                        <a:spcAft>
                          <a:spcPts val="0"/>
                        </a:spcAft>
                        <a:buFont typeface="Symbol"/>
                        <a:buChar char=""/>
                        <a:tabLst>
                          <a:tab pos="635" algn="l"/>
                          <a:tab pos="457200" algn="l"/>
                          <a:tab pos="914400" algn="l"/>
                          <a:tab pos="1371600" algn="l"/>
                          <a:tab pos="1828800" algn="l"/>
                          <a:tab pos="2286000" algn="l"/>
                          <a:tab pos="2743200" algn="l"/>
                          <a:tab pos="3200400" algn="l"/>
                          <a:tab pos="3657600" algn="l"/>
                          <a:tab pos="4114800" algn="l"/>
                          <a:tab pos="4572000" algn="l"/>
                          <a:tab pos="5029200" algn="l"/>
                          <a:tab pos="5486400" algn="l"/>
                        </a:tabLst>
                      </a:pPr>
                      <a:r>
                        <a:rPr lang="en-AU" sz="1050" dirty="0">
                          <a:effectLst/>
                        </a:rPr>
                        <a:t>Dangers of a Popular Alternative Therapy </a:t>
                      </a:r>
                    </a:p>
                    <a:p>
                      <a:pPr marL="342900" lvl="0" indent="-342900">
                        <a:spcAft>
                          <a:spcPts val="0"/>
                        </a:spcAft>
                        <a:buFont typeface="Symbol"/>
                        <a:buChar char=""/>
                        <a:tabLst>
                          <a:tab pos="635" algn="l"/>
                          <a:tab pos="457200" algn="l"/>
                          <a:tab pos="914400" algn="l"/>
                          <a:tab pos="1371600" algn="l"/>
                          <a:tab pos="1828800" algn="l"/>
                          <a:tab pos="2286000" algn="l"/>
                          <a:tab pos="2743200" algn="l"/>
                          <a:tab pos="3200400" algn="l"/>
                          <a:tab pos="3657600" algn="l"/>
                          <a:tab pos="4114800" algn="l"/>
                          <a:tab pos="4572000" algn="l"/>
                          <a:tab pos="5029200" algn="l"/>
                          <a:tab pos="5486400" algn="l"/>
                        </a:tabLst>
                      </a:pPr>
                      <a:r>
                        <a:rPr lang="en-AU" sz="1050" dirty="0">
                          <a:effectLst/>
                        </a:rPr>
                        <a:t>Introducing TARGIN: Evidence and Efficacy	</a:t>
                      </a:r>
                    </a:p>
                    <a:p>
                      <a:pPr marL="342900" lvl="0" indent="-342900">
                        <a:spcAft>
                          <a:spcPts val="0"/>
                        </a:spcAft>
                        <a:buFont typeface="Symbol"/>
                        <a:buChar char=""/>
                        <a:tabLst>
                          <a:tab pos="635" algn="l"/>
                          <a:tab pos="457200" algn="l"/>
                          <a:tab pos="914400" algn="l"/>
                          <a:tab pos="1371600" algn="l"/>
                          <a:tab pos="1828800" algn="l"/>
                          <a:tab pos="2286000" algn="l"/>
                          <a:tab pos="2743200" algn="l"/>
                          <a:tab pos="3200400" algn="l"/>
                          <a:tab pos="3657600" algn="l"/>
                          <a:tab pos="4114800" algn="l"/>
                          <a:tab pos="4572000" algn="l"/>
                          <a:tab pos="5029200" algn="l"/>
                          <a:tab pos="5486400" algn="l"/>
                        </a:tabLst>
                      </a:pPr>
                      <a:r>
                        <a:rPr lang="en-AU" sz="1050" dirty="0">
                          <a:effectLst/>
                        </a:rPr>
                        <a:t>Post-Stroke Pain </a:t>
                      </a:r>
                    </a:p>
                    <a:p>
                      <a:pPr marL="342900" lvl="0" indent="-342900">
                        <a:spcAft>
                          <a:spcPts val="0"/>
                        </a:spcAft>
                        <a:buFont typeface="Symbol"/>
                        <a:buChar char=""/>
                        <a:tabLst>
                          <a:tab pos="635" algn="l"/>
                          <a:tab pos="457200" algn="l"/>
                          <a:tab pos="914400" algn="l"/>
                          <a:tab pos="1371600" algn="l"/>
                          <a:tab pos="1828800" algn="l"/>
                          <a:tab pos="2286000" algn="l"/>
                          <a:tab pos="2743200" algn="l"/>
                          <a:tab pos="3200400" algn="l"/>
                          <a:tab pos="3657600" algn="l"/>
                          <a:tab pos="4114800" algn="l"/>
                          <a:tab pos="4572000" algn="l"/>
                          <a:tab pos="5029200" algn="l"/>
                          <a:tab pos="5486400" algn="l"/>
                        </a:tabLst>
                      </a:pPr>
                      <a:r>
                        <a:rPr lang="en-AU" sz="1050" dirty="0">
                          <a:effectLst/>
                        </a:rPr>
                        <a:t>Trigeminal Neuralgia Update 2011 </a:t>
                      </a:r>
                    </a:p>
                    <a:p>
                      <a:pPr marL="342900" lvl="0" indent="-342900">
                        <a:spcAft>
                          <a:spcPts val="0"/>
                        </a:spcAft>
                        <a:buFont typeface="Symbol"/>
                        <a:buChar char=""/>
                        <a:tabLst>
                          <a:tab pos="635" algn="l"/>
                          <a:tab pos="457200" algn="l"/>
                          <a:tab pos="914400" algn="l"/>
                          <a:tab pos="1371600" algn="l"/>
                          <a:tab pos="1828800" algn="l"/>
                          <a:tab pos="2286000" algn="l"/>
                          <a:tab pos="2743200" algn="l"/>
                          <a:tab pos="3200400" algn="l"/>
                          <a:tab pos="3657600" algn="l"/>
                          <a:tab pos="4114800" algn="l"/>
                          <a:tab pos="4572000" algn="l"/>
                          <a:tab pos="5029200" algn="l"/>
                          <a:tab pos="5486400" algn="l"/>
                        </a:tabLst>
                      </a:pPr>
                      <a:r>
                        <a:rPr lang="en-AU" sz="1050" dirty="0">
                          <a:effectLst/>
                        </a:rPr>
                        <a:t>Update on Parkinson’s Disease </a:t>
                      </a:r>
                    </a:p>
                    <a:p>
                      <a:pPr marL="342900" lvl="0" indent="-342900">
                        <a:spcAft>
                          <a:spcPts val="0"/>
                        </a:spcAft>
                        <a:buFont typeface="Symbol"/>
                        <a:buChar char=""/>
                        <a:tabLst>
                          <a:tab pos="635" algn="l"/>
                          <a:tab pos="457200" algn="l"/>
                          <a:tab pos="914400" algn="l"/>
                          <a:tab pos="1371600" algn="l"/>
                          <a:tab pos="1828800" algn="l"/>
                          <a:tab pos="2286000" algn="l"/>
                          <a:tab pos="2743200" algn="l"/>
                          <a:tab pos="3200400" algn="l"/>
                          <a:tab pos="3657600" algn="l"/>
                          <a:tab pos="4114800" algn="l"/>
                          <a:tab pos="4572000" algn="l"/>
                          <a:tab pos="5029200" algn="l"/>
                          <a:tab pos="5486400" algn="l"/>
                        </a:tabLst>
                      </a:pPr>
                      <a:r>
                        <a:rPr lang="en-AU" sz="1050" dirty="0">
                          <a:effectLst/>
                        </a:rPr>
                        <a:t>Epilepsy Case Report</a:t>
                      </a:r>
                      <a:endParaRPr lang="en-AU" sz="1050" dirty="0">
                        <a:effectLst/>
                        <a:latin typeface="CG Times"/>
                        <a:ea typeface="Times New Roman"/>
                        <a:cs typeface="CG Times"/>
                      </a:endParaRPr>
                    </a:p>
                  </a:txBody>
                  <a:tcPr marL="59206" marR="59206" marT="0" marB="0"/>
                </a:tc>
                <a:tc>
                  <a:txBody>
                    <a:bodyPr/>
                    <a:lstStyle/>
                    <a:p>
                      <a:pPr>
                        <a:spcAft>
                          <a:spcPts val="0"/>
                        </a:spcAft>
                        <a:tabLst>
                          <a:tab pos="635" algn="l"/>
                          <a:tab pos="457200" algn="l"/>
                          <a:tab pos="914400" algn="l"/>
                          <a:tab pos="1371600" algn="l"/>
                          <a:tab pos="1828800" algn="l"/>
                          <a:tab pos="2286000" algn="l"/>
                          <a:tab pos="2743200" algn="l"/>
                          <a:tab pos="3200400" algn="l"/>
                          <a:tab pos="3657600" algn="l"/>
                          <a:tab pos="4114800" algn="l"/>
                          <a:tab pos="4572000" algn="l"/>
                          <a:tab pos="5029200" algn="l"/>
                          <a:tab pos="5486400" algn="l"/>
                        </a:tabLst>
                      </a:pPr>
                      <a:r>
                        <a:rPr lang="en-AU" sz="1050">
                          <a:effectLst/>
                        </a:rPr>
                        <a:t>Metro Rehab Nursing</a:t>
                      </a:r>
                    </a:p>
                    <a:p>
                      <a:pPr>
                        <a:spcAft>
                          <a:spcPts val="0"/>
                        </a:spcAft>
                        <a:tabLst>
                          <a:tab pos="635" algn="l"/>
                          <a:tab pos="457200" algn="l"/>
                          <a:tab pos="914400" algn="l"/>
                          <a:tab pos="1371600" algn="l"/>
                          <a:tab pos="1828800" algn="l"/>
                          <a:tab pos="2286000" algn="l"/>
                          <a:tab pos="2743200" algn="l"/>
                          <a:tab pos="3200400" algn="l"/>
                          <a:tab pos="3657600" algn="l"/>
                          <a:tab pos="4114800" algn="l"/>
                          <a:tab pos="4572000" algn="l"/>
                          <a:tab pos="5029200" algn="l"/>
                          <a:tab pos="5486400" algn="l"/>
                        </a:tabLst>
                      </a:pPr>
                      <a:r>
                        <a:rPr lang="en-AU" sz="1050">
                          <a:effectLst/>
                        </a:rPr>
                        <a:t>Hunters Hill Private GP  </a:t>
                      </a:r>
                    </a:p>
                    <a:p>
                      <a:pPr>
                        <a:spcAft>
                          <a:spcPts val="0"/>
                        </a:spcAft>
                        <a:tabLst>
                          <a:tab pos="635" algn="l"/>
                          <a:tab pos="457200" algn="l"/>
                          <a:tab pos="914400" algn="l"/>
                          <a:tab pos="1371600" algn="l"/>
                          <a:tab pos="1828800" algn="l"/>
                          <a:tab pos="2286000" algn="l"/>
                          <a:tab pos="2743200" algn="l"/>
                          <a:tab pos="3200400" algn="l"/>
                          <a:tab pos="3657600" algn="l"/>
                          <a:tab pos="4114800" algn="l"/>
                          <a:tab pos="4572000" algn="l"/>
                          <a:tab pos="5029200" algn="l"/>
                          <a:tab pos="5486400" algn="l"/>
                        </a:tabLst>
                      </a:pPr>
                      <a:r>
                        <a:rPr lang="en-AU" sz="1050">
                          <a:effectLst/>
                        </a:rPr>
                        <a:t>Hornsby GP Pain Workshop </a:t>
                      </a:r>
                    </a:p>
                    <a:p>
                      <a:pPr>
                        <a:spcAft>
                          <a:spcPts val="0"/>
                        </a:spcAft>
                        <a:tabLst>
                          <a:tab pos="635" algn="l"/>
                          <a:tab pos="457200" algn="l"/>
                          <a:tab pos="914400" algn="l"/>
                          <a:tab pos="1371600" algn="l"/>
                          <a:tab pos="1828800" algn="l"/>
                          <a:tab pos="2286000" algn="l"/>
                          <a:tab pos="2743200" algn="l"/>
                          <a:tab pos="3200400" algn="l"/>
                          <a:tab pos="3657600" algn="l"/>
                          <a:tab pos="4114800" algn="l"/>
                          <a:tab pos="4572000" algn="l"/>
                          <a:tab pos="5029200" algn="l"/>
                          <a:tab pos="5486400" algn="l"/>
                        </a:tabLst>
                      </a:pPr>
                      <a:r>
                        <a:rPr lang="en-AU" sz="1050">
                          <a:effectLst/>
                        </a:rPr>
                        <a:t>RPAH Grand Rounds</a:t>
                      </a:r>
                    </a:p>
                    <a:p>
                      <a:pPr>
                        <a:spcAft>
                          <a:spcPts val="0"/>
                        </a:spcAft>
                        <a:tabLst>
                          <a:tab pos="635" algn="l"/>
                          <a:tab pos="457200" algn="l"/>
                          <a:tab pos="914400" algn="l"/>
                          <a:tab pos="1371600" algn="l"/>
                          <a:tab pos="1828800" algn="l"/>
                          <a:tab pos="2286000" algn="l"/>
                          <a:tab pos="2743200" algn="l"/>
                          <a:tab pos="3200400" algn="l"/>
                          <a:tab pos="3657600" algn="l"/>
                          <a:tab pos="4114800" algn="l"/>
                          <a:tab pos="4572000" algn="l"/>
                          <a:tab pos="5029200" algn="l"/>
                          <a:tab pos="5486400" algn="l"/>
                        </a:tabLst>
                      </a:pPr>
                      <a:r>
                        <a:rPr lang="en-AU" sz="1050">
                          <a:effectLst/>
                        </a:rPr>
                        <a:t>Coffs Harbour Local Specialist </a:t>
                      </a:r>
                    </a:p>
                    <a:p>
                      <a:pPr>
                        <a:spcAft>
                          <a:spcPts val="0"/>
                        </a:spcAft>
                        <a:tabLst>
                          <a:tab pos="635" algn="l"/>
                          <a:tab pos="457200" algn="l"/>
                          <a:tab pos="914400" algn="l"/>
                          <a:tab pos="1371600" algn="l"/>
                          <a:tab pos="1828800" algn="l"/>
                          <a:tab pos="2286000" algn="l"/>
                          <a:tab pos="2743200" algn="l"/>
                          <a:tab pos="3200400" algn="l"/>
                          <a:tab pos="3657600" algn="l"/>
                          <a:tab pos="4114800" algn="l"/>
                          <a:tab pos="4572000" algn="l"/>
                          <a:tab pos="5029200" algn="l"/>
                          <a:tab pos="5486400" algn="l"/>
                        </a:tabLst>
                      </a:pPr>
                      <a:r>
                        <a:rPr lang="en-AU" sz="1050">
                          <a:effectLst/>
                        </a:rPr>
                        <a:t>Stroke Recovery Assoc. NSW </a:t>
                      </a:r>
                    </a:p>
                    <a:p>
                      <a:pPr>
                        <a:spcAft>
                          <a:spcPts val="0"/>
                        </a:spcAft>
                        <a:tabLst>
                          <a:tab pos="635" algn="l"/>
                          <a:tab pos="457200" algn="l"/>
                          <a:tab pos="914400" algn="l"/>
                          <a:tab pos="1371600" algn="l"/>
                          <a:tab pos="1828800" algn="l"/>
                          <a:tab pos="2286000" algn="l"/>
                          <a:tab pos="2743200" algn="l"/>
                          <a:tab pos="3200400" algn="l"/>
                          <a:tab pos="3657600" algn="l"/>
                          <a:tab pos="4114800" algn="l"/>
                          <a:tab pos="4572000" algn="l"/>
                          <a:tab pos="5029200" algn="l"/>
                          <a:tab pos="5486400" algn="l"/>
                        </a:tabLst>
                      </a:pPr>
                      <a:r>
                        <a:rPr lang="en-AU" sz="1050">
                          <a:effectLst/>
                        </a:rPr>
                        <a:t>RPAH Pain Management </a:t>
                      </a:r>
                    </a:p>
                    <a:p>
                      <a:pPr>
                        <a:spcAft>
                          <a:spcPts val="0"/>
                        </a:spcAft>
                        <a:tabLst>
                          <a:tab pos="635" algn="l"/>
                          <a:tab pos="457200" algn="l"/>
                          <a:tab pos="914400" algn="l"/>
                          <a:tab pos="1371600" algn="l"/>
                          <a:tab pos="1828800" algn="l"/>
                          <a:tab pos="2286000" algn="l"/>
                          <a:tab pos="2743200" algn="l"/>
                          <a:tab pos="3200400" algn="l"/>
                          <a:tab pos="3657600" algn="l"/>
                          <a:tab pos="4114800" algn="l"/>
                          <a:tab pos="4572000" algn="l"/>
                          <a:tab pos="5029200" algn="l"/>
                          <a:tab pos="5486400" algn="l"/>
                        </a:tabLst>
                      </a:pPr>
                      <a:r>
                        <a:rPr lang="en-AU" sz="1050">
                          <a:effectLst/>
                        </a:rPr>
                        <a:t>Central Sydney GP Workshop </a:t>
                      </a:r>
                    </a:p>
                    <a:p>
                      <a:pPr>
                        <a:spcAft>
                          <a:spcPts val="0"/>
                        </a:spcAft>
                        <a:tabLst>
                          <a:tab pos="635" algn="l"/>
                          <a:tab pos="457200" algn="l"/>
                          <a:tab pos="914400" algn="l"/>
                          <a:tab pos="1371600" algn="l"/>
                          <a:tab pos="1828800" algn="l"/>
                          <a:tab pos="2286000" algn="l"/>
                          <a:tab pos="2743200" algn="l"/>
                          <a:tab pos="3200400" algn="l"/>
                          <a:tab pos="3657600" algn="l"/>
                          <a:tab pos="4114800" algn="l"/>
                          <a:tab pos="4572000" algn="l"/>
                          <a:tab pos="5029200" algn="l"/>
                          <a:tab pos="5486400" algn="l"/>
                        </a:tabLst>
                      </a:pPr>
                      <a:r>
                        <a:rPr lang="en-AU" sz="1050">
                          <a:effectLst/>
                        </a:rPr>
                        <a:t>Neurology Educate Workshop</a:t>
                      </a:r>
                      <a:endParaRPr lang="en-AU" sz="1050">
                        <a:effectLst/>
                        <a:latin typeface="CG Times"/>
                        <a:ea typeface="Times New Roman"/>
                        <a:cs typeface="CG Times"/>
                      </a:endParaRPr>
                    </a:p>
                  </a:txBody>
                  <a:tcPr marL="59206" marR="59206" marT="0" marB="0"/>
                </a:tc>
              </a:tr>
              <a:tr h="2088212">
                <a:tc>
                  <a:txBody>
                    <a:bodyPr/>
                    <a:lstStyle/>
                    <a:p>
                      <a:pPr>
                        <a:spcAft>
                          <a:spcPts val="0"/>
                        </a:spcAft>
                        <a:tabLst>
                          <a:tab pos="635" algn="l"/>
                          <a:tab pos="457200" algn="l"/>
                          <a:tab pos="914400" algn="l"/>
                          <a:tab pos="1371600" algn="l"/>
                          <a:tab pos="1828800" algn="l"/>
                          <a:tab pos="2286000" algn="l"/>
                          <a:tab pos="2743200" algn="l"/>
                          <a:tab pos="3200400" algn="l"/>
                          <a:tab pos="3657600" algn="l"/>
                          <a:tab pos="4114800" algn="l"/>
                          <a:tab pos="4572000" algn="l"/>
                          <a:tab pos="5029200" algn="l"/>
                          <a:tab pos="5486400" algn="l"/>
                        </a:tabLst>
                      </a:pPr>
                      <a:r>
                        <a:rPr lang="en-AU" sz="1050">
                          <a:effectLst/>
                        </a:rPr>
                        <a:t>2012</a:t>
                      </a:r>
                      <a:endParaRPr lang="en-AU" sz="1050">
                        <a:effectLst/>
                        <a:latin typeface="CG Times"/>
                        <a:ea typeface="Times New Roman"/>
                        <a:cs typeface="CG Times"/>
                      </a:endParaRPr>
                    </a:p>
                  </a:txBody>
                  <a:tcPr marL="59206" marR="59206" marT="0" marB="0"/>
                </a:tc>
                <a:tc>
                  <a:txBody>
                    <a:bodyPr/>
                    <a:lstStyle/>
                    <a:p>
                      <a:pPr marL="342900" lvl="0" indent="-342900">
                        <a:spcAft>
                          <a:spcPts val="0"/>
                        </a:spcAft>
                        <a:buFont typeface="Symbol"/>
                        <a:buChar char=""/>
                        <a:tabLst>
                          <a:tab pos="635" algn="l"/>
                          <a:tab pos="457200" algn="l"/>
                          <a:tab pos="914400" algn="l"/>
                          <a:tab pos="1371600" algn="l"/>
                          <a:tab pos="1828800" algn="l"/>
                          <a:tab pos="2286000" algn="l"/>
                          <a:tab pos="2743200" algn="l"/>
                          <a:tab pos="3200400" algn="l"/>
                          <a:tab pos="3657600" algn="l"/>
                          <a:tab pos="4114800" algn="l"/>
                          <a:tab pos="4572000" algn="l"/>
                          <a:tab pos="5029200" algn="l"/>
                          <a:tab pos="5486400" algn="l"/>
                        </a:tabLst>
                      </a:pPr>
                      <a:r>
                        <a:rPr lang="en-AU" sz="1050" dirty="0">
                          <a:effectLst/>
                        </a:rPr>
                        <a:t>Chronic Pain Management in General Practice</a:t>
                      </a:r>
                    </a:p>
                    <a:p>
                      <a:pPr marL="342900" lvl="0" indent="-342900">
                        <a:spcAft>
                          <a:spcPts val="0"/>
                        </a:spcAft>
                        <a:buFont typeface="Symbol"/>
                        <a:buChar char=""/>
                        <a:tabLst>
                          <a:tab pos="635" algn="l"/>
                          <a:tab pos="457200" algn="l"/>
                          <a:tab pos="914400" algn="l"/>
                          <a:tab pos="1371600" algn="l"/>
                          <a:tab pos="1828800" algn="l"/>
                          <a:tab pos="2286000" algn="l"/>
                          <a:tab pos="2743200" algn="l"/>
                          <a:tab pos="3200400" algn="l"/>
                          <a:tab pos="3657600" algn="l"/>
                          <a:tab pos="4114800" algn="l"/>
                          <a:tab pos="4572000" algn="l"/>
                          <a:tab pos="5029200" algn="l"/>
                          <a:tab pos="5486400" algn="l"/>
                        </a:tabLst>
                      </a:pPr>
                      <a:r>
                        <a:rPr lang="en-AU" sz="1050" dirty="0">
                          <a:effectLst/>
                        </a:rPr>
                        <a:t>Chronic Pain Management in Regional Areas</a:t>
                      </a:r>
                    </a:p>
                    <a:p>
                      <a:pPr marL="342900" lvl="0" indent="-342900">
                        <a:spcAft>
                          <a:spcPts val="0"/>
                        </a:spcAft>
                        <a:buFont typeface="Symbol"/>
                        <a:buChar char=""/>
                        <a:tabLst>
                          <a:tab pos="635" algn="l"/>
                          <a:tab pos="457200" algn="l"/>
                          <a:tab pos="914400" algn="l"/>
                          <a:tab pos="1371600" algn="l"/>
                          <a:tab pos="1828800" algn="l"/>
                          <a:tab pos="2286000" algn="l"/>
                          <a:tab pos="2743200" algn="l"/>
                          <a:tab pos="3200400" algn="l"/>
                          <a:tab pos="3657600" algn="l"/>
                          <a:tab pos="4114800" algn="l"/>
                          <a:tab pos="4572000" algn="l"/>
                          <a:tab pos="5029200" algn="l"/>
                          <a:tab pos="5486400" algn="l"/>
                        </a:tabLst>
                      </a:pPr>
                      <a:r>
                        <a:rPr lang="en-AU" sz="1050" dirty="0">
                          <a:effectLst/>
                        </a:rPr>
                        <a:t>Management of Chronic pain</a:t>
                      </a:r>
                    </a:p>
                    <a:p>
                      <a:pPr marL="342900" lvl="0" indent="-342900">
                        <a:spcAft>
                          <a:spcPts val="0"/>
                        </a:spcAft>
                        <a:buFont typeface="Symbol"/>
                        <a:buChar char=""/>
                        <a:tabLst>
                          <a:tab pos="635" algn="l"/>
                          <a:tab pos="457200" algn="l"/>
                          <a:tab pos="914400" algn="l"/>
                          <a:tab pos="1371600" algn="l"/>
                          <a:tab pos="1828800" algn="l"/>
                          <a:tab pos="2286000" algn="l"/>
                          <a:tab pos="2743200" algn="l"/>
                          <a:tab pos="3200400" algn="l"/>
                          <a:tab pos="3657600" algn="l"/>
                          <a:tab pos="4114800" algn="l"/>
                          <a:tab pos="4572000" algn="l"/>
                          <a:tab pos="5029200" algn="l"/>
                          <a:tab pos="5486400" algn="l"/>
                        </a:tabLst>
                      </a:pPr>
                      <a:r>
                        <a:rPr lang="en-AU" sz="1050" dirty="0">
                          <a:effectLst/>
                        </a:rPr>
                        <a:t>Co-Morbidities of Trigeminal Neuralgia</a:t>
                      </a:r>
                    </a:p>
                    <a:p>
                      <a:pPr marL="342900" lvl="0" indent="-342900">
                        <a:spcAft>
                          <a:spcPts val="0"/>
                        </a:spcAft>
                        <a:buFont typeface="Symbol"/>
                        <a:buChar char=""/>
                        <a:tabLst>
                          <a:tab pos="635" algn="l"/>
                          <a:tab pos="457200" algn="l"/>
                          <a:tab pos="914400" algn="l"/>
                          <a:tab pos="1371600" algn="l"/>
                          <a:tab pos="1828800" algn="l"/>
                          <a:tab pos="2286000" algn="l"/>
                          <a:tab pos="2743200" algn="l"/>
                          <a:tab pos="3200400" algn="l"/>
                          <a:tab pos="3657600" algn="l"/>
                          <a:tab pos="4114800" algn="l"/>
                          <a:tab pos="4572000" algn="l"/>
                          <a:tab pos="5029200" algn="l"/>
                          <a:tab pos="5486400" algn="l"/>
                        </a:tabLst>
                      </a:pPr>
                      <a:r>
                        <a:rPr lang="en-AU" sz="1050" dirty="0">
                          <a:effectLst/>
                        </a:rPr>
                        <a:t>Updates of Medical Management of TN</a:t>
                      </a:r>
                    </a:p>
                    <a:p>
                      <a:pPr marL="342900" lvl="0" indent="-342900">
                        <a:spcAft>
                          <a:spcPts val="0"/>
                        </a:spcAft>
                        <a:buFont typeface="Symbol"/>
                        <a:buChar char=""/>
                        <a:tabLst>
                          <a:tab pos="635" algn="l"/>
                          <a:tab pos="457200" algn="l"/>
                          <a:tab pos="914400" algn="l"/>
                          <a:tab pos="1371600" algn="l"/>
                          <a:tab pos="1828800" algn="l"/>
                          <a:tab pos="2286000" algn="l"/>
                          <a:tab pos="2743200" algn="l"/>
                          <a:tab pos="3200400" algn="l"/>
                          <a:tab pos="3657600" algn="l"/>
                          <a:tab pos="4114800" algn="l"/>
                          <a:tab pos="4572000" algn="l"/>
                          <a:tab pos="5029200" algn="l"/>
                          <a:tab pos="5486400" algn="l"/>
                        </a:tabLst>
                      </a:pPr>
                      <a:r>
                        <a:rPr lang="en-AU" sz="1050" dirty="0">
                          <a:effectLst/>
                        </a:rPr>
                        <a:t>Pain in Practice – Neuropathic Pain</a:t>
                      </a:r>
                    </a:p>
                    <a:p>
                      <a:pPr marL="342900" lvl="0" indent="-342900">
                        <a:spcAft>
                          <a:spcPts val="0"/>
                        </a:spcAft>
                        <a:buFont typeface="Symbol"/>
                        <a:buChar char=""/>
                        <a:tabLst>
                          <a:tab pos="635" algn="l"/>
                          <a:tab pos="457200" algn="l"/>
                          <a:tab pos="914400" algn="l"/>
                          <a:tab pos="1371600" algn="l"/>
                          <a:tab pos="1828800" algn="l"/>
                          <a:tab pos="2286000" algn="l"/>
                          <a:tab pos="2743200" algn="l"/>
                          <a:tab pos="3200400" algn="l"/>
                          <a:tab pos="3657600" algn="l"/>
                          <a:tab pos="4114800" algn="l"/>
                          <a:tab pos="4572000" algn="l"/>
                          <a:tab pos="5029200" algn="l"/>
                          <a:tab pos="5486400" algn="l"/>
                        </a:tabLst>
                      </a:pPr>
                      <a:r>
                        <a:rPr lang="en-AU" sz="1050" dirty="0">
                          <a:effectLst/>
                        </a:rPr>
                        <a:t>Rehab Seminar - Pain Management</a:t>
                      </a:r>
                    </a:p>
                    <a:p>
                      <a:pPr marL="342900" lvl="0" indent="-342900">
                        <a:spcAft>
                          <a:spcPts val="0"/>
                        </a:spcAft>
                        <a:buFont typeface="Symbol"/>
                        <a:buChar char=""/>
                        <a:tabLst>
                          <a:tab pos="635" algn="l"/>
                          <a:tab pos="457200" algn="l"/>
                          <a:tab pos="914400" algn="l"/>
                          <a:tab pos="1371600" algn="l"/>
                          <a:tab pos="1828800" algn="l"/>
                          <a:tab pos="2286000" algn="l"/>
                          <a:tab pos="2743200" algn="l"/>
                          <a:tab pos="3200400" algn="l"/>
                          <a:tab pos="3657600" algn="l"/>
                          <a:tab pos="4114800" algn="l"/>
                          <a:tab pos="4572000" algn="l"/>
                          <a:tab pos="5029200" algn="l"/>
                          <a:tab pos="5486400" algn="l"/>
                        </a:tabLst>
                      </a:pPr>
                      <a:r>
                        <a:rPr lang="en-AU" sz="1050" dirty="0">
                          <a:effectLst/>
                        </a:rPr>
                        <a:t>Chronic Pain Management</a:t>
                      </a:r>
                    </a:p>
                    <a:p>
                      <a:pPr marL="342900" lvl="0" indent="-342900">
                        <a:spcAft>
                          <a:spcPts val="0"/>
                        </a:spcAft>
                        <a:buFont typeface="Symbol"/>
                        <a:buChar char=""/>
                        <a:tabLst>
                          <a:tab pos="635" algn="l"/>
                          <a:tab pos="457200" algn="l"/>
                          <a:tab pos="914400" algn="l"/>
                          <a:tab pos="1371600" algn="l"/>
                          <a:tab pos="1828800" algn="l"/>
                          <a:tab pos="2286000" algn="l"/>
                          <a:tab pos="2743200" algn="l"/>
                          <a:tab pos="3200400" algn="l"/>
                          <a:tab pos="3657600" algn="l"/>
                          <a:tab pos="4114800" algn="l"/>
                          <a:tab pos="4572000" algn="l"/>
                          <a:tab pos="5029200" algn="l"/>
                          <a:tab pos="5486400" algn="l"/>
                        </a:tabLst>
                      </a:pPr>
                      <a:r>
                        <a:rPr lang="en-AU" sz="1050" dirty="0">
                          <a:effectLst/>
                        </a:rPr>
                        <a:t>Neuropathic Pain Management</a:t>
                      </a:r>
                    </a:p>
                    <a:p>
                      <a:pPr marL="342900" lvl="0" indent="-342900">
                        <a:spcAft>
                          <a:spcPts val="0"/>
                        </a:spcAft>
                        <a:buFont typeface="Symbol"/>
                        <a:buChar char=""/>
                        <a:tabLst>
                          <a:tab pos="635" algn="l"/>
                          <a:tab pos="457200" algn="l"/>
                          <a:tab pos="914400" algn="l"/>
                          <a:tab pos="1371600" algn="l"/>
                          <a:tab pos="1828800" algn="l"/>
                          <a:tab pos="2286000" algn="l"/>
                          <a:tab pos="2743200" algn="l"/>
                          <a:tab pos="3200400" algn="l"/>
                          <a:tab pos="3657600" algn="l"/>
                          <a:tab pos="4114800" algn="l"/>
                          <a:tab pos="4572000" algn="l"/>
                          <a:tab pos="5029200" algn="l"/>
                          <a:tab pos="5486400" algn="l"/>
                        </a:tabLst>
                      </a:pPr>
                      <a:r>
                        <a:rPr lang="en-AU" sz="1050" dirty="0">
                          <a:effectLst/>
                        </a:rPr>
                        <a:t>Essential Considerations in Chronic Pain Management</a:t>
                      </a:r>
                    </a:p>
                    <a:p>
                      <a:pPr marL="457200">
                        <a:spcAft>
                          <a:spcPts val="0"/>
                        </a:spcAft>
                        <a:tabLst>
                          <a:tab pos="635" algn="l"/>
                          <a:tab pos="457200" algn="l"/>
                          <a:tab pos="914400" algn="l"/>
                          <a:tab pos="1371600" algn="l"/>
                          <a:tab pos="1828800" algn="l"/>
                          <a:tab pos="2286000" algn="l"/>
                          <a:tab pos="2743200" algn="l"/>
                          <a:tab pos="3200400" algn="l"/>
                          <a:tab pos="3657600" algn="l"/>
                          <a:tab pos="4114800" algn="l"/>
                          <a:tab pos="4572000" algn="l"/>
                          <a:tab pos="5029200" algn="l"/>
                          <a:tab pos="5486400" algn="l"/>
                        </a:tabLst>
                      </a:pPr>
                      <a:r>
                        <a:rPr lang="en-AU" sz="1050" dirty="0">
                          <a:effectLst/>
                        </a:rPr>
                        <a:t>Managing Moderate-Severe Chronic Pain</a:t>
                      </a:r>
                    </a:p>
                    <a:p>
                      <a:pPr marL="342900" lvl="0" indent="-342900">
                        <a:spcAft>
                          <a:spcPts val="0"/>
                        </a:spcAft>
                        <a:buFont typeface="Symbol"/>
                        <a:buChar char=""/>
                        <a:tabLst>
                          <a:tab pos="635" algn="l"/>
                          <a:tab pos="457200" algn="l"/>
                          <a:tab pos="914400" algn="l"/>
                          <a:tab pos="1371600" algn="l"/>
                          <a:tab pos="1828800" algn="l"/>
                          <a:tab pos="2286000" algn="l"/>
                          <a:tab pos="2743200" algn="l"/>
                          <a:tab pos="3200400" algn="l"/>
                          <a:tab pos="3657600" algn="l"/>
                          <a:tab pos="4114800" algn="l"/>
                          <a:tab pos="4572000" algn="l"/>
                          <a:tab pos="5029200" algn="l"/>
                          <a:tab pos="5486400" algn="l"/>
                        </a:tabLst>
                      </a:pPr>
                      <a:r>
                        <a:rPr lang="en-AU" sz="1050" dirty="0">
                          <a:effectLst/>
                        </a:rPr>
                        <a:t>Complex Spasticity Case Studies</a:t>
                      </a:r>
                    </a:p>
                    <a:p>
                      <a:pPr marL="342900" lvl="0" indent="-342900">
                        <a:spcAft>
                          <a:spcPts val="0"/>
                        </a:spcAft>
                        <a:buFont typeface="Symbol"/>
                        <a:buChar char=""/>
                        <a:tabLst>
                          <a:tab pos="635" algn="l"/>
                          <a:tab pos="457200" algn="l"/>
                          <a:tab pos="914400" algn="l"/>
                          <a:tab pos="1371600" algn="l"/>
                          <a:tab pos="1828800" algn="l"/>
                          <a:tab pos="2286000" algn="l"/>
                          <a:tab pos="2743200" algn="l"/>
                          <a:tab pos="3200400" algn="l"/>
                          <a:tab pos="3657600" algn="l"/>
                          <a:tab pos="4114800" algn="l"/>
                          <a:tab pos="4572000" algn="l"/>
                          <a:tab pos="5029200" algn="l"/>
                          <a:tab pos="5486400" algn="l"/>
                        </a:tabLst>
                      </a:pPr>
                      <a:r>
                        <a:rPr lang="en-AU" sz="1050" dirty="0">
                          <a:effectLst/>
                        </a:rPr>
                        <a:t>Essentials of Chronic Pain Management </a:t>
                      </a:r>
                      <a:endParaRPr lang="en-AU" sz="1050" dirty="0">
                        <a:effectLst/>
                        <a:latin typeface="CG Times"/>
                        <a:ea typeface="Times New Roman"/>
                        <a:cs typeface="CG Times"/>
                      </a:endParaRPr>
                    </a:p>
                  </a:txBody>
                  <a:tcPr marL="59206" marR="59206" marT="0" marB="0"/>
                </a:tc>
                <a:tc>
                  <a:txBody>
                    <a:bodyPr/>
                    <a:lstStyle/>
                    <a:p>
                      <a:pPr>
                        <a:spcAft>
                          <a:spcPts val="0"/>
                        </a:spcAft>
                        <a:tabLst>
                          <a:tab pos="635" algn="l"/>
                          <a:tab pos="457200" algn="l"/>
                          <a:tab pos="914400" algn="l"/>
                          <a:tab pos="1371600" algn="l"/>
                          <a:tab pos="1828800" algn="l"/>
                          <a:tab pos="2286000" algn="l"/>
                          <a:tab pos="2743200" algn="l"/>
                          <a:tab pos="3200400" algn="l"/>
                          <a:tab pos="3657600" algn="l"/>
                          <a:tab pos="4114800" algn="l"/>
                          <a:tab pos="4572000" algn="l"/>
                          <a:tab pos="5029200" algn="l"/>
                          <a:tab pos="5486400" algn="l"/>
                        </a:tabLst>
                      </a:pPr>
                      <a:r>
                        <a:rPr lang="en-AU" sz="1050" dirty="0">
                          <a:effectLst/>
                        </a:rPr>
                        <a:t>Western Sydney GP Launch</a:t>
                      </a:r>
                    </a:p>
                    <a:p>
                      <a:pPr>
                        <a:spcAft>
                          <a:spcPts val="0"/>
                        </a:spcAft>
                        <a:tabLst>
                          <a:tab pos="635" algn="l"/>
                          <a:tab pos="457200" algn="l"/>
                          <a:tab pos="914400" algn="l"/>
                          <a:tab pos="1371600" algn="l"/>
                          <a:tab pos="1828800" algn="l"/>
                          <a:tab pos="2286000" algn="l"/>
                          <a:tab pos="2743200" algn="l"/>
                          <a:tab pos="3200400" algn="l"/>
                          <a:tab pos="3657600" algn="l"/>
                          <a:tab pos="4114800" algn="l"/>
                          <a:tab pos="4572000" algn="l"/>
                          <a:tab pos="5029200" algn="l"/>
                          <a:tab pos="5486400" algn="l"/>
                        </a:tabLst>
                      </a:pPr>
                      <a:r>
                        <a:rPr lang="en-AU" sz="1050" dirty="0">
                          <a:effectLst/>
                        </a:rPr>
                        <a:t>Mid North Coast Specialist Launch Upper North Shore GP</a:t>
                      </a:r>
                    </a:p>
                    <a:p>
                      <a:pPr>
                        <a:spcAft>
                          <a:spcPts val="0"/>
                        </a:spcAft>
                        <a:tabLst>
                          <a:tab pos="635" algn="l"/>
                          <a:tab pos="457200" algn="l"/>
                          <a:tab pos="914400" algn="l"/>
                          <a:tab pos="1371600" algn="l"/>
                          <a:tab pos="1828800" algn="l"/>
                          <a:tab pos="2286000" algn="l"/>
                          <a:tab pos="2743200" algn="l"/>
                          <a:tab pos="3200400" algn="l"/>
                          <a:tab pos="3657600" algn="l"/>
                          <a:tab pos="4114800" algn="l"/>
                          <a:tab pos="4572000" algn="l"/>
                          <a:tab pos="5029200" algn="l"/>
                          <a:tab pos="5486400" algn="l"/>
                        </a:tabLst>
                      </a:pPr>
                      <a:r>
                        <a:rPr lang="en-AU" sz="1050" dirty="0">
                          <a:effectLst/>
                        </a:rPr>
                        <a:t>TNA Regional Conf. Adelaide</a:t>
                      </a:r>
                    </a:p>
                    <a:p>
                      <a:pPr>
                        <a:spcAft>
                          <a:spcPts val="0"/>
                        </a:spcAft>
                        <a:tabLst>
                          <a:tab pos="635" algn="l"/>
                          <a:tab pos="457200" algn="l"/>
                          <a:tab pos="914400" algn="l"/>
                          <a:tab pos="1371600" algn="l"/>
                          <a:tab pos="1828800" algn="l"/>
                          <a:tab pos="2286000" algn="l"/>
                          <a:tab pos="2743200" algn="l"/>
                          <a:tab pos="3200400" algn="l"/>
                          <a:tab pos="3657600" algn="l"/>
                          <a:tab pos="4114800" algn="l"/>
                          <a:tab pos="4572000" algn="l"/>
                          <a:tab pos="5029200" algn="l"/>
                          <a:tab pos="5486400" algn="l"/>
                        </a:tabLst>
                      </a:pPr>
                      <a:r>
                        <a:rPr lang="en-AU" sz="1050" dirty="0">
                          <a:effectLst/>
                        </a:rPr>
                        <a:t>TNA Regional Conf. Adelaide</a:t>
                      </a:r>
                    </a:p>
                    <a:p>
                      <a:pPr>
                        <a:spcAft>
                          <a:spcPts val="0"/>
                        </a:spcAft>
                        <a:tabLst>
                          <a:tab pos="635" algn="l"/>
                          <a:tab pos="457200" algn="l"/>
                          <a:tab pos="914400" algn="l"/>
                          <a:tab pos="1371600" algn="l"/>
                          <a:tab pos="1828800" algn="l"/>
                          <a:tab pos="2286000" algn="l"/>
                          <a:tab pos="2743200" algn="l"/>
                          <a:tab pos="3200400" algn="l"/>
                          <a:tab pos="3657600" algn="l"/>
                          <a:tab pos="4114800" algn="l"/>
                          <a:tab pos="4572000" algn="l"/>
                          <a:tab pos="5029200" algn="l"/>
                          <a:tab pos="5486400" algn="l"/>
                        </a:tabLst>
                      </a:pPr>
                      <a:r>
                        <a:rPr lang="en-AU" sz="1050" dirty="0">
                          <a:effectLst/>
                        </a:rPr>
                        <a:t>Inner City GP Module</a:t>
                      </a:r>
                    </a:p>
                    <a:p>
                      <a:pPr>
                        <a:spcAft>
                          <a:spcPts val="0"/>
                        </a:spcAft>
                        <a:tabLst>
                          <a:tab pos="635" algn="l"/>
                          <a:tab pos="457200" algn="l"/>
                          <a:tab pos="914400" algn="l"/>
                          <a:tab pos="1371600" algn="l"/>
                          <a:tab pos="1828800" algn="l"/>
                          <a:tab pos="2286000" algn="l"/>
                          <a:tab pos="2743200" algn="l"/>
                          <a:tab pos="3200400" algn="l"/>
                          <a:tab pos="3657600" algn="l"/>
                          <a:tab pos="4114800" algn="l"/>
                          <a:tab pos="4572000" algn="l"/>
                          <a:tab pos="5029200" algn="l"/>
                          <a:tab pos="5486400" algn="l"/>
                        </a:tabLst>
                      </a:pPr>
                      <a:r>
                        <a:rPr lang="en-AU" sz="1050" dirty="0">
                          <a:effectLst/>
                        </a:rPr>
                        <a:t>Hunters Hill Private Education</a:t>
                      </a:r>
                    </a:p>
                    <a:p>
                      <a:pPr>
                        <a:spcAft>
                          <a:spcPts val="0"/>
                        </a:spcAft>
                        <a:tabLst>
                          <a:tab pos="635" algn="l"/>
                          <a:tab pos="457200" algn="l"/>
                          <a:tab pos="914400" algn="l"/>
                          <a:tab pos="1371600" algn="l"/>
                          <a:tab pos="1828800" algn="l"/>
                          <a:tab pos="2286000" algn="l"/>
                          <a:tab pos="2743200" algn="l"/>
                          <a:tab pos="3200400" algn="l"/>
                          <a:tab pos="3657600" algn="l"/>
                          <a:tab pos="4114800" algn="l"/>
                          <a:tab pos="4572000" algn="l"/>
                          <a:tab pos="5029200" algn="l"/>
                          <a:tab pos="5486400" algn="l"/>
                        </a:tabLst>
                      </a:pPr>
                      <a:r>
                        <a:rPr lang="en-AU" sz="1050" dirty="0">
                          <a:effectLst/>
                        </a:rPr>
                        <a:t>Upper North Shore GP Launch</a:t>
                      </a:r>
                    </a:p>
                    <a:p>
                      <a:pPr>
                        <a:spcAft>
                          <a:spcPts val="0"/>
                        </a:spcAft>
                        <a:tabLst>
                          <a:tab pos="635" algn="l"/>
                          <a:tab pos="457200" algn="l"/>
                          <a:tab pos="914400" algn="l"/>
                          <a:tab pos="1371600" algn="l"/>
                          <a:tab pos="1828800" algn="l"/>
                          <a:tab pos="2286000" algn="l"/>
                          <a:tab pos="2743200" algn="l"/>
                          <a:tab pos="3200400" algn="l"/>
                          <a:tab pos="3657600" algn="l"/>
                          <a:tab pos="4114800" algn="l"/>
                          <a:tab pos="4572000" algn="l"/>
                          <a:tab pos="5029200" algn="l"/>
                          <a:tab pos="5486400" algn="l"/>
                        </a:tabLst>
                      </a:pPr>
                      <a:r>
                        <a:rPr lang="en-AU" sz="1050" dirty="0">
                          <a:effectLst/>
                        </a:rPr>
                        <a:t>Neurology/ </a:t>
                      </a:r>
                      <a:r>
                        <a:rPr lang="en-AU" sz="1050" dirty="0" err="1">
                          <a:effectLst/>
                        </a:rPr>
                        <a:t>Neurosurg</a:t>
                      </a:r>
                      <a:r>
                        <a:rPr lang="en-AU" sz="1050" dirty="0">
                          <a:effectLst/>
                        </a:rPr>
                        <a:t>. Mater</a:t>
                      </a:r>
                    </a:p>
                    <a:p>
                      <a:pPr>
                        <a:spcAft>
                          <a:spcPts val="0"/>
                        </a:spcAft>
                        <a:tabLst>
                          <a:tab pos="635" algn="l"/>
                          <a:tab pos="457200" algn="l"/>
                          <a:tab pos="914400" algn="l"/>
                          <a:tab pos="1371600" algn="l"/>
                          <a:tab pos="1828800" algn="l"/>
                          <a:tab pos="2286000" algn="l"/>
                          <a:tab pos="2743200" algn="l"/>
                          <a:tab pos="3200400" algn="l"/>
                          <a:tab pos="3657600" algn="l"/>
                          <a:tab pos="4114800" algn="l"/>
                          <a:tab pos="4572000" algn="l"/>
                          <a:tab pos="5029200" algn="l"/>
                          <a:tab pos="5486400" algn="l"/>
                        </a:tabLst>
                      </a:pPr>
                      <a:r>
                        <a:rPr lang="en-AU" sz="1050" dirty="0">
                          <a:effectLst/>
                        </a:rPr>
                        <a:t>CME Weekend Western Plains Zoo Dubbo</a:t>
                      </a:r>
                    </a:p>
                    <a:p>
                      <a:pPr>
                        <a:spcAft>
                          <a:spcPts val="0"/>
                        </a:spcAft>
                        <a:tabLst>
                          <a:tab pos="635" algn="l"/>
                          <a:tab pos="457200" algn="l"/>
                          <a:tab pos="914400" algn="l"/>
                          <a:tab pos="1371600" algn="l"/>
                          <a:tab pos="1828800" algn="l"/>
                          <a:tab pos="2286000" algn="l"/>
                          <a:tab pos="2743200" algn="l"/>
                          <a:tab pos="3200400" algn="l"/>
                          <a:tab pos="3657600" algn="l"/>
                          <a:tab pos="4114800" algn="l"/>
                          <a:tab pos="4572000" algn="l"/>
                          <a:tab pos="5029200" algn="l"/>
                          <a:tab pos="5486400" algn="l"/>
                        </a:tabLst>
                      </a:pPr>
                      <a:r>
                        <a:rPr lang="en-AU" sz="1050" dirty="0">
                          <a:effectLst/>
                        </a:rPr>
                        <a:t> </a:t>
                      </a:r>
                    </a:p>
                    <a:p>
                      <a:pPr>
                        <a:spcAft>
                          <a:spcPts val="0"/>
                        </a:spcAft>
                        <a:tabLst>
                          <a:tab pos="635" algn="l"/>
                          <a:tab pos="457200" algn="l"/>
                          <a:tab pos="914400" algn="l"/>
                          <a:tab pos="1371600" algn="l"/>
                          <a:tab pos="1828800" algn="l"/>
                          <a:tab pos="2286000" algn="l"/>
                          <a:tab pos="2743200" algn="l"/>
                          <a:tab pos="3200400" algn="l"/>
                          <a:tab pos="3657600" algn="l"/>
                          <a:tab pos="4114800" algn="l"/>
                          <a:tab pos="4572000" algn="l"/>
                          <a:tab pos="5029200" algn="l"/>
                          <a:tab pos="5486400" algn="l"/>
                        </a:tabLst>
                      </a:pPr>
                      <a:r>
                        <a:rPr lang="en-AU" sz="1050" dirty="0">
                          <a:effectLst/>
                        </a:rPr>
                        <a:t>Spasticity SIG Meeting</a:t>
                      </a:r>
                    </a:p>
                    <a:p>
                      <a:pPr>
                        <a:spcAft>
                          <a:spcPts val="0"/>
                        </a:spcAft>
                        <a:tabLst>
                          <a:tab pos="635" algn="l"/>
                          <a:tab pos="457200" algn="l"/>
                          <a:tab pos="914400" algn="l"/>
                          <a:tab pos="1371600" algn="l"/>
                          <a:tab pos="1828800" algn="l"/>
                          <a:tab pos="2286000" algn="l"/>
                          <a:tab pos="2743200" algn="l"/>
                          <a:tab pos="3200400" algn="l"/>
                          <a:tab pos="3657600" algn="l"/>
                          <a:tab pos="4114800" algn="l"/>
                          <a:tab pos="4572000" algn="l"/>
                          <a:tab pos="5029200" algn="l"/>
                          <a:tab pos="5486400" algn="l"/>
                        </a:tabLst>
                      </a:pPr>
                      <a:r>
                        <a:rPr lang="en-AU" sz="1050" dirty="0">
                          <a:effectLst/>
                        </a:rPr>
                        <a:t>Western Sydney GP Meeting</a:t>
                      </a:r>
                      <a:endParaRPr lang="en-AU" sz="1050" dirty="0">
                        <a:effectLst/>
                        <a:latin typeface="CG Times"/>
                        <a:ea typeface="Times New Roman"/>
                        <a:cs typeface="CG Times"/>
                      </a:endParaRPr>
                    </a:p>
                  </a:txBody>
                  <a:tcPr marL="59206" marR="59206" marT="0" marB="0"/>
                </a:tc>
              </a:tr>
              <a:tr h="1008112">
                <a:tc>
                  <a:txBody>
                    <a:bodyPr/>
                    <a:lstStyle/>
                    <a:p>
                      <a:pPr>
                        <a:spcAft>
                          <a:spcPts val="0"/>
                        </a:spcAft>
                        <a:tabLst>
                          <a:tab pos="635" algn="l"/>
                          <a:tab pos="457200" algn="l"/>
                          <a:tab pos="914400" algn="l"/>
                          <a:tab pos="1371600" algn="l"/>
                          <a:tab pos="1828800" algn="l"/>
                          <a:tab pos="2286000" algn="l"/>
                          <a:tab pos="2743200" algn="l"/>
                          <a:tab pos="3200400" algn="l"/>
                          <a:tab pos="3657600" algn="l"/>
                          <a:tab pos="4114800" algn="l"/>
                          <a:tab pos="4572000" algn="l"/>
                          <a:tab pos="5029200" algn="l"/>
                          <a:tab pos="5486400" algn="l"/>
                        </a:tabLst>
                      </a:pPr>
                      <a:r>
                        <a:rPr lang="en-AU" sz="1050">
                          <a:effectLst/>
                        </a:rPr>
                        <a:t>2013</a:t>
                      </a:r>
                      <a:endParaRPr lang="en-AU" sz="1050">
                        <a:effectLst/>
                        <a:latin typeface="CG Times"/>
                        <a:ea typeface="Times New Roman"/>
                        <a:cs typeface="CG Times"/>
                      </a:endParaRPr>
                    </a:p>
                  </a:txBody>
                  <a:tcPr marL="59206" marR="59206" marT="0" marB="0"/>
                </a:tc>
                <a:tc>
                  <a:txBody>
                    <a:bodyPr/>
                    <a:lstStyle/>
                    <a:p>
                      <a:pPr marL="342900" lvl="0" indent="-342900">
                        <a:spcAft>
                          <a:spcPts val="0"/>
                        </a:spcAft>
                        <a:buFont typeface="Symbol"/>
                        <a:buChar char=""/>
                        <a:tabLst>
                          <a:tab pos="635" algn="l"/>
                          <a:tab pos="457200" algn="l"/>
                          <a:tab pos="914400" algn="l"/>
                          <a:tab pos="1371600" algn="l"/>
                          <a:tab pos="1828800" algn="l"/>
                          <a:tab pos="2286000" algn="l"/>
                          <a:tab pos="2743200" algn="l"/>
                          <a:tab pos="3200400" algn="l"/>
                          <a:tab pos="3657600" algn="l"/>
                          <a:tab pos="4114800" algn="l"/>
                          <a:tab pos="4572000" algn="l"/>
                          <a:tab pos="5029200" algn="l"/>
                          <a:tab pos="5486400" algn="l"/>
                        </a:tabLst>
                      </a:pPr>
                      <a:r>
                        <a:rPr lang="en-AU" sz="1050" dirty="0">
                          <a:effectLst/>
                        </a:rPr>
                        <a:t>Chronic Pain Management - Essentials </a:t>
                      </a:r>
                    </a:p>
                    <a:p>
                      <a:pPr marL="342900" lvl="0" indent="-342900">
                        <a:spcAft>
                          <a:spcPts val="0"/>
                        </a:spcAft>
                        <a:buFont typeface="Symbol"/>
                        <a:buChar char=""/>
                        <a:tabLst>
                          <a:tab pos="635" algn="l"/>
                          <a:tab pos="457200" algn="l"/>
                          <a:tab pos="914400" algn="l"/>
                          <a:tab pos="1371600" algn="l"/>
                          <a:tab pos="1828800" algn="l"/>
                          <a:tab pos="2286000" algn="l"/>
                          <a:tab pos="2743200" algn="l"/>
                          <a:tab pos="3200400" algn="l"/>
                          <a:tab pos="3657600" algn="l"/>
                          <a:tab pos="4114800" algn="l"/>
                          <a:tab pos="4572000" algn="l"/>
                          <a:tab pos="5029200" algn="l"/>
                          <a:tab pos="5486400" algn="l"/>
                        </a:tabLst>
                      </a:pPr>
                      <a:r>
                        <a:rPr lang="en-AU" sz="1050" dirty="0" err="1">
                          <a:effectLst/>
                        </a:rPr>
                        <a:t>Parkinsons</a:t>
                      </a:r>
                      <a:r>
                        <a:rPr lang="en-AU" sz="1050" dirty="0">
                          <a:effectLst/>
                        </a:rPr>
                        <a:t> Disease Update</a:t>
                      </a:r>
                    </a:p>
                    <a:p>
                      <a:pPr marL="342900" lvl="0" indent="-342900">
                        <a:spcAft>
                          <a:spcPts val="0"/>
                        </a:spcAft>
                        <a:buFont typeface="Symbol"/>
                        <a:buChar char=""/>
                        <a:tabLst>
                          <a:tab pos="635" algn="l"/>
                          <a:tab pos="457200" algn="l"/>
                          <a:tab pos="914400" algn="l"/>
                          <a:tab pos="1371600" algn="l"/>
                          <a:tab pos="1828800" algn="l"/>
                          <a:tab pos="2286000" algn="l"/>
                          <a:tab pos="2743200" algn="l"/>
                          <a:tab pos="3200400" algn="l"/>
                          <a:tab pos="3657600" algn="l"/>
                          <a:tab pos="4114800" algn="l"/>
                          <a:tab pos="4572000" algn="l"/>
                          <a:tab pos="5029200" algn="l"/>
                          <a:tab pos="5486400" algn="l"/>
                        </a:tabLst>
                      </a:pPr>
                      <a:r>
                        <a:rPr lang="en-AU" sz="1050" dirty="0">
                          <a:effectLst/>
                        </a:rPr>
                        <a:t>Essentials of Chronic Pain Management</a:t>
                      </a:r>
                    </a:p>
                    <a:p>
                      <a:pPr marL="342900" lvl="0" indent="-342900">
                        <a:spcAft>
                          <a:spcPts val="0"/>
                        </a:spcAft>
                        <a:buFont typeface="Symbol"/>
                        <a:buChar char=""/>
                        <a:tabLst>
                          <a:tab pos="635" algn="l"/>
                          <a:tab pos="457200" algn="l"/>
                          <a:tab pos="914400" algn="l"/>
                          <a:tab pos="1371600" algn="l"/>
                          <a:tab pos="1828800" algn="l"/>
                          <a:tab pos="2286000" algn="l"/>
                          <a:tab pos="2743200" algn="l"/>
                          <a:tab pos="3200400" algn="l"/>
                          <a:tab pos="3657600" algn="l"/>
                          <a:tab pos="4114800" algn="l"/>
                          <a:tab pos="4572000" algn="l"/>
                          <a:tab pos="5029200" algn="l"/>
                          <a:tab pos="5486400" algn="l"/>
                        </a:tabLst>
                      </a:pPr>
                      <a:r>
                        <a:rPr lang="en-AU" sz="1050" dirty="0">
                          <a:effectLst/>
                        </a:rPr>
                        <a:t>Quality Use of Pharmacotherapies in Chronic Pain</a:t>
                      </a:r>
                    </a:p>
                    <a:p>
                      <a:pPr marL="342900" lvl="0" indent="-342900">
                        <a:spcAft>
                          <a:spcPts val="0"/>
                        </a:spcAft>
                        <a:buFont typeface="Symbol"/>
                        <a:buChar char=""/>
                        <a:tabLst>
                          <a:tab pos="635" algn="l"/>
                          <a:tab pos="457200" algn="l"/>
                          <a:tab pos="914400" algn="l"/>
                          <a:tab pos="1371600" algn="l"/>
                          <a:tab pos="1828800" algn="l"/>
                          <a:tab pos="2286000" algn="l"/>
                          <a:tab pos="2743200" algn="l"/>
                          <a:tab pos="3200400" algn="l"/>
                          <a:tab pos="3657600" algn="l"/>
                          <a:tab pos="4114800" algn="l"/>
                          <a:tab pos="4572000" algn="l"/>
                          <a:tab pos="5029200" algn="l"/>
                          <a:tab pos="5486400" algn="l"/>
                        </a:tabLst>
                      </a:pPr>
                      <a:r>
                        <a:rPr lang="en-AU" sz="1050" dirty="0">
                          <a:effectLst/>
                        </a:rPr>
                        <a:t>Chronic Low Back Pain: Assess and Manage</a:t>
                      </a:r>
                    </a:p>
                    <a:p>
                      <a:pPr marL="342900" lvl="0" indent="-342900">
                        <a:spcAft>
                          <a:spcPts val="0"/>
                        </a:spcAft>
                        <a:buFont typeface="Symbol"/>
                        <a:buChar char=""/>
                        <a:tabLst>
                          <a:tab pos="635" algn="l"/>
                          <a:tab pos="457200" algn="l"/>
                          <a:tab pos="914400" algn="l"/>
                          <a:tab pos="1371600" algn="l"/>
                          <a:tab pos="1828800" algn="l"/>
                          <a:tab pos="2286000" algn="l"/>
                          <a:tab pos="2743200" algn="l"/>
                          <a:tab pos="3200400" algn="l"/>
                          <a:tab pos="3657600" algn="l"/>
                          <a:tab pos="4114800" algn="l"/>
                          <a:tab pos="4572000" algn="l"/>
                          <a:tab pos="5029200" algn="l"/>
                          <a:tab pos="5486400" algn="l"/>
                        </a:tabLst>
                      </a:pPr>
                      <a:r>
                        <a:rPr lang="en-AU" sz="1050" dirty="0">
                          <a:effectLst/>
                        </a:rPr>
                        <a:t>Renal disorders and other Considerations in Management </a:t>
                      </a:r>
                      <a:r>
                        <a:rPr lang="en-AU" sz="1050" dirty="0" err="1" smtClean="0">
                          <a:effectLst/>
                        </a:rPr>
                        <a:t>ofChronic</a:t>
                      </a:r>
                      <a:r>
                        <a:rPr lang="en-AU" sz="1050" dirty="0" smtClean="0">
                          <a:effectLst/>
                        </a:rPr>
                        <a:t> </a:t>
                      </a:r>
                      <a:r>
                        <a:rPr lang="en-AU" sz="1050" dirty="0">
                          <a:effectLst/>
                        </a:rPr>
                        <a:t>Pain</a:t>
                      </a:r>
                      <a:endParaRPr lang="en-AU" sz="1050" dirty="0">
                        <a:effectLst/>
                        <a:latin typeface="CG Times"/>
                        <a:ea typeface="Times New Roman"/>
                        <a:cs typeface="CG Times"/>
                      </a:endParaRPr>
                    </a:p>
                  </a:txBody>
                  <a:tcPr marL="59206" marR="59206" marT="0" marB="0"/>
                </a:tc>
                <a:tc>
                  <a:txBody>
                    <a:bodyPr/>
                    <a:lstStyle/>
                    <a:p>
                      <a:pPr>
                        <a:spcAft>
                          <a:spcPts val="0"/>
                        </a:spcAft>
                        <a:tabLst>
                          <a:tab pos="635" algn="l"/>
                          <a:tab pos="457200" algn="l"/>
                          <a:tab pos="914400" algn="l"/>
                          <a:tab pos="1371600" algn="l"/>
                          <a:tab pos="1828800" algn="l"/>
                          <a:tab pos="2286000" algn="l"/>
                          <a:tab pos="2743200" algn="l"/>
                          <a:tab pos="3200400" algn="l"/>
                          <a:tab pos="3657600" algn="l"/>
                          <a:tab pos="4114800" algn="l"/>
                          <a:tab pos="4572000" algn="l"/>
                          <a:tab pos="5029200" algn="l"/>
                          <a:tab pos="5486400" algn="l"/>
                        </a:tabLst>
                      </a:pPr>
                      <a:r>
                        <a:rPr lang="en-AU" sz="1050" dirty="0">
                          <a:effectLst/>
                        </a:rPr>
                        <a:t>Upper North Shore GP </a:t>
                      </a:r>
                    </a:p>
                    <a:p>
                      <a:pPr>
                        <a:spcAft>
                          <a:spcPts val="0"/>
                        </a:spcAft>
                        <a:tabLst>
                          <a:tab pos="635" algn="l"/>
                          <a:tab pos="457200" algn="l"/>
                          <a:tab pos="914400" algn="l"/>
                          <a:tab pos="1371600" algn="l"/>
                          <a:tab pos="1828800" algn="l"/>
                          <a:tab pos="2286000" algn="l"/>
                          <a:tab pos="2743200" algn="l"/>
                          <a:tab pos="3200400" algn="l"/>
                          <a:tab pos="3657600" algn="l"/>
                          <a:tab pos="4114800" algn="l"/>
                          <a:tab pos="4572000" algn="l"/>
                          <a:tab pos="5029200" algn="l"/>
                          <a:tab pos="5486400" algn="l"/>
                        </a:tabLst>
                      </a:pPr>
                      <a:r>
                        <a:rPr lang="en-AU" sz="1050" dirty="0">
                          <a:effectLst/>
                        </a:rPr>
                        <a:t>Inner West GP Sydney</a:t>
                      </a:r>
                    </a:p>
                    <a:p>
                      <a:pPr>
                        <a:spcAft>
                          <a:spcPts val="0"/>
                        </a:spcAft>
                        <a:tabLst>
                          <a:tab pos="635" algn="l"/>
                          <a:tab pos="457200" algn="l"/>
                          <a:tab pos="914400" algn="l"/>
                          <a:tab pos="1371600" algn="l"/>
                          <a:tab pos="1828800" algn="l"/>
                          <a:tab pos="2286000" algn="l"/>
                          <a:tab pos="2743200" algn="l"/>
                          <a:tab pos="3200400" algn="l"/>
                          <a:tab pos="3657600" algn="l"/>
                          <a:tab pos="4114800" algn="l"/>
                          <a:tab pos="4572000" algn="l"/>
                          <a:tab pos="5029200" algn="l"/>
                          <a:tab pos="5486400" algn="l"/>
                        </a:tabLst>
                      </a:pPr>
                      <a:r>
                        <a:rPr lang="en-AU" sz="1050" dirty="0">
                          <a:effectLst/>
                        </a:rPr>
                        <a:t>Western Sydney GP Meeting</a:t>
                      </a:r>
                    </a:p>
                    <a:p>
                      <a:pPr>
                        <a:spcAft>
                          <a:spcPts val="0"/>
                        </a:spcAft>
                        <a:tabLst>
                          <a:tab pos="635" algn="l"/>
                          <a:tab pos="457200" algn="l"/>
                          <a:tab pos="914400" algn="l"/>
                          <a:tab pos="1371600" algn="l"/>
                          <a:tab pos="1828800" algn="l"/>
                          <a:tab pos="2286000" algn="l"/>
                          <a:tab pos="2743200" algn="l"/>
                          <a:tab pos="3200400" algn="l"/>
                          <a:tab pos="3657600" algn="l"/>
                          <a:tab pos="4114800" algn="l"/>
                          <a:tab pos="4572000" algn="l"/>
                          <a:tab pos="5029200" algn="l"/>
                          <a:tab pos="5486400" algn="l"/>
                        </a:tabLst>
                      </a:pPr>
                      <a:r>
                        <a:rPr lang="en-AU" sz="1050" dirty="0">
                          <a:effectLst/>
                        </a:rPr>
                        <a:t>Hills District GP Network</a:t>
                      </a:r>
                    </a:p>
                    <a:p>
                      <a:pPr>
                        <a:spcAft>
                          <a:spcPts val="0"/>
                        </a:spcAft>
                        <a:tabLst>
                          <a:tab pos="635" algn="l"/>
                          <a:tab pos="457200" algn="l"/>
                          <a:tab pos="914400" algn="l"/>
                          <a:tab pos="1371600" algn="l"/>
                          <a:tab pos="1828800" algn="l"/>
                          <a:tab pos="2286000" algn="l"/>
                          <a:tab pos="2743200" algn="l"/>
                          <a:tab pos="3200400" algn="l"/>
                          <a:tab pos="3657600" algn="l"/>
                          <a:tab pos="4114800" algn="l"/>
                          <a:tab pos="4572000" algn="l"/>
                          <a:tab pos="5029200" algn="l"/>
                          <a:tab pos="5486400" algn="l"/>
                        </a:tabLst>
                      </a:pPr>
                      <a:r>
                        <a:rPr lang="en-AU" sz="1050" dirty="0">
                          <a:effectLst/>
                        </a:rPr>
                        <a:t>Upper North Shore GP Meeting</a:t>
                      </a:r>
                    </a:p>
                    <a:p>
                      <a:pPr>
                        <a:spcAft>
                          <a:spcPts val="0"/>
                        </a:spcAft>
                        <a:tabLst>
                          <a:tab pos="635" algn="l"/>
                          <a:tab pos="457200" algn="l"/>
                          <a:tab pos="914400" algn="l"/>
                          <a:tab pos="1371600" algn="l"/>
                          <a:tab pos="1828800" algn="l"/>
                          <a:tab pos="2286000" algn="l"/>
                          <a:tab pos="2743200" algn="l"/>
                          <a:tab pos="3200400" algn="l"/>
                          <a:tab pos="3657600" algn="l"/>
                          <a:tab pos="4114800" algn="l"/>
                          <a:tab pos="4572000" algn="l"/>
                          <a:tab pos="5029200" algn="l"/>
                          <a:tab pos="5486400" algn="l"/>
                        </a:tabLst>
                      </a:pPr>
                      <a:r>
                        <a:rPr lang="en-AU" sz="1050" dirty="0">
                          <a:effectLst/>
                        </a:rPr>
                        <a:t>Inner West GP Network</a:t>
                      </a:r>
                      <a:endParaRPr lang="en-AU" sz="1050" dirty="0">
                        <a:effectLst/>
                        <a:latin typeface="CG Times"/>
                        <a:ea typeface="Times New Roman"/>
                        <a:cs typeface="CG Times"/>
                      </a:endParaRPr>
                    </a:p>
                  </a:txBody>
                  <a:tcPr marL="59206" marR="59206" marT="0" marB="0"/>
                </a:tc>
              </a:tr>
              <a:tr h="792088">
                <a:tc>
                  <a:txBody>
                    <a:bodyPr/>
                    <a:lstStyle/>
                    <a:p>
                      <a:pPr>
                        <a:spcAft>
                          <a:spcPts val="0"/>
                        </a:spcAft>
                        <a:tabLst>
                          <a:tab pos="635" algn="l"/>
                          <a:tab pos="457200" algn="l"/>
                          <a:tab pos="914400" algn="l"/>
                          <a:tab pos="1371600" algn="l"/>
                          <a:tab pos="1828800" algn="l"/>
                          <a:tab pos="2286000" algn="l"/>
                          <a:tab pos="2743200" algn="l"/>
                          <a:tab pos="3200400" algn="l"/>
                          <a:tab pos="3657600" algn="l"/>
                          <a:tab pos="4114800" algn="l"/>
                          <a:tab pos="4572000" algn="l"/>
                          <a:tab pos="5029200" algn="l"/>
                          <a:tab pos="5486400" algn="l"/>
                        </a:tabLst>
                      </a:pPr>
                      <a:r>
                        <a:rPr lang="en-AU" sz="1050">
                          <a:effectLst/>
                        </a:rPr>
                        <a:t>2014</a:t>
                      </a:r>
                      <a:endParaRPr lang="en-AU" sz="1050">
                        <a:effectLst/>
                        <a:latin typeface="CG Times"/>
                        <a:ea typeface="Times New Roman"/>
                        <a:cs typeface="CG Times"/>
                      </a:endParaRPr>
                    </a:p>
                  </a:txBody>
                  <a:tcPr marL="59206" marR="59206" marT="0" marB="0"/>
                </a:tc>
                <a:tc>
                  <a:txBody>
                    <a:bodyPr/>
                    <a:lstStyle/>
                    <a:p>
                      <a:pPr marL="342900" lvl="0" indent="-342900">
                        <a:spcAft>
                          <a:spcPts val="0"/>
                        </a:spcAft>
                        <a:buFont typeface="Symbol"/>
                        <a:buChar char=""/>
                        <a:tabLst>
                          <a:tab pos="635" algn="l"/>
                          <a:tab pos="457200" algn="l"/>
                          <a:tab pos="914400" algn="l"/>
                          <a:tab pos="1371600" algn="l"/>
                          <a:tab pos="1828800" algn="l"/>
                          <a:tab pos="2286000" algn="l"/>
                          <a:tab pos="2743200" algn="l"/>
                          <a:tab pos="3200400" algn="l"/>
                          <a:tab pos="3657600" algn="l"/>
                          <a:tab pos="4114800" algn="l"/>
                          <a:tab pos="4572000" algn="l"/>
                          <a:tab pos="5029200" algn="l"/>
                          <a:tab pos="5486400" algn="l"/>
                        </a:tabLst>
                      </a:pPr>
                      <a:r>
                        <a:rPr lang="en-AU" sz="1050">
                          <a:effectLst/>
                        </a:rPr>
                        <a:t>The Multi-disciplinary Approach in Stroke Management</a:t>
                      </a:r>
                    </a:p>
                    <a:p>
                      <a:pPr marL="342900" lvl="0" indent="-342900">
                        <a:spcAft>
                          <a:spcPts val="0"/>
                        </a:spcAft>
                        <a:buFont typeface="Symbol"/>
                        <a:buChar char=""/>
                        <a:tabLst>
                          <a:tab pos="635" algn="l"/>
                          <a:tab pos="457200" algn="l"/>
                          <a:tab pos="914400" algn="l"/>
                          <a:tab pos="1371600" algn="l"/>
                          <a:tab pos="1828800" algn="l"/>
                          <a:tab pos="2286000" algn="l"/>
                          <a:tab pos="2743200" algn="l"/>
                          <a:tab pos="3200400" algn="l"/>
                          <a:tab pos="3657600" algn="l"/>
                          <a:tab pos="4114800" algn="l"/>
                          <a:tab pos="4572000" algn="l"/>
                          <a:tab pos="5029200" algn="l"/>
                          <a:tab pos="5486400" algn="l"/>
                        </a:tabLst>
                      </a:pPr>
                      <a:r>
                        <a:rPr lang="en-AU" sz="1050">
                          <a:effectLst/>
                        </a:rPr>
                        <a:t>Pearls of Parkinson’s Disease</a:t>
                      </a:r>
                    </a:p>
                    <a:p>
                      <a:pPr marL="342900" lvl="0" indent="-342900">
                        <a:spcAft>
                          <a:spcPts val="0"/>
                        </a:spcAft>
                        <a:buFont typeface="Symbol"/>
                        <a:buChar char=""/>
                        <a:tabLst>
                          <a:tab pos="635" algn="l"/>
                          <a:tab pos="457200" algn="l"/>
                          <a:tab pos="914400" algn="l"/>
                          <a:tab pos="1371600" algn="l"/>
                          <a:tab pos="1828800" algn="l"/>
                          <a:tab pos="2286000" algn="l"/>
                          <a:tab pos="2743200" algn="l"/>
                          <a:tab pos="3200400" algn="l"/>
                          <a:tab pos="3657600" algn="l"/>
                          <a:tab pos="4114800" algn="l"/>
                          <a:tab pos="4572000" algn="l"/>
                          <a:tab pos="5029200" algn="l"/>
                          <a:tab pos="5486400" algn="l"/>
                        </a:tabLst>
                      </a:pPr>
                      <a:r>
                        <a:rPr lang="en-AU" sz="1050">
                          <a:effectLst/>
                        </a:rPr>
                        <a:t>Multi-disciplinary Approach in the Management of Stroke</a:t>
                      </a:r>
                    </a:p>
                    <a:p>
                      <a:pPr marL="342900" lvl="0" indent="-342900">
                        <a:spcAft>
                          <a:spcPts val="0"/>
                        </a:spcAft>
                        <a:buFont typeface="Symbol"/>
                        <a:buChar char=""/>
                        <a:tabLst>
                          <a:tab pos="635" algn="l"/>
                          <a:tab pos="457200" algn="l"/>
                          <a:tab pos="914400" algn="l"/>
                          <a:tab pos="1371600" algn="l"/>
                          <a:tab pos="1828800" algn="l"/>
                          <a:tab pos="2286000" algn="l"/>
                          <a:tab pos="2743200" algn="l"/>
                          <a:tab pos="3200400" algn="l"/>
                          <a:tab pos="3657600" algn="l"/>
                          <a:tab pos="4114800" algn="l"/>
                          <a:tab pos="4572000" algn="l"/>
                          <a:tab pos="5029200" algn="l"/>
                          <a:tab pos="5486400" algn="l"/>
                        </a:tabLst>
                      </a:pPr>
                      <a:r>
                        <a:rPr lang="en-AU" sz="1050">
                          <a:effectLst/>
                        </a:rPr>
                        <a:t>Chronic Pain Clinical Update – PALEXIA SR</a:t>
                      </a:r>
                    </a:p>
                    <a:p>
                      <a:pPr marL="342900" lvl="0" indent="-342900">
                        <a:spcAft>
                          <a:spcPts val="0"/>
                        </a:spcAft>
                        <a:buFont typeface="Symbol"/>
                        <a:buChar char=""/>
                        <a:tabLst>
                          <a:tab pos="635" algn="l"/>
                          <a:tab pos="457200" algn="l"/>
                          <a:tab pos="914400" algn="l"/>
                          <a:tab pos="1371600" algn="l"/>
                          <a:tab pos="1828800" algn="l"/>
                          <a:tab pos="2286000" algn="l"/>
                          <a:tab pos="2743200" algn="l"/>
                          <a:tab pos="3200400" algn="l"/>
                          <a:tab pos="3657600" algn="l"/>
                          <a:tab pos="4114800" algn="l"/>
                          <a:tab pos="4572000" algn="l"/>
                          <a:tab pos="5029200" algn="l"/>
                          <a:tab pos="5486400" algn="l"/>
                        </a:tabLst>
                      </a:pPr>
                      <a:r>
                        <a:rPr lang="en-AU" sz="1050">
                          <a:effectLst/>
                        </a:rPr>
                        <a:t>Parkinson’s Disease and Motor Neurone Disease Update</a:t>
                      </a:r>
                      <a:endParaRPr lang="en-AU" sz="1050">
                        <a:effectLst/>
                        <a:latin typeface="CG Times"/>
                        <a:ea typeface="Times New Roman"/>
                        <a:cs typeface="CG Times"/>
                      </a:endParaRPr>
                    </a:p>
                  </a:txBody>
                  <a:tcPr marL="59206" marR="59206" marT="0" marB="0"/>
                </a:tc>
                <a:tc>
                  <a:txBody>
                    <a:bodyPr/>
                    <a:lstStyle/>
                    <a:p>
                      <a:pPr>
                        <a:spcAft>
                          <a:spcPts val="0"/>
                        </a:spcAft>
                        <a:tabLst>
                          <a:tab pos="635" algn="l"/>
                          <a:tab pos="457200" algn="l"/>
                          <a:tab pos="914400" algn="l"/>
                          <a:tab pos="1371600" algn="l"/>
                          <a:tab pos="1828800" algn="l"/>
                          <a:tab pos="2286000" algn="l"/>
                          <a:tab pos="2743200" algn="l"/>
                          <a:tab pos="3200400" algn="l"/>
                          <a:tab pos="3657600" algn="l"/>
                          <a:tab pos="4114800" algn="l"/>
                          <a:tab pos="4572000" algn="l"/>
                          <a:tab pos="5029200" algn="l"/>
                          <a:tab pos="5486400" algn="l"/>
                        </a:tabLst>
                      </a:pPr>
                      <a:r>
                        <a:rPr lang="en-AU" sz="1050" dirty="0">
                          <a:effectLst/>
                        </a:rPr>
                        <a:t>Medicare Local Inner West Sydney</a:t>
                      </a:r>
                    </a:p>
                    <a:p>
                      <a:pPr>
                        <a:spcAft>
                          <a:spcPts val="0"/>
                        </a:spcAft>
                        <a:tabLst>
                          <a:tab pos="635" algn="l"/>
                          <a:tab pos="457200" algn="l"/>
                          <a:tab pos="914400" algn="l"/>
                          <a:tab pos="1371600" algn="l"/>
                          <a:tab pos="1828800" algn="l"/>
                          <a:tab pos="2286000" algn="l"/>
                          <a:tab pos="2743200" algn="l"/>
                          <a:tab pos="3200400" algn="l"/>
                          <a:tab pos="3657600" algn="l"/>
                          <a:tab pos="4114800" algn="l"/>
                          <a:tab pos="4572000" algn="l"/>
                          <a:tab pos="5029200" algn="l"/>
                          <a:tab pos="5486400" algn="l"/>
                        </a:tabLst>
                      </a:pPr>
                      <a:r>
                        <a:rPr lang="en-AU" sz="1050" dirty="0">
                          <a:effectLst/>
                        </a:rPr>
                        <a:t>North Coast NSW Medicare Local</a:t>
                      </a:r>
                    </a:p>
                    <a:p>
                      <a:pPr>
                        <a:spcAft>
                          <a:spcPts val="0"/>
                        </a:spcAft>
                        <a:tabLst>
                          <a:tab pos="635" algn="l"/>
                          <a:tab pos="457200" algn="l"/>
                          <a:tab pos="914400" algn="l"/>
                          <a:tab pos="1371600" algn="l"/>
                          <a:tab pos="1828800" algn="l"/>
                          <a:tab pos="2286000" algn="l"/>
                          <a:tab pos="2743200" algn="l"/>
                          <a:tab pos="3200400" algn="l"/>
                          <a:tab pos="3657600" algn="l"/>
                          <a:tab pos="4114800" algn="l"/>
                          <a:tab pos="4572000" algn="l"/>
                          <a:tab pos="5029200" algn="l"/>
                          <a:tab pos="5486400" algn="l"/>
                        </a:tabLst>
                      </a:pPr>
                      <a:r>
                        <a:rPr lang="en-AU" sz="1050" dirty="0">
                          <a:effectLst/>
                        </a:rPr>
                        <a:t>Rural Doctors Network Outreach</a:t>
                      </a:r>
                    </a:p>
                    <a:p>
                      <a:pPr>
                        <a:spcAft>
                          <a:spcPts val="0"/>
                        </a:spcAft>
                        <a:tabLst>
                          <a:tab pos="635" algn="l"/>
                          <a:tab pos="457200" algn="l"/>
                          <a:tab pos="914400" algn="l"/>
                          <a:tab pos="1371600" algn="l"/>
                          <a:tab pos="1828800" algn="l"/>
                          <a:tab pos="2286000" algn="l"/>
                          <a:tab pos="2743200" algn="l"/>
                          <a:tab pos="3200400" algn="l"/>
                          <a:tab pos="3657600" algn="l"/>
                          <a:tab pos="4114800" algn="l"/>
                          <a:tab pos="4572000" algn="l"/>
                          <a:tab pos="5029200" algn="l"/>
                          <a:tab pos="5486400" algn="l"/>
                        </a:tabLst>
                      </a:pPr>
                      <a:r>
                        <a:rPr lang="en-AU" sz="1050" dirty="0">
                          <a:effectLst/>
                        </a:rPr>
                        <a:t>Upper North Shore GP</a:t>
                      </a:r>
                    </a:p>
                    <a:p>
                      <a:pPr>
                        <a:spcAft>
                          <a:spcPts val="0"/>
                        </a:spcAft>
                        <a:tabLst>
                          <a:tab pos="635" algn="l"/>
                          <a:tab pos="457200" algn="l"/>
                          <a:tab pos="914400" algn="l"/>
                          <a:tab pos="1371600" algn="l"/>
                          <a:tab pos="1828800" algn="l"/>
                          <a:tab pos="2286000" algn="l"/>
                          <a:tab pos="2743200" algn="l"/>
                          <a:tab pos="3200400" algn="l"/>
                          <a:tab pos="3657600" algn="l"/>
                          <a:tab pos="4114800" algn="l"/>
                          <a:tab pos="4572000" algn="l"/>
                          <a:tab pos="5029200" algn="l"/>
                          <a:tab pos="5486400" algn="l"/>
                        </a:tabLst>
                      </a:pPr>
                      <a:r>
                        <a:rPr lang="en-AU" sz="1050" dirty="0">
                          <a:effectLst/>
                        </a:rPr>
                        <a:t>AFRM Registrar Teaching</a:t>
                      </a:r>
                      <a:endParaRPr lang="en-AU" sz="1050" dirty="0">
                        <a:effectLst/>
                        <a:latin typeface="CG Times"/>
                        <a:ea typeface="Times New Roman"/>
                        <a:cs typeface="CG Times"/>
                      </a:endParaRPr>
                    </a:p>
                  </a:txBody>
                  <a:tcPr marL="59206" marR="59206" marT="0" marB="0"/>
                </a:tc>
              </a:tr>
            </a:tbl>
          </a:graphicData>
        </a:graphic>
      </p:graphicFrame>
      <p:pic>
        <p:nvPicPr>
          <p:cNvPr id="4" name="Picture 2"/>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0" y="116633"/>
            <a:ext cx="9144000" cy="4680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12592088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p:cNvGraphicFramePr/>
          <p:nvPr>
            <p:extLst>
              <p:ext uri="{D42A27DB-BD31-4B8C-83A1-F6EECF244321}">
                <p14:modId xmlns:p14="http://schemas.microsoft.com/office/powerpoint/2010/main" val="3196068720"/>
              </p:ext>
            </p:extLst>
          </p:nvPr>
        </p:nvGraphicFramePr>
        <p:xfrm>
          <a:off x="611560" y="548680"/>
          <a:ext cx="8229600" cy="1143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7" name="Content Placeholder 6"/>
          <p:cNvGraphicFramePr>
            <a:graphicFrameLocks noGrp="1"/>
          </p:cNvGraphicFramePr>
          <p:nvPr>
            <p:ph sz="quarter" idx="1"/>
            <p:extLst>
              <p:ext uri="{D42A27DB-BD31-4B8C-83A1-F6EECF244321}">
                <p14:modId xmlns:p14="http://schemas.microsoft.com/office/powerpoint/2010/main" val="692064866"/>
              </p:ext>
            </p:extLst>
          </p:nvPr>
        </p:nvGraphicFramePr>
        <p:xfrm>
          <a:off x="467544" y="1772815"/>
          <a:ext cx="8064896" cy="5588964"/>
        </p:xfrm>
        <a:graphic>
          <a:graphicData uri="http://schemas.openxmlformats.org/drawingml/2006/table">
            <a:tbl>
              <a:tblPr firstRow="1" firstCol="1" bandRow="1">
                <a:tableStyleId>{5C22544A-7EE6-4342-B048-85BDC9FD1C3A}</a:tableStyleId>
              </a:tblPr>
              <a:tblGrid>
                <a:gridCol w="1584176"/>
                <a:gridCol w="4024654"/>
                <a:gridCol w="2456066"/>
              </a:tblGrid>
              <a:tr h="301224">
                <a:tc>
                  <a:txBody>
                    <a:bodyPr/>
                    <a:lstStyle/>
                    <a:p>
                      <a:pPr marL="0" lvl="0" indent="0">
                        <a:spcAft>
                          <a:spcPts val="0"/>
                        </a:spcAft>
                        <a:buFontTx/>
                        <a:buNone/>
                        <a:tabLst>
                          <a:tab pos="635" algn="l"/>
                          <a:tab pos="457200" algn="l"/>
                          <a:tab pos="914400" algn="l"/>
                          <a:tab pos="1371600" algn="l"/>
                          <a:tab pos="1828800" algn="l"/>
                          <a:tab pos="2286000" algn="l"/>
                          <a:tab pos="2743200" algn="l"/>
                          <a:tab pos="3200400" algn="l"/>
                          <a:tab pos="3657600" algn="l"/>
                          <a:tab pos="4114800" algn="l"/>
                          <a:tab pos="4572000" algn="l"/>
                          <a:tab pos="5029200" algn="l"/>
                          <a:tab pos="5486400" algn="l"/>
                        </a:tabLst>
                      </a:pPr>
                      <a:r>
                        <a:rPr lang="en-AU" sz="1100" dirty="0">
                          <a:effectLst/>
                        </a:rPr>
                        <a:t>A. Aggarwal, </a:t>
                      </a:r>
                      <a:r>
                        <a:rPr lang="en-AU" sz="1100" dirty="0" smtClean="0">
                          <a:effectLst/>
                        </a:rPr>
                        <a:t>JE </a:t>
                      </a:r>
                      <a:r>
                        <a:rPr lang="en-AU" sz="1100" dirty="0" err="1">
                          <a:effectLst/>
                        </a:rPr>
                        <a:t>Marosszeky</a:t>
                      </a:r>
                      <a:endParaRPr lang="en-AU" sz="1100" dirty="0">
                        <a:effectLst/>
                        <a:latin typeface="CG Times"/>
                        <a:ea typeface="Times New Roman"/>
                        <a:cs typeface="CG Times"/>
                      </a:endParaRPr>
                    </a:p>
                  </a:txBody>
                  <a:tcPr marL="51562" marR="51562" marT="0" marB="0"/>
                </a:tc>
                <a:tc>
                  <a:txBody>
                    <a:bodyPr/>
                    <a:lstStyle/>
                    <a:p>
                      <a:pPr>
                        <a:spcAft>
                          <a:spcPts val="0"/>
                        </a:spcAft>
                        <a:tabLst>
                          <a:tab pos="635" algn="l"/>
                          <a:tab pos="457200" algn="l"/>
                          <a:tab pos="914400" algn="l"/>
                          <a:tab pos="1371600" algn="l"/>
                          <a:tab pos="1828800" algn="l"/>
                          <a:tab pos="2286000" algn="l"/>
                          <a:tab pos="2743200" algn="l"/>
                          <a:tab pos="3200400" algn="l"/>
                          <a:tab pos="3657600" algn="l"/>
                          <a:tab pos="4114800" algn="l"/>
                          <a:tab pos="4572000" algn="l"/>
                          <a:tab pos="5029200" algn="l"/>
                          <a:tab pos="5486400" algn="l"/>
                        </a:tabLst>
                      </a:pPr>
                      <a:r>
                        <a:rPr lang="en-AU" sz="1100">
                          <a:effectLst/>
                        </a:rPr>
                        <a:t>Ankylosing Spondylitis</a:t>
                      </a:r>
                      <a:endParaRPr lang="en-AU" sz="1100">
                        <a:effectLst/>
                        <a:latin typeface="CG Times"/>
                        <a:ea typeface="Times New Roman"/>
                        <a:cs typeface="CG Times"/>
                      </a:endParaRPr>
                    </a:p>
                  </a:txBody>
                  <a:tcPr marL="51562" marR="51562" marT="0" marB="0"/>
                </a:tc>
                <a:tc>
                  <a:txBody>
                    <a:bodyPr/>
                    <a:lstStyle/>
                    <a:p>
                      <a:pPr>
                        <a:spcAft>
                          <a:spcPts val="0"/>
                        </a:spcAft>
                        <a:tabLst>
                          <a:tab pos="635" algn="l"/>
                          <a:tab pos="457200" algn="l"/>
                          <a:tab pos="914400" algn="l"/>
                          <a:tab pos="1371600" algn="l"/>
                          <a:tab pos="1828800" algn="l"/>
                          <a:tab pos="2286000" algn="l"/>
                          <a:tab pos="2743200" algn="l"/>
                          <a:tab pos="3200400" algn="l"/>
                          <a:tab pos="3657600" algn="l"/>
                          <a:tab pos="4114800" algn="l"/>
                          <a:tab pos="4572000" algn="l"/>
                          <a:tab pos="5029200" algn="l"/>
                          <a:tab pos="5486400" algn="l"/>
                        </a:tabLst>
                      </a:pPr>
                      <a:r>
                        <a:rPr lang="en-AU" sz="1100">
                          <a:effectLst/>
                        </a:rPr>
                        <a:t>Med J Aust. </a:t>
                      </a:r>
                    </a:p>
                    <a:p>
                      <a:pPr>
                        <a:spcAft>
                          <a:spcPts val="0"/>
                        </a:spcAft>
                        <a:tabLst>
                          <a:tab pos="635" algn="l"/>
                          <a:tab pos="457200" algn="l"/>
                          <a:tab pos="914400" algn="l"/>
                          <a:tab pos="1371600" algn="l"/>
                          <a:tab pos="1828800" algn="l"/>
                          <a:tab pos="2286000" algn="l"/>
                          <a:tab pos="2743200" algn="l"/>
                          <a:tab pos="3200400" algn="l"/>
                          <a:tab pos="3657600" algn="l"/>
                          <a:tab pos="4114800" algn="l"/>
                          <a:tab pos="4572000" algn="l"/>
                          <a:tab pos="5029200" algn="l"/>
                          <a:tab pos="5486400" algn="l"/>
                        </a:tabLst>
                      </a:pPr>
                      <a:r>
                        <a:rPr lang="en-AU" sz="1100">
                          <a:effectLst/>
                        </a:rPr>
                        <a:t>June 1994; 160 (11): 734-35</a:t>
                      </a:r>
                      <a:endParaRPr lang="en-AU" sz="1100">
                        <a:effectLst/>
                        <a:latin typeface="CG Times"/>
                        <a:ea typeface="Times New Roman"/>
                        <a:cs typeface="CG Times"/>
                      </a:endParaRPr>
                    </a:p>
                  </a:txBody>
                  <a:tcPr marL="51562" marR="51562" marT="0" marB="0"/>
                </a:tc>
              </a:tr>
              <a:tr h="301224">
                <a:tc>
                  <a:txBody>
                    <a:bodyPr/>
                    <a:lstStyle/>
                    <a:p>
                      <a:pPr marL="0" lvl="0" indent="0">
                        <a:spcAft>
                          <a:spcPts val="0"/>
                        </a:spcAft>
                        <a:buFontTx/>
                        <a:buNone/>
                        <a:tabLst>
                          <a:tab pos="635" algn="l"/>
                          <a:tab pos="457200" algn="l"/>
                          <a:tab pos="914400" algn="l"/>
                          <a:tab pos="1371600" algn="l"/>
                          <a:tab pos="1828800" algn="l"/>
                          <a:tab pos="2286000" algn="l"/>
                          <a:tab pos="2743200" algn="l"/>
                          <a:tab pos="3200400" algn="l"/>
                          <a:tab pos="3657600" algn="l"/>
                          <a:tab pos="4114800" algn="l"/>
                          <a:tab pos="4572000" algn="l"/>
                          <a:tab pos="5029200" algn="l"/>
                          <a:tab pos="5486400" algn="l"/>
                        </a:tabLst>
                      </a:pPr>
                      <a:r>
                        <a:rPr lang="en-AU" sz="1100" dirty="0">
                          <a:effectLst/>
                        </a:rPr>
                        <a:t>A. Aggarwal, </a:t>
                      </a:r>
                      <a:r>
                        <a:rPr lang="en-AU" sz="1100" dirty="0" smtClean="0">
                          <a:effectLst/>
                        </a:rPr>
                        <a:t>J </a:t>
                      </a:r>
                      <a:r>
                        <a:rPr lang="en-AU" sz="1100" dirty="0" err="1">
                          <a:effectLst/>
                        </a:rPr>
                        <a:t>Gurka</a:t>
                      </a:r>
                      <a:endParaRPr lang="en-AU" sz="1100" dirty="0">
                        <a:effectLst/>
                        <a:latin typeface="CG Times"/>
                        <a:ea typeface="Times New Roman"/>
                        <a:cs typeface="CG Times"/>
                      </a:endParaRPr>
                    </a:p>
                  </a:txBody>
                  <a:tcPr marL="51562" marR="51562" marT="0" marB="0"/>
                </a:tc>
                <a:tc>
                  <a:txBody>
                    <a:bodyPr/>
                    <a:lstStyle/>
                    <a:p>
                      <a:pPr>
                        <a:spcAft>
                          <a:spcPts val="0"/>
                        </a:spcAft>
                        <a:tabLst>
                          <a:tab pos="635" algn="l"/>
                          <a:tab pos="457200" algn="l"/>
                          <a:tab pos="914400" algn="l"/>
                          <a:tab pos="1371600" algn="l"/>
                          <a:tab pos="1828800" algn="l"/>
                          <a:tab pos="2286000" algn="l"/>
                          <a:tab pos="2743200" algn="l"/>
                          <a:tab pos="3200400" algn="l"/>
                          <a:tab pos="3657600" algn="l"/>
                          <a:tab pos="4114800" algn="l"/>
                          <a:tab pos="4572000" algn="l"/>
                          <a:tab pos="5029200" algn="l"/>
                          <a:tab pos="5486400" algn="l"/>
                        </a:tabLst>
                      </a:pPr>
                      <a:r>
                        <a:rPr lang="en-AU" sz="1100" dirty="0">
                          <a:effectLst/>
                        </a:rPr>
                        <a:t>Probable Ciprofloxacin Induced Cholestasis</a:t>
                      </a:r>
                      <a:endParaRPr lang="en-AU" sz="1100" dirty="0">
                        <a:effectLst/>
                        <a:latin typeface="CG Times"/>
                        <a:ea typeface="Times New Roman"/>
                        <a:cs typeface="CG Times"/>
                      </a:endParaRPr>
                    </a:p>
                  </a:txBody>
                  <a:tcPr marL="51562" marR="51562" marT="0" marB="0"/>
                </a:tc>
                <a:tc>
                  <a:txBody>
                    <a:bodyPr/>
                    <a:lstStyle/>
                    <a:p>
                      <a:pPr>
                        <a:spcAft>
                          <a:spcPts val="0"/>
                        </a:spcAft>
                        <a:tabLst>
                          <a:tab pos="635" algn="l"/>
                          <a:tab pos="457200" algn="l"/>
                          <a:tab pos="914400" algn="l"/>
                          <a:tab pos="1371600" algn="l"/>
                          <a:tab pos="1828800" algn="l"/>
                          <a:tab pos="2286000" algn="l"/>
                          <a:tab pos="2743200" algn="l"/>
                          <a:tab pos="3200400" algn="l"/>
                          <a:tab pos="3657600" algn="l"/>
                          <a:tab pos="4114800" algn="l"/>
                          <a:tab pos="4572000" algn="l"/>
                          <a:tab pos="5029200" algn="l"/>
                          <a:tab pos="5486400" algn="l"/>
                        </a:tabLst>
                      </a:pPr>
                      <a:r>
                        <a:rPr lang="en-AU" sz="1100">
                          <a:effectLst/>
                        </a:rPr>
                        <a:t>Aust &amp; NZ Journal of Med. </a:t>
                      </a:r>
                    </a:p>
                    <a:p>
                      <a:pPr>
                        <a:spcAft>
                          <a:spcPts val="0"/>
                        </a:spcAft>
                        <a:tabLst>
                          <a:tab pos="635" algn="l"/>
                          <a:tab pos="457200" algn="l"/>
                          <a:tab pos="914400" algn="l"/>
                          <a:tab pos="1371600" algn="l"/>
                          <a:tab pos="1828800" algn="l"/>
                          <a:tab pos="2286000" algn="l"/>
                          <a:tab pos="2743200" algn="l"/>
                          <a:tab pos="3200400" algn="l"/>
                          <a:tab pos="3657600" algn="l"/>
                          <a:tab pos="4114800" algn="l"/>
                          <a:tab pos="4572000" algn="l"/>
                          <a:tab pos="5029200" algn="l"/>
                          <a:tab pos="5486400" algn="l"/>
                        </a:tabLst>
                      </a:pPr>
                      <a:r>
                        <a:rPr lang="en-AU" sz="1100">
                          <a:effectLst/>
                        </a:rPr>
                        <a:t>Oct 1995; 25 (5): 541-42</a:t>
                      </a:r>
                      <a:endParaRPr lang="en-AU" sz="1100">
                        <a:effectLst/>
                        <a:latin typeface="CG Times"/>
                        <a:ea typeface="Times New Roman"/>
                        <a:cs typeface="CG Times"/>
                      </a:endParaRPr>
                    </a:p>
                  </a:txBody>
                  <a:tcPr marL="51562" marR="51562" marT="0" marB="0"/>
                </a:tc>
              </a:tr>
              <a:tr h="301224">
                <a:tc>
                  <a:txBody>
                    <a:bodyPr/>
                    <a:lstStyle/>
                    <a:p>
                      <a:pPr marL="0" lvl="0" indent="0">
                        <a:spcAft>
                          <a:spcPts val="0"/>
                        </a:spcAft>
                        <a:buFontTx/>
                        <a:buNone/>
                        <a:tabLst>
                          <a:tab pos="635" algn="l"/>
                          <a:tab pos="457200" algn="l"/>
                          <a:tab pos="914400" algn="l"/>
                          <a:tab pos="1371600" algn="l"/>
                          <a:tab pos="1828800" algn="l"/>
                          <a:tab pos="2286000" algn="l"/>
                          <a:tab pos="2743200" algn="l"/>
                          <a:tab pos="3200400" algn="l"/>
                          <a:tab pos="3657600" algn="l"/>
                          <a:tab pos="4114800" algn="l"/>
                          <a:tab pos="4572000" algn="l"/>
                          <a:tab pos="5029200" algn="l"/>
                          <a:tab pos="5486400" algn="l"/>
                        </a:tabLst>
                      </a:pPr>
                      <a:r>
                        <a:rPr lang="en-AU" sz="1100" dirty="0">
                          <a:effectLst/>
                        </a:rPr>
                        <a:t>A. Aggarwal, </a:t>
                      </a:r>
                      <a:r>
                        <a:rPr lang="en-AU" sz="1100" dirty="0" smtClean="0">
                          <a:effectLst/>
                        </a:rPr>
                        <a:t>D </a:t>
                      </a:r>
                      <a:r>
                        <a:rPr lang="en-AU" sz="1100" dirty="0">
                          <a:effectLst/>
                        </a:rPr>
                        <a:t>Williams</a:t>
                      </a:r>
                      <a:endParaRPr lang="en-AU" sz="1100" dirty="0">
                        <a:effectLst/>
                        <a:latin typeface="CG Times"/>
                        <a:ea typeface="Times New Roman"/>
                        <a:cs typeface="CG Times"/>
                      </a:endParaRPr>
                    </a:p>
                  </a:txBody>
                  <a:tcPr marL="51562" marR="51562" marT="0" marB="0"/>
                </a:tc>
                <a:tc>
                  <a:txBody>
                    <a:bodyPr/>
                    <a:lstStyle/>
                    <a:p>
                      <a:pPr>
                        <a:spcAft>
                          <a:spcPts val="0"/>
                        </a:spcAft>
                        <a:tabLst>
                          <a:tab pos="635" algn="l"/>
                          <a:tab pos="457200" algn="l"/>
                          <a:tab pos="914400" algn="l"/>
                          <a:tab pos="1371600" algn="l"/>
                          <a:tab pos="1828800" algn="l"/>
                          <a:tab pos="2286000" algn="l"/>
                          <a:tab pos="2743200" algn="l"/>
                          <a:tab pos="3200400" algn="l"/>
                          <a:tab pos="3657600" algn="l"/>
                          <a:tab pos="4114800" algn="l"/>
                          <a:tab pos="4572000" algn="l"/>
                          <a:tab pos="5029200" algn="l"/>
                          <a:tab pos="5486400" algn="l"/>
                        </a:tabLst>
                      </a:pPr>
                      <a:r>
                        <a:rPr lang="en-AU" sz="1100" dirty="0" err="1">
                          <a:effectLst/>
                        </a:rPr>
                        <a:t>Opsoclonus</a:t>
                      </a:r>
                      <a:r>
                        <a:rPr lang="en-AU" sz="1100" dirty="0">
                          <a:effectLst/>
                        </a:rPr>
                        <a:t> as a </a:t>
                      </a:r>
                      <a:r>
                        <a:rPr lang="en-AU" sz="1100" dirty="0" err="1">
                          <a:effectLst/>
                        </a:rPr>
                        <a:t>Paraneoplastic</a:t>
                      </a:r>
                      <a:r>
                        <a:rPr lang="en-AU" sz="1100" dirty="0">
                          <a:effectLst/>
                        </a:rPr>
                        <a:t> Manifestation of Pancreatic Carcinoma</a:t>
                      </a:r>
                      <a:endParaRPr lang="en-AU" sz="1100" dirty="0">
                        <a:effectLst/>
                        <a:latin typeface="CG Times"/>
                        <a:ea typeface="Times New Roman"/>
                        <a:cs typeface="CG Times"/>
                      </a:endParaRPr>
                    </a:p>
                  </a:txBody>
                  <a:tcPr marL="51562" marR="51562" marT="0" marB="0"/>
                </a:tc>
                <a:tc>
                  <a:txBody>
                    <a:bodyPr/>
                    <a:lstStyle/>
                    <a:p>
                      <a:pPr>
                        <a:spcAft>
                          <a:spcPts val="0"/>
                        </a:spcAft>
                        <a:tabLst>
                          <a:tab pos="635" algn="l"/>
                          <a:tab pos="457200" algn="l"/>
                          <a:tab pos="914400" algn="l"/>
                          <a:tab pos="1371600" algn="l"/>
                          <a:tab pos="1828800" algn="l"/>
                          <a:tab pos="2286000" algn="l"/>
                          <a:tab pos="2743200" algn="l"/>
                          <a:tab pos="3200400" algn="l"/>
                          <a:tab pos="3657600" algn="l"/>
                          <a:tab pos="4114800" algn="l"/>
                          <a:tab pos="4572000" algn="l"/>
                          <a:tab pos="5029200" algn="l"/>
                          <a:tab pos="5486400" algn="l"/>
                        </a:tabLst>
                      </a:pPr>
                      <a:r>
                        <a:rPr lang="en-AU" sz="1100">
                          <a:effectLst/>
                        </a:rPr>
                        <a:t>J of Neurology, Neurosurgery &amp; Psych. Nov 1997; 63 (5): 687-88</a:t>
                      </a:r>
                      <a:endParaRPr lang="en-AU" sz="1100">
                        <a:effectLst/>
                        <a:latin typeface="CG Times"/>
                        <a:ea typeface="Times New Roman"/>
                        <a:cs typeface="CG Times"/>
                      </a:endParaRPr>
                    </a:p>
                  </a:txBody>
                  <a:tcPr marL="51562" marR="51562" marT="0" marB="0"/>
                </a:tc>
              </a:tr>
              <a:tr h="301224">
                <a:tc>
                  <a:txBody>
                    <a:bodyPr/>
                    <a:lstStyle/>
                    <a:p>
                      <a:pPr marL="0" lvl="0" indent="0">
                        <a:spcAft>
                          <a:spcPts val="0"/>
                        </a:spcAft>
                        <a:buFontTx/>
                        <a:buNone/>
                        <a:tabLst>
                          <a:tab pos="635" algn="l"/>
                          <a:tab pos="457200" algn="l"/>
                          <a:tab pos="914400" algn="l"/>
                          <a:tab pos="1371600" algn="l"/>
                          <a:tab pos="1828800" algn="l"/>
                          <a:tab pos="2286000" algn="l"/>
                          <a:tab pos="2743200" algn="l"/>
                          <a:tab pos="3200400" algn="l"/>
                          <a:tab pos="3657600" algn="l"/>
                          <a:tab pos="4114800" algn="l"/>
                          <a:tab pos="4572000" algn="l"/>
                          <a:tab pos="5029200" algn="l"/>
                          <a:tab pos="5486400" algn="l"/>
                        </a:tabLst>
                      </a:pPr>
                      <a:r>
                        <a:rPr lang="en-AU" sz="1100" dirty="0">
                          <a:effectLst/>
                        </a:rPr>
                        <a:t>A. Aggarwal, </a:t>
                      </a:r>
                      <a:r>
                        <a:rPr lang="en-AU" sz="1100" dirty="0" smtClean="0">
                          <a:effectLst/>
                        </a:rPr>
                        <a:t>K </a:t>
                      </a:r>
                      <a:r>
                        <a:rPr lang="en-AU" sz="1100" dirty="0">
                          <a:effectLst/>
                        </a:rPr>
                        <a:t>Burton</a:t>
                      </a:r>
                      <a:endParaRPr lang="en-AU" sz="1100" dirty="0">
                        <a:effectLst/>
                        <a:latin typeface="CG Times"/>
                        <a:ea typeface="Times New Roman"/>
                        <a:cs typeface="CG Times"/>
                      </a:endParaRPr>
                    </a:p>
                  </a:txBody>
                  <a:tcPr marL="51562" marR="51562" marT="0" marB="0"/>
                </a:tc>
                <a:tc>
                  <a:txBody>
                    <a:bodyPr/>
                    <a:lstStyle/>
                    <a:p>
                      <a:pPr>
                        <a:spcAft>
                          <a:spcPts val="0"/>
                        </a:spcAft>
                        <a:tabLst>
                          <a:tab pos="635" algn="l"/>
                          <a:tab pos="457200" algn="l"/>
                          <a:tab pos="914400" algn="l"/>
                          <a:tab pos="1371600" algn="l"/>
                          <a:tab pos="1828800" algn="l"/>
                          <a:tab pos="2286000" algn="l"/>
                          <a:tab pos="2743200" algn="l"/>
                          <a:tab pos="3200400" algn="l"/>
                          <a:tab pos="3657600" algn="l"/>
                          <a:tab pos="4114800" algn="l"/>
                          <a:tab pos="4572000" algn="l"/>
                          <a:tab pos="5029200" algn="l"/>
                          <a:tab pos="5486400" algn="l"/>
                        </a:tabLst>
                      </a:pPr>
                      <a:r>
                        <a:rPr lang="en-AU" sz="1100" dirty="0">
                          <a:effectLst/>
                        </a:rPr>
                        <a:t>Cervical Root Injury Caused By </a:t>
                      </a:r>
                      <a:r>
                        <a:rPr lang="en-AU" sz="1100" dirty="0" err="1">
                          <a:effectLst/>
                        </a:rPr>
                        <a:t>Extracranial</a:t>
                      </a:r>
                      <a:r>
                        <a:rPr lang="en-AU" sz="1100" dirty="0">
                          <a:effectLst/>
                        </a:rPr>
                        <a:t> Vertebral Artery Dissection</a:t>
                      </a:r>
                      <a:endParaRPr lang="en-AU" sz="1100" dirty="0">
                        <a:effectLst/>
                        <a:latin typeface="CG Times"/>
                        <a:ea typeface="Times New Roman"/>
                        <a:cs typeface="CG Times"/>
                      </a:endParaRPr>
                    </a:p>
                  </a:txBody>
                  <a:tcPr marL="51562" marR="51562" marT="0" marB="0"/>
                </a:tc>
                <a:tc>
                  <a:txBody>
                    <a:bodyPr/>
                    <a:lstStyle/>
                    <a:p>
                      <a:pPr>
                        <a:spcAft>
                          <a:spcPts val="0"/>
                        </a:spcAft>
                        <a:tabLst>
                          <a:tab pos="635" algn="l"/>
                          <a:tab pos="457200" algn="l"/>
                          <a:tab pos="914400" algn="l"/>
                          <a:tab pos="1371600" algn="l"/>
                          <a:tab pos="1828800" algn="l"/>
                          <a:tab pos="2286000" algn="l"/>
                          <a:tab pos="2743200" algn="l"/>
                          <a:tab pos="3200400" algn="l"/>
                          <a:tab pos="3657600" algn="l"/>
                          <a:tab pos="4114800" algn="l"/>
                          <a:tab pos="4572000" algn="l"/>
                          <a:tab pos="5029200" algn="l"/>
                          <a:tab pos="5486400" algn="l"/>
                        </a:tabLst>
                      </a:pPr>
                      <a:r>
                        <a:rPr lang="en-AU" sz="1100">
                          <a:effectLst/>
                        </a:rPr>
                        <a:t>J Clinical Neuroscience. </a:t>
                      </a:r>
                    </a:p>
                    <a:p>
                      <a:pPr>
                        <a:spcAft>
                          <a:spcPts val="0"/>
                        </a:spcAft>
                        <a:tabLst>
                          <a:tab pos="635" algn="l"/>
                          <a:tab pos="457200" algn="l"/>
                          <a:tab pos="914400" algn="l"/>
                          <a:tab pos="1371600" algn="l"/>
                          <a:tab pos="1828800" algn="l"/>
                          <a:tab pos="2286000" algn="l"/>
                          <a:tab pos="2743200" algn="l"/>
                          <a:tab pos="3200400" algn="l"/>
                          <a:tab pos="3657600" algn="l"/>
                          <a:tab pos="4114800" algn="l"/>
                          <a:tab pos="4572000" algn="l"/>
                          <a:tab pos="5029200" algn="l"/>
                          <a:tab pos="5486400" algn="l"/>
                        </a:tabLst>
                      </a:pPr>
                      <a:r>
                        <a:rPr lang="en-AU" sz="1100">
                          <a:effectLst/>
                        </a:rPr>
                        <a:t>March 1999; 6(2):166-168</a:t>
                      </a:r>
                      <a:endParaRPr lang="en-AU" sz="1100">
                        <a:effectLst/>
                        <a:latin typeface="CG Times"/>
                        <a:ea typeface="Times New Roman"/>
                        <a:cs typeface="CG Times"/>
                      </a:endParaRPr>
                    </a:p>
                  </a:txBody>
                  <a:tcPr marL="51562" marR="51562" marT="0" marB="0"/>
                </a:tc>
              </a:tr>
              <a:tr h="363702">
                <a:tc>
                  <a:txBody>
                    <a:bodyPr/>
                    <a:lstStyle/>
                    <a:p>
                      <a:pPr marL="0" lvl="0" indent="0">
                        <a:spcAft>
                          <a:spcPts val="0"/>
                        </a:spcAft>
                        <a:buFontTx/>
                        <a:buNone/>
                        <a:tabLst>
                          <a:tab pos="635" algn="l"/>
                          <a:tab pos="457200" algn="l"/>
                          <a:tab pos="914400" algn="l"/>
                          <a:tab pos="1371600" algn="l"/>
                          <a:tab pos="1828800" algn="l"/>
                          <a:tab pos="2286000" algn="l"/>
                          <a:tab pos="2743200" algn="l"/>
                          <a:tab pos="3200400" algn="l"/>
                          <a:tab pos="3657600" algn="l"/>
                          <a:tab pos="4114800" algn="l"/>
                          <a:tab pos="4572000" algn="l"/>
                          <a:tab pos="5029200" algn="l"/>
                          <a:tab pos="5486400" algn="l"/>
                        </a:tabLst>
                      </a:pPr>
                      <a:r>
                        <a:rPr lang="en-AU" sz="1100" dirty="0">
                          <a:effectLst/>
                        </a:rPr>
                        <a:t>A. Aggarwal, </a:t>
                      </a:r>
                      <a:r>
                        <a:rPr lang="en-AU" sz="1100" dirty="0" smtClean="0">
                          <a:effectLst/>
                        </a:rPr>
                        <a:t>A </a:t>
                      </a:r>
                      <a:r>
                        <a:rPr lang="en-AU" sz="1100" dirty="0">
                          <a:effectLst/>
                        </a:rPr>
                        <a:t>Corbett, </a:t>
                      </a:r>
                      <a:r>
                        <a:rPr lang="en-AU" sz="1100" baseline="0" dirty="0" smtClean="0">
                          <a:effectLst/>
                        </a:rPr>
                        <a:t> </a:t>
                      </a:r>
                      <a:r>
                        <a:rPr lang="en-AU" sz="1100" dirty="0" smtClean="0">
                          <a:effectLst/>
                        </a:rPr>
                        <a:t>J </a:t>
                      </a:r>
                      <a:r>
                        <a:rPr lang="en-AU" sz="1100" dirty="0">
                          <a:effectLst/>
                        </a:rPr>
                        <a:t>Graham</a:t>
                      </a:r>
                      <a:endParaRPr lang="en-AU" sz="1100" dirty="0">
                        <a:effectLst/>
                        <a:latin typeface="CG Times"/>
                        <a:ea typeface="Times New Roman"/>
                        <a:cs typeface="CG Times"/>
                      </a:endParaRPr>
                    </a:p>
                  </a:txBody>
                  <a:tcPr marL="51562" marR="51562" marT="0" marB="0"/>
                </a:tc>
                <a:tc>
                  <a:txBody>
                    <a:bodyPr/>
                    <a:lstStyle/>
                    <a:p>
                      <a:pPr>
                        <a:spcAft>
                          <a:spcPts val="0"/>
                        </a:spcAft>
                        <a:tabLst>
                          <a:tab pos="635" algn="l"/>
                          <a:tab pos="457200" algn="l"/>
                          <a:tab pos="914400" algn="l"/>
                          <a:tab pos="1371600" algn="l"/>
                          <a:tab pos="1828800" algn="l"/>
                          <a:tab pos="2286000" algn="l"/>
                          <a:tab pos="2743200" algn="l"/>
                          <a:tab pos="3200400" algn="l"/>
                          <a:tab pos="3657600" algn="l"/>
                          <a:tab pos="4114800" algn="l"/>
                          <a:tab pos="4572000" algn="l"/>
                          <a:tab pos="5029200" algn="l"/>
                          <a:tab pos="5486400" algn="l"/>
                        </a:tabLst>
                      </a:pPr>
                      <a:r>
                        <a:rPr lang="en-AU" sz="1100" dirty="0">
                          <a:effectLst/>
                        </a:rPr>
                        <a:t>Symptomatic Colloid Cyst of the Third Ventricle Occurring in Mother and Son</a:t>
                      </a:r>
                      <a:endParaRPr lang="en-AU" sz="1100" dirty="0">
                        <a:effectLst/>
                        <a:latin typeface="CG Times"/>
                        <a:ea typeface="Times New Roman"/>
                        <a:cs typeface="CG Times"/>
                      </a:endParaRPr>
                    </a:p>
                  </a:txBody>
                  <a:tcPr marL="51562" marR="51562" marT="0" marB="0"/>
                </a:tc>
                <a:tc>
                  <a:txBody>
                    <a:bodyPr/>
                    <a:lstStyle/>
                    <a:p>
                      <a:pPr>
                        <a:spcAft>
                          <a:spcPts val="0"/>
                        </a:spcAft>
                        <a:tabLst>
                          <a:tab pos="635" algn="l"/>
                          <a:tab pos="457200" algn="l"/>
                          <a:tab pos="914400" algn="l"/>
                          <a:tab pos="1371600" algn="l"/>
                          <a:tab pos="1828800" algn="l"/>
                          <a:tab pos="2286000" algn="l"/>
                          <a:tab pos="2743200" algn="l"/>
                          <a:tab pos="3200400" algn="l"/>
                          <a:tab pos="3657600" algn="l"/>
                          <a:tab pos="4114800" algn="l"/>
                          <a:tab pos="4572000" algn="l"/>
                          <a:tab pos="5029200" algn="l"/>
                          <a:tab pos="5486400" algn="l"/>
                        </a:tabLst>
                      </a:pPr>
                      <a:r>
                        <a:rPr lang="en-AU" sz="1100" dirty="0">
                          <a:effectLst/>
                        </a:rPr>
                        <a:t>J Clinical Neuroscience. November 1999; 6(6):520-522.</a:t>
                      </a:r>
                      <a:endParaRPr lang="en-AU" sz="1100" dirty="0">
                        <a:effectLst/>
                        <a:latin typeface="CG Times"/>
                        <a:ea typeface="Times New Roman"/>
                        <a:cs typeface="CG Times"/>
                      </a:endParaRPr>
                    </a:p>
                  </a:txBody>
                  <a:tcPr marL="51562" marR="51562" marT="0" marB="0"/>
                </a:tc>
              </a:tr>
              <a:tr h="301224">
                <a:tc>
                  <a:txBody>
                    <a:bodyPr/>
                    <a:lstStyle/>
                    <a:p>
                      <a:pPr marL="0" lvl="0" indent="0">
                        <a:spcAft>
                          <a:spcPts val="0"/>
                        </a:spcAft>
                        <a:buFontTx/>
                        <a:buNone/>
                        <a:tabLst>
                          <a:tab pos="635" algn="l"/>
                          <a:tab pos="457200" algn="l"/>
                          <a:tab pos="914400" algn="l"/>
                          <a:tab pos="1371600" algn="l"/>
                          <a:tab pos="1828800" algn="l"/>
                          <a:tab pos="2286000" algn="l"/>
                          <a:tab pos="2743200" algn="l"/>
                          <a:tab pos="3200400" algn="l"/>
                          <a:tab pos="3657600" algn="l"/>
                          <a:tab pos="4114800" algn="l"/>
                          <a:tab pos="4572000" algn="l"/>
                          <a:tab pos="5029200" algn="l"/>
                          <a:tab pos="5486400" algn="l"/>
                        </a:tabLst>
                      </a:pPr>
                      <a:r>
                        <a:rPr lang="en-AU" sz="1100" dirty="0">
                          <a:effectLst/>
                        </a:rPr>
                        <a:t>A. Aggarwal, </a:t>
                      </a:r>
                      <a:r>
                        <a:rPr lang="en-AU" sz="1100" dirty="0" smtClean="0">
                          <a:effectLst/>
                        </a:rPr>
                        <a:t>A </a:t>
                      </a:r>
                      <a:r>
                        <a:rPr lang="en-AU" sz="1100" dirty="0">
                          <a:effectLst/>
                        </a:rPr>
                        <a:t>Corbett</a:t>
                      </a:r>
                      <a:endParaRPr lang="en-AU" sz="1100" dirty="0">
                        <a:effectLst/>
                        <a:latin typeface="CG Times"/>
                        <a:ea typeface="Times New Roman"/>
                        <a:cs typeface="CG Times"/>
                      </a:endParaRPr>
                    </a:p>
                  </a:txBody>
                  <a:tcPr marL="51562" marR="51562" marT="0" marB="0"/>
                </a:tc>
                <a:tc>
                  <a:txBody>
                    <a:bodyPr/>
                    <a:lstStyle/>
                    <a:p>
                      <a:pPr>
                        <a:spcAft>
                          <a:spcPts val="0"/>
                        </a:spcAft>
                        <a:tabLst>
                          <a:tab pos="635" algn="l"/>
                          <a:tab pos="457200" algn="l"/>
                          <a:tab pos="914400" algn="l"/>
                          <a:tab pos="1371600" algn="l"/>
                          <a:tab pos="1828800" algn="l"/>
                          <a:tab pos="2286000" algn="l"/>
                          <a:tab pos="2743200" algn="l"/>
                          <a:tab pos="3200400" algn="l"/>
                          <a:tab pos="3657600" algn="l"/>
                          <a:tab pos="4114800" algn="l"/>
                          <a:tab pos="4572000" algn="l"/>
                          <a:tab pos="5029200" algn="l"/>
                          <a:tab pos="5486400" algn="l"/>
                        </a:tabLst>
                      </a:pPr>
                      <a:r>
                        <a:rPr lang="en-AU" sz="1100">
                          <a:effectLst/>
                        </a:rPr>
                        <a:t>Myopathy Due to Primary Systemic Amyloidosis</a:t>
                      </a:r>
                      <a:endParaRPr lang="en-AU" sz="1100">
                        <a:effectLst/>
                        <a:latin typeface="CG Times"/>
                        <a:ea typeface="Times New Roman"/>
                        <a:cs typeface="CG Times"/>
                      </a:endParaRPr>
                    </a:p>
                  </a:txBody>
                  <a:tcPr marL="51562" marR="51562" marT="0" marB="0"/>
                </a:tc>
                <a:tc>
                  <a:txBody>
                    <a:bodyPr/>
                    <a:lstStyle/>
                    <a:p>
                      <a:pPr>
                        <a:spcAft>
                          <a:spcPts val="0"/>
                        </a:spcAft>
                        <a:tabLst>
                          <a:tab pos="635" algn="l"/>
                          <a:tab pos="457200" algn="l"/>
                          <a:tab pos="914400" algn="l"/>
                          <a:tab pos="1371600" algn="l"/>
                          <a:tab pos="1828800" algn="l"/>
                          <a:tab pos="2286000" algn="l"/>
                          <a:tab pos="2743200" algn="l"/>
                          <a:tab pos="3200400" algn="l"/>
                          <a:tab pos="3657600" algn="l"/>
                          <a:tab pos="4114800" algn="l"/>
                          <a:tab pos="4572000" algn="l"/>
                          <a:tab pos="5029200" algn="l"/>
                          <a:tab pos="5486400" algn="l"/>
                        </a:tabLst>
                      </a:pPr>
                      <a:r>
                        <a:rPr lang="en-AU" sz="1100" dirty="0">
                          <a:effectLst/>
                        </a:rPr>
                        <a:t>J of Neurology, Neurosurgery &amp; Psychiatry. March 2000; 68(3): 385</a:t>
                      </a:r>
                      <a:endParaRPr lang="en-AU" sz="1100" dirty="0">
                        <a:effectLst/>
                        <a:latin typeface="CG Times"/>
                        <a:ea typeface="Times New Roman"/>
                        <a:cs typeface="CG Times"/>
                      </a:endParaRPr>
                    </a:p>
                  </a:txBody>
                  <a:tcPr marL="51562" marR="51562" marT="0" marB="0"/>
                </a:tc>
              </a:tr>
              <a:tr h="451836">
                <a:tc>
                  <a:txBody>
                    <a:bodyPr/>
                    <a:lstStyle/>
                    <a:p>
                      <a:pPr marL="0" lvl="0" indent="0">
                        <a:spcAft>
                          <a:spcPts val="0"/>
                        </a:spcAft>
                        <a:buFontTx/>
                        <a:buNone/>
                        <a:tabLst>
                          <a:tab pos="635" algn="l"/>
                          <a:tab pos="457200" algn="l"/>
                          <a:tab pos="914400" algn="l"/>
                          <a:tab pos="1371600" algn="l"/>
                          <a:tab pos="1828800" algn="l"/>
                          <a:tab pos="2286000" algn="l"/>
                          <a:tab pos="2743200" algn="l"/>
                          <a:tab pos="3200400" algn="l"/>
                          <a:tab pos="3657600" algn="l"/>
                          <a:tab pos="4114800" algn="l"/>
                          <a:tab pos="4572000" algn="l"/>
                          <a:tab pos="5029200" algn="l"/>
                          <a:tab pos="5486400" algn="l"/>
                        </a:tabLst>
                      </a:pPr>
                      <a:r>
                        <a:rPr lang="en-AU" sz="1100" dirty="0">
                          <a:effectLst/>
                        </a:rPr>
                        <a:t>A. Aggarwal, </a:t>
                      </a:r>
                      <a:r>
                        <a:rPr lang="en-AU" sz="1100" dirty="0" smtClean="0">
                          <a:effectLst/>
                        </a:rPr>
                        <a:t>G.A</a:t>
                      </a:r>
                      <a:r>
                        <a:rPr lang="en-AU" sz="1100" dirty="0">
                          <a:effectLst/>
                        </a:rPr>
                        <a:t>. Nicholson</a:t>
                      </a:r>
                      <a:endParaRPr lang="en-AU" sz="1100" dirty="0">
                        <a:effectLst/>
                        <a:latin typeface="CG Times"/>
                        <a:ea typeface="Times New Roman"/>
                        <a:cs typeface="CG Times"/>
                      </a:endParaRPr>
                    </a:p>
                  </a:txBody>
                  <a:tcPr marL="51562" marR="51562" marT="0" marB="0"/>
                </a:tc>
                <a:tc>
                  <a:txBody>
                    <a:bodyPr/>
                    <a:lstStyle/>
                    <a:p>
                      <a:pPr>
                        <a:spcAft>
                          <a:spcPts val="0"/>
                        </a:spcAft>
                        <a:tabLst>
                          <a:tab pos="635" algn="l"/>
                          <a:tab pos="457200" algn="l"/>
                          <a:tab pos="914400" algn="l"/>
                          <a:tab pos="1371600" algn="l"/>
                          <a:tab pos="1828800" algn="l"/>
                          <a:tab pos="2286000" algn="l"/>
                          <a:tab pos="2743200" algn="l"/>
                          <a:tab pos="3200400" algn="l"/>
                          <a:tab pos="3657600" algn="l"/>
                          <a:tab pos="4114800" algn="l"/>
                          <a:tab pos="4572000" algn="l"/>
                          <a:tab pos="5029200" algn="l"/>
                          <a:tab pos="5486400" algn="l"/>
                        </a:tabLst>
                      </a:pPr>
                      <a:r>
                        <a:rPr lang="en-AU" sz="1100">
                          <a:effectLst/>
                        </a:rPr>
                        <a:t>Normal Complement of Motor Units in Asymptomatic Familial (SOD1 mutation) Amyotrophic Lateral Sclerosis Carriers</a:t>
                      </a:r>
                      <a:endParaRPr lang="en-AU" sz="1100">
                        <a:effectLst/>
                        <a:latin typeface="CG Times"/>
                        <a:ea typeface="Times New Roman"/>
                        <a:cs typeface="CG Times"/>
                      </a:endParaRPr>
                    </a:p>
                  </a:txBody>
                  <a:tcPr marL="51562" marR="51562" marT="0" marB="0"/>
                </a:tc>
                <a:tc>
                  <a:txBody>
                    <a:bodyPr/>
                    <a:lstStyle/>
                    <a:p>
                      <a:pPr>
                        <a:spcAft>
                          <a:spcPts val="0"/>
                        </a:spcAft>
                        <a:tabLst>
                          <a:tab pos="635" algn="l"/>
                          <a:tab pos="457200" algn="l"/>
                          <a:tab pos="914400" algn="l"/>
                          <a:tab pos="1371600" algn="l"/>
                          <a:tab pos="1828800" algn="l"/>
                          <a:tab pos="2286000" algn="l"/>
                          <a:tab pos="2743200" algn="l"/>
                          <a:tab pos="3200400" algn="l"/>
                          <a:tab pos="3657600" algn="l"/>
                          <a:tab pos="4114800" algn="l"/>
                          <a:tab pos="4572000" algn="l"/>
                          <a:tab pos="5029200" algn="l"/>
                          <a:tab pos="5486400" algn="l"/>
                        </a:tabLst>
                      </a:pPr>
                      <a:r>
                        <a:rPr lang="en-AU" sz="1100" dirty="0">
                          <a:effectLst/>
                        </a:rPr>
                        <a:t>J of Neurology, Neurosurgery &amp; Psychiatry.  </a:t>
                      </a:r>
                    </a:p>
                    <a:p>
                      <a:pPr>
                        <a:spcAft>
                          <a:spcPts val="0"/>
                        </a:spcAft>
                        <a:tabLst>
                          <a:tab pos="635" algn="l"/>
                          <a:tab pos="457200" algn="l"/>
                          <a:tab pos="914400" algn="l"/>
                          <a:tab pos="1371600" algn="l"/>
                          <a:tab pos="1828800" algn="l"/>
                          <a:tab pos="2286000" algn="l"/>
                          <a:tab pos="2743200" algn="l"/>
                          <a:tab pos="3200400" algn="l"/>
                          <a:tab pos="3657600" algn="l"/>
                          <a:tab pos="4114800" algn="l"/>
                          <a:tab pos="4572000" algn="l"/>
                          <a:tab pos="5029200" algn="l"/>
                          <a:tab pos="5486400" algn="l"/>
                        </a:tabLst>
                      </a:pPr>
                      <a:r>
                        <a:rPr lang="en-AU" sz="1100" dirty="0">
                          <a:effectLst/>
                        </a:rPr>
                        <a:t>October 2001; 71(4):478-481</a:t>
                      </a:r>
                      <a:endParaRPr lang="en-AU" sz="1100" dirty="0">
                        <a:effectLst/>
                        <a:latin typeface="CG Times"/>
                        <a:ea typeface="Times New Roman"/>
                        <a:cs typeface="CG Times"/>
                      </a:endParaRPr>
                    </a:p>
                  </a:txBody>
                  <a:tcPr marL="51562" marR="51562" marT="0" marB="0"/>
                </a:tc>
              </a:tr>
              <a:tr h="363702">
                <a:tc>
                  <a:txBody>
                    <a:bodyPr/>
                    <a:lstStyle/>
                    <a:p>
                      <a:pPr marL="0" lvl="0" indent="0">
                        <a:spcAft>
                          <a:spcPts val="0"/>
                        </a:spcAft>
                        <a:buFontTx/>
                        <a:buNone/>
                        <a:tabLst>
                          <a:tab pos="635" algn="l"/>
                          <a:tab pos="457200" algn="l"/>
                          <a:tab pos="914400" algn="l"/>
                          <a:tab pos="1371600" algn="l"/>
                          <a:tab pos="1828800" algn="l"/>
                          <a:tab pos="2286000" algn="l"/>
                          <a:tab pos="2743200" algn="l"/>
                          <a:tab pos="3200400" algn="l"/>
                          <a:tab pos="3657600" algn="l"/>
                          <a:tab pos="4114800" algn="l"/>
                          <a:tab pos="4572000" algn="l"/>
                          <a:tab pos="5029200" algn="l"/>
                          <a:tab pos="5486400" algn="l"/>
                        </a:tabLst>
                      </a:pPr>
                      <a:r>
                        <a:rPr lang="en-AU" sz="1100" dirty="0">
                          <a:effectLst/>
                        </a:rPr>
                        <a:t>A. Aggarwal, </a:t>
                      </a:r>
                      <a:r>
                        <a:rPr lang="en-AU" sz="1100" dirty="0" smtClean="0">
                          <a:effectLst/>
                        </a:rPr>
                        <a:t>MJ </a:t>
                      </a:r>
                      <a:r>
                        <a:rPr lang="en-AU" sz="1100" dirty="0">
                          <a:effectLst/>
                        </a:rPr>
                        <a:t>Ling, </a:t>
                      </a:r>
                      <a:r>
                        <a:rPr lang="en-AU" sz="1100" baseline="0" dirty="0" smtClean="0">
                          <a:effectLst/>
                        </a:rPr>
                        <a:t> </a:t>
                      </a:r>
                      <a:r>
                        <a:rPr lang="en-AU" sz="1100" dirty="0" smtClean="0">
                          <a:effectLst/>
                        </a:rPr>
                        <a:t>JGL </a:t>
                      </a:r>
                      <a:r>
                        <a:rPr lang="en-AU" sz="1100" dirty="0">
                          <a:effectLst/>
                        </a:rPr>
                        <a:t>Morris</a:t>
                      </a:r>
                      <a:endParaRPr lang="en-AU" sz="1100" dirty="0">
                        <a:effectLst/>
                        <a:latin typeface="CG Times"/>
                        <a:ea typeface="Times New Roman"/>
                        <a:cs typeface="CG Times"/>
                      </a:endParaRPr>
                    </a:p>
                  </a:txBody>
                  <a:tcPr marL="51562" marR="51562" marT="0" marB="0"/>
                </a:tc>
                <a:tc>
                  <a:txBody>
                    <a:bodyPr/>
                    <a:lstStyle/>
                    <a:p>
                      <a:pPr>
                        <a:spcAft>
                          <a:spcPts val="0"/>
                        </a:spcAft>
                        <a:tabLst>
                          <a:tab pos="635" algn="l"/>
                          <a:tab pos="457200" algn="l"/>
                          <a:tab pos="914400" algn="l"/>
                          <a:tab pos="1371600" algn="l"/>
                          <a:tab pos="1828800" algn="l"/>
                          <a:tab pos="2286000" algn="l"/>
                          <a:tab pos="2743200" algn="l"/>
                          <a:tab pos="3200400" algn="l"/>
                          <a:tab pos="3657600" algn="l"/>
                          <a:tab pos="4114800" algn="l"/>
                          <a:tab pos="4572000" algn="l"/>
                          <a:tab pos="5029200" algn="l"/>
                          <a:tab pos="5486400" algn="l"/>
                        </a:tabLst>
                      </a:pPr>
                      <a:r>
                        <a:rPr lang="en-AU" sz="1100">
                          <a:effectLst/>
                        </a:rPr>
                        <a:t>Dopa-Responsive Parkinsonism Secondary to Right Temporal Lobe Haemorrhage</a:t>
                      </a:r>
                      <a:endParaRPr lang="en-AU" sz="1100">
                        <a:effectLst/>
                        <a:latin typeface="CG Times"/>
                        <a:ea typeface="Times New Roman"/>
                        <a:cs typeface="CG Times"/>
                      </a:endParaRPr>
                    </a:p>
                  </a:txBody>
                  <a:tcPr marL="51562" marR="51562" marT="0" marB="0"/>
                </a:tc>
                <a:tc>
                  <a:txBody>
                    <a:bodyPr/>
                    <a:lstStyle/>
                    <a:p>
                      <a:pPr>
                        <a:spcAft>
                          <a:spcPts val="0"/>
                        </a:spcAft>
                        <a:tabLst>
                          <a:tab pos="635" algn="l"/>
                          <a:tab pos="457200" algn="l"/>
                          <a:tab pos="914400" algn="l"/>
                          <a:tab pos="1371600" algn="l"/>
                          <a:tab pos="1828800" algn="l"/>
                          <a:tab pos="2286000" algn="l"/>
                          <a:tab pos="2743200" algn="l"/>
                          <a:tab pos="3200400" algn="l"/>
                          <a:tab pos="3657600" algn="l"/>
                          <a:tab pos="4114800" algn="l"/>
                          <a:tab pos="4572000" algn="l"/>
                          <a:tab pos="5029200" algn="l"/>
                          <a:tab pos="5486400" algn="l"/>
                        </a:tabLst>
                      </a:pPr>
                      <a:r>
                        <a:rPr lang="en-AU" sz="1100" dirty="0">
                          <a:effectLst/>
                        </a:rPr>
                        <a:t>Movement Disorders. </a:t>
                      </a:r>
                    </a:p>
                    <a:p>
                      <a:pPr marL="0" indent="0">
                        <a:spcAft>
                          <a:spcPts val="0"/>
                        </a:spcAft>
                        <a:buFont typeface="+mj-lt"/>
                        <a:buNone/>
                        <a:tabLst>
                          <a:tab pos="635" algn="l"/>
                          <a:tab pos="457200" algn="l"/>
                          <a:tab pos="914400" algn="l"/>
                          <a:tab pos="1371600" algn="l"/>
                          <a:tab pos="1828800" algn="l"/>
                          <a:tab pos="2286000" algn="l"/>
                          <a:tab pos="2743200" algn="l"/>
                          <a:tab pos="3200400" algn="l"/>
                          <a:tab pos="3657600" algn="l"/>
                          <a:tab pos="4114800" algn="l"/>
                          <a:tab pos="4572000" algn="l"/>
                          <a:tab pos="5029200" algn="l"/>
                          <a:tab pos="5486400" algn="l"/>
                        </a:tabLst>
                      </a:pPr>
                      <a:r>
                        <a:rPr lang="en-AU" sz="1100" dirty="0">
                          <a:effectLst/>
                        </a:rPr>
                        <a:t>April 2002; 17(2): 402-404.</a:t>
                      </a:r>
                      <a:endParaRPr lang="en-AU" sz="1100" dirty="0">
                        <a:effectLst/>
                        <a:latin typeface="CG Times"/>
                        <a:ea typeface="Times New Roman"/>
                        <a:cs typeface="CG Times"/>
                      </a:endParaRPr>
                    </a:p>
                  </a:txBody>
                  <a:tcPr marL="51562" marR="51562" marT="0" marB="0"/>
                </a:tc>
              </a:tr>
              <a:tr h="301224">
                <a:tc>
                  <a:txBody>
                    <a:bodyPr/>
                    <a:lstStyle/>
                    <a:p>
                      <a:pPr marL="0" lvl="0" indent="0">
                        <a:spcAft>
                          <a:spcPts val="0"/>
                        </a:spcAft>
                        <a:buFontTx/>
                        <a:buNone/>
                        <a:tabLst>
                          <a:tab pos="635" algn="l"/>
                          <a:tab pos="457200" algn="l"/>
                          <a:tab pos="914400" algn="l"/>
                          <a:tab pos="1371600" algn="l"/>
                          <a:tab pos="1828800" algn="l"/>
                          <a:tab pos="2286000" algn="l"/>
                          <a:tab pos="2743200" algn="l"/>
                          <a:tab pos="3200400" algn="l"/>
                          <a:tab pos="3657600" algn="l"/>
                          <a:tab pos="4114800" algn="l"/>
                          <a:tab pos="4572000" algn="l"/>
                          <a:tab pos="5029200" algn="l"/>
                          <a:tab pos="5486400" algn="l"/>
                        </a:tabLst>
                      </a:pPr>
                      <a:r>
                        <a:rPr lang="en-AU" sz="1100" dirty="0">
                          <a:effectLst/>
                        </a:rPr>
                        <a:t>A. Aggarwal, </a:t>
                      </a:r>
                      <a:r>
                        <a:rPr lang="en-AU" sz="1100" dirty="0" smtClean="0">
                          <a:effectLst/>
                        </a:rPr>
                        <a:t>G </a:t>
                      </a:r>
                      <a:r>
                        <a:rPr lang="en-AU" sz="1100" dirty="0">
                          <a:effectLst/>
                        </a:rPr>
                        <a:t>Nicholson</a:t>
                      </a:r>
                      <a:endParaRPr lang="en-AU" sz="1100" dirty="0">
                        <a:effectLst/>
                        <a:latin typeface="CG Times"/>
                        <a:ea typeface="Times New Roman"/>
                        <a:cs typeface="CG Times"/>
                      </a:endParaRPr>
                    </a:p>
                  </a:txBody>
                  <a:tcPr marL="51562" marR="51562" marT="0" marB="0"/>
                </a:tc>
                <a:tc>
                  <a:txBody>
                    <a:bodyPr/>
                    <a:lstStyle/>
                    <a:p>
                      <a:pPr>
                        <a:spcAft>
                          <a:spcPts val="0"/>
                        </a:spcAft>
                        <a:tabLst>
                          <a:tab pos="635" algn="l"/>
                          <a:tab pos="457200" algn="l"/>
                          <a:tab pos="914400" algn="l"/>
                          <a:tab pos="1371600" algn="l"/>
                          <a:tab pos="1828800" algn="l"/>
                          <a:tab pos="2286000" algn="l"/>
                          <a:tab pos="2743200" algn="l"/>
                          <a:tab pos="3200400" algn="l"/>
                          <a:tab pos="3657600" algn="l"/>
                          <a:tab pos="4114800" algn="l"/>
                          <a:tab pos="4572000" algn="l"/>
                          <a:tab pos="5029200" algn="l"/>
                          <a:tab pos="5486400" algn="l"/>
                        </a:tabLst>
                      </a:pPr>
                      <a:r>
                        <a:rPr lang="en-AU" sz="1100">
                          <a:effectLst/>
                        </a:rPr>
                        <a:t>Detection Of Pre-Clinical Motor Neurone Loss In SOD1 Mutation Carriers Using Motor Unit Number Estimation</a:t>
                      </a:r>
                      <a:endParaRPr lang="en-AU" sz="1100">
                        <a:effectLst/>
                        <a:latin typeface="CG Times"/>
                        <a:ea typeface="Times New Roman"/>
                        <a:cs typeface="CG Times"/>
                      </a:endParaRPr>
                    </a:p>
                  </a:txBody>
                  <a:tcPr marL="51562" marR="51562" marT="0" marB="0"/>
                </a:tc>
                <a:tc>
                  <a:txBody>
                    <a:bodyPr/>
                    <a:lstStyle/>
                    <a:p>
                      <a:pPr>
                        <a:spcAft>
                          <a:spcPts val="0"/>
                        </a:spcAft>
                        <a:tabLst>
                          <a:tab pos="635" algn="l"/>
                          <a:tab pos="457200" algn="l"/>
                          <a:tab pos="914400" algn="l"/>
                          <a:tab pos="1371600" algn="l"/>
                          <a:tab pos="1828800" algn="l"/>
                          <a:tab pos="2286000" algn="l"/>
                          <a:tab pos="2743200" algn="l"/>
                          <a:tab pos="3200400" algn="l"/>
                          <a:tab pos="3657600" algn="l"/>
                          <a:tab pos="4114800" algn="l"/>
                          <a:tab pos="4572000" algn="l"/>
                          <a:tab pos="5029200" algn="l"/>
                          <a:tab pos="5486400" algn="l"/>
                        </a:tabLst>
                      </a:pPr>
                      <a:r>
                        <a:rPr lang="en-AU" sz="1100" dirty="0">
                          <a:effectLst/>
                        </a:rPr>
                        <a:t>J of Neurology, Neurosurgery &amp; Psychiatry Aug 2002; 73(2): 199-201</a:t>
                      </a:r>
                      <a:endParaRPr lang="en-AU" sz="1100" dirty="0">
                        <a:effectLst/>
                        <a:latin typeface="CG Times"/>
                        <a:ea typeface="Times New Roman"/>
                        <a:cs typeface="CG Times"/>
                      </a:endParaRPr>
                    </a:p>
                  </a:txBody>
                  <a:tcPr marL="51562" marR="51562" marT="0" marB="0"/>
                </a:tc>
              </a:tr>
              <a:tr h="301224">
                <a:tc>
                  <a:txBody>
                    <a:bodyPr/>
                    <a:lstStyle/>
                    <a:p>
                      <a:pPr marL="0" lvl="0" indent="0">
                        <a:spcAft>
                          <a:spcPts val="0"/>
                        </a:spcAft>
                        <a:buFontTx/>
                        <a:buNone/>
                        <a:tabLst>
                          <a:tab pos="635" algn="l"/>
                          <a:tab pos="457200" algn="l"/>
                          <a:tab pos="914400" algn="l"/>
                          <a:tab pos="1371600" algn="l"/>
                          <a:tab pos="1828800" algn="l"/>
                          <a:tab pos="2286000" algn="l"/>
                          <a:tab pos="2743200" algn="l"/>
                          <a:tab pos="3200400" algn="l"/>
                          <a:tab pos="3657600" algn="l"/>
                          <a:tab pos="4114800" algn="l"/>
                          <a:tab pos="4572000" algn="l"/>
                          <a:tab pos="5029200" algn="l"/>
                          <a:tab pos="5486400" algn="l"/>
                        </a:tabLst>
                      </a:pPr>
                      <a:r>
                        <a:rPr lang="en-AU" sz="1100" dirty="0">
                          <a:effectLst/>
                        </a:rPr>
                        <a:t>M. Walker, </a:t>
                      </a:r>
                      <a:r>
                        <a:rPr lang="en-AU" sz="1100" dirty="0" smtClean="0">
                          <a:effectLst/>
                        </a:rPr>
                        <a:t>A</a:t>
                      </a:r>
                      <a:r>
                        <a:rPr lang="en-AU" sz="1100" dirty="0">
                          <a:effectLst/>
                        </a:rPr>
                        <a:t>. Aggarwal</a:t>
                      </a:r>
                      <a:endParaRPr lang="en-AU" sz="1100" dirty="0">
                        <a:effectLst/>
                        <a:latin typeface="CG Times"/>
                        <a:ea typeface="Times New Roman"/>
                        <a:cs typeface="CG Times"/>
                      </a:endParaRPr>
                    </a:p>
                  </a:txBody>
                  <a:tcPr marL="51562" marR="51562" marT="0" marB="0"/>
                </a:tc>
                <a:tc>
                  <a:txBody>
                    <a:bodyPr/>
                    <a:lstStyle/>
                    <a:p>
                      <a:pPr>
                        <a:spcAft>
                          <a:spcPts val="0"/>
                        </a:spcAft>
                        <a:tabLst>
                          <a:tab pos="635" algn="l"/>
                          <a:tab pos="457200" algn="l"/>
                          <a:tab pos="914400" algn="l"/>
                          <a:tab pos="1371600" algn="l"/>
                          <a:tab pos="1828800" algn="l"/>
                          <a:tab pos="2286000" algn="l"/>
                          <a:tab pos="2743200" algn="l"/>
                          <a:tab pos="3200400" algn="l"/>
                          <a:tab pos="3657600" algn="l"/>
                          <a:tab pos="4114800" algn="l"/>
                          <a:tab pos="4572000" algn="l"/>
                          <a:tab pos="5029200" algn="l"/>
                          <a:tab pos="5486400" algn="l"/>
                        </a:tabLst>
                      </a:pPr>
                      <a:r>
                        <a:rPr lang="en-AU" sz="1100">
                          <a:effectLst/>
                        </a:rPr>
                        <a:t>Nerve Conduction Studies and Electromyography</a:t>
                      </a:r>
                      <a:endParaRPr lang="en-AU" sz="1100">
                        <a:effectLst/>
                        <a:latin typeface="CG Times"/>
                        <a:ea typeface="Times New Roman"/>
                        <a:cs typeface="CG Times"/>
                      </a:endParaRPr>
                    </a:p>
                  </a:txBody>
                  <a:tcPr marL="51562" marR="51562" marT="0" marB="0"/>
                </a:tc>
                <a:tc>
                  <a:txBody>
                    <a:bodyPr/>
                    <a:lstStyle/>
                    <a:p>
                      <a:pPr>
                        <a:spcAft>
                          <a:spcPts val="0"/>
                        </a:spcAft>
                        <a:tabLst>
                          <a:tab pos="635" algn="l"/>
                          <a:tab pos="457200" algn="l"/>
                          <a:tab pos="914400" algn="l"/>
                          <a:tab pos="1371600" algn="l"/>
                          <a:tab pos="1828800" algn="l"/>
                          <a:tab pos="2286000" algn="l"/>
                          <a:tab pos="2743200" algn="l"/>
                          <a:tab pos="3200400" algn="l"/>
                          <a:tab pos="3657600" algn="l"/>
                          <a:tab pos="4114800" algn="l"/>
                          <a:tab pos="4572000" algn="l"/>
                          <a:tab pos="5029200" algn="l"/>
                          <a:tab pos="5486400" algn="l"/>
                        </a:tabLst>
                      </a:pPr>
                      <a:r>
                        <a:rPr lang="en-AU" sz="1100" dirty="0">
                          <a:effectLst/>
                        </a:rPr>
                        <a:t>Australian Doctor.</a:t>
                      </a:r>
                    </a:p>
                    <a:p>
                      <a:pPr>
                        <a:spcAft>
                          <a:spcPts val="0"/>
                        </a:spcAft>
                        <a:tabLst>
                          <a:tab pos="635" algn="l"/>
                          <a:tab pos="457200" algn="l"/>
                          <a:tab pos="914400" algn="l"/>
                          <a:tab pos="1371600" algn="l"/>
                          <a:tab pos="1828800" algn="l"/>
                          <a:tab pos="2286000" algn="l"/>
                          <a:tab pos="2743200" algn="l"/>
                          <a:tab pos="3200400" algn="l"/>
                          <a:tab pos="3657600" algn="l"/>
                          <a:tab pos="4114800" algn="l"/>
                          <a:tab pos="4572000" algn="l"/>
                          <a:tab pos="5029200" algn="l"/>
                          <a:tab pos="5486400" algn="l"/>
                        </a:tabLst>
                      </a:pPr>
                      <a:r>
                        <a:rPr lang="en-AU" sz="1100" dirty="0">
                          <a:effectLst/>
                        </a:rPr>
                        <a:t> Apr 2003: 32</a:t>
                      </a:r>
                      <a:endParaRPr lang="en-AU" sz="1100" dirty="0">
                        <a:effectLst/>
                        <a:latin typeface="CG Times"/>
                        <a:ea typeface="Times New Roman"/>
                        <a:cs typeface="CG Times"/>
                      </a:endParaRPr>
                    </a:p>
                  </a:txBody>
                  <a:tcPr marL="51562" marR="51562" marT="0" marB="0"/>
                </a:tc>
              </a:tr>
              <a:tr h="301307">
                <a:tc>
                  <a:txBody>
                    <a:bodyPr/>
                    <a:lstStyle/>
                    <a:p>
                      <a:pPr marL="0" lvl="0" indent="0">
                        <a:spcAft>
                          <a:spcPts val="0"/>
                        </a:spcAft>
                        <a:buFontTx/>
                        <a:buNone/>
                        <a:tabLst>
                          <a:tab pos="635" algn="l"/>
                          <a:tab pos="457200" algn="l"/>
                          <a:tab pos="914400" algn="l"/>
                          <a:tab pos="1371600" algn="l"/>
                          <a:tab pos="1828800" algn="l"/>
                          <a:tab pos="2286000" algn="l"/>
                          <a:tab pos="2743200" algn="l"/>
                          <a:tab pos="3200400" algn="l"/>
                          <a:tab pos="3657600" algn="l"/>
                          <a:tab pos="4114800" algn="l"/>
                          <a:tab pos="4572000" algn="l"/>
                          <a:tab pos="5029200" algn="l"/>
                          <a:tab pos="5486400" algn="l"/>
                        </a:tabLst>
                      </a:pPr>
                      <a:r>
                        <a:rPr lang="en-AU" sz="1100" dirty="0">
                          <a:effectLst/>
                        </a:rPr>
                        <a:t>A. Aggarwal, </a:t>
                      </a:r>
                      <a:r>
                        <a:rPr lang="en-AU" sz="1100" dirty="0" smtClean="0">
                          <a:effectLst/>
                        </a:rPr>
                        <a:t>G</a:t>
                      </a:r>
                      <a:r>
                        <a:rPr lang="en-AU" sz="1100" dirty="0">
                          <a:effectLst/>
                        </a:rPr>
                        <a:t>. Nicholson</a:t>
                      </a:r>
                      <a:endParaRPr lang="en-AU" sz="1100" dirty="0">
                        <a:effectLst/>
                        <a:latin typeface="CG Times"/>
                        <a:ea typeface="Times New Roman"/>
                        <a:cs typeface="CG Times"/>
                      </a:endParaRPr>
                    </a:p>
                  </a:txBody>
                  <a:tcPr marL="51562" marR="51562" marT="0" marB="0"/>
                </a:tc>
                <a:tc>
                  <a:txBody>
                    <a:bodyPr/>
                    <a:lstStyle/>
                    <a:p>
                      <a:pPr>
                        <a:spcAft>
                          <a:spcPts val="0"/>
                        </a:spcAft>
                        <a:tabLst>
                          <a:tab pos="635" algn="l"/>
                          <a:tab pos="457200" algn="l"/>
                          <a:tab pos="914400" algn="l"/>
                          <a:tab pos="1371600" algn="l"/>
                          <a:tab pos="1828800" algn="l"/>
                          <a:tab pos="2286000" algn="l"/>
                          <a:tab pos="2743200" algn="l"/>
                          <a:tab pos="3200400" algn="l"/>
                          <a:tab pos="3657600" algn="l"/>
                          <a:tab pos="4114800" algn="l"/>
                          <a:tab pos="4572000" algn="l"/>
                          <a:tab pos="5029200" algn="l"/>
                          <a:tab pos="5486400" algn="l"/>
                        </a:tabLst>
                      </a:pPr>
                      <a:r>
                        <a:rPr lang="en-AU" sz="1100">
                          <a:effectLst/>
                        </a:rPr>
                        <a:t>Penetrance of 3 Different Superoxide Dimutase 1 (SOD1) Mutations: </a:t>
                      </a:r>
                      <a:r>
                        <a:rPr lang="en-GB" sz="1100">
                          <a:effectLst/>
                        </a:rPr>
                        <a:t>glu100gly, ile113thr and val148gly</a:t>
                      </a:r>
                      <a:endParaRPr lang="en-AU" sz="1100">
                        <a:effectLst/>
                        <a:latin typeface="CG Times"/>
                        <a:ea typeface="Times New Roman"/>
                        <a:cs typeface="CG Times"/>
                      </a:endParaRPr>
                    </a:p>
                  </a:txBody>
                  <a:tcPr marL="51562" marR="51562" marT="0" marB="0"/>
                </a:tc>
                <a:tc>
                  <a:txBody>
                    <a:bodyPr/>
                    <a:lstStyle/>
                    <a:p>
                      <a:pPr>
                        <a:spcAft>
                          <a:spcPts val="0"/>
                        </a:spcAft>
                        <a:tabLst>
                          <a:tab pos="635" algn="l"/>
                          <a:tab pos="457200" algn="l"/>
                          <a:tab pos="914400" algn="l"/>
                          <a:tab pos="1371600" algn="l"/>
                          <a:tab pos="1828800" algn="l"/>
                          <a:tab pos="2286000" algn="l"/>
                          <a:tab pos="2743200" algn="l"/>
                          <a:tab pos="3200400" algn="l"/>
                          <a:tab pos="3657600" algn="l"/>
                          <a:tab pos="4114800" algn="l"/>
                          <a:tab pos="4572000" algn="l"/>
                          <a:tab pos="5029200" algn="l"/>
                          <a:tab pos="5486400" algn="l"/>
                        </a:tabLst>
                      </a:pPr>
                      <a:r>
                        <a:rPr lang="en-GB" sz="1100" dirty="0" err="1">
                          <a:effectLst/>
                        </a:rPr>
                        <a:t>Int</a:t>
                      </a:r>
                      <a:r>
                        <a:rPr lang="en-GB" sz="1100" dirty="0">
                          <a:effectLst/>
                        </a:rPr>
                        <a:t> J of Neuroscience.</a:t>
                      </a:r>
                      <a:r>
                        <a:rPr lang="en-AU" sz="1100" dirty="0">
                          <a:effectLst/>
                        </a:rPr>
                        <a:t> Aug 2005.</a:t>
                      </a:r>
                      <a:endParaRPr lang="en-AU" sz="1100" dirty="0">
                        <a:effectLst/>
                        <a:latin typeface="CG Times"/>
                        <a:ea typeface="Times New Roman"/>
                        <a:cs typeface="CG Times"/>
                      </a:endParaRPr>
                    </a:p>
                  </a:txBody>
                  <a:tcPr marL="51562" marR="51562" marT="0" marB="0"/>
                </a:tc>
              </a:tr>
              <a:tr h="602448">
                <a:tc>
                  <a:txBody>
                    <a:bodyPr/>
                    <a:lstStyle/>
                    <a:p>
                      <a:pPr marL="0" lvl="0" indent="0">
                        <a:spcAft>
                          <a:spcPts val="0"/>
                        </a:spcAft>
                        <a:buFontTx/>
                        <a:buNone/>
                        <a:tabLst>
                          <a:tab pos="635" algn="l"/>
                          <a:tab pos="457200" algn="l"/>
                          <a:tab pos="914400" algn="l"/>
                          <a:tab pos="1371600" algn="l"/>
                          <a:tab pos="1828800" algn="l"/>
                          <a:tab pos="2286000" algn="l"/>
                          <a:tab pos="2743200" algn="l"/>
                          <a:tab pos="3200400" algn="l"/>
                          <a:tab pos="3657600" algn="l"/>
                          <a:tab pos="4114800" algn="l"/>
                          <a:tab pos="4572000" algn="l"/>
                          <a:tab pos="5029200" algn="l"/>
                          <a:tab pos="5486400" algn="l"/>
                        </a:tabLst>
                      </a:pPr>
                      <a:r>
                        <a:rPr lang="en-AU" sz="1100" dirty="0">
                          <a:effectLst/>
                        </a:rPr>
                        <a:t>O.A. Ali, </a:t>
                      </a:r>
                      <a:r>
                        <a:rPr lang="en-AU" sz="1100" dirty="0" smtClean="0">
                          <a:effectLst/>
                        </a:rPr>
                        <a:t>A</a:t>
                      </a:r>
                      <a:r>
                        <a:rPr lang="en-AU" sz="1100" dirty="0">
                          <a:effectLst/>
                        </a:rPr>
                        <a:t>. Aggarwal, </a:t>
                      </a:r>
                      <a:r>
                        <a:rPr lang="en-AU" sz="1100" dirty="0" smtClean="0">
                          <a:effectLst/>
                        </a:rPr>
                        <a:t>G</a:t>
                      </a:r>
                      <a:r>
                        <a:rPr lang="en-AU" sz="1100" dirty="0">
                          <a:effectLst/>
                        </a:rPr>
                        <a:t>. </a:t>
                      </a:r>
                      <a:r>
                        <a:rPr lang="en-AU" sz="1100" dirty="0" err="1">
                          <a:effectLst/>
                        </a:rPr>
                        <a:t>Thanakrishnan</a:t>
                      </a:r>
                      <a:r>
                        <a:rPr lang="en-AU" sz="1100" dirty="0">
                          <a:effectLst/>
                        </a:rPr>
                        <a:t>, H.C. Lowe</a:t>
                      </a:r>
                      <a:endParaRPr lang="en-AU" sz="1100" dirty="0">
                        <a:effectLst/>
                        <a:latin typeface="CG Times"/>
                        <a:ea typeface="Times New Roman"/>
                        <a:cs typeface="CG Times"/>
                      </a:endParaRPr>
                    </a:p>
                  </a:txBody>
                  <a:tcPr marL="51562" marR="51562" marT="0" marB="0"/>
                </a:tc>
                <a:tc>
                  <a:txBody>
                    <a:bodyPr/>
                    <a:lstStyle/>
                    <a:p>
                      <a:pPr>
                        <a:spcAft>
                          <a:spcPts val="0"/>
                        </a:spcAft>
                        <a:tabLst>
                          <a:tab pos="635" algn="l"/>
                          <a:tab pos="457200" algn="l"/>
                          <a:tab pos="914400" algn="l"/>
                          <a:tab pos="1371600" algn="l"/>
                          <a:tab pos="1828800" algn="l"/>
                          <a:tab pos="2286000" algn="l"/>
                          <a:tab pos="2743200" algn="l"/>
                          <a:tab pos="3200400" algn="l"/>
                          <a:tab pos="3657600" algn="l"/>
                          <a:tab pos="4114800" algn="l"/>
                          <a:tab pos="4572000" algn="l"/>
                          <a:tab pos="5029200" algn="l"/>
                          <a:tab pos="5486400" algn="l"/>
                        </a:tabLst>
                      </a:pPr>
                      <a:r>
                        <a:rPr lang="en-AU" sz="1100">
                          <a:effectLst/>
                        </a:rPr>
                        <a:t>Thoracic Spinal Cord Ischemia Following Acute Myocardial Infarction and Cardiac Arrest in a Young Male</a:t>
                      </a:r>
                      <a:endParaRPr lang="en-AU" sz="1100">
                        <a:effectLst/>
                        <a:latin typeface="CG Times"/>
                        <a:ea typeface="Times New Roman"/>
                        <a:cs typeface="CG Times"/>
                      </a:endParaRPr>
                    </a:p>
                  </a:txBody>
                  <a:tcPr marL="51562" marR="51562" marT="0" marB="0"/>
                </a:tc>
                <a:tc>
                  <a:txBody>
                    <a:bodyPr/>
                    <a:lstStyle/>
                    <a:p>
                      <a:pPr>
                        <a:spcAft>
                          <a:spcPts val="0"/>
                        </a:spcAft>
                        <a:tabLst>
                          <a:tab pos="635" algn="l"/>
                          <a:tab pos="457200" algn="l"/>
                          <a:tab pos="914400" algn="l"/>
                          <a:tab pos="1371600" algn="l"/>
                          <a:tab pos="1828800" algn="l"/>
                          <a:tab pos="2286000" algn="l"/>
                          <a:tab pos="2743200" algn="l"/>
                          <a:tab pos="3200400" algn="l"/>
                          <a:tab pos="3657600" algn="l"/>
                          <a:tab pos="4114800" algn="l"/>
                          <a:tab pos="4572000" algn="l"/>
                          <a:tab pos="5029200" algn="l"/>
                          <a:tab pos="5486400" algn="l"/>
                        </a:tabLst>
                      </a:pPr>
                      <a:r>
                        <a:rPr lang="en-AU" sz="1100" dirty="0">
                          <a:effectLst/>
                        </a:rPr>
                        <a:t>Heart Lung Circ. </a:t>
                      </a:r>
                    </a:p>
                    <a:p>
                      <a:pPr>
                        <a:spcAft>
                          <a:spcPts val="0"/>
                        </a:spcAft>
                        <a:tabLst>
                          <a:tab pos="635" algn="l"/>
                          <a:tab pos="457200" algn="l"/>
                          <a:tab pos="914400" algn="l"/>
                          <a:tab pos="1371600" algn="l"/>
                          <a:tab pos="1828800" algn="l"/>
                          <a:tab pos="2286000" algn="l"/>
                          <a:tab pos="2743200" algn="l"/>
                          <a:tab pos="3200400" algn="l"/>
                          <a:tab pos="3657600" algn="l"/>
                          <a:tab pos="4114800" algn="l"/>
                          <a:tab pos="4572000" algn="l"/>
                          <a:tab pos="5029200" algn="l"/>
                          <a:tab pos="5486400" algn="l"/>
                        </a:tabLst>
                      </a:pPr>
                      <a:r>
                        <a:rPr lang="en-AU" sz="1100" dirty="0">
                          <a:effectLst/>
                        </a:rPr>
                        <a:t>Feb 2006; 15 (1): 53-5</a:t>
                      </a:r>
                      <a:endParaRPr lang="en-AU" sz="1100" dirty="0">
                        <a:effectLst/>
                        <a:latin typeface="CG Times"/>
                        <a:ea typeface="Times New Roman"/>
                        <a:cs typeface="CG Times"/>
                      </a:endParaRPr>
                    </a:p>
                  </a:txBody>
                  <a:tcPr marL="51562" marR="51562" marT="0" marB="0"/>
                </a:tc>
              </a:tr>
              <a:tr h="451836">
                <a:tc>
                  <a:txBody>
                    <a:bodyPr/>
                    <a:lstStyle/>
                    <a:p>
                      <a:pPr marL="0" lvl="0" indent="0">
                        <a:spcAft>
                          <a:spcPts val="0"/>
                        </a:spcAft>
                        <a:buFontTx/>
                        <a:buNone/>
                        <a:tabLst>
                          <a:tab pos="635" algn="l"/>
                          <a:tab pos="457200" algn="l"/>
                          <a:tab pos="914400" algn="l"/>
                          <a:tab pos="1371600" algn="l"/>
                          <a:tab pos="1828800" algn="l"/>
                          <a:tab pos="2286000" algn="l"/>
                          <a:tab pos="2743200" algn="l"/>
                          <a:tab pos="3200400" algn="l"/>
                          <a:tab pos="3657600" algn="l"/>
                          <a:tab pos="4114800" algn="l"/>
                          <a:tab pos="4572000" algn="l"/>
                          <a:tab pos="5029200" algn="l"/>
                          <a:tab pos="5486400" algn="l"/>
                        </a:tabLst>
                      </a:pPr>
                      <a:r>
                        <a:rPr lang="es-ES" sz="1100" dirty="0">
                          <a:effectLst/>
                        </a:rPr>
                        <a:t>B. Dawson, </a:t>
                      </a:r>
                      <a:r>
                        <a:rPr lang="es-ES" sz="1100" dirty="0" smtClean="0">
                          <a:effectLst/>
                        </a:rPr>
                        <a:t>E.J</a:t>
                      </a:r>
                      <a:r>
                        <a:rPr lang="es-ES" sz="1100" dirty="0">
                          <a:effectLst/>
                        </a:rPr>
                        <a:t>. </a:t>
                      </a:r>
                      <a:r>
                        <a:rPr lang="es-ES" sz="1100" dirty="0" err="1">
                          <a:effectLst/>
                        </a:rPr>
                        <a:t>Favaloro</a:t>
                      </a:r>
                      <a:r>
                        <a:rPr lang="es-ES" sz="1100" dirty="0" smtClean="0">
                          <a:effectLst/>
                        </a:rPr>
                        <a:t>, </a:t>
                      </a:r>
                      <a:r>
                        <a:rPr lang="es-ES" sz="1100" dirty="0">
                          <a:effectLst/>
                        </a:rPr>
                        <a:t>J. Taylor, </a:t>
                      </a:r>
                      <a:r>
                        <a:rPr lang="es-ES" sz="1100" dirty="0" smtClean="0">
                          <a:effectLst/>
                        </a:rPr>
                        <a:t>A</a:t>
                      </a:r>
                      <a:r>
                        <a:rPr lang="es-ES" sz="1100" dirty="0">
                          <a:effectLst/>
                        </a:rPr>
                        <a:t>. Aggarwal</a:t>
                      </a:r>
                      <a:endParaRPr lang="en-AU" sz="1100" dirty="0">
                        <a:effectLst/>
                        <a:latin typeface="CG Times"/>
                        <a:ea typeface="Times New Roman"/>
                        <a:cs typeface="CG Times"/>
                      </a:endParaRPr>
                    </a:p>
                  </a:txBody>
                  <a:tcPr marL="51562" marR="51562" marT="0" marB="0"/>
                </a:tc>
                <a:tc>
                  <a:txBody>
                    <a:bodyPr/>
                    <a:lstStyle/>
                    <a:p>
                      <a:pPr>
                        <a:spcAft>
                          <a:spcPts val="0"/>
                        </a:spcAft>
                        <a:tabLst>
                          <a:tab pos="635" algn="l"/>
                          <a:tab pos="457200" algn="l"/>
                          <a:tab pos="914400" algn="l"/>
                          <a:tab pos="1371600" algn="l"/>
                          <a:tab pos="1828800" algn="l"/>
                          <a:tab pos="2286000" algn="l"/>
                          <a:tab pos="2743200" algn="l"/>
                          <a:tab pos="3200400" algn="l"/>
                          <a:tab pos="3657600" algn="l"/>
                          <a:tab pos="4114800" algn="l"/>
                          <a:tab pos="4572000" algn="l"/>
                          <a:tab pos="5029200" algn="l"/>
                          <a:tab pos="5486400" algn="l"/>
                        </a:tabLst>
                      </a:pPr>
                      <a:r>
                        <a:rPr lang="en-AU" sz="1100">
                          <a:effectLst/>
                        </a:rPr>
                        <a:t>Unrecognized Pellagra Masquerading as Odynophagia</a:t>
                      </a:r>
                      <a:endParaRPr lang="en-AU" sz="1100">
                        <a:effectLst/>
                        <a:latin typeface="CG Times"/>
                        <a:ea typeface="Times New Roman"/>
                        <a:cs typeface="CG Times"/>
                      </a:endParaRPr>
                    </a:p>
                  </a:txBody>
                  <a:tcPr marL="51562" marR="51562" marT="0" marB="0"/>
                </a:tc>
                <a:tc>
                  <a:txBody>
                    <a:bodyPr/>
                    <a:lstStyle/>
                    <a:p>
                      <a:pPr>
                        <a:spcAft>
                          <a:spcPts val="0"/>
                        </a:spcAft>
                        <a:tabLst>
                          <a:tab pos="635" algn="l"/>
                          <a:tab pos="457200" algn="l"/>
                          <a:tab pos="914400" algn="l"/>
                          <a:tab pos="1371600" algn="l"/>
                          <a:tab pos="1828800" algn="l"/>
                          <a:tab pos="2286000" algn="l"/>
                          <a:tab pos="2743200" algn="l"/>
                          <a:tab pos="3200400" algn="l"/>
                          <a:tab pos="3657600" algn="l"/>
                          <a:tab pos="4114800" algn="l"/>
                          <a:tab pos="4572000" algn="l"/>
                          <a:tab pos="5029200" algn="l"/>
                          <a:tab pos="5486400" algn="l"/>
                        </a:tabLst>
                      </a:pPr>
                      <a:r>
                        <a:rPr lang="en-AU" sz="1100" dirty="0" err="1">
                          <a:effectLst/>
                        </a:rPr>
                        <a:t>Int</a:t>
                      </a:r>
                      <a:r>
                        <a:rPr lang="en-AU" sz="1100" dirty="0">
                          <a:effectLst/>
                        </a:rPr>
                        <a:t> Med Journal. </a:t>
                      </a:r>
                    </a:p>
                    <a:p>
                      <a:pPr>
                        <a:spcAft>
                          <a:spcPts val="0"/>
                        </a:spcAft>
                        <a:tabLst>
                          <a:tab pos="635" algn="l"/>
                          <a:tab pos="457200" algn="l"/>
                          <a:tab pos="914400" algn="l"/>
                          <a:tab pos="1371600" algn="l"/>
                          <a:tab pos="1828800" algn="l"/>
                          <a:tab pos="2286000" algn="l"/>
                          <a:tab pos="2743200" algn="l"/>
                          <a:tab pos="3200400" algn="l"/>
                          <a:tab pos="3657600" algn="l"/>
                          <a:tab pos="4114800" algn="l"/>
                          <a:tab pos="4572000" algn="l"/>
                          <a:tab pos="5029200" algn="l"/>
                          <a:tab pos="5486400" algn="l"/>
                        </a:tabLst>
                      </a:pPr>
                      <a:r>
                        <a:rPr lang="en-AU" sz="1100" dirty="0">
                          <a:effectLst/>
                        </a:rPr>
                        <a:t>Jul 2006; 36 (7): 472-474</a:t>
                      </a:r>
                      <a:endParaRPr lang="en-AU" sz="1100" dirty="0">
                        <a:effectLst/>
                        <a:latin typeface="CG Times"/>
                        <a:ea typeface="Times New Roman"/>
                        <a:cs typeface="CG Times"/>
                      </a:endParaRPr>
                    </a:p>
                  </a:txBody>
                  <a:tcPr marL="51562" marR="51562" marT="0" marB="0"/>
                </a:tc>
              </a:tr>
              <a:tr h="451836">
                <a:tc>
                  <a:txBody>
                    <a:bodyPr/>
                    <a:lstStyle/>
                    <a:p>
                      <a:pPr marL="0" lvl="0" indent="0">
                        <a:spcAft>
                          <a:spcPts val="0"/>
                        </a:spcAft>
                        <a:buFontTx/>
                        <a:buNone/>
                        <a:tabLst>
                          <a:tab pos="635" algn="l"/>
                          <a:tab pos="457200" algn="l"/>
                          <a:tab pos="914400" algn="l"/>
                          <a:tab pos="1371600" algn="l"/>
                          <a:tab pos="1828800" algn="l"/>
                          <a:tab pos="2286000" algn="l"/>
                          <a:tab pos="2743200" algn="l"/>
                          <a:tab pos="3200400" algn="l"/>
                          <a:tab pos="3657600" algn="l"/>
                          <a:tab pos="4114800" algn="l"/>
                          <a:tab pos="4572000" algn="l"/>
                          <a:tab pos="5029200" algn="l"/>
                          <a:tab pos="5486400" algn="l"/>
                        </a:tabLst>
                      </a:pPr>
                      <a:r>
                        <a:rPr lang="en-AU" sz="1100" dirty="0">
                          <a:effectLst/>
                        </a:rPr>
                        <a:t>T.A. Nguyen, </a:t>
                      </a:r>
                      <a:r>
                        <a:rPr lang="en-AU" sz="1100" dirty="0" smtClean="0">
                          <a:effectLst/>
                        </a:rPr>
                        <a:t>A</a:t>
                      </a:r>
                      <a:r>
                        <a:rPr lang="en-AU" sz="1100" dirty="0">
                          <a:effectLst/>
                        </a:rPr>
                        <a:t>. Page, </a:t>
                      </a:r>
                      <a:r>
                        <a:rPr lang="en-AU" sz="1100" dirty="0" smtClean="0">
                          <a:effectLst/>
                        </a:rPr>
                        <a:t>A</a:t>
                      </a:r>
                      <a:r>
                        <a:rPr lang="en-AU" sz="1100" dirty="0">
                          <a:effectLst/>
                        </a:rPr>
                        <a:t>. Aggarwal, </a:t>
                      </a:r>
                      <a:r>
                        <a:rPr lang="en-AU" sz="1100" dirty="0" smtClean="0">
                          <a:effectLst/>
                        </a:rPr>
                        <a:t>P</a:t>
                      </a:r>
                      <a:r>
                        <a:rPr lang="en-AU" sz="1100" dirty="0">
                          <a:effectLst/>
                        </a:rPr>
                        <a:t>. Henke</a:t>
                      </a:r>
                      <a:endParaRPr lang="en-AU" sz="1100" dirty="0">
                        <a:effectLst/>
                        <a:latin typeface="CG Times"/>
                        <a:ea typeface="Times New Roman"/>
                        <a:cs typeface="CG Times"/>
                      </a:endParaRPr>
                    </a:p>
                  </a:txBody>
                  <a:tcPr marL="51562" marR="51562" marT="0" marB="0"/>
                </a:tc>
                <a:tc>
                  <a:txBody>
                    <a:bodyPr/>
                    <a:lstStyle/>
                    <a:p>
                      <a:pPr>
                        <a:spcAft>
                          <a:spcPts val="0"/>
                        </a:spcAft>
                        <a:tabLst>
                          <a:tab pos="635" algn="l"/>
                          <a:tab pos="457200" algn="l"/>
                          <a:tab pos="914400" algn="l"/>
                          <a:tab pos="1371600" algn="l"/>
                          <a:tab pos="1828800" algn="l"/>
                          <a:tab pos="2286000" algn="l"/>
                          <a:tab pos="2743200" algn="l"/>
                          <a:tab pos="3200400" algn="l"/>
                          <a:tab pos="3657600" algn="l"/>
                          <a:tab pos="4114800" algn="l"/>
                          <a:tab pos="4572000" algn="l"/>
                          <a:tab pos="5029200" algn="l"/>
                          <a:tab pos="5486400" algn="l"/>
                        </a:tabLst>
                      </a:pPr>
                      <a:r>
                        <a:rPr lang="en-AU" sz="1100">
                          <a:effectLst/>
                        </a:rPr>
                        <a:t>Social Determinants of Discharge Destination for Patients after Stroke with Low Admission FIM Instrument Scores</a:t>
                      </a:r>
                      <a:endParaRPr lang="en-AU" sz="1100">
                        <a:effectLst/>
                        <a:latin typeface="CG Times"/>
                        <a:ea typeface="Times New Roman"/>
                        <a:cs typeface="CG Times"/>
                      </a:endParaRPr>
                    </a:p>
                  </a:txBody>
                  <a:tcPr marL="51562" marR="51562" marT="0" marB="0"/>
                </a:tc>
                <a:tc>
                  <a:txBody>
                    <a:bodyPr/>
                    <a:lstStyle/>
                    <a:p>
                      <a:pPr>
                        <a:spcAft>
                          <a:spcPts val="0"/>
                        </a:spcAft>
                        <a:tabLst>
                          <a:tab pos="635" algn="l"/>
                          <a:tab pos="457200" algn="l"/>
                          <a:tab pos="914400" algn="l"/>
                          <a:tab pos="1371600" algn="l"/>
                          <a:tab pos="1828800" algn="l"/>
                          <a:tab pos="2286000" algn="l"/>
                          <a:tab pos="2743200" algn="l"/>
                          <a:tab pos="3200400" algn="l"/>
                          <a:tab pos="3657600" algn="l"/>
                          <a:tab pos="4114800" algn="l"/>
                          <a:tab pos="4572000" algn="l"/>
                          <a:tab pos="5029200" algn="l"/>
                          <a:tab pos="5486400" algn="l"/>
                        </a:tabLst>
                      </a:pPr>
                      <a:r>
                        <a:rPr lang="en-AU" sz="1100" dirty="0">
                          <a:effectLst/>
                        </a:rPr>
                        <a:t>Arch </a:t>
                      </a:r>
                      <a:r>
                        <a:rPr lang="en-AU" sz="1100" dirty="0" err="1">
                          <a:effectLst/>
                        </a:rPr>
                        <a:t>Phys</a:t>
                      </a:r>
                      <a:r>
                        <a:rPr lang="en-AU" sz="1100" dirty="0">
                          <a:effectLst/>
                        </a:rPr>
                        <a:t> Med </a:t>
                      </a:r>
                      <a:r>
                        <a:rPr lang="en-AU" sz="1100" dirty="0" err="1">
                          <a:effectLst/>
                        </a:rPr>
                        <a:t>Rehabil</a:t>
                      </a:r>
                      <a:r>
                        <a:rPr lang="en-AU" sz="1100" dirty="0">
                          <a:effectLst/>
                        </a:rPr>
                        <a:t>. </a:t>
                      </a:r>
                    </a:p>
                    <a:p>
                      <a:pPr>
                        <a:spcAft>
                          <a:spcPts val="0"/>
                        </a:spcAft>
                        <a:tabLst>
                          <a:tab pos="635" algn="l"/>
                          <a:tab pos="457200" algn="l"/>
                          <a:tab pos="914400" algn="l"/>
                          <a:tab pos="1371600" algn="l"/>
                          <a:tab pos="1828800" algn="l"/>
                          <a:tab pos="2286000" algn="l"/>
                          <a:tab pos="2743200" algn="l"/>
                          <a:tab pos="3200400" algn="l"/>
                          <a:tab pos="3657600" algn="l"/>
                          <a:tab pos="4114800" algn="l"/>
                          <a:tab pos="4572000" algn="l"/>
                          <a:tab pos="5029200" algn="l"/>
                          <a:tab pos="5486400" algn="l"/>
                        </a:tabLst>
                      </a:pPr>
                      <a:r>
                        <a:rPr lang="en-AU" sz="1100" dirty="0">
                          <a:effectLst/>
                        </a:rPr>
                        <a:t>Jun 2007; 88(6): 740-744</a:t>
                      </a:r>
                      <a:endParaRPr lang="en-AU" sz="1100" dirty="0">
                        <a:effectLst/>
                        <a:latin typeface="CG Times"/>
                        <a:ea typeface="Times New Roman"/>
                        <a:cs typeface="CG Times"/>
                      </a:endParaRPr>
                    </a:p>
                  </a:txBody>
                  <a:tcPr marL="51562" marR="51562" marT="0" marB="0"/>
                </a:tc>
              </a:tr>
            </a:tbl>
          </a:graphicData>
        </a:graphic>
      </p:graphicFrame>
      <p:pic>
        <p:nvPicPr>
          <p:cNvPr id="5" name="Picture 2"/>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0" y="116633"/>
            <a:ext cx="9144000" cy="4680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89078164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p:cNvGraphicFramePr/>
          <p:nvPr>
            <p:extLst>
              <p:ext uri="{D42A27DB-BD31-4B8C-83A1-F6EECF244321}">
                <p14:modId xmlns:p14="http://schemas.microsoft.com/office/powerpoint/2010/main" val="649359504"/>
              </p:ext>
            </p:extLst>
          </p:nvPr>
        </p:nvGraphicFramePr>
        <p:xfrm>
          <a:off x="467544" y="116632"/>
          <a:ext cx="8229600" cy="1143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5" name="Content Placeholder 4"/>
          <p:cNvGraphicFramePr>
            <a:graphicFrameLocks noGrp="1"/>
          </p:cNvGraphicFramePr>
          <p:nvPr>
            <p:ph sz="quarter" idx="1"/>
            <p:extLst>
              <p:ext uri="{D42A27DB-BD31-4B8C-83A1-F6EECF244321}">
                <p14:modId xmlns:p14="http://schemas.microsoft.com/office/powerpoint/2010/main" val="2115371285"/>
              </p:ext>
            </p:extLst>
          </p:nvPr>
        </p:nvGraphicFramePr>
        <p:xfrm>
          <a:off x="395536" y="1326477"/>
          <a:ext cx="8280921" cy="5657986"/>
        </p:xfrm>
        <a:graphic>
          <a:graphicData uri="http://schemas.openxmlformats.org/drawingml/2006/table">
            <a:tbl>
              <a:tblPr firstRow="1" firstCol="1" bandRow="1">
                <a:tableStyleId>{5C22544A-7EE6-4342-B048-85BDC9FD1C3A}</a:tableStyleId>
              </a:tblPr>
              <a:tblGrid>
                <a:gridCol w="2048284"/>
                <a:gridCol w="3710783"/>
                <a:gridCol w="2521854"/>
              </a:tblGrid>
              <a:tr h="644007">
                <a:tc>
                  <a:txBody>
                    <a:bodyPr/>
                    <a:lstStyle/>
                    <a:p>
                      <a:pPr marL="0" lvl="0" indent="0">
                        <a:spcAft>
                          <a:spcPts val="0"/>
                        </a:spcAft>
                        <a:buFontTx/>
                        <a:buNone/>
                        <a:tabLst>
                          <a:tab pos="635" algn="l"/>
                          <a:tab pos="457200" algn="l"/>
                          <a:tab pos="914400" algn="l"/>
                          <a:tab pos="1371600" algn="l"/>
                          <a:tab pos="1828800" algn="l"/>
                          <a:tab pos="2286000" algn="l"/>
                          <a:tab pos="2743200" algn="l"/>
                          <a:tab pos="3200400" algn="l"/>
                          <a:tab pos="3657600" algn="l"/>
                          <a:tab pos="4114800" algn="l"/>
                          <a:tab pos="4572000" algn="l"/>
                          <a:tab pos="5029200" algn="l"/>
                          <a:tab pos="5486400" algn="l"/>
                        </a:tabLst>
                      </a:pPr>
                      <a:r>
                        <a:rPr lang="en-AU" sz="1100" dirty="0">
                          <a:effectLst/>
                        </a:rPr>
                        <a:t>A. Aggarwal, </a:t>
                      </a:r>
                      <a:r>
                        <a:rPr lang="en-AU" sz="1100" dirty="0" smtClean="0">
                          <a:effectLst/>
                        </a:rPr>
                        <a:t>E</a:t>
                      </a:r>
                      <a:r>
                        <a:rPr lang="en-AU" sz="1100" dirty="0">
                          <a:effectLst/>
                        </a:rPr>
                        <a:t>. Kean</a:t>
                      </a:r>
                      <a:endParaRPr lang="en-AU" sz="1100" dirty="0">
                        <a:effectLst/>
                        <a:latin typeface="CG Times"/>
                        <a:ea typeface="Times New Roman"/>
                        <a:cs typeface="CG Times"/>
                      </a:endParaRPr>
                    </a:p>
                  </a:txBody>
                  <a:tcPr marL="56262" marR="56262" marT="0" marB="0"/>
                </a:tc>
                <a:tc>
                  <a:txBody>
                    <a:bodyPr/>
                    <a:lstStyle/>
                    <a:p>
                      <a:pPr>
                        <a:spcAft>
                          <a:spcPts val="0"/>
                        </a:spcAft>
                        <a:tabLst>
                          <a:tab pos="635" algn="l"/>
                          <a:tab pos="457200" algn="l"/>
                          <a:tab pos="914400" algn="l"/>
                          <a:tab pos="1371600" algn="l"/>
                          <a:tab pos="1828800" algn="l"/>
                          <a:tab pos="2286000" algn="l"/>
                          <a:tab pos="2743200" algn="l"/>
                          <a:tab pos="3200400" algn="l"/>
                          <a:tab pos="3657600" algn="l"/>
                          <a:tab pos="4114800" algn="l"/>
                          <a:tab pos="4572000" algn="l"/>
                          <a:tab pos="5029200" algn="l"/>
                          <a:tab pos="5486400" algn="l"/>
                        </a:tabLst>
                      </a:pPr>
                      <a:r>
                        <a:rPr lang="en-AU" sz="1100" dirty="0">
                          <a:effectLst/>
                        </a:rPr>
                        <a:t>Comparison of the </a:t>
                      </a:r>
                      <a:r>
                        <a:rPr lang="en-AU" sz="1100" dirty="0" err="1">
                          <a:effectLst/>
                        </a:rPr>
                        <a:t>Folstein</a:t>
                      </a:r>
                      <a:r>
                        <a:rPr lang="en-AU" sz="1100" dirty="0">
                          <a:effectLst/>
                        </a:rPr>
                        <a:t> Mini Mental State Examination (MMSE) to the Montreal Cognitive Assessment (</a:t>
                      </a:r>
                      <a:r>
                        <a:rPr lang="en-AU" sz="1100" dirty="0" err="1">
                          <a:effectLst/>
                        </a:rPr>
                        <a:t>MoCA</a:t>
                      </a:r>
                      <a:r>
                        <a:rPr lang="en-AU" sz="1100" dirty="0">
                          <a:effectLst/>
                        </a:rPr>
                        <a:t>) as a Cognitive Screening Tool in an Inpatient Rehabilitation Setting</a:t>
                      </a:r>
                      <a:endParaRPr lang="en-AU" sz="1100" dirty="0">
                        <a:effectLst/>
                        <a:latin typeface="CG Times"/>
                        <a:ea typeface="Times New Roman"/>
                        <a:cs typeface="CG Times"/>
                      </a:endParaRPr>
                    </a:p>
                  </a:txBody>
                  <a:tcPr marL="56262" marR="56262" marT="0" marB="0"/>
                </a:tc>
                <a:tc>
                  <a:txBody>
                    <a:bodyPr/>
                    <a:lstStyle/>
                    <a:p>
                      <a:pPr>
                        <a:spcAft>
                          <a:spcPts val="0"/>
                        </a:spcAft>
                        <a:tabLst>
                          <a:tab pos="635" algn="l"/>
                          <a:tab pos="457200" algn="l"/>
                          <a:tab pos="914400" algn="l"/>
                          <a:tab pos="1371600" algn="l"/>
                          <a:tab pos="1828800" algn="l"/>
                          <a:tab pos="2286000" algn="l"/>
                          <a:tab pos="2743200" algn="l"/>
                          <a:tab pos="3200400" algn="l"/>
                          <a:tab pos="3657600" algn="l"/>
                          <a:tab pos="4114800" algn="l"/>
                          <a:tab pos="4572000" algn="l"/>
                          <a:tab pos="5029200" algn="l"/>
                          <a:tab pos="5486400" algn="l"/>
                        </a:tabLst>
                      </a:pPr>
                      <a:r>
                        <a:rPr lang="en-AU" sz="1100" dirty="0">
                          <a:effectLst/>
                        </a:rPr>
                        <a:t>Neurosciences &amp; Med. </a:t>
                      </a:r>
                    </a:p>
                    <a:p>
                      <a:pPr>
                        <a:spcAft>
                          <a:spcPts val="0"/>
                        </a:spcAft>
                        <a:tabLst>
                          <a:tab pos="635" algn="l"/>
                          <a:tab pos="457200" algn="l"/>
                          <a:tab pos="914400" algn="l"/>
                          <a:tab pos="1371600" algn="l"/>
                          <a:tab pos="1828800" algn="l"/>
                          <a:tab pos="2286000" algn="l"/>
                          <a:tab pos="2743200" algn="l"/>
                          <a:tab pos="3200400" algn="l"/>
                          <a:tab pos="3657600" algn="l"/>
                          <a:tab pos="4114800" algn="l"/>
                          <a:tab pos="4572000" algn="l"/>
                          <a:tab pos="5029200" algn="l"/>
                          <a:tab pos="5486400" algn="l"/>
                        </a:tabLst>
                      </a:pPr>
                      <a:r>
                        <a:rPr lang="en-AU" sz="1100" dirty="0">
                          <a:effectLst/>
                        </a:rPr>
                        <a:t>Dec 2010; 1 (2):  34-38</a:t>
                      </a:r>
                      <a:endParaRPr lang="en-AU" sz="1100" dirty="0">
                        <a:effectLst/>
                        <a:latin typeface="CG Times"/>
                        <a:ea typeface="Times New Roman"/>
                        <a:cs typeface="CG Times"/>
                      </a:endParaRPr>
                    </a:p>
                  </a:txBody>
                  <a:tcPr marL="56262" marR="56262" marT="0" marB="0"/>
                </a:tc>
              </a:tr>
              <a:tr h="383603">
                <a:tc>
                  <a:txBody>
                    <a:bodyPr/>
                    <a:lstStyle/>
                    <a:p>
                      <a:pPr marL="0" lvl="0" indent="0">
                        <a:spcAft>
                          <a:spcPts val="0"/>
                        </a:spcAft>
                        <a:buFontTx/>
                        <a:buNone/>
                        <a:tabLst>
                          <a:tab pos="635" algn="l"/>
                          <a:tab pos="457200" algn="l"/>
                          <a:tab pos="914400" algn="l"/>
                          <a:tab pos="1371600" algn="l"/>
                          <a:tab pos="1828800" algn="l"/>
                          <a:tab pos="2286000" algn="l"/>
                          <a:tab pos="2743200" algn="l"/>
                          <a:tab pos="3200400" algn="l"/>
                          <a:tab pos="3657600" algn="l"/>
                          <a:tab pos="4114800" algn="l"/>
                          <a:tab pos="4572000" algn="l"/>
                          <a:tab pos="5029200" algn="l"/>
                          <a:tab pos="5486400" algn="l"/>
                        </a:tabLst>
                      </a:pPr>
                      <a:r>
                        <a:rPr lang="en-AU" sz="1100" dirty="0">
                          <a:effectLst/>
                        </a:rPr>
                        <a:t>A. Aggarwal</a:t>
                      </a:r>
                      <a:endParaRPr lang="en-AU" sz="1100" dirty="0">
                        <a:effectLst/>
                        <a:latin typeface="CG Times"/>
                        <a:ea typeface="Times New Roman"/>
                        <a:cs typeface="CG Times"/>
                      </a:endParaRPr>
                    </a:p>
                  </a:txBody>
                  <a:tcPr marL="56262" marR="56262" marT="0" marB="0"/>
                </a:tc>
                <a:tc>
                  <a:txBody>
                    <a:bodyPr/>
                    <a:lstStyle/>
                    <a:p>
                      <a:pPr>
                        <a:spcAft>
                          <a:spcPts val="0"/>
                        </a:spcAft>
                        <a:tabLst>
                          <a:tab pos="635" algn="l"/>
                          <a:tab pos="457200" algn="l"/>
                          <a:tab pos="914400" algn="l"/>
                          <a:tab pos="1371600" algn="l"/>
                          <a:tab pos="1828800" algn="l"/>
                          <a:tab pos="2286000" algn="l"/>
                          <a:tab pos="2743200" algn="l"/>
                          <a:tab pos="3200400" algn="l"/>
                          <a:tab pos="3657600" algn="l"/>
                          <a:tab pos="4114800" algn="l"/>
                          <a:tab pos="4572000" algn="l"/>
                          <a:tab pos="5029200" algn="l"/>
                          <a:tab pos="5486400" algn="l"/>
                        </a:tabLst>
                      </a:pPr>
                      <a:r>
                        <a:rPr lang="en-AU" sz="1100" dirty="0">
                          <a:effectLst/>
                        </a:rPr>
                        <a:t>Handgrip maximal voluntary isometric contraction does not correlate with </a:t>
                      </a:r>
                      <a:r>
                        <a:rPr lang="en-AU" sz="1100" dirty="0" err="1">
                          <a:effectLst/>
                        </a:rPr>
                        <a:t>thenar</a:t>
                      </a:r>
                      <a:r>
                        <a:rPr lang="en-AU" sz="1100" dirty="0">
                          <a:effectLst/>
                        </a:rPr>
                        <a:t> motor unit number estimation</a:t>
                      </a:r>
                      <a:endParaRPr lang="en-AU" sz="1100" dirty="0">
                        <a:effectLst/>
                        <a:latin typeface="CG Times"/>
                        <a:ea typeface="Times New Roman"/>
                        <a:cs typeface="CG Times"/>
                      </a:endParaRPr>
                    </a:p>
                  </a:txBody>
                  <a:tcPr marL="56262" marR="56262" marT="0" marB="0"/>
                </a:tc>
                <a:tc>
                  <a:txBody>
                    <a:bodyPr/>
                    <a:lstStyle/>
                    <a:p>
                      <a:pPr>
                        <a:spcAft>
                          <a:spcPts val="0"/>
                        </a:spcAft>
                        <a:tabLst>
                          <a:tab pos="635" algn="l"/>
                          <a:tab pos="457200" algn="l"/>
                          <a:tab pos="914400" algn="l"/>
                          <a:tab pos="1371600" algn="l"/>
                          <a:tab pos="1828800" algn="l"/>
                          <a:tab pos="2286000" algn="l"/>
                          <a:tab pos="2743200" algn="l"/>
                          <a:tab pos="3200400" algn="l"/>
                          <a:tab pos="3657600" algn="l"/>
                          <a:tab pos="4114800" algn="l"/>
                          <a:tab pos="4572000" algn="l"/>
                          <a:tab pos="5029200" algn="l"/>
                          <a:tab pos="5486400" algn="l"/>
                        </a:tabLst>
                      </a:pPr>
                      <a:r>
                        <a:rPr lang="en-AU" sz="1100" dirty="0">
                          <a:effectLst/>
                        </a:rPr>
                        <a:t>Neurology Research International. May 2012 (187947): 1-5</a:t>
                      </a:r>
                      <a:endParaRPr lang="en-AU" sz="1100" dirty="0">
                        <a:effectLst/>
                        <a:latin typeface="CG Times"/>
                        <a:ea typeface="Times New Roman"/>
                        <a:cs typeface="CG Times"/>
                      </a:endParaRPr>
                    </a:p>
                  </a:txBody>
                  <a:tcPr marL="56262" marR="56262" marT="0" marB="0"/>
                </a:tc>
              </a:tr>
              <a:tr h="383603">
                <a:tc>
                  <a:txBody>
                    <a:bodyPr/>
                    <a:lstStyle/>
                    <a:p>
                      <a:pPr marL="0" lvl="0" indent="0">
                        <a:spcAft>
                          <a:spcPts val="0"/>
                        </a:spcAft>
                        <a:buFontTx/>
                        <a:buNone/>
                        <a:tabLst>
                          <a:tab pos="635" algn="l"/>
                          <a:tab pos="457200" algn="l"/>
                          <a:tab pos="914400" algn="l"/>
                          <a:tab pos="1371600" algn="l"/>
                          <a:tab pos="1828800" algn="l"/>
                          <a:tab pos="2286000" algn="l"/>
                          <a:tab pos="2743200" algn="l"/>
                          <a:tab pos="3200400" algn="l"/>
                          <a:tab pos="3657600" algn="l"/>
                          <a:tab pos="4114800" algn="l"/>
                          <a:tab pos="4572000" algn="l"/>
                          <a:tab pos="5029200" algn="l"/>
                          <a:tab pos="5486400" algn="l"/>
                        </a:tabLst>
                      </a:pPr>
                      <a:r>
                        <a:rPr lang="en-AU" sz="1100" dirty="0">
                          <a:effectLst/>
                        </a:rPr>
                        <a:t>A. Aggarwal</a:t>
                      </a:r>
                      <a:endParaRPr lang="en-AU" sz="1100" dirty="0">
                        <a:effectLst/>
                        <a:latin typeface="CG Times"/>
                        <a:ea typeface="Times New Roman"/>
                        <a:cs typeface="CG Times"/>
                      </a:endParaRPr>
                    </a:p>
                  </a:txBody>
                  <a:tcPr marL="56262" marR="56262" marT="0" marB="0"/>
                </a:tc>
                <a:tc>
                  <a:txBody>
                    <a:bodyPr/>
                    <a:lstStyle/>
                    <a:p>
                      <a:pPr>
                        <a:spcAft>
                          <a:spcPts val="0"/>
                        </a:spcAft>
                        <a:tabLst>
                          <a:tab pos="635" algn="l"/>
                          <a:tab pos="457200" algn="l"/>
                          <a:tab pos="914400" algn="l"/>
                          <a:tab pos="1371600" algn="l"/>
                          <a:tab pos="1828800" algn="l"/>
                          <a:tab pos="2286000" algn="l"/>
                          <a:tab pos="2743200" algn="l"/>
                          <a:tab pos="3200400" algn="l"/>
                          <a:tab pos="3657600" algn="l"/>
                          <a:tab pos="4114800" algn="l"/>
                          <a:tab pos="4572000" algn="l"/>
                          <a:tab pos="5029200" algn="l"/>
                          <a:tab pos="5486400" algn="l"/>
                        </a:tabLst>
                      </a:pPr>
                      <a:r>
                        <a:rPr lang="en-AU" sz="1100">
                          <a:effectLst/>
                        </a:rPr>
                        <a:t>Pre-symptomatic Motor Unit Loss in Familial Amyotrophic Lateral Sclerosis - An Ongoing Longitudinal Study</a:t>
                      </a:r>
                      <a:endParaRPr lang="en-AU" sz="1100">
                        <a:effectLst/>
                        <a:latin typeface="CG Times"/>
                        <a:ea typeface="Times New Roman"/>
                        <a:cs typeface="CG Times"/>
                      </a:endParaRPr>
                    </a:p>
                  </a:txBody>
                  <a:tcPr marL="56262" marR="56262" marT="0" marB="0"/>
                </a:tc>
                <a:tc>
                  <a:txBody>
                    <a:bodyPr/>
                    <a:lstStyle/>
                    <a:p>
                      <a:pPr>
                        <a:spcAft>
                          <a:spcPts val="0"/>
                        </a:spcAft>
                        <a:tabLst>
                          <a:tab pos="635" algn="l"/>
                          <a:tab pos="457200" algn="l"/>
                          <a:tab pos="914400" algn="l"/>
                          <a:tab pos="1371600" algn="l"/>
                          <a:tab pos="1828800" algn="l"/>
                          <a:tab pos="2286000" algn="l"/>
                          <a:tab pos="2743200" algn="l"/>
                          <a:tab pos="3200400" algn="l"/>
                          <a:tab pos="3657600" algn="l"/>
                          <a:tab pos="4114800" algn="l"/>
                          <a:tab pos="4572000" algn="l"/>
                          <a:tab pos="5029200" algn="l"/>
                          <a:tab pos="5486400" algn="l"/>
                        </a:tabLst>
                      </a:pPr>
                      <a:r>
                        <a:rPr lang="en-AU" sz="1100" dirty="0">
                          <a:effectLst/>
                        </a:rPr>
                        <a:t>Journal of Neurodegeneration &amp; Regeneration May 2012</a:t>
                      </a:r>
                      <a:endParaRPr lang="en-AU" sz="1100" dirty="0">
                        <a:effectLst/>
                        <a:latin typeface="CG Times"/>
                        <a:ea typeface="Times New Roman"/>
                        <a:cs typeface="CG Times"/>
                      </a:endParaRPr>
                    </a:p>
                  </a:txBody>
                  <a:tcPr marL="56262" marR="56262" marT="0" marB="0"/>
                </a:tc>
              </a:tr>
              <a:tr h="359095">
                <a:tc>
                  <a:txBody>
                    <a:bodyPr/>
                    <a:lstStyle/>
                    <a:p>
                      <a:pPr marL="0" lvl="0" indent="0">
                        <a:spcAft>
                          <a:spcPts val="0"/>
                        </a:spcAft>
                        <a:buFontTx/>
                        <a:buNone/>
                        <a:tabLst>
                          <a:tab pos="635" algn="l"/>
                          <a:tab pos="457200" algn="l"/>
                          <a:tab pos="914400" algn="l"/>
                          <a:tab pos="1371600" algn="l"/>
                          <a:tab pos="1828800" algn="l"/>
                          <a:tab pos="2286000" algn="l"/>
                          <a:tab pos="2743200" algn="l"/>
                          <a:tab pos="3200400" algn="l"/>
                          <a:tab pos="3657600" algn="l"/>
                          <a:tab pos="4114800" algn="l"/>
                          <a:tab pos="4572000" algn="l"/>
                          <a:tab pos="5029200" algn="l"/>
                          <a:tab pos="5486400" algn="l"/>
                        </a:tabLst>
                      </a:pPr>
                      <a:r>
                        <a:rPr lang="en-AU" sz="1100" dirty="0">
                          <a:effectLst/>
                        </a:rPr>
                        <a:t>A. Aggarwal, </a:t>
                      </a:r>
                      <a:r>
                        <a:rPr lang="en-AU" sz="1100" dirty="0" smtClean="0">
                          <a:effectLst/>
                        </a:rPr>
                        <a:t>I</a:t>
                      </a:r>
                      <a:r>
                        <a:rPr lang="en-AU" sz="1100" dirty="0">
                          <a:effectLst/>
                        </a:rPr>
                        <a:t>. Wood </a:t>
                      </a:r>
                      <a:endParaRPr lang="en-AU" sz="1100" dirty="0">
                        <a:effectLst/>
                        <a:latin typeface="CG Times"/>
                        <a:ea typeface="Times New Roman"/>
                        <a:cs typeface="CG Times"/>
                      </a:endParaRPr>
                    </a:p>
                  </a:txBody>
                  <a:tcPr marL="56262" marR="56262" marT="0" marB="0"/>
                </a:tc>
                <a:tc>
                  <a:txBody>
                    <a:bodyPr/>
                    <a:lstStyle/>
                    <a:p>
                      <a:pPr>
                        <a:spcAft>
                          <a:spcPts val="0"/>
                        </a:spcAft>
                        <a:tabLst>
                          <a:tab pos="635" algn="l"/>
                          <a:tab pos="457200" algn="l"/>
                          <a:tab pos="914400" algn="l"/>
                          <a:tab pos="1371600" algn="l"/>
                          <a:tab pos="1828800" algn="l"/>
                          <a:tab pos="2286000" algn="l"/>
                          <a:tab pos="2743200" algn="l"/>
                          <a:tab pos="3200400" algn="l"/>
                          <a:tab pos="3657600" algn="l"/>
                          <a:tab pos="4114800" algn="l"/>
                          <a:tab pos="4572000" algn="l"/>
                          <a:tab pos="5029200" algn="l"/>
                          <a:tab pos="5486400" algn="l"/>
                        </a:tabLst>
                      </a:pPr>
                      <a:r>
                        <a:rPr lang="en-AU" sz="1100">
                          <a:effectLst/>
                        </a:rPr>
                        <a:t>Low Vitamin B12 Syndrome in Trigeminal Neuralgia</a:t>
                      </a:r>
                      <a:endParaRPr lang="en-AU" sz="1100">
                        <a:effectLst/>
                        <a:latin typeface="CG Times"/>
                        <a:ea typeface="Times New Roman"/>
                        <a:cs typeface="CG Times"/>
                      </a:endParaRPr>
                    </a:p>
                  </a:txBody>
                  <a:tcPr marL="56262" marR="56262" marT="0" marB="0"/>
                </a:tc>
                <a:tc>
                  <a:txBody>
                    <a:bodyPr/>
                    <a:lstStyle/>
                    <a:p>
                      <a:pPr>
                        <a:spcAft>
                          <a:spcPts val="0"/>
                        </a:spcAft>
                        <a:tabLst>
                          <a:tab pos="635" algn="l"/>
                          <a:tab pos="457200" algn="l"/>
                          <a:tab pos="914400" algn="l"/>
                          <a:tab pos="1371600" algn="l"/>
                          <a:tab pos="1828800" algn="l"/>
                          <a:tab pos="2286000" algn="l"/>
                          <a:tab pos="2743200" algn="l"/>
                          <a:tab pos="3200400" algn="l"/>
                          <a:tab pos="3657600" algn="l"/>
                          <a:tab pos="4114800" algn="l"/>
                          <a:tab pos="4572000" algn="l"/>
                          <a:tab pos="5029200" algn="l"/>
                          <a:tab pos="5486400" algn="l"/>
                        </a:tabLst>
                      </a:pPr>
                      <a:r>
                        <a:rPr lang="en-AU" sz="1100" dirty="0">
                          <a:effectLst/>
                        </a:rPr>
                        <a:t>Journal of Pain &amp; Relief </a:t>
                      </a:r>
                    </a:p>
                    <a:p>
                      <a:pPr>
                        <a:spcAft>
                          <a:spcPts val="0"/>
                        </a:spcAft>
                        <a:tabLst>
                          <a:tab pos="635" algn="l"/>
                          <a:tab pos="457200" algn="l"/>
                          <a:tab pos="914400" algn="l"/>
                          <a:tab pos="1371600" algn="l"/>
                          <a:tab pos="1828800" algn="l"/>
                          <a:tab pos="2286000" algn="l"/>
                          <a:tab pos="2743200" algn="l"/>
                          <a:tab pos="3200400" algn="l"/>
                          <a:tab pos="3657600" algn="l"/>
                          <a:tab pos="4114800" algn="l"/>
                          <a:tab pos="4572000" algn="l"/>
                          <a:tab pos="5029200" algn="l"/>
                          <a:tab pos="5486400" algn="l"/>
                        </a:tabLst>
                      </a:pPr>
                      <a:r>
                        <a:rPr lang="en-AU" sz="1100" dirty="0">
                          <a:effectLst/>
                        </a:rPr>
                        <a:t>July 2012; 1(5): 1-5</a:t>
                      </a:r>
                      <a:endParaRPr lang="en-AU" sz="1100" dirty="0">
                        <a:effectLst/>
                        <a:latin typeface="CG Times"/>
                        <a:ea typeface="Times New Roman"/>
                        <a:cs typeface="CG Times"/>
                      </a:endParaRPr>
                    </a:p>
                  </a:txBody>
                  <a:tcPr marL="56262" marR="56262" marT="0" marB="0"/>
                </a:tc>
              </a:tr>
              <a:tr h="409176">
                <a:tc>
                  <a:txBody>
                    <a:bodyPr/>
                    <a:lstStyle/>
                    <a:p>
                      <a:pPr marL="0" lvl="0" indent="0">
                        <a:spcAft>
                          <a:spcPts val="0"/>
                        </a:spcAft>
                        <a:buFontTx/>
                        <a:buNone/>
                        <a:tabLst>
                          <a:tab pos="635" algn="l"/>
                          <a:tab pos="457200" algn="l"/>
                          <a:tab pos="914400" algn="l"/>
                          <a:tab pos="1371600" algn="l"/>
                          <a:tab pos="1828800" algn="l"/>
                          <a:tab pos="2286000" algn="l"/>
                          <a:tab pos="2743200" algn="l"/>
                          <a:tab pos="3200400" algn="l"/>
                          <a:tab pos="3657600" algn="l"/>
                          <a:tab pos="4114800" algn="l"/>
                          <a:tab pos="4572000" algn="l"/>
                          <a:tab pos="5029200" algn="l"/>
                          <a:tab pos="5486400" algn="l"/>
                        </a:tabLst>
                      </a:pPr>
                      <a:r>
                        <a:rPr lang="en-AU" sz="1100" dirty="0">
                          <a:effectLst/>
                        </a:rPr>
                        <a:t>B. Philip, </a:t>
                      </a:r>
                      <a:r>
                        <a:rPr lang="en-AU" sz="1100" dirty="0" smtClean="0">
                          <a:effectLst/>
                        </a:rPr>
                        <a:t>S</a:t>
                      </a:r>
                      <a:r>
                        <a:rPr lang="en-AU" sz="1100" dirty="0">
                          <a:effectLst/>
                        </a:rPr>
                        <a:t>. </a:t>
                      </a:r>
                      <a:r>
                        <a:rPr lang="en-AU" sz="1100" dirty="0" err="1">
                          <a:effectLst/>
                        </a:rPr>
                        <a:t>Limaye</a:t>
                      </a:r>
                      <a:r>
                        <a:rPr lang="en-AU" sz="1100" dirty="0">
                          <a:effectLst/>
                        </a:rPr>
                        <a:t>, </a:t>
                      </a:r>
                      <a:r>
                        <a:rPr lang="en-AU" sz="1100" dirty="0" smtClean="0">
                          <a:effectLst/>
                        </a:rPr>
                        <a:t>G</a:t>
                      </a:r>
                      <a:r>
                        <a:rPr lang="en-AU" sz="1100" dirty="0">
                          <a:effectLst/>
                        </a:rPr>
                        <a:t>. </a:t>
                      </a:r>
                      <a:r>
                        <a:rPr lang="en-AU" sz="1100" dirty="0" err="1">
                          <a:effectLst/>
                        </a:rPr>
                        <a:t>Thanakrishnan</a:t>
                      </a:r>
                      <a:r>
                        <a:rPr lang="en-AU" sz="1100" dirty="0">
                          <a:effectLst/>
                        </a:rPr>
                        <a:t>, A. Aggarwal</a:t>
                      </a:r>
                      <a:endParaRPr lang="en-AU" sz="1100" dirty="0">
                        <a:effectLst/>
                        <a:latin typeface="CG Times"/>
                        <a:ea typeface="Times New Roman"/>
                        <a:cs typeface="CG Times"/>
                      </a:endParaRPr>
                    </a:p>
                  </a:txBody>
                  <a:tcPr marL="56262" marR="56262" marT="0" marB="0"/>
                </a:tc>
                <a:tc>
                  <a:txBody>
                    <a:bodyPr/>
                    <a:lstStyle/>
                    <a:p>
                      <a:pPr>
                        <a:spcAft>
                          <a:spcPts val="0"/>
                        </a:spcAft>
                        <a:tabLst>
                          <a:tab pos="635" algn="l"/>
                          <a:tab pos="457200" algn="l"/>
                          <a:tab pos="914400" algn="l"/>
                          <a:tab pos="1371600" algn="l"/>
                          <a:tab pos="1828800" algn="l"/>
                          <a:tab pos="2286000" algn="l"/>
                          <a:tab pos="2743200" algn="l"/>
                          <a:tab pos="3200400" algn="l"/>
                          <a:tab pos="3657600" algn="l"/>
                          <a:tab pos="4114800" algn="l"/>
                          <a:tab pos="4572000" algn="l"/>
                          <a:tab pos="5029200" algn="l"/>
                          <a:tab pos="5486400" algn="l"/>
                        </a:tabLst>
                      </a:pPr>
                      <a:r>
                        <a:rPr lang="en-AU" sz="1100">
                          <a:effectLst/>
                        </a:rPr>
                        <a:t>Posterior Reversible Encephalopathy Syndrome (PRES) as an Initial Presentation of Systemic Lupus Erythematosus (SLE)</a:t>
                      </a:r>
                      <a:endParaRPr lang="en-AU" sz="1100">
                        <a:effectLst/>
                        <a:latin typeface="CG Times"/>
                        <a:ea typeface="Times New Roman"/>
                        <a:cs typeface="CG Times"/>
                      </a:endParaRPr>
                    </a:p>
                  </a:txBody>
                  <a:tcPr marL="56262" marR="56262" marT="0" marB="0"/>
                </a:tc>
                <a:tc>
                  <a:txBody>
                    <a:bodyPr/>
                    <a:lstStyle/>
                    <a:p>
                      <a:pPr>
                        <a:spcAft>
                          <a:spcPts val="0"/>
                        </a:spcAft>
                        <a:tabLst>
                          <a:tab pos="635" algn="l"/>
                          <a:tab pos="457200" algn="l"/>
                          <a:tab pos="914400" algn="l"/>
                          <a:tab pos="1371600" algn="l"/>
                          <a:tab pos="1828800" algn="l"/>
                          <a:tab pos="2286000" algn="l"/>
                          <a:tab pos="2743200" algn="l"/>
                          <a:tab pos="3200400" algn="l"/>
                          <a:tab pos="3657600" algn="l"/>
                          <a:tab pos="4114800" algn="l"/>
                          <a:tab pos="4572000" algn="l"/>
                          <a:tab pos="5029200" algn="l"/>
                          <a:tab pos="5486400" algn="l"/>
                        </a:tabLst>
                      </a:pPr>
                      <a:r>
                        <a:rPr lang="en-AU" sz="1100" dirty="0">
                          <a:effectLst/>
                        </a:rPr>
                        <a:t>Journal of Clinical Case Reports Jun 2012; 2 (9):  1-3</a:t>
                      </a:r>
                      <a:endParaRPr lang="en-AU" sz="1100" dirty="0">
                        <a:effectLst/>
                        <a:latin typeface="CG Times"/>
                        <a:ea typeface="Times New Roman"/>
                        <a:cs typeface="CG Times"/>
                      </a:endParaRPr>
                    </a:p>
                  </a:txBody>
                  <a:tcPr marL="56262" marR="56262" marT="0" marB="0"/>
                </a:tc>
              </a:tr>
              <a:tr h="483005">
                <a:tc>
                  <a:txBody>
                    <a:bodyPr/>
                    <a:lstStyle/>
                    <a:p>
                      <a:pPr marL="0" lvl="0" indent="0">
                        <a:spcAft>
                          <a:spcPts val="0"/>
                        </a:spcAft>
                        <a:buFontTx/>
                        <a:buNone/>
                        <a:tabLst>
                          <a:tab pos="635" algn="l"/>
                          <a:tab pos="457200" algn="l"/>
                          <a:tab pos="914400" algn="l"/>
                          <a:tab pos="1371600" algn="l"/>
                          <a:tab pos="1828800" algn="l"/>
                          <a:tab pos="2286000" algn="l"/>
                          <a:tab pos="2743200" algn="l"/>
                          <a:tab pos="3200400" algn="l"/>
                          <a:tab pos="3657600" algn="l"/>
                          <a:tab pos="4114800" algn="l"/>
                          <a:tab pos="4572000" algn="l"/>
                          <a:tab pos="5029200" algn="l"/>
                          <a:tab pos="5486400" algn="l"/>
                        </a:tabLst>
                      </a:pPr>
                      <a:r>
                        <a:rPr lang="en-AU" sz="1100" dirty="0">
                          <a:effectLst/>
                        </a:rPr>
                        <a:t>B. </a:t>
                      </a:r>
                      <a:r>
                        <a:rPr lang="en-AU" sz="1100" dirty="0" err="1" smtClean="0">
                          <a:effectLst/>
                        </a:rPr>
                        <a:t>Taboosh</a:t>
                      </a:r>
                      <a:r>
                        <a:rPr lang="en-AU" sz="1100" dirty="0" smtClean="0">
                          <a:effectLst/>
                        </a:rPr>
                        <a:t>, </a:t>
                      </a:r>
                      <a:r>
                        <a:rPr lang="en-AU" sz="1100" dirty="0" err="1" smtClean="0">
                          <a:effectLst/>
                        </a:rPr>
                        <a:t>A.Aggarwal</a:t>
                      </a:r>
                      <a:endParaRPr lang="en-AU" sz="1100" dirty="0">
                        <a:effectLst/>
                        <a:latin typeface="CG Times"/>
                        <a:ea typeface="Times New Roman"/>
                        <a:cs typeface="CG Times"/>
                      </a:endParaRPr>
                    </a:p>
                  </a:txBody>
                  <a:tcPr marL="56262" marR="56262" marT="0" marB="0"/>
                </a:tc>
                <a:tc>
                  <a:txBody>
                    <a:bodyPr/>
                    <a:lstStyle/>
                    <a:p>
                      <a:pPr>
                        <a:spcAft>
                          <a:spcPts val="0"/>
                        </a:spcAft>
                        <a:tabLst>
                          <a:tab pos="635" algn="l"/>
                          <a:tab pos="457200" algn="l"/>
                          <a:tab pos="914400" algn="l"/>
                          <a:tab pos="1371600" algn="l"/>
                          <a:tab pos="1828800" algn="l"/>
                          <a:tab pos="2286000" algn="l"/>
                          <a:tab pos="2743200" algn="l"/>
                          <a:tab pos="3200400" algn="l"/>
                          <a:tab pos="3657600" algn="l"/>
                          <a:tab pos="4114800" algn="l"/>
                          <a:tab pos="4572000" algn="l"/>
                          <a:tab pos="5029200" algn="l"/>
                          <a:tab pos="5486400" algn="l"/>
                        </a:tabLst>
                      </a:pPr>
                      <a:r>
                        <a:rPr lang="en-AU" sz="1100" dirty="0" err="1">
                          <a:effectLst/>
                        </a:rPr>
                        <a:t>Quadraparesis</a:t>
                      </a:r>
                      <a:r>
                        <a:rPr lang="en-AU" sz="1100" dirty="0">
                          <a:effectLst/>
                        </a:rPr>
                        <a:t> following Chiropractic Manipulation: A Case Report</a:t>
                      </a:r>
                    </a:p>
                    <a:p>
                      <a:pPr>
                        <a:spcAft>
                          <a:spcPts val="0"/>
                        </a:spcAft>
                        <a:tabLst>
                          <a:tab pos="635" algn="l"/>
                          <a:tab pos="457200" algn="l"/>
                          <a:tab pos="914400" algn="l"/>
                          <a:tab pos="1371600" algn="l"/>
                          <a:tab pos="1828800" algn="l"/>
                          <a:tab pos="2286000" algn="l"/>
                          <a:tab pos="2743200" algn="l"/>
                          <a:tab pos="3200400" algn="l"/>
                          <a:tab pos="3657600" algn="l"/>
                          <a:tab pos="4114800" algn="l"/>
                          <a:tab pos="4572000" algn="l"/>
                          <a:tab pos="5029200" algn="l"/>
                          <a:tab pos="5486400" algn="l"/>
                        </a:tabLst>
                      </a:pPr>
                      <a:r>
                        <a:rPr lang="en-AU" sz="1100" dirty="0">
                          <a:effectLst/>
                        </a:rPr>
                        <a:t> </a:t>
                      </a:r>
                      <a:endParaRPr lang="en-AU" sz="1100" dirty="0">
                        <a:effectLst/>
                        <a:latin typeface="CG Times"/>
                        <a:ea typeface="Times New Roman"/>
                        <a:cs typeface="CG Times"/>
                      </a:endParaRPr>
                    </a:p>
                  </a:txBody>
                  <a:tcPr marL="56262" marR="56262" marT="0" marB="0"/>
                </a:tc>
                <a:tc>
                  <a:txBody>
                    <a:bodyPr/>
                    <a:lstStyle/>
                    <a:p>
                      <a:pPr>
                        <a:spcAft>
                          <a:spcPts val="0"/>
                        </a:spcAft>
                        <a:tabLst>
                          <a:tab pos="635" algn="l"/>
                          <a:tab pos="457200" algn="l"/>
                          <a:tab pos="914400" algn="l"/>
                          <a:tab pos="1371600" algn="l"/>
                          <a:tab pos="1828800" algn="l"/>
                          <a:tab pos="2286000" algn="l"/>
                          <a:tab pos="2743200" algn="l"/>
                          <a:tab pos="3200400" algn="l"/>
                          <a:tab pos="3657600" algn="l"/>
                          <a:tab pos="4114800" algn="l"/>
                          <a:tab pos="4572000" algn="l"/>
                          <a:tab pos="5029200" algn="l"/>
                          <a:tab pos="5486400" algn="l"/>
                        </a:tabLst>
                      </a:pPr>
                      <a:r>
                        <a:rPr lang="en-AU" sz="1100" dirty="0">
                          <a:effectLst/>
                        </a:rPr>
                        <a:t>Journal of Clinical Case Reports </a:t>
                      </a:r>
                    </a:p>
                    <a:p>
                      <a:pPr>
                        <a:spcAft>
                          <a:spcPts val="0"/>
                        </a:spcAft>
                        <a:tabLst>
                          <a:tab pos="635" algn="l"/>
                          <a:tab pos="457200" algn="l"/>
                          <a:tab pos="914400" algn="l"/>
                          <a:tab pos="1371600" algn="l"/>
                          <a:tab pos="1828800" algn="l"/>
                          <a:tab pos="2286000" algn="l"/>
                          <a:tab pos="2743200" algn="l"/>
                          <a:tab pos="3200400" algn="l"/>
                          <a:tab pos="3657600" algn="l"/>
                          <a:tab pos="4114800" algn="l"/>
                          <a:tab pos="4572000" algn="l"/>
                          <a:tab pos="5029200" algn="l"/>
                          <a:tab pos="5486400" algn="l"/>
                        </a:tabLst>
                      </a:pPr>
                      <a:r>
                        <a:rPr lang="en-AU" sz="1100" dirty="0">
                          <a:effectLst/>
                        </a:rPr>
                        <a:t>Aug 2012; 2: 165-167</a:t>
                      </a:r>
                    </a:p>
                    <a:p>
                      <a:pPr>
                        <a:spcAft>
                          <a:spcPts val="0"/>
                        </a:spcAft>
                        <a:tabLst>
                          <a:tab pos="635" algn="l"/>
                          <a:tab pos="457200" algn="l"/>
                          <a:tab pos="914400" algn="l"/>
                          <a:tab pos="1371600" algn="l"/>
                          <a:tab pos="1828800" algn="l"/>
                          <a:tab pos="2286000" algn="l"/>
                          <a:tab pos="2743200" algn="l"/>
                          <a:tab pos="3200400" algn="l"/>
                          <a:tab pos="3657600" algn="l"/>
                          <a:tab pos="4114800" algn="l"/>
                          <a:tab pos="4572000" algn="l"/>
                          <a:tab pos="5029200" algn="l"/>
                          <a:tab pos="5486400" algn="l"/>
                        </a:tabLst>
                      </a:pPr>
                      <a:r>
                        <a:rPr lang="en-AU" sz="1100" dirty="0">
                          <a:effectLst/>
                        </a:rPr>
                        <a:t> </a:t>
                      </a:r>
                      <a:endParaRPr lang="en-AU" sz="1100" dirty="0">
                        <a:effectLst/>
                        <a:latin typeface="CG Times"/>
                        <a:ea typeface="Times New Roman"/>
                        <a:cs typeface="CG Times"/>
                      </a:endParaRPr>
                    </a:p>
                  </a:txBody>
                  <a:tcPr marL="56262" marR="56262" marT="0" marB="0"/>
                </a:tc>
              </a:tr>
              <a:tr h="587871">
                <a:tc>
                  <a:txBody>
                    <a:bodyPr/>
                    <a:lstStyle/>
                    <a:p>
                      <a:pPr marL="0" lvl="0" indent="0">
                        <a:spcAft>
                          <a:spcPts val="0"/>
                        </a:spcAft>
                        <a:buFontTx/>
                        <a:buNone/>
                        <a:tabLst>
                          <a:tab pos="635" algn="l"/>
                          <a:tab pos="457200" algn="l"/>
                          <a:tab pos="914400" algn="l"/>
                          <a:tab pos="1371600" algn="l"/>
                          <a:tab pos="1828800" algn="l"/>
                          <a:tab pos="2286000" algn="l"/>
                          <a:tab pos="2743200" algn="l"/>
                          <a:tab pos="3200400" algn="l"/>
                          <a:tab pos="3657600" algn="l"/>
                          <a:tab pos="4114800" algn="l"/>
                          <a:tab pos="4572000" algn="l"/>
                          <a:tab pos="5029200" algn="l"/>
                          <a:tab pos="5486400" algn="l"/>
                        </a:tabLst>
                      </a:pPr>
                      <a:r>
                        <a:rPr lang="en-AU" sz="1100" dirty="0">
                          <a:effectLst/>
                        </a:rPr>
                        <a:t>A. </a:t>
                      </a:r>
                      <a:r>
                        <a:rPr lang="en-AU" sz="1100" dirty="0" err="1" smtClean="0">
                          <a:effectLst/>
                        </a:rPr>
                        <a:t>Aggarwal,M</a:t>
                      </a:r>
                      <a:r>
                        <a:rPr lang="en-AU" sz="1100" dirty="0">
                          <a:effectLst/>
                        </a:rPr>
                        <a:t>. </a:t>
                      </a:r>
                      <a:r>
                        <a:rPr lang="en-AU" sz="1100" dirty="0" err="1" smtClean="0">
                          <a:effectLst/>
                        </a:rPr>
                        <a:t>Bernadi</a:t>
                      </a:r>
                      <a:r>
                        <a:rPr lang="en-AU" sz="1100" dirty="0" smtClean="0">
                          <a:effectLst/>
                        </a:rPr>
                        <a:t>,</a:t>
                      </a:r>
                      <a:r>
                        <a:rPr lang="en-AU" sz="1100" baseline="0" dirty="0" smtClean="0">
                          <a:effectLst/>
                        </a:rPr>
                        <a:t> </a:t>
                      </a:r>
                      <a:r>
                        <a:rPr lang="en-AU" sz="1100" dirty="0" smtClean="0">
                          <a:effectLst/>
                        </a:rPr>
                        <a:t>L</a:t>
                      </a:r>
                      <a:r>
                        <a:rPr lang="en-AU" sz="1100" dirty="0">
                          <a:effectLst/>
                        </a:rPr>
                        <a:t>. Wright</a:t>
                      </a:r>
                      <a:endParaRPr lang="en-AU" sz="1100" dirty="0">
                        <a:effectLst/>
                        <a:latin typeface="CG Times"/>
                        <a:ea typeface="Times New Roman"/>
                        <a:cs typeface="CG Times"/>
                      </a:endParaRPr>
                    </a:p>
                  </a:txBody>
                  <a:tcPr marL="56262" marR="56262" marT="0" marB="0"/>
                </a:tc>
                <a:tc>
                  <a:txBody>
                    <a:bodyPr/>
                    <a:lstStyle/>
                    <a:p>
                      <a:pPr>
                        <a:spcAft>
                          <a:spcPts val="0"/>
                        </a:spcAft>
                        <a:tabLst>
                          <a:tab pos="635" algn="l"/>
                          <a:tab pos="457200" algn="l"/>
                          <a:tab pos="914400" algn="l"/>
                          <a:tab pos="1371600" algn="l"/>
                          <a:tab pos="1828800" algn="l"/>
                          <a:tab pos="2286000" algn="l"/>
                          <a:tab pos="2743200" algn="l"/>
                          <a:tab pos="3200400" algn="l"/>
                          <a:tab pos="3657600" algn="l"/>
                          <a:tab pos="4114800" algn="l"/>
                          <a:tab pos="4572000" algn="l"/>
                          <a:tab pos="5029200" algn="l"/>
                          <a:tab pos="5486400" algn="l"/>
                        </a:tabLst>
                      </a:pPr>
                      <a:r>
                        <a:rPr lang="en-AU" sz="1100" dirty="0">
                          <a:effectLst/>
                        </a:rPr>
                        <a:t>Cognitive screening tool in Parkinson’s disease: Mini Mental State Examination (MMSE) versus Montreal Cognitive Assessment (</a:t>
                      </a:r>
                      <a:r>
                        <a:rPr lang="en-AU" sz="1100" dirty="0" err="1">
                          <a:effectLst/>
                        </a:rPr>
                        <a:t>MoCA</a:t>
                      </a:r>
                      <a:r>
                        <a:rPr lang="en-AU" sz="1100" dirty="0" smtClean="0">
                          <a:effectLst/>
                        </a:rPr>
                        <a:t>)</a:t>
                      </a:r>
                      <a:endParaRPr lang="en-AU" sz="1100" dirty="0">
                        <a:effectLst/>
                        <a:latin typeface="CG Times"/>
                        <a:ea typeface="Times New Roman"/>
                        <a:cs typeface="CG Times"/>
                      </a:endParaRPr>
                    </a:p>
                  </a:txBody>
                  <a:tcPr marL="56262" marR="56262" marT="0" marB="0"/>
                </a:tc>
                <a:tc>
                  <a:txBody>
                    <a:bodyPr/>
                    <a:lstStyle/>
                    <a:p>
                      <a:pPr>
                        <a:spcAft>
                          <a:spcPts val="0"/>
                        </a:spcAft>
                        <a:tabLst>
                          <a:tab pos="635" algn="l"/>
                          <a:tab pos="457200" algn="l"/>
                          <a:tab pos="914400" algn="l"/>
                          <a:tab pos="1371600" algn="l"/>
                          <a:tab pos="1828800" algn="l"/>
                          <a:tab pos="2286000" algn="l"/>
                          <a:tab pos="2743200" algn="l"/>
                          <a:tab pos="3200400" algn="l"/>
                          <a:tab pos="3657600" algn="l"/>
                          <a:tab pos="4114800" algn="l"/>
                          <a:tab pos="4572000" algn="l"/>
                          <a:tab pos="5029200" algn="l"/>
                          <a:tab pos="5486400" algn="l"/>
                        </a:tabLst>
                      </a:pPr>
                      <a:r>
                        <a:rPr lang="en-AU" sz="1100" dirty="0">
                          <a:effectLst/>
                        </a:rPr>
                        <a:t>Journal of Alzheimer’s </a:t>
                      </a:r>
                    </a:p>
                    <a:p>
                      <a:pPr>
                        <a:spcAft>
                          <a:spcPts val="0"/>
                        </a:spcAft>
                        <a:tabLst>
                          <a:tab pos="635" algn="l"/>
                          <a:tab pos="457200" algn="l"/>
                          <a:tab pos="914400" algn="l"/>
                          <a:tab pos="1371600" algn="l"/>
                          <a:tab pos="1828800" algn="l"/>
                          <a:tab pos="2286000" algn="l"/>
                          <a:tab pos="2743200" algn="l"/>
                          <a:tab pos="3200400" algn="l"/>
                          <a:tab pos="3657600" algn="l"/>
                          <a:tab pos="4114800" algn="l"/>
                          <a:tab pos="4572000" algn="l"/>
                          <a:tab pos="5029200" algn="l"/>
                          <a:tab pos="5486400" algn="l"/>
                        </a:tabLst>
                      </a:pPr>
                      <a:r>
                        <a:rPr lang="en-AU" sz="1100" dirty="0">
                          <a:effectLst/>
                        </a:rPr>
                        <a:t>Oct 2012 </a:t>
                      </a:r>
                      <a:r>
                        <a:rPr lang="en-AU" sz="1100" dirty="0" err="1">
                          <a:effectLst/>
                        </a:rPr>
                        <a:t>Vol</a:t>
                      </a:r>
                      <a:r>
                        <a:rPr lang="en-AU" sz="1100" dirty="0">
                          <a:effectLst/>
                        </a:rPr>
                        <a:t> 1 Issue 5: 279-283</a:t>
                      </a:r>
                    </a:p>
                    <a:p>
                      <a:pPr>
                        <a:spcAft>
                          <a:spcPts val="0"/>
                        </a:spcAft>
                        <a:tabLst>
                          <a:tab pos="635" algn="l"/>
                          <a:tab pos="457200" algn="l"/>
                          <a:tab pos="914400" algn="l"/>
                          <a:tab pos="1371600" algn="l"/>
                          <a:tab pos="1828800" algn="l"/>
                          <a:tab pos="2286000" algn="l"/>
                          <a:tab pos="2743200" algn="l"/>
                          <a:tab pos="3200400" algn="l"/>
                          <a:tab pos="3657600" algn="l"/>
                          <a:tab pos="4114800" algn="l"/>
                          <a:tab pos="4572000" algn="l"/>
                          <a:tab pos="5029200" algn="l"/>
                          <a:tab pos="5486400" algn="l"/>
                        </a:tabLst>
                      </a:pPr>
                      <a:r>
                        <a:rPr lang="en-AU" sz="1100" dirty="0">
                          <a:effectLst/>
                        </a:rPr>
                        <a:t> </a:t>
                      </a:r>
                      <a:endParaRPr lang="en-AU" sz="1100" dirty="0">
                        <a:effectLst/>
                        <a:latin typeface="CG Times"/>
                        <a:ea typeface="Times New Roman"/>
                        <a:cs typeface="CG Times"/>
                      </a:endParaRPr>
                    </a:p>
                  </a:txBody>
                  <a:tcPr marL="56262" marR="56262" marT="0" marB="0"/>
                </a:tc>
              </a:tr>
              <a:tr h="644007">
                <a:tc>
                  <a:txBody>
                    <a:bodyPr/>
                    <a:lstStyle/>
                    <a:p>
                      <a:pPr marL="0" lvl="0" indent="0">
                        <a:spcAft>
                          <a:spcPts val="0"/>
                        </a:spcAft>
                        <a:buFontTx/>
                        <a:buNone/>
                        <a:tabLst>
                          <a:tab pos="635" algn="l"/>
                          <a:tab pos="457200" algn="l"/>
                          <a:tab pos="914400" algn="l"/>
                          <a:tab pos="1371600" algn="l"/>
                          <a:tab pos="1828800" algn="l"/>
                          <a:tab pos="2286000" algn="l"/>
                          <a:tab pos="2743200" algn="l"/>
                          <a:tab pos="3200400" algn="l"/>
                          <a:tab pos="3657600" algn="l"/>
                          <a:tab pos="4114800" algn="l"/>
                          <a:tab pos="4572000" algn="l"/>
                          <a:tab pos="5029200" algn="l"/>
                          <a:tab pos="5486400" algn="l"/>
                        </a:tabLst>
                      </a:pPr>
                      <a:r>
                        <a:rPr lang="en-AU" sz="1100" dirty="0">
                          <a:effectLst/>
                        </a:rPr>
                        <a:t>M. </a:t>
                      </a:r>
                      <a:r>
                        <a:rPr lang="en-AU" sz="1100" dirty="0" err="1">
                          <a:effectLst/>
                        </a:rPr>
                        <a:t>Bernadi</a:t>
                      </a:r>
                      <a:r>
                        <a:rPr lang="en-AU" sz="1100" dirty="0">
                          <a:effectLst/>
                        </a:rPr>
                        <a:t>, </a:t>
                      </a:r>
                      <a:r>
                        <a:rPr lang="en-AU" sz="1100" dirty="0" smtClean="0">
                          <a:effectLst/>
                        </a:rPr>
                        <a:t>L</a:t>
                      </a:r>
                      <a:r>
                        <a:rPr lang="en-AU" sz="1100" dirty="0">
                          <a:effectLst/>
                        </a:rPr>
                        <a:t>. Wright, </a:t>
                      </a:r>
                      <a:r>
                        <a:rPr lang="en-AU" sz="1100" dirty="0" smtClean="0">
                          <a:effectLst/>
                        </a:rPr>
                        <a:t>A</a:t>
                      </a:r>
                      <a:r>
                        <a:rPr lang="en-AU" sz="1100" dirty="0">
                          <a:effectLst/>
                        </a:rPr>
                        <a:t>. Aggarwal</a:t>
                      </a:r>
                      <a:endParaRPr lang="en-AU" sz="1100" dirty="0">
                        <a:effectLst/>
                        <a:latin typeface="CG Times"/>
                        <a:ea typeface="Times New Roman"/>
                        <a:cs typeface="CG Times"/>
                      </a:endParaRPr>
                    </a:p>
                  </a:txBody>
                  <a:tcPr marL="56262" marR="56262" marT="0" marB="0"/>
                </a:tc>
                <a:tc>
                  <a:txBody>
                    <a:bodyPr/>
                    <a:lstStyle/>
                    <a:p>
                      <a:pPr>
                        <a:spcAft>
                          <a:spcPts val="0"/>
                        </a:spcAft>
                        <a:tabLst>
                          <a:tab pos="635" algn="l"/>
                          <a:tab pos="457200" algn="l"/>
                          <a:tab pos="914400" algn="l"/>
                          <a:tab pos="1371600" algn="l"/>
                          <a:tab pos="1828800" algn="l"/>
                          <a:tab pos="2286000" algn="l"/>
                          <a:tab pos="2743200" algn="l"/>
                          <a:tab pos="3200400" algn="l"/>
                          <a:tab pos="3657600" algn="l"/>
                          <a:tab pos="4114800" algn="l"/>
                          <a:tab pos="4572000" algn="l"/>
                          <a:tab pos="5029200" algn="l"/>
                          <a:tab pos="5486400" algn="l"/>
                        </a:tabLst>
                      </a:pPr>
                      <a:r>
                        <a:rPr lang="en-AU" sz="1100">
                          <a:effectLst/>
                        </a:rPr>
                        <a:t>Mild Cognitive Impairment is Underrecognised in Newly Referred Patients with Parkinson’s Disease: Mini Mental State Examination (MMSE) versus Montreal Cognitive Assessment (MoCA)</a:t>
                      </a:r>
                      <a:endParaRPr lang="en-AU" sz="1100">
                        <a:effectLst/>
                        <a:latin typeface="CG Times"/>
                        <a:ea typeface="Times New Roman"/>
                        <a:cs typeface="CG Times"/>
                      </a:endParaRPr>
                    </a:p>
                  </a:txBody>
                  <a:tcPr marL="56262" marR="56262" marT="0" marB="0"/>
                </a:tc>
                <a:tc>
                  <a:txBody>
                    <a:bodyPr/>
                    <a:lstStyle/>
                    <a:p>
                      <a:pPr>
                        <a:spcAft>
                          <a:spcPts val="0"/>
                        </a:spcAft>
                        <a:tabLst>
                          <a:tab pos="635" algn="l"/>
                          <a:tab pos="457200" algn="l"/>
                          <a:tab pos="914400" algn="l"/>
                          <a:tab pos="1371600" algn="l"/>
                          <a:tab pos="1828800" algn="l"/>
                          <a:tab pos="2286000" algn="l"/>
                          <a:tab pos="2743200" algn="l"/>
                          <a:tab pos="3200400" algn="l"/>
                          <a:tab pos="3657600" algn="l"/>
                          <a:tab pos="4114800" algn="l"/>
                          <a:tab pos="4572000" algn="l"/>
                          <a:tab pos="5029200" algn="l"/>
                          <a:tab pos="5486400" algn="l"/>
                        </a:tabLst>
                      </a:pPr>
                      <a:r>
                        <a:rPr lang="en-AU" sz="1100" dirty="0">
                          <a:effectLst/>
                        </a:rPr>
                        <a:t>Journal of Parkinson’s Disease</a:t>
                      </a:r>
                    </a:p>
                    <a:p>
                      <a:pPr>
                        <a:spcAft>
                          <a:spcPts val="0"/>
                        </a:spcAft>
                        <a:tabLst>
                          <a:tab pos="635" algn="l"/>
                          <a:tab pos="457200" algn="l"/>
                          <a:tab pos="914400" algn="l"/>
                          <a:tab pos="1371600" algn="l"/>
                          <a:tab pos="1828800" algn="l"/>
                          <a:tab pos="2286000" algn="l"/>
                          <a:tab pos="2743200" algn="l"/>
                          <a:tab pos="3200400" algn="l"/>
                          <a:tab pos="3657600" algn="l"/>
                          <a:tab pos="4114800" algn="l"/>
                          <a:tab pos="4572000" algn="l"/>
                          <a:tab pos="5029200" algn="l"/>
                          <a:tab pos="5486400" algn="l"/>
                        </a:tabLst>
                      </a:pPr>
                      <a:r>
                        <a:rPr lang="en-AU" sz="1100" dirty="0">
                          <a:effectLst/>
                        </a:rPr>
                        <a:t>Oct 2012: 280-285</a:t>
                      </a:r>
                      <a:endParaRPr lang="en-AU" sz="1100" dirty="0">
                        <a:effectLst/>
                        <a:latin typeface="CG Times"/>
                        <a:ea typeface="Times New Roman"/>
                        <a:cs typeface="CG Times"/>
                      </a:endParaRPr>
                    </a:p>
                  </a:txBody>
                  <a:tcPr marL="56262" marR="56262" marT="0" marB="0"/>
                </a:tc>
              </a:tr>
              <a:tr h="383603">
                <a:tc>
                  <a:txBody>
                    <a:bodyPr/>
                    <a:lstStyle/>
                    <a:p>
                      <a:pPr marL="0" lvl="0" indent="0">
                        <a:spcAft>
                          <a:spcPts val="0"/>
                        </a:spcAft>
                        <a:buFontTx/>
                        <a:buNone/>
                        <a:tabLst>
                          <a:tab pos="635" algn="l"/>
                          <a:tab pos="457200" algn="l"/>
                          <a:tab pos="914400" algn="l"/>
                          <a:tab pos="1371600" algn="l"/>
                          <a:tab pos="1828800" algn="l"/>
                          <a:tab pos="2286000" algn="l"/>
                          <a:tab pos="2743200" algn="l"/>
                          <a:tab pos="3200400" algn="l"/>
                          <a:tab pos="3657600" algn="l"/>
                          <a:tab pos="4114800" algn="l"/>
                          <a:tab pos="4572000" algn="l"/>
                          <a:tab pos="5029200" algn="l"/>
                          <a:tab pos="5486400" algn="l"/>
                        </a:tabLst>
                      </a:pPr>
                      <a:r>
                        <a:rPr lang="en-AU" sz="1100" dirty="0">
                          <a:effectLst/>
                        </a:rPr>
                        <a:t>A. Aggarwal</a:t>
                      </a:r>
                      <a:endParaRPr lang="en-AU" sz="1100" dirty="0">
                        <a:effectLst/>
                        <a:latin typeface="CG Times"/>
                        <a:ea typeface="Times New Roman"/>
                        <a:cs typeface="CG Times"/>
                      </a:endParaRPr>
                    </a:p>
                  </a:txBody>
                  <a:tcPr marL="56262" marR="56262" marT="0" marB="0"/>
                </a:tc>
                <a:tc>
                  <a:txBody>
                    <a:bodyPr/>
                    <a:lstStyle/>
                    <a:p>
                      <a:pPr>
                        <a:spcAft>
                          <a:spcPts val="0"/>
                        </a:spcAft>
                        <a:tabLst>
                          <a:tab pos="635" algn="l"/>
                          <a:tab pos="457200" algn="l"/>
                          <a:tab pos="914400" algn="l"/>
                          <a:tab pos="1371600" algn="l"/>
                          <a:tab pos="1828800" algn="l"/>
                          <a:tab pos="2286000" algn="l"/>
                          <a:tab pos="2743200" algn="l"/>
                          <a:tab pos="3200400" algn="l"/>
                          <a:tab pos="3657600" algn="l"/>
                          <a:tab pos="4114800" algn="l"/>
                          <a:tab pos="4572000" algn="l"/>
                          <a:tab pos="5029200" algn="l"/>
                          <a:tab pos="5486400" algn="l"/>
                        </a:tabLst>
                      </a:pPr>
                      <a:r>
                        <a:rPr lang="en-AU" sz="1100">
                          <a:effectLst/>
                        </a:rPr>
                        <a:t>Challenges of Pain Medicine: The Stigma Associated with Using Tri-Cyclic Anti-Depressants – It’s not all in the Mind</a:t>
                      </a:r>
                      <a:endParaRPr lang="en-AU" sz="1100">
                        <a:effectLst/>
                        <a:latin typeface="CG Times"/>
                        <a:ea typeface="Times New Roman"/>
                        <a:cs typeface="CG Times"/>
                      </a:endParaRPr>
                    </a:p>
                  </a:txBody>
                  <a:tcPr marL="56262" marR="56262" marT="0" marB="0"/>
                </a:tc>
                <a:tc>
                  <a:txBody>
                    <a:bodyPr/>
                    <a:lstStyle/>
                    <a:p>
                      <a:pPr>
                        <a:spcAft>
                          <a:spcPts val="0"/>
                        </a:spcAft>
                        <a:tabLst>
                          <a:tab pos="635" algn="l"/>
                          <a:tab pos="457200" algn="l"/>
                          <a:tab pos="914400" algn="l"/>
                          <a:tab pos="1371600" algn="l"/>
                          <a:tab pos="1828800" algn="l"/>
                          <a:tab pos="2286000" algn="l"/>
                          <a:tab pos="2743200" algn="l"/>
                          <a:tab pos="3200400" algn="l"/>
                          <a:tab pos="3657600" algn="l"/>
                          <a:tab pos="4114800" algn="l"/>
                          <a:tab pos="4572000" algn="l"/>
                          <a:tab pos="5029200" algn="l"/>
                          <a:tab pos="5486400" algn="l"/>
                        </a:tabLst>
                      </a:pPr>
                      <a:r>
                        <a:rPr lang="en-AU" sz="1100" dirty="0">
                          <a:effectLst/>
                        </a:rPr>
                        <a:t> J of Clinical Trials Dec 12</a:t>
                      </a:r>
                      <a:endParaRPr lang="en-AU" sz="1100" dirty="0">
                        <a:effectLst/>
                        <a:latin typeface="CG Times"/>
                        <a:ea typeface="Times New Roman"/>
                        <a:cs typeface="CG Times"/>
                      </a:endParaRPr>
                    </a:p>
                  </a:txBody>
                  <a:tcPr marL="56262" marR="56262" marT="0" marB="0"/>
                </a:tc>
              </a:tr>
              <a:tr h="322003">
                <a:tc>
                  <a:txBody>
                    <a:bodyPr/>
                    <a:lstStyle/>
                    <a:p>
                      <a:pPr marL="0" lvl="0" indent="0">
                        <a:spcAft>
                          <a:spcPts val="0"/>
                        </a:spcAft>
                        <a:buFontTx/>
                        <a:buNone/>
                        <a:tabLst>
                          <a:tab pos="635" algn="l"/>
                          <a:tab pos="457200" algn="l"/>
                          <a:tab pos="914400" algn="l"/>
                          <a:tab pos="1371600" algn="l"/>
                          <a:tab pos="1828800" algn="l"/>
                          <a:tab pos="2286000" algn="l"/>
                          <a:tab pos="2743200" algn="l"/>
                          <a:tab pos="3200400" algn="l"/>
                          <a:tab pos="3657600" algn="l"/>
                          <a:tab pos="4114800" algn="l"/>
                          <a:tab pos="4572000" algn="l"/>
                          <a:tab pos="5029200" algn="l"/>
                          <a:tab pos="5486400" algn="l"/>
                        </a:tabLst>
                      </a:pPr>
                      <a:r>
                        <a:rPr lang="en-AU" sz="1100" dirty="0">
                          <a:effectLst/>
                        </a:rPr>
                        <a:t>R. Bhandari, </a:t>
                      </a:r>
                      <a:r>
                        <a:rPr lang="en-AU" sz="1100" dirty="0" smtClean="0">
                          <a:effectLst/>
                        </a:rPr>
                        <a:t>A</a:t>
                      </a:r>
                      <a:r>
                        <a:rPr lang="en-AU" sz="1100" dirty="0">
                          <a:effectLst/>
                        </a:rPr>
                        <a:t>. Aggarwal</a:t>
                      </a:r>
                      <a:endParaRPr lang="en-AU" sz="1100" dirty="0">
                        <a:effectLst/>
                        <a:latin typeface="CG Times"/>
                        <a:ea typeface="Times New Roman"/>
                        <a:cs typeface="CG Times"/>
                      </a:endParaRPr>
                    </a:p>
                  </a:txBody>
                  <a:tcPr marL="56262" marR="56262" marT="0" marB="0"/>
                </a:tc>
                <a:tc>
                  <a:txBody>
                    <a:bodyPr/>
                    <a:lstStyle/>
                    <a:p>
                      <a:pPr>
                        <a:spcAft>
                          <a:spcPts val="0"/>
                        </a:spcAft>
                        <a:tabLst>
                          <a:tab pos="635" algn="l"/>
                          <a:tab pos="457200" algn="l"/>
                          <a:tab pos="914400" algn="l"/>
                          <a:tab pos="1371600" algn="l"/>
                          <a:tab pos="1828800" algn="l"/>
                          <a:tab pos="2286000" algn="l"/>
                          <a:tab pos="2743200" algn="l"/>
                          <a:tab pos="3200400" algn="l"/>
                          <a:tab pos="3657600" algn="l"/>
                          <a:tab pos="4114800" algn="l"/>
                          <a:tab pos="4572000" algn="l"/>
                          <a:tab pos="5029200" algn="l"/>
                          <a:tab pos="5486400" algn="l"/>
                        </a:tabLst>
                      </a:pPr>
                      <a:r>
                        <a:rPr lang="en-AU" sz="1100">
                          <a:effectLst/>
                        </a:rPr>
                        <a:t>Pharmacotherapy in Patients with Drug –Induced Parkinsonism: A Case Series</a:t>
                      </a:r>
                      <a:endParaRPr lang="en-AU" sz="1100">
                        <a:effectLst/>
                        <a:latin typeface="CG Times"/>
                        <a:ea typeface="Times New Roman"/>
                        <a:cs typeface="CG Times"/>
                      </a:endParaRPr>
                    </a:p>
                  </a:txBody>
                  <a:tcPr marL="56262" marR="56262" marT="0" marB="0"/>
                </a:tc>
                <a:tc>
                  <a:txBody>
                    <a:bodyPr/>
                    <a:lstStyle/>
                    <a:p>
                      <a:pPr>
                        <a:spcAft>
                          <a:spcPts val="0"/>
                        </a:spcAft>
                        <a:tabLst>
                          <a:tab pos="635" algn="l"/>
                          <a:tab pos="457200" algn="l"/>
                          <a:tab pos="914400" algn="l"/>
                          <a:tab pos="1371600" algn="l"/>
                          <a:tab pos="1828800" algn="l"/>
                          <a:tab pos="2286000" algn="l"/>
                          <a:tab pos="2743200" algn="l"/>
                          <a:tab pos="3200400" algn="l"/>
                          <a:tab pos="3657600" algn="l"/>
                          <a:tab pos="4114800" algn="l"/>
                          <a:tab pos="4572000" algn="l"/>
                          <a:tab pos="5029200" algn="l"/>
                          <a:tab pos="5486400" algn="l"/>
                        </a:tabLst>
                      </a:pPr>
                      <a:r>
                        <a:rPr lang="en-AU" sz="1100" dirty="0">
                          <a:effectLst/>
                        </a:rPr>
                        <a:t>International Neuropsychiatric Disease Journal Jan 2014: 2 (3)</a:t>
                      </a:r>
                      <a:endParaRPr lang="en-AU" sz="1100" dirty="0">
                        <a:effectLst/>
                        <a:latin typeface="CG Times"/>
                        <a:ea typeface="Times New Roman"/>
                        <a:cs typeface="CG Times"/>
                      </a:endParaRPr>
                    </a:p>
                  </a:txBody>
                  <a:tcPr marL="56262" marR="56262" marT="0" marB="0"/>
                </a:tc>
              </a:tr>
              <a:tr h="639337">
                <a:tc>
                  <a:txBody>
                    <a:bodyPr/>
                    <a:lstStyle/>
                    <a:p>
                      <a:pPr>
                        <a:spcAft>
                          <a:spcPts val="0"/>
                        </a:spcAft>
                        <a:buFontTx/>
                        <a:buNone/>
                        <a:tabLst>
                          <a:tab pos="635" algn="l"/>
                          <a:tab pos="457200" algn="l"/>
                          <a:tab pos="914400" algn="l"/>
                          <a:tab pos="1371600" algn="l"/>
                          <a:tab pos="1828800" algn="l"/>
                          <a:tab pos="2286000" algn="l"/>
                          <a:tab pos="2743200" algn="l"/>
                          <a:tab pos="3200400" algn="l"/>
                          <a:tab pos="3657600" algn="l"/>
                          <a:tab pos="4114800" algn="l"/>
                          <a:tab pos="4572000" algn="l"/>
                          <a:tab pos="5029200" algn="l"/>
                          <a:tab pos="5486400" algn="l"/>
                        </a:tabLst>
                      </a:pPr>
                      <a:r>
                        <a:rPr lang="en-AU" sz="1100" dirty="0" smtClean="0">
                          <a:effectLst/>
                        </a:rPr>
                        <a:t>R.</a:t>
                      </a:r>
                      <a:r>
                        <a:rPr lang="en-AU" sz="1100" baseline="0" dirty="0" smtClean="0">
                          <a:effectLst/>
                        </a:rPr>
                        <a:t> </a:t>
                      </a:r>
                      <a:r>
                        <a:rPr lang="en-AU" sz="1100" dirty="0" smtClean="0">
                          <a:effectLst/>
                        </a:rPr>
                        <a:t>Bonello</a:t>
                      </a:r>
                      <a:r>
                        <a:rPr lang="en-AU" sz="1100" dirty="0">
                          <a:effectLst/>
                        </a:rPr>
                        <a:t>, </a:t>
                      </a:r>
                      <a:r>
                        <a:rPr lang="en-AU" sz="1100" dirty="0" smtClean="0">
                          <a:effectLst/>
                        </a:rPr>
                        <a:t>M.</a:t>
                      </a:r>
                      <a:r>
                        <a:rPr lang="en-AU" sz="1100" baseline="0" dirty="0" smtClean="0">
                          <a:effectLst/>
                        </a:rPr>
                        <a:t> </a:t>
                      </a:r>
                      <a:r>
                        <a:rPr lang="en-AU" sz="1100" dirty="0" smtClean="0">
                          <a:effectLst/>
                        </a:rPr>
                        <a:t>Cohen,</a:t>
                      </a:r>
                      <a:r>
                        <a:rPr lang="en-AU" sz="1100" baseline="0" dirty="0" smtClean="0">
                          <a:effectLst/>
                        </a:rPr>
                        <a:t> </a:t>
                      </a:r>
                      <a:r>
                        <a:rPr lang="en-AU" sz="1100" dirty="0" smtClean="0">
                          <a:effectLst/>
                        </a:rPr>
                        <a:t>J. Reece A.</a:t>
                      </a:r>
                      <a:r>
                        <a:rPr lang="en-AU" sz="1100" baseline="0" dirty="0" smtClean="0">
                          <a:effectLst/>
                        </a:rPr>
                        <a:t> </a:t>
                      </a:r>
                      <a:r>
                        <a:rPr lang="en-AU" sz="1100" dirty="0" smtClean="0">
                          <a:effectLst/>
                        </a:rPr>
                        <a:t>Agarwal,</a:t>
                      </a:r>
                      <a:r>
                        <a:rPr lang="en-AU" sz="1100" baseline="0" dirty="0" smtClean="0">
                          <a:effectLst/>
                        </a:rPr>
                        <a:t> </a:t>
                      </a:r>
                      <a:r>
                        <a:rPr lang="en-AU" sz="1100" dirty="0" smtClean="0">
                          <a:effectLst/>
                        </a:rPr>
                        <a:t>C.</a:t>
                      </a:r>
                      <a:r>
                        <a:rPr lang="en-AU" sz="1100" baseline="0" dirty="0" smtClean="0">
                          <a:effectLst/>
                        </a:rPr>
                        <a:t> </a:t>
                      </a:r>
                      <a:r>
                        <a:rPr lang="en-AU" sz="1100" dirty="0" smtClean="0">
                          <a:effectLst/>
                        </a:rPr>
                        <a:t>Rigney</a:t>
                      </a:r>
                      <a:endParaRPr lang="en-AU" sz="1100" dirty="0">
                        <a:effectLst/>
                        <a:latin typeface="CG Times"/>
                        <a:ea typeface="Times New Roman"/>
                        <a:cs typeface="CG Times"/>
                      </a:endParaRPr>
                    </a:p>
                  </a:txBody>
                  <a:tcPr marL="56262" marR="56262" marT="0" marB="0"/>
                </a:tc>
                <a:tc>
                  <a:txBody>
                    <a:bodyPr/>
                    <a:lstStyle/>
                    <a:p>
                      <a:pPr>
                        <a:spcAft>
                          <a:spcPts val="0"/>
                        </a:spcAft>
                        <a:tabLst>
                          <a:tab pos="635" algn="l"/>
                          <a:tab pos="457200" algn="l"/>
                          <a:tab pos="914400" algn="l"/>
                          <a:tab pos="1371600" algn="l"/>
                          <a:tab pos="1828800" algn="l"/>
                          <a:tab pos="2286000" algn="l"/>
                          <a:tab pos="2743200" algn="l"/>
                          <a:tab pos="3200400" algn="l"/>
                          <a:tab pos="3657600" algn="l"/>
                          <a:tab pos="4114800" algn="l"/>
                          <a:tab pos="4572000" algn="l"/>
                          <a:tab pos="5029200" algn="l"/>
                          <a:tab pos="5486400" algn="l"/>
                        </a:tabLst>
                      </a:pPr>
                      <a:r>
                        <a:rPr lang="en-AU" sz="1100">
                          <a:effectLst/>
                        </a:rPr>
                        <a:t>A Post-Market Surveillance Study on ENAR Therapy</a:t>
                      </a:r>
                      <a:endParaRPr lang="en-AU" sz="1100">
                        <a:effectLst/>
                        <a:latin typeface="CG Times"/>
                        <a:ea typeface="Times New Roman"/>
                        <a:cs typeface="CG Times"/>
                      </a:endParaRPr>
                    </a:p>
                  </a:txBody>
                  <a:tcPr marL="56262" marR="56262" marT="0" marB="0"/>
                </a:tc>
                <a:tc>
                  <a:txBody>
                    <a:bodyPr/>
                    <a:lstStyle/>
                    <a:p>
                      <a:pPr>
                        <a:spcAft>
                          <a:spcPts val="0"/>
                        </a:spcAft>
                        <a:tabLst>
                          <a:tab pos="635" algn="l"/>
                          <a:tab pos="457200" algn="l"/>
                          <a:tab pos="914400" algn="l"/>
                          <a:tab pos="1371600" algn="l"/>
                          <a:tab pos="1828800" algn="l"/>
                          <a:tab pos="2286000" algn="l"/>
                          <a:tab pos="2743200" algn="l"/>
                          <a:tab pos="3200400" algn="l"/>
                          <a:tab pos="3657600" algn="l"/>
                          <a:tab pos="4114800" algn="l"/>
                          <a:tab pos="4572000" algn="l"/>
                          <a:tab pos="5029200" algn="l"/>
                          <a:tab pos="5486400" algn="l"/>
                        </a:tabLst>
                      </a:pPr>
                      <a:r>
                        <a:rPr lang="en-AU" sz="1100" dirty="0">
                          <a:effectLst/>
                        </a:rPr>
                        <a:t>Evidence-Based Complementary and Alternative Medicine Journal</a:t>
                      </a:r>
                    </a:p>
                    <a:p>
                      <a:pPr>
                        <a:spcAft>
                          <a:spcPts val="0"/>
                        </a:spcAft>
                        <a:tabLst>
                          <a:tab pos="635" algn="l"/>
                          <a:tab pos="457200" algn="l"/>
                          <a:tab pos="914400" algn="l"/>
                          <a:tab pos="1371600" algn="l"/>
                          <a:tab pos="1828800" algn="l"/>
                          <a:tab pos="2286000" algn="l"/>
                          <a:tab pos="2743200" algn="l"/>
                          <a:tab pos="3200400" algn="l"/>
                          <a:tab pos="3657600" algn="l"/>
                          <a:tab pos="4114800" algn="l"/>
                          <a:tab pos="4572000" algn="l"/>
                          <a:tab pos="5029200" algn="l"/>
                          <a:tab pos="5486400" algn="l"/>
                        </a:tabLst>
                      </a:pPr>
                      <a:r>
                        <a:rPr lang="en-AU" sz="1100" dirty="0" err="1">
                          <a:effectLst/>
                        </a:rPr>
                        <a:t>Vol</a:t>
                      </a:r>
                      <a:r>
                        <a:rPr lang="en-AU" sz="1100" dirty="0">
                          <a:effectLst/>
                        </a:rPr>
                        <a:t> 2014 / 341256</a:t>
                      </a:r>
                      <a:endParaRPr lang="en-AU" sz="1100" dirty="0">
                        <a:effectLst/>
                        <a:latin typeface="CG Times"/>
                        <a:ea typeface="Times New Roman"/>
                        <a:cs typeface="CG Times"/>
                      </a:endParaRPr>
                    </a:p>
                  </a:txBody>
                  <a:tcPr marL="56262" marR="56262" marT="0" marB="0"/>
                </a:tc>
              </a:tr>
            </a:tbl>
          </a:graphicData>
        </a:graphic>
      </p:graphicFrame>
      <p:pic>
        <p:nvPicPr>
          <p:cNvPr id="6" name="Picture 2"/>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0" y="116633"/>
            <a:ext cx="9144000" cy="36003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83445291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p:cNvGraphicFramePr/>
          <p:nvPr>
            <p:extLst>
              <p:ext uri="{D42A27DB-BD31-4B8C-83A1-F6EECF244321}">
                <p14:modId xmlns:p14="http://schemas.microsoft.com/office/powerpoint/2010/main" val="3278926861"/>
              </p:ext>
            </p:extLst>
          </p:nvPr>
        </p:nvGraphicFramePr>
        <p:xfrm>
          <a:off x="457200" y="274638"/>
          <a:ext cx="8229600" cy="128215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5" name="Content Placeholder 4"/>
          <p:cNvGraphicFramePr>
            <a:graphicFrameLocks noGrp="1"/>
          </p:cNvGraphicFramePr>
          <p:nvPr>
            <p:ph sz="quarter" idx="1"/>
            <p:extLst>
              <p:ext uri="{D42A27DB-BD31-4B8C-83A1-F6EECF244321}">
                <p14:modId xmlns:p14="http://schemas.microsoft.com/office/powerpoint/2010/main" val="3343002214"/>
              </p:ext>
            </p:extLst>
          </p:nvPr>
        </p:nvGraphicFramePr>
        <p:xfrm>
          <a:off x="611560" y="1484784"/>
          <a:ext cx="8064895" cy="5089138"/>
        </p:xfrm>
        <a:graphic>
          <a:graphicData uri="http://schemas.openxmlformats.org/drawingml/2006/table">
            <a:tbl>
              <a:tblPr firstRow="1" firstCol="1" bandRow="1">
                <a:tableStyleId>{5C22544A-7EE6-4342-B048-85BDC9FD1C3A}</a:tableStyleId>
              </a:tblPr>
              <a:tblGrid>
                <a:gridCol w="612704"/>
                <a:gridCol w="4890383"/>
                <a:gridCol w="2561808"/>
              </a:tblGrid>
              <a:tr h="513497">
                <a:tc>
                  <a:txBody>
                    <a:bodyPr/>
                    <a:lstStyle/>
                    <a:p>
                      <a:pPr algn="just">
                        <a:spcAft>
                          <a:spcPts val="0"/>
                        </a:spcAft>
                        <a:tabLst>
                          <a:tab pos="635" algn="l"/>
                          <a:tab pos="457200" algn="l"/>
                          <a:tab pos="914400" algn="l"/>
                          <a:tab pos="1371600" algn="l"/>
                          <a:tab pos="1828800" algn="l"/>
                          <a:tab pos="2286000" algn="l"/>
                          <a:tab pos="2743200" algn="l"/>
                          <a:tab pos="3200400" algn="l"/>
                          <a:tab pos="3657600" algn="l"/>
                          <a:tab pos="4114800" algn="l"/>
                          <a:tab pos="4572000" algn="l"/>
                          <a:tab pos="5029200" algn="l"/>
                          <a:tab pos="5486400" algn="l"/>
                        </a:tabLst>
                      </a:pPr>
                      <a:r>
                        <a:rPr lang="en-AU" sz="1100" dirty="0">
                          <a:effectLst/>
                        </a:rPr>
                        <a:t>2009</a:t>
                      </a:r>
                      <a:endParaRPr lang="en-AU" sz="1100" dirty="0">
                        <a:effectLst/>
                        <a:latin typeface="CG Times"/>
                        <a:ea typeface="Times New Roman"/>
                        <a:cs typeface="CG Times"/>
                      </a:endParaRPr>
                    </a:p>
                  </a:txBody>
                  <a:tcPr marL="67889" marR="67889" marT="0" marB="0"/>
                </a:tc>
                <a:tc>
                  <a:txBody>
                    <a:bodyPr/>
                    <a:lstStyle/>
                    <a:p>
                      <a:pPr marL="342900" lvl="0" indent="-342900" algn="just">
                        <a:spcAft>
                          <a:spcPts val="0"/>
                        </a:spcAft>
                        <a:buFont typeface="Symbol"/>
                        <a:buChar char=""/>
                        <a:tabLst>
                          <a:tab pos="635" algn="l"/>
                          <a:tab pos="457200" algn="l"/>
                          <a:tab pos="914400" algn="l"/>
                          <a:tab pos="1371600" algn="l"/>
                          <a:tab pos="1828800" algn="l"/>
                          <a:tab pos="2286000" algn="l"/>
                          <a:tab pos="2743200" algn="l"/>
                          <a:tab pos="3200400" algn="l"/>
                          <a:tab pos="3657600" algn="l"/>
                          <a:tab pos="4114800" algn="l"/>
                          <a:tab pos="4572000" algn="l"/>
                          <a:tab pos="5029200" algn="l"/>
                          <a:tab pos="5486400" algn="l"/>
                        </a:tabLst>
                      </a:pPr>
                      <a:r>
                        <a:rPr lang="en-AU" sz="1100" dirty="0">
                          <a:effectLst/>
                        </a:rPr>
                        <a:t>So I Have TN - What Now? </a:t>
                      </a:r>
                      <a:endParaRPr lang="en-AU" sz="1100" dirty="0" smtClean="0">
                        <a:effectLst/>
                      </a:endParaRPr>
                    </a:p>
                    <a:p>
                      <a:pPr marL="342900" lvl="0" indent="-342900" algn="just">
                        <a:spcAft>
                          <a:spcPts val="0"/>
                        </a:spcAft>
                        <a:buFont typeface="Symbol"/>
                        <a:buChar char=""/>
                        <a:tabLst>
                          <a:tab pos="635" algn="l"/>
                          <a:tab pos="457200" algn="l"/>
                          <a:tab pos="914400" algn="l"/>
                          <a:tab pos="1371600" algn="l"/>
                          <a:tab pos="1828800" algn="l"/>
                          <a:tab pos="2286000" algn="l"/>
                          <a:tab pos="2743200" algn="l"/>
                          <a:tab pos="3200400" algn="l"/>
                          <a:tab pos="3657600" algn="l"/>
                          <a:tab pos="4114800" algn="l"/>
                          <a:tab pos="4572000" algn="l"/>
                          <a:tab pos="5029200" algn="l"/>
                          <a:tab pos="5486400" algn="l"/>
                        </a:tabLst>
                      </a:pPr>
                      <a:r>
                        <a:rPr lang="en-AU" sz="1100" dirty="0" smtClean="0">
                          <a:effectLst/>
                        </a:rPr>
                        <a:t>Differential </a:t>
                      </a:r>
                      <a:r>
                        <a:rPr lang="en-AU" sz="1100" dirty="0">
                          <a:effectLst/>
                        </a:rPr>
                        <a:t>Diagnosis of Facial </a:t>
                      </a:r>
                      <a:r>
                        <a:rPr lang="en-AU" sz="1100" dirty="0" smtClean="0">
                          <a:effectLst/>
                        </a:rPr>
                        <a:t>Pain</a:t>
                      </a:r>
                    </a:p>
                    <a:p>
                      <a:pPr marL="342900" lvl="0" indent="-342900" algn="just">
                        <a:spcAft>
                          <a:spcPts val="0"/>
                        </a:spcAft>
                        <a:buFont typeface="Symbol"/>
                        <a:buChar char=""/>
                        <a:tabLst>
                          <a:tab pos="635" algn="l"/>
                          <a:tab pos="457200" algn="l"/>
                          <a:tab pos="914400" algn="l"/>
                          <a:tab pos="1371600" algn="l"/>
                          <a:tab pos="1828800" algn="l"/>
                          <a:tab pos="2286000" algn="l"/>
                          <a:tab pos="2743200" algn="l"/>
                          <a:tab pos="3200400" algn="l"/>
                          <a:tab pos="3657600" algn="l"/>
                          <a:tab pos="4114800" algn="l"/>
                          <a:tab pos="4572000" algn="l"/>
                          <a:tab pos="5029200" algn="l"/>
                          <a:tab pos="5486400" algn="l"/>
                        </a:tabLst>
                      </a:pPr>
                      <a:r>
                        <a:rPr lang="en-AU" sz="1100" dirty="0" smtClean="0">
                          <a:effectLst/>
                        </a:rPr>
                        <a:t>Panel </a:t>
                      </a:r>
                      <a:r>
                        <a:rPr lang="en-AU" sz="1100" dirty="0">
                          <a:effectLst/>
                        </a:rPr>
                        <a:t>Member – HEY DOC!</a:t>
                      </a:r>
                      <a:endParaRPr lang="en-AU" sz="1100" dirty="0">
                        <a:effectLst/>
                        <a:latin typeface="CG Times"/>
                        <a:ea typeface="Times New Roman"/>
                        <a:cs typeface="CG Times"/>
                      </a:endParaRPr>
                    </a:p>
                  </a:txBody>
                  <a:tcPr marL="67889" marR="67889" marT="0" marB="0"/>
                </a:tc>
                <a:tc>
                  <a:txBody>
                    <a:bodyPr/>
                    <a:lstStyle/>
                    <a:p>
                      <a:pPr algn="just">
                        <a:spcAft>
                          <a:spcPts val="0"/>
                        </a:spcAft>
                        <a:tabLst>
                          <a:tab pos="635" algn="l"/>
                          <a:tab pos="457200" algn="l"/>
                          <a:tab pos="914400" algn="l"/>
                          <a:tab pos="1371600" algn="l"/>
                          <a:tab pos="1828800" algn="l"/>
                          <a:tab pos="2286000" algn="l"/>
                          <a:tab pos="2743200" algn="l"/>
                          <a:tab pos="3200400" algn="l"/>
                          <a:tab pos="3657600" algn="l"/>
                          <a:tab pos="4114800" algn="l"/>
                          <a:tab pos="4572000" algn="l"/>
                          <a:tab pos="5029200" algn="l"/>
                          <a:tab pos="5486400" algn="l"/>
                        </a:tabLst>
                      </a:pPr>
                      <a:r>
                        <a:rPr lang="en-AU" sz="1100">
                          <a:effectLst/>
                        </a:rPr>
                        <a:t>Trigeminal Neuralgia Association</a:t>
                      </a:r>
                    </a:p>
                    <a:p>
                      <a:pPr algn="just">
                        <a:spcAft>
                          <a:spcPts val="0"/>
                        </a:spcAft>
                        <a:tabLst>
                          <a:tab pos="635" algn="l"/>
                          <a:tab pos="457200" algn="l"/>
                          <a:tab pos="914400" algn="l"/>
                          <a:tab pos="1371600" algn="l"/>
                          <a:tab pos="1828800" algn="l"/>
                          <a:tab pos="2286000" algn="l"/>
                          <a:tab pos="2743200" algn="l"/>
                          <a:tab pos="3200400" algn="l"/>
                          <a:tab pos="3657600" algn="l"/>
                          <a:tab pos="4114800" algn="l"/>
                          <a:tab pos="4572000" algn="l"/>
                          <a:tab pos="5029200" algn="l"/>
                          <a:tab pos="5486400" algn="l"/>
                        </a:tabLst>
                      </a:pPr>
                      <a:r>
                        <a:rPr lang="en-AU" sz="1100">
                          <a:effectLst/>
                        </a:rPr>
                        <a:t> 3</a:t>
                      </a:r>
                      <a:r>
                        <a:rPr lang="en-AU" sz="1100" baseline="30000">
                          <a:effectLst/>
                        </a:rPr>
                        <a:t>rd</a:t>
                      </a:r>
                      <a:r>
                        <a:rPr lang="en-AU" sz="1100">
                          <a:effectLst/>
                        </a:rPr>
                        <a:t> National Conference</a:t>
                      </a:r>
                    </a:p>
                    <a:p>
                      <a:pPr algn="just">
                        <a:spcAft>
                          <a:spcPts val="0"/>
                        </a:spcAft>
                        <a:tabLst>
                          <a:tab pos="635" algn="l"/>
                          <a:tab pos="457200" algn="l"/>
                          <a:tab pos="914400" algn="l"/>
                          <a:tab pos="1371600" algn="l"/>
                          <a:tab pos="1828800" algn="l"/>
                          <a:tab pos="2286000" algn="l"/>
                          <a:tab pos="2743200" algn="l"/>
                          <a:tab pos="3200400" algn="l"/>
                          <a:tab pos="3657600" algn="l"/>
                          <a:tab pos="4114800" algn="l"/>
                          <a:tab pos="4572000" algn="l"/>
                          <a:tab pos="5029200" algn="l"/>
                          <a:tab pos="5486400" algn="l"/>
                        </a:tabLst>
                      </a:pPr>
                      <a:r>
                        <a:rPr lang="en-AU" sz="1100">
                          <a:effectLst/>
                        </a:rPr>
                        <a:t>Yarra Valley</a:t>
                      </a:r>
                      <a:endParaRPr lang="en-AU" sz="1100">
                        <a:effectLst/>
                        <a:latin typeface="CG Times"/>
                        <a:ea typeface="Times New Roman"/>
                        <a:cs typeface="CG Times"/>
                      </a:endParaRPr>
                    </a:p>
                  </a:txBody>
                  <a:tcPr marL="67889" marR="67889" marT="0" marB="0"/>
                </a:tc>
              </a:tr>
              <a:tr h="342332">
                <a:tc>
                  <a:txBody>
                    <a:bodyPr/>
                    <a:lstStyle/>
                    <a:p>
                      <a:pPr algn="just">
                        <a:spcAft>
                          <a:spcPts val="0"/>
                        </a:spcAft>
                        <a:tabLst>
                          <a:tab pos="635" algn="l"/>
                          <a:tab pos="457200" algn="l"/>
                          <a:tab pos="914400" algn="l"/>
                          <a:tab pos="1371600" algn="l"/>
                          <a:tab pos="1828800" algn="l"/>
                          <a:tab pos="2286000" algn="l"/>
                          <a:tab pos="2743200" algn="l"/>
                          <a:tab pos="3200400" algn="l"/>
                          <a:tab pos="3657600" algn="l"/>
                          <a:tab pos="4114800" algn="l"/>
                          <a:tab pos="4572000" algn="l"/>
                          <a:tab pos="5029200" algn="l"/>
                          <a:tab pos="5486400" algn="l"/>
                        </a:tabLst>
                      </a:pPr>
                      <a:r>
                        <a:rPr lang="en-AU" sz="1100">
                          <a:effectLst/>
                        </a:rPr>
                        <a:t>2010</a:t>
                      </a:r>
                      <a:endParaRPr lang="en-AU" sz="1100">
                        <a:effectLst/>
                        <a:latin typeface="CG Times"/>
                        <a:ea typeface="Times New Roman"/>
                        <a:cs typeface="CG Times"/>
                      </a:endParaRPr>
                    </a:p>
                  </a:txBody>
                  <a:tcPr marL="67889" marR="67889" marT="0" marB="0"/>
                </a:tc>
                <a:tc>
                  <a:txBody>
                    <a:bodyPr/>
                    <a:lstStyle/>
                    <a:p>
                      <a:pPr marL="342900" lvl="0" indent="-342900" algn="just">
                        <a:spcAft>
                          <a:spcPts val="0"/>
                        </a:spcAft>
                        <a:buFont typeface="Symbol"/>
                        <a:buChar char=""/>
                        <a:tabLst>
                          <a:tab pos="635" algn="l"/>
                          <a:tab pos="457200" algn="l"/>
                          <a:tab pos="914400" algn="l"/>
                          <a:tab pos="1371600" algn="l"/>
                          <a:tab pos="1828800" algn="l"/>
                          <a:tab pos="2286000" algn="l"/>
                          <a:tab pos="2743200" algn="l"/>
                          <a:tab pos="3200400" algn="l"/>
                          <a:tab pos="3657600" algn="l"/>
                          <a:tab pos="4114800" algn="l"/>
                          <a:tab pos="4572000" algn="l"/>
                          <a:tab pos="5029200" algn="l"/>
                          <a:tab pos="5486400" algn="l"/>
                        </a:tabLst>
                      </a:pPr>
                      <a:r>
                        <a:rPr lang="en-AU" sz="1100" dirty="0">
                          <a:effectLst/>
                        </a:rPr>
                        <a:t>Differential Diagnosis of Facial Pain </a:t>
                      </a:r>
                    </a:p>
                    <a:p>
                      <a:pPr marL="342900" lvl="0" indent="-342900" algn="just">
                        <a:spcAft>
                          <a:spcPts val="0"/>
                        </a:spcAft>
                        <a:buFont typeface="Symbol"/>
                        <a:buChar char=""/>
                        <a:tabLst>
                          <a:tab pos="635" algn="l"/>
                          <a:tab pos="457200" algn="l"/>
                          <a:tab pos="914400" algn="l"/>
                          <a:tab pos="1371600" algn="l"/>
                          <a:tab pos="1828800" algn="l"/>
                          <a:tab pos="2286000" algn="l"/>
                          <a:tab pos="2743200" algn="l"/>
                          <a:tab pos="3200400" algn="l"/>
                          <a:tab pos="3657600" algn="l"/>
                          <a:tab pos="4114800" algn="l"/>
                          <a:tab pos="4572000" algn="l"/>
                          <a:tab pos="5029200" algn="l"/>
                          <a:tab pos="5486400" algn="l"/>
                        </a:tabLst>
                      </a:pPr>
                      <a:r>
                        <a:rPr lang="en-AU" sz="1100" dirty="0">
                          <a:effectLst/>
                        </a:rPr>
                        <a:t>Diagnosis and Medical Management of TN</a:t>
                      </a:r>
                      <a:endParaRPr lang="en-AU" sz="1100" dirty="0">
                        <a:effectLst/>
                        <a:latin typeface="CG Times"/>
                        <a:ea typeface="Times New Roman"/>
                        <a:cs typeface="CG Times"/>
                      </a:endParaRPr>
                    </a:p>
                  </a:txBody>
                  <a:tcPr marL="67889" marR="67889" marT="0" marB="0"/>
                </a:tc>
                <a:tc>
                  <a:txBody>
                    <a:bodyPr/>
                    <a:lstStyle/>
                    <a:p>
                      <a:pPr algn="just">
                        <a:spcAft>
                          <a:spcPts val="0"/>
                        </a:spcAft>
                        <a:tabLst>
                          <a:tab pos="635" algn="l"/>
                          <a:tab pos="457200" algn="l"/>
                          <a:tab pos="914400" algn="l"/>
                          <a:tab pos="1371600" algn="l"/>
                          <a:tab pos="1828800" algn="l"/>
                          <a:tab pos="2286000" algn="l"/>
                          <a:tab pos="2743200" algn="l"/>
                          <a:tab pos="3200400" algn="l"/>
                          <a:tab pos="3657600" algn="l"/>
                          <a:tab pos="4114800" algn="l"/>
                          <a:tab pos="4572000" algn="l"/>
                          <a:tab pos="5029200" algn="l"/>
                          <a:tab pos="5486400" algn="l"/>
                        </a:tabLst>
                      </a:pPr>
                      <a:r>
                        <a:rPr lang="en-AU" sz="1100">
                          <a:effectLst/>
                        </a:rPr>
                        <a:t>Trigeminal Neuralgia Association</a:t>
                      </a:r>
                    </a:p>
                    <a:p>
                      <a:pPr algn="just">
                        <a:spcAft>
                          <a:spcPts val="0"/>
                        </a:spcAft>
                        <a:tabLst>
                          <a:tab pos="635" algn="l"/>
                          <a:tab pos="457200" algn="l"/>
                          <a:tab pos="914400" algn="l"/>
                          <a:tab pos="1371600" algn="l"/>
                          <a:tab pos="1828800" algn="l"/>
                          <a:tab pos="2286000" algn="l"/>
                          <a:tab pos="2743200" algn="l"/>
                          <a:tab pos="3200400" algn="l"/>
                          <a:tab pos="3657600" algn="l"/>
                          <a:tab pos="4114800" algn="l"/>
                          <a:tab pos="4572000" algn="l"/>
                          <a:tab pos="5029200" algn="l"/>
                          <a:tab pos="5486400" algn="l"/>
                        </a:tabLst>
                      </a:pPr>
                      <a:r>
                        <a:rPr lang="en-AU" sz="1100">
                          <a:effectLst/>
                        </a:rPr>
                        <a:t>Hobart Support Group</a:t>
                      </a:r>
                      <a:endParaRPr lang="en-AU" sz="1100">
                        <a:effectLst/>
                        <a:latin typeface="CG Times"/>
                        <a:ea typeface="Times New Roman"/>
                        <a:cs typeface="CG Times"/>
                      </a:endParaRPr>
                    </a:p>
                  </a:txBody>
                  <a:tcPr marL="67889" marR="67889" marT="0" marB="0"/>
                </a:tc>
              </a:tr>
              <a:tr h="855829">
                <a:tc>
                  <a:txBody>
                    <a:bodyPr/>
                    <a:lstStyle/>
                    <a:p>
                      <a:pPr algn="just">
                        <a:spcAft>
                          <a:spcPts val="0"/>
                        </a:spcAft>
                        <a:tabLst>
                          <a:tab pos="635" algn="l"/>
                          <a:tab pos="457200" algn="l"/>
                          <a:tab pos="914400" algn="l"/>
                          <a:tab pos="1371600" algn="l"/>
                          <a:tab pos="1828800" algn="l"/>
                          <a:tab pos="2286000" algn="l"/>
                          <a:tab pos="2743200" algn="l"/>
                          <a:tab pos="3200400" algn="l"/>
                          <a:tab pos="3657600" algn="l"/>
                          <a:tab pos="4114800" algn="l"/>
                          <a:tab pos="4572000" algn="l"/>
                          <a:tab pos="5029200" algn="l"/>
                          <a:tab pos="5486400" algn="l"/>
                        </a:tabLst>
                      </a:pPr>
                      <a:r>
                        <a:rPr lang="en-AU" sz="1100">
                          <a:effectLst/>
                        </a:rPr>
                        <a:t>2011</a:t>
                      </a:r>
                      <a:endParaRPr lang="en-AU" sz="1100">
                        <a:effectLst/>
                        <a:latin typeface="CG Times"/>
                        <a:ea typeface="Times New Roman"/>
                        <a:cs typeface="CG Times"/>
                      </a:endParaRPr>
                    </a:p>
                  </a:txBody>
                  <a:tcPr marL="67889" marR="67889" marT="0" marB="0"/>
                </a:tc>
                <a:tc>
                  <a:txBody>
                    <a:bodyPr/>
                    <a:lstStyle/>
                    <a:p>
                      <a:pPr marL="342900" lvl="0" indent="-342900" algn="just">
                        <a:spcAft>
                          <a:spcPts val="0"/>
                        </a:spcAft>
                        <a:buFont typeface="Symbol"/>
                        <a:buChar char=""/>
                        <a:tabLst>
                          <a:tab pos="635" algn="l"/>
                          <a:tab pos="457200" algn="l"/>
                          <a:tab pos="914400" algn="l"/>
                          <a:tab pos="1371600" algn="l"/>
                          <a:tab pos="1828800" algn="l"/>
                          <a:tab pos="2286000" algn="l"/>
                          <a:tab pos="2743200" algn="l"/>
                          <a:tab pos="3200400" algn="l"/>
                          <a:tab pos="3657600" algn="l"/>
                          <a:tab pos="4114800" algn="l"/>
                          <a:tab pos="4572000" algn="l"/>
                          <a:tab pos="5029200" algn="l"/>
                          <a:tab pos="5486400" algn="l"/>
                        </a:tabLst>
                      </a:pPr>
                      <a:r>
                        <a:rPr lang="en-AU" sz="1100" dirty="0">
                          <a:effectLst/>
                        </a:rPr>
                        <a:t>The Therapeutic Benefits of </a:t>
                      </a:r>
                      <a:r>
                        <a:rPr lang="en-AU" sz="1100" dirty="0" err="1">
                          <a:effectLst/>
                        </a:rPr>
                        <a:t>Riluzole</a:t>
                      </a:r>
                      <a:r>
                        <a:rPr lang="en-AU" sz="1100" dirty="0">
                          <a:effectLst/>
                        </a:rPr>
                        <a:t> in the Presence of Pre-symptomatic Motor Unit Loss in FALS </a:t>
                      </a:r>
                    </a:p>
                    <a:p>
                      <a:pPr marL="342900" lvl="0" indent="-342900" algn="just">
                        <a:spcAft>
                          <a:spcPts val="0"/>
                        </a:spcAft>
                        <a:buFont typeface="Symbol"/>
                        <a:buChar char=""/>
                        <a:tabLst>
                          <a:tab pos="635" algn="l"/>
                          <a:tab pos="457200" algn="l"/>
                          <a:tab pos="914400" algn="l"/>
                          <a:tab pos="1371600" algn="l"/>
                          <a:tab pos="1828800" algn="l"/>
                          <a:tab pos="2286000" algn="l"/>
                          <a:tab pos="2743200" algn="l"/>
                          <a:tab pos="3200400" algn="l"/>
                          <a:tab pos="3657600" algn="l"/>
                          <a:tab pos="4114800" algn="l"/>
                          <a:tab pos="4572000" algn="l"/>
                          <a:tab pos="5029200" algn="l"/>
                          <a:tab pos="5486400" algn="l"/>
                        </a:tabLst>
                      </a:pPr>
                      <a:r>
                        <a:rPr lang="en-AU" sz="1100" dirty="0">
                          <a:effectLst/>
                        </a:rPr>
                        <a:t>Headache &amp; Migraine </a:t>
                      </a:r>
                    </a:p>
                    <a:p>
                      <a:pPr marL="457200" algn="just">
                        <a:spcAft>
                          <a:spcPts val="0"/>
                        </a:spcAft>
                        <a:tabLst>
                          <a:tab pos="635" algn="l"/>
                          <a:tab pos="457200" algn="l"/>
                          <a:tab pos="914400" algn="l"/>
                          <a:tab pos="1371600" algn="l"/>
                          <a:tab pos="1828800" algn="l"/>
                          <a:tab pos="2286000" algn="l"/>
                          <a:tab pos="2743200" algn="l"/>
                          <a:tab pos="3200400" algn="l"/>
                          <a:tab pos="3657600" algn="l"/>
                          <a:tab pos="4114800" algn="l"/>
                          <a:tab pos="4572000" algn="l"/>
                          <a:tab pos="5029200" algn="l"/>
                          <a:tab pos="5486400" algn="l"/>
                        </a:tabLst>
                      </a:pPr>
                      <a:r>
                        <a:rPr lang="en-AU" sz="1100" dirty="0">
                          <a:effectLst/>
                        </a:rPr>
                        <a:t>Medical Management of Trigeminal Neuralgia</a:t>
                      </a:r>
                    </a:p>
                    <a:p>
                      <a:pPr marL="457200" algn="just">
                        <a:spcAft>
                          <a:spcPts val="0"/>
                        </a:spcAft>
                        <a:tabLst>
                          <a:tab pos="635" algn="l"/>
                          <a:tab pos="457200" algn="l"/>
                          <a:tab pos="914400" algn="l"/>
                          <a:tab pos="1371600" algn="l"/>
                          <a:tab pos="1828800" algn="l"/>
                          <a:tab pos="2286000" algn="l"/>
                          <a:tab pos="2743200" algn="l"/>
                          <a:tab pos="3200400" algn="l"/>
                          <a:tab pos="3657600" algn="l"/>
                          <a:tab pos="4114800" algn="l"/>
                          <a:tab pos="4572000" algn="l"/>
                          <a:tab pos="5029200" algn="l"/>
                          <a:tab pos="5486400" algn="l"/>
                        </a:tabLst>
                      </a:pPr>
                      <a:r>
                        <a:rPr lang="en-AU" sz="1100" dirty="0">
                          <a:effectLst/>
                        </a:rPr>
                        <a:t>Hey Doc! What? Why? and How?</a:t>
                      </a:r>
                      <a:endParaRPr lang="en-AU" sz="1100" dirty="0">
                        <a:effectLst/>
                        <a:latin typeface="CG Times"/>
                        <a:ea typeface="Times New Roman"/>
                        <a:cs typeface="CG Times"/>
                      </a:endParaRPr>
                    </a:p>
                  </a:txBody>
                  <a:tcPr marL="67889" marR="67889" marT="0" marB="0"/>
                </a:tc>
                <a:tc>
                  <a:txBody>
                    <a:bodyPr/>
                    <a:lstStyle/>
                    <a:p>
                      <a:pPr algn="just">
                        <a:spcAft>
                          <a:spcPts val="0"/>
                        </a:spcAft>
                        <a:tabLst>
                          <a:tab pos="635" algn="l"/>
                          <a:tab pos="457200" algn="l"/>
                          <a:tab pos="914400" algn="l"/>
                          <a:tab pos="1371600" algn="l"/>
                          <a:tab pos="1828800" algn="l"/>
                          <a:tab pos="2286000" algn="l"/>
                          <a:tab pos="2743200" algn="l"/>
                          <a:tab pos="3200400" algn="l"/>
                          <a:tab pos="3657600" algn="l"/>
                          <a:tab pos="4114800" algn="l"/>
                          <a:tab pos="4572000" algn="l"/>
                          <a:tab pos="5029200" algn="l"/>
                          <a:tab pos="5486400" algn="l"/>
                        </a:tabLst>
                      </a:pPr>
                      <a:r>
                        <a:rPr lang="en-AU" sz="1100" dirty="0">
                          <a:effectLst/>
                        </a:rPr>
                        <a:t>EPS International Forum of Neuroscience Nanjing, China </a:t>
                      </a:r>
                    </a:p>
                    <a:p>
                      <a:pPr algn="just">
                        <a:spcAft>
                          <a:spcPts val="0"/>
                        </a:spcAft>
                        <a:tabLst>
                          <a:tab pos="635" algn="l"/>
                          <a:tab pos="457200" algn="l"/>
                          <a:tab pos="914400" algn="l"/>
                          <a:tab pos="1371600" algn="l"/>
                          <a:tab pos="1828800" algn="l"/>
                          <a:tab pos="2286000" algn="l"/>
                          <a:tab pos="2743200" algn="l"/>
                          <a:tab pos="3200400" algn="l"/>
                          <a:tab pos="3657600" algn="l"/>
                          <a:tab pos="4114800" algn="l"/>
                          <a:tab pos="4572000" algn="l"/>
                          <a:tab pos="5029200" algn="l"/>
                          <a:tab pos="5486400" algn="l"/>
                        </a:tabLst>
                      </a:pPr>
                      <a:r>
                        <a:rPr lang="en-AU" sz="1100" dirty="0">
                          <a:effectLst/>
                        </a:rPr>
                        <a:t>Trigeminal Neuralgia Association 4</a:t>
                      </a:r>
                      <a:r>
                        <a:rPr lang="en-AU" sz="1100" baseline="30000" dirty="0">
                          <a:effectLst/>
                        </a:rPr>
                        <a:t>th</a:t>
                      </a:r>
                      <a:r>
                        <a:rPr lang="en-AU" sz="1100" dirty="0">
                          <a:effectLst/>
                        </a:rPr>
                        <a:t> National Conference Hunter Valley</a:t>
                      </a:r>
                      <a:endParaRPr lang="en-AU" sz="1100" dirty="0">
                        <a:effectLst/>
                        <a:latin typeface="CG Times"/>
                        <a:ea typeface="Times New Roman"/>
                        <a:cs typeface="CG Times"/>
                      </a:endParaRPr>
                    </a:p>
                  </a:txBody>
                  <a:tcPr marL="67889" marR="67889" marT="0" marB="0"/>
                </a:tc>
              </a:tr>
              <a:tr h="513497">
                <a:tc>
                  <a:txBody>
                    <a:bodyPr/>
                    <a:lstStyle/>
                    <a:p>
                      <a:pPr>
                        <a:spcAft>
                          <a:spcPts val="0"/>
                        </a:spcAft>
                        <a:tabLst>
                          <a:tab pos="635" algn="l"/>
                          <a:tab pos="457200" algn="l"/>
                          <a:tab pos="914400" algn="l"/>
                          <a:tab pos="1371600" algn="l"/>
                          <a:tab pos="1828800" algn="l"/>
                          <a:tab pos="2286000" algn="l"/>
                          <a:tab pos="2743200" algn="l"/>
                          <a:tab pos="3200400" algn="l"/>
                          <a:tab pos="3657600" algn="l"/>
                          <a:tab pos="4114800" algn="l"/>
                          <a:tab pos="4572000" algn="l"/>
                          <a:tab pos="5029200" algn="l"/>
                          <a:tab pos="5486400" algn="l"/>
                        </a:tabLst>
                      </a:pPr>
                      <a:r>
                        <a:rPr lang="en-AU" sz="1100">
                          <a:effectLst/>
                        </a:rPr>
                        <a:t>2012</a:t>
                      </a:r>
                      <a:endParaRPr lang="en-AU" sz="1100">
                        <a:effectLst/>
                        <a:latin typeface="CG Times"/>
                        <a:ea typeface="Times New Roman"/>
                        <a:cs typeface="CG Times"/>
                      </a:endParaRPr>
                    </a:p>
                  </a:txBody>
                  <a:tcPr marL="67889" marR="67889" marT="0" marB="0"/>
                </a:tc>
                <a:tc>
                  <a:txBody>
                    <a:bodyPr/>
                    <a:lstStyle/>
                    <a:p>
                      <a:pPr marL="342900" lvl="0" indent="-342900">
                        <a:spcAft>
                          <a:spcPts val="0"/>
                        </a:spcAft>
                        <a:buFont typeface="Symbol"/>
                        <a:buChar char=""/>
                        <a:tabLst>
                          <a:tab pos="635" algn="l"/>
                          <a:tab pos="457200" algn="l"/>
                          <a:tab pos="914400" algn="l"/>
                          <a:tab pos="1371600" algn="l"/>
                          <a:tab pos="1828800" algn="l"/>
                          <a:tab pos="2286000" algn="l"/>
                          <a:tab pos="2743200" algn="l"/>
                          <a:tab pos="3200400" algn="l"/>
                          <a:tab pos="3657600" algn="l"/>
                          <a:tab pos="4114800" algn="l"/>
                          <a:tab pos="4572000" algn="l"/>
                          <a:tab pos="5029200" algn="l"/>
                          <a:tab pos="5486400" algn="l"/>
                        </a:tabLst>
                      </a:pPr>
                      <a:r>
                        <a:rPr lang="en-AU" sz="1100">
                          <a:effectLst/>
                        </a:rPr>
                        <a:t>Protection of Motor Neurons in Pre-Symptomatic Individuals Carrying SOD 1 Mutations: MUNE</a:t>
                      </a:r>
                    </a:p>
                    <a:p>
                      <a:pPr marL="342900" lvl="0" indent="-342900">
                        <a:spcAft>
                          <a:spcPts val="0"/>
                        </a:spcAft>
                        <a:buFont typeface="Symbol"/>
                        <a:buChar char=""/>
                        <a:tabLst>
                          <a:tab pos="635" algn="l"/>
                          <a:tab pos="457200" algn="l"/>
                          <a:tab pos="914400" algn="l"/>
                          <a:tab pos="1371600" algn="l"/>
                          <a:tab pos="1828800" algn="l"/>
                          <a:tab pos="2286000" algn="l"/>
                          <a:tab pos="2743200" algn="l"/>
                          <a:tab pos="3200400" algn="l"/>
                          <a:tab pos="3657600" algn="l"/>
                          <a:tab pos="4114800" algn="l"/>
                          <a:tab pos="4572000" algn="l"/>
                          <a:tab pos="5029200" algn="l"/>
                          <a:tab pos="5486400" algn="l"/>
                        </a:tabLst>
                      </a:pPr>
                      <a:r>
                        <a:rPr lang="en-AU" sz="1100">
                          <a:effectLst/>
                        </a:rPr>
                        <a:t>Chronic Pain Management</a:t>
                      </a:r>
                      <a:endParaRPr lang="en-AU" sz="1100">
                        <a:effectLst/>
                        <a:latin typeface="CG Times"/>
                        <a:ea typeface="Times New Roman"/>
                        <a:cs typeface="CG Times"/>
                      </a:endParaRPr>
                    </a:p>
                  </a:txBody>
                  <a:tcPr marL="67889" marR="67889" marT="0" marB="0"/>
                </a:tc>
                <a:tc>
                  <a:txBody>
                    <a:bodyPr/>
                    <a:lstStyle/>
                    <a:p>
                      <a:pPr>
                        <a:spcAft>
                          <a:spcPts val="0"/>
                        </a:spcAft>
                        <a:tabLst>
                          <a:tab pos="635" algn="l"/>
                          <a:tab pos="457200" algn="l"/>
                          <a:tab pos="914400" algn="l"/>
                          <a:tab pos="1371600" algn="l"/>
                          <a:tab pos="1828800" algn="l"/>
                          <a:tab pos="2286000" algn="l"/>
                          <a:tab pos="2743200" algn="l"/>
                          <a:tab pos="3200400" algn="l"/>
                          <a:tab pos="3657600" algn="l"/>
                          <a:tab pos="4114800" algn="l"/>
                          <a:tab pos="4572000" algn="l"/>
                          <a:tab pos="5029200" algn="l"/>
                          <a:tab pos="5486400" algn="l"/>
                        </a:tabLst>
                      </a:pPr>
                      <a:r>
                        <a:rPr lang="en-AU" sz="1100" dirty="0">
                          <a:effectLst/>
                        </a:rPr>
                        <a:t>3</a:t>
                      </a:r>
                      <a:r>
                        <a:rPr lang="en-AU" sz="1100" baseline="30000" dirty="0">
                          <a:effectLst/>
                        </a:rPr>
                        <a:t>rd</a:t>
                      </a:r>
                      <a:r>
                        <a:rPr lang="en-AU" sz="1100" dirty="0">
                          <a:effectLst/>
                        </a:rPr>
                        <a:t> World Congress of </a:t>
                      </a:r>
                      <a:r>
                        <a:rPr lang="en-AU" sz="1100" dirty="0" err="1">
                          <a:effectLst/>
                        </a:rPr>
                        <a:t>NeuroTalk</a:t>
                      </a:r>
                      <a:r>
                        <a:rPr lang="en-AU" sz="1100" dirty="0">
                          <a:effectLst/>
                        </a:rPr>
                        <a:t> 2012, Beijing, China</a:t>
                      </a:r>
                    </a:p>
                    <a:p>
                      <a:pPr>
                        <a:spcAft>
                          <a:spcPts val="0"/>
                        </a:spcAft>
                        <a:tabLst>
                          <a:tab pos="635" algn="l"/>
                          <a:tab pos="457200" algn="l"/>
                          <a:tab pos="914400" algn="l"/>
                          <a:tab pos="1371600" algn="l"/>
                          <a:tab pos="1828800" algn="l"/>
                          <a:tab pos="2286000" algn="l"/>
                          <a:tab pos="2743200" algn="l"/>
                          <a:tab pos="3200400" algn="l"/>
                          <a:tab pos="3657600" algn="l"/>
                          <a:tab pos="4114800" algn="l"/>
                          <a:tab pos="4572000" algn="l"/>
                          <a:tab pos="5029200" algn="l"/>
                          <a:tab pos="5486400" algn="l"/>
                        </a:tabLst>
                      </a:pPr>
                      <a:r>
                        <a:rPr lang="en-AU" sz="1100" dirty="0">
                          <a:effectLst/>
                        </a:rPr>
                        <a:t>Kuala Lumpur and Penang</a:t>
                      </a:r>
                      <a:endParaRPr lang="en-AU" sz="1100" dirty="0">
                        <a:effectLst/>
                        <a:latin typeface="CG Times"/>
                        <a:ea typeface="Times New Roman"/>
                        <a:cs typeface="CG Times"/>
                      </a:endParaRPr>
                    </a:p>
                  </a:txBody>
                  <a:tcPr marL="67889" marR="67889" marT="0" marB="0"/>
                </a:tc>
              </a:tr>
              <a:tr h="2023317">
                <a:tc>
                  <a:txBody>
                    <a:bodyPr/>
                    <a:lstStyle/>
                    <a:p>
                      <a:pPr>
                        <a:spcAft>
                          <a:spcPts val="0"/>
                        </a:spcAft>
                        <a:tabLst>
                          <a:tab pos="635" algn="l"/>
                          <a:tab pos="457200" algn="l"/>
                          <a:tab pos="914400" algn="l"/>
                          <a:tab pos="1371600" algn="l"/>
                          <a:tab pos="1828800" algn="l"/>
                          <a:tab pos="2286000" algn="l"/>
                          <a:tab pos="2743200" algn="l"/>
                          <a:tab pos="3200400" algn="l"/>
                          <a:tab pos="3657600" algn="l"/>
                          <a:tab pos="4114800" algn="l"/>
                          <a:tab pos="4572000" algn="l"/>
                          <a:tab pos="5029200" algn="l"/>
                          <a:tab pos="5486400" algn="l"/>
                        </a:tabLst>
                      </a:pPr>
                      <a:r>
                        <a:rPr lang="en-AU" sz="1100">
                          <a:effectLst/>
                        </a:rPr>
                        <a:t>2013</a:t>
                      </a:r>
                      <a:endParaRPr lang="en-AU" sz="1100">
                        <a:effectLst/>
                        <a:latin typeface="CG Times"/>
                        <a:ea typeface="Times New Roman"/>
                        <a:cs typeface="CG Times"/>
                      </a:endParaRPr>
                    </a:p>
                  </a:txBody>
                  <a:tcPr marL="67889" marR="67889" marT="0" marB="0"/>
                </a:tc>
                <a:tc>
                  <a:txBody>
                    <a:bodyPr/>
                    <a:lstStyle/>
                    <a:p>
                      <a:pPr marL="342900" lvl="0" indent="-342900">
                        <a:spcAft>
                          <a:spcPts val="0"/>
                        </a:spcAft>
                        <a:buFont typeface="Symbol"/>
                        <a:buChar char=""/>
                        <a:tabLst>
                          <a:tab pos="635" algn="l"/>
                          <a:tab pos="457200" algn="l"/>
                          <a:tab pos="914400" algn="l"/>
                          <a:tab pos="1371600" algn="l"/>
                          <a:tab pos="1828800" algn="l"/>
                          <a:tab pos="2286000" algn="l"/>
                          <a:tab pos="2743200" algn="l"/>
                          <a:tab pos="3200400" algn="l"/>
                          <a:tab pos="3657600" algn="l"/>
                          <a:tab pos="4114800" algn="l"/>
                          <a:tab pos="4572000" algn="l"/>
                          <a:tab pos="5029200" algn="l"/>
                          <a:tab pos="5486400" algn="l"/>
                        </a:tabLst>
                      </a:pPr>
                      <a:r>
                        <a:rPr lang="en-AU" sz="1100">
                          <a:effectLst/>
                        </a:rPr>
                        <a:t>The Use of Riluzole in Pre-Symptomatic FALS</a:t>
                      </a:r>
                    </a:p>
                    <a:p>
                      <a:pPr>
                        <a:spcAft>
                          <a:spcPts val="0"/>
                        </a:spcAft>
                        <a:tabLst>
                          <a:tab pos="635" algn="l"/>
                          <a:tab pos="457200" algn="l"/>
                          <a:tab pos="914400" algn="l"/>
                          <a:tab pos="1371600" algn="l"/>
                          <a:tab pos="1828800" algn="l"/>
                          <a:tab pos="2286000" algn="l"/>
                          <a:tab pos="2743200" algn="l"/>
                          <a:tab pos="3200400" algn="l"/>
                          <a:tab pos="3657600" algn="l"/>
                          <a:tab pos="4114800" algn="l"/>
                          <a:tab pos="4572000" algn="l"/>
                          <a:tab pos="5029200" algn="l"/>
                          <a:tab pos="5486400" algn="l"/>
                        </a:tabLst>
                      </a:pPr>
                      <a:r>
                        <a:rPr lang="en-AU" sz="1100">
                          <a:effectLst/>
                        </a:rPr>
                        <a:t> </a:t>
                      </a:r>
                    </a:p>
                    <a:p>
                      <a:pPr marL="342900" lvl="0" indent="-342900">
                        <a:spcAft>
                          <a:spcPts val="0"/>
                        </a:spcAft>
                        <a:buFont typeface="Symbol"/>
                        <a:buChar char=""/>
                        <a:tabLst>
                          <a:tab pos="635" algn="l"/>
                          <a:tab pos="457200" algn="l"/>
                          <a:tab pos="914400" algn="l"/>
                          <a:tab pos="1371600" algn="l"/>
                          <a:tab pos="1828800" algn="l"/>
                          <a:tab pos="2286000" algn="l"/>
                          <a:tab pos="2743200" algn="l"/>
                          <a:tab pos="3200400" algn="l"/>
                          <a:tab pos="3657600" algn="l"/>
                          <a:tab pos="4114800" algn="l"/>
                          <a:tab pos="4572000" algn="l"/>
                          <a:tab pos="5029200" algn="l"/>
                          <a:tab pos="5486400" algn="l"/>
                        </a:tabLst>
                      </a:pPr>
                      <a:r>
                        <a:rPr lang="en-AU" sz="1100">
                          <a:effectLst/>
                        </a:rPr>
                        <a:t>Integrating Agonist and Antagonists in Pain Management</a:t>
                      </a:r>
                    </a:p>
                    <a:p>
                      <a:pPr>
                        <a:spcAft>
                          <a:spcPts val="0"/>
                        </a:spcAft>
                        <a:tabLst>
                          <a:tab pos="635" algn="l"/>
                          <a:tab pos="457200" algn="l"/>
                          <a:tab pos="914400" algn="l"/>
                          <a:tab pos="1371600" algn="l"/>
                          <a:tab pos="1828800" algn="l"/>
                          <a:tab pos="2286000" algn="l"/>
                          <a:tab pos="2743200" algn="l"/>
                          <a:tab pos="3200400" algn="l"/>
                          <a:tab pos="3657600" algn="l"/>
                          <a:tab pos="4114800" algn="l"/>
                          <a:tab pos="4572000" algn="l"/>
                          <a:tab pos="5029200" algn="l"/>
                          <a:tab pos="5486400" algn="l"/>
                        </a:tabLst>
                      </a:pPr>
                      <a:r>
                        <a:rPr lang="en-AU" sz="1100">
                          <a:effectLst/>
                        </a:rPr>
                        <a:t> </a:t>
                      </a:r>
                    </a:p>
                    <a:p>
                      <a:pPr marL="342900" lvl="0" indent="-342900">
                        <a:spcAft>
                          <a:spcPts val="0"/>
                        </a:spcAft>
                        <a:buFont typeface="Symbol"/>
                        <a:buChar char=""/>
                        <a:tabLst>
                          <a:tab pos="635" algn="l"/>
                          <a:tab pos="457200" algn="l"/>
                          <a:tab pos="914400" algn="l"/>
                          <a:tab pos="1371600" algn="l"/>
                          <a:tab pos="1828800" algn="l"/>
                          <a:tab pos="2286000" algn="l"/>
                          <a:tab pos="2743200" algn="l"/>
                          <a:tab pos="3200400" algn="l"/>
                          <a:tab pos="3657600" algn="l"/>
                          <a:tab pos="4114800" algn="l"/>
                          <a:tab pos="4572000" algn="l"/>
                          <a:tab pos="5029200" algn="l"/>
                          <a:tab pos="5486400" algn="l"/>
                        </a:tabLst>
                      </a:pPr>
                      <a:r>
                        <a:rPr lang="en-AU" sz="1100">
                          <a:effectLst/>
                        </a:rPr>
                        <a:t>Sub-Anaesthetic IV Ketamine: Effectiveness in Chronic Pain Management</a:t>
                      </a:r>
                    </a:p>
                    <a:p>
                      <a:pPr marL="342900" lvl="0" indent="-342900">
                        <a:spcAft>
                          <a:spcPts val="0"/>
                        </a:spcAft>
                        <a:buFont typeface="Symbol"/>
                        <a:buChar char=""/>
                        <a:tabLst>
                          <a:tab pos="635" algn="l"/>
                          <a:tab pos="457200" algn="l"/>
                          <a:tab pos="914400" algn="l"/>
                          <a:tab pos="1371600" algn="l"/>
                          <a:tab pos="1828800" algn="l"/>
                          <a:tab pos="2286000" algn="l"/>
                          <a:tab pos="2743200" algn="l"/>
                          <a:tab pos="3200400" algn="l"/>
                          <a:tab pos="3657600" algn="l"/>
                          <a:tab pos="4114800" algn="l"/>
                          <a:tab pos="4572000" algn="l"/>
                          <a:tab pos="5029200" algn="l"/>
                          <a:tab pos="5486400" algn="l"/>
                        </a:tabLst>
                      </a:pPr>
                      <a:r>
                        <a:rPr lang="en-AU" sz="1100">
                          <a:effectLst/>
                        </a:rPr>
                        <a:t>The Role of Rehab in Cancer Care</a:t>
                      </a:r>
                    </a:p>
                    <a:p>
                      <a:pPr marL="457200">
                        <a:spcAft>
                          <a:spcPts val="0"/>
                        </a:spcAft>
                        <a:tabLst>
                          <a:tab pos="635" algn="l"/>
                          <a:tab pos="457200" algn="l"/>
                          <a:tab pos="914400" algn="l"/>
                          <a:tab pos="1371600" algn="l"/>
                          <a:tab pos="1828800" algn="l"/>
                          <a:tab pos="2286000" algn="l"/>
                          <a:tab pos="2743200" algn="l"/>
                          <a:tab pos="3200400" algn="l"/>
                          <a:tab pos="3657600" algn="l"/>
                          <a:tab pos="4114800" algn="l"/>
                          <a:tab pos="4572000" algn="l"/>
                          <a:tab pos="5029200" algn="l"/>
                          <a:tab pos="5486400" algn="l"/>
                        </a:tabLst>
                      </a:pPr>
                      <a:r>
                        <a:rPr lang="en-AU" sz="1100">
                          <a:effectLst/>
                        </a:rPr>
                        <a:t> </a:t>
                      </a:r>
                    </a:p>
                    <a:p>
                      <a:pPr marL="342900" lvl="0" indent="-342900">
                        <a:spcAft>
                          <a:spcPts val="0"/>
                        </a:spcAft>
                        <a:buFont typeface="Symbol"/>
                        <a:buChar char=""/>
                        <a:tabLst>
                          <a:tab pos="635" algn="l"/>
                          <a:tab pos="457200" algn="l"/>
                          <a:tab pos="914400" algn="l"/>
                          <a:tab pos="1371600" algn="l"/>
                          <a:tab pos="1828800" algn="l"/>
                          <a:tab pos="2286000" algn="l"/>
                          <a:tab pos="2743200" algn="l"/>
                          <a:tab pos="3200400" algn="l"/>
                          <a:tab pos="3657600" algn="l"/>
                          <a:tab pos="4114800" algn="l"/>
                          <a:tab pos="4572000" algn="l"/>
                          <a:tab pos="5029200" algn="l"/>
                          <a:tab pos="5486400" algn="l"/>
                        </a:tabLst>
                      </a:pPr>
                      <a:r>
                        <a:rPr lang="en-AU" sz="1100">
                          <a:effectLst/>
                        </a:rPr>
                        <a:t>Opioids for Acute Pain in Post-operative Pain</a:t>
                      </a:r>
                    </a:p>
                    <a:p>
                      <a:pPr marL="342900" lvl="0" indent="-342900">
                        <a:spcAft>
                          <a:spcPts val="0"/>
                        </a:spcAft>
                        <a:buFont typeface="Symbol"/>
                        <a:buChar char=""/>
                        <a:tabLst>
                          <a:tab pos="635" algn="l"/>
                          <a:tab pos="457200" algn="l"/>
                          <a:tab pos="914400" algn="l"/>
                          <a:tab pos="1371600" algn="l"/>
                          <a:tab pos="1828800" algn="l"/>
                          <a:tab pos="2286000" algn="l"/>
                          <a:tab pos="2743200" algn="l"/>
                          <a:tab pos="3200400" algn="l"/>
                          <a:tab pos="3657600" algn="l"/>
                          <a:tab pos="4114800" algn="l"/>
                          <a:tab pos="4572000" algn="l"/>
                          <a:tab pos="5029200" algn="l"/>
                          <a:tab pos="5486400" algn="l"/>
                        </a:tabLst>
                      </a:pPr>
                      <a:r>
                        <a:rPr lang="en-AU" sz="1100">
                          <a:effectLst/>
                        </a:rPr>
                        <a:t>The Role of Opioids in Rehabilitation Settings</a:t>
                      </a:r>
                    </a:p>
                    <a:p>
                      <a:pPr marL="342900" lvl="0" indent="-342900" algn="just">
                        <a:spcAft>
                          <a:spcPts val="0"/>
                        </a:spcAft>
                        <a:buFont typeface="Symbol"/>
                        <a:buChar char=""/>
                        <a:tabLst>
                          <a:tab pos="635" algn="l"/>
                          <a:tab pos="457200" algn="l"/>
                          <a:tab pos="914400" algn="l"/>
                          <a:tab pos="1371600" algn="l"/>
                          <a:tab pos="1828800" algn="l"/>
                          <a:tab pos="2286000" algn="l"/>
                          <a:tab pos="2743200" algn="l"/>
                          <a:tab pos="3200400" algn="l"/>
                          <a:tab pos="3657600" algn="l"/>
                          <a:tab pos="4114800" algn="l"/>
                          <a:tab pos="4572000" algn="l"/>
                          <a:tab pos="5029200" algn="l"/>
                          <a:tab pos="5486400" algn="l"/>
                        </a:tabLst>
                      </a:pPr>
                      <a:r>
                        <a:rPr lang="en-AU" sz="1100">
                          <a:effectLst/>
                        </a:rPr>
                        <a:t>Headaches: Cluster Headache, SUNA &amp; SUNCT? </a:t>
                      </a:r>
                    </a:p>
                    <a:p>
                      <a:pPr marL="457200" algn="just">
                        <a:spcAft>
                          <a:spcPts val="0"/>
                        </a:spcAft>
                        <a:tabLst>
                          <a:tab pos="635" algn="l"/>
                          <a:tab pos="457200" algn="l"/>
                          <a:tab pos="914400" algn="l"/>
                          <a:tab pos="1371600" algn="l"/>
                          <a:tab pos="1828800" algn="l"/>
                          <a:tab pos="2286000" algn="l"/>
                          <a:tab pos="2743200" algn="l"/>
                          <a:tab pos="3200400" algn="l"/>
                          <a:tab pos="3657600" algn="l"/>
                          <a:tab pos="4114800" algn="l"/>
                          <a:tab pos="4572000" algn="l"/>
                          <a:tab pos="5029200" algn="l"/>
                          <a:tab pos="5486400" algn="l"/>
                        </a:tabLst>
                      </a:pPr>
                      <a:r>
                        <a:rPr lang="en-AU" sz="1100">
                          <a:effectLst/>
                        </a:rPr>
                        <a:t>Medical Management of TN</a:t>
                      </a:r>
                    </a:p>
                    <a:p>
                      <a:pPr marL="457200">
                        <a:spcAft>
                          <a:spcPts val="0"/>
                        </a:spcAft>
                        <a:tabLst>
                          <a:tab pos="635" algn="l"/>
                          <a:tab pos="457200" algn="l"/>
                          <a:tab pos="914400" algn="l"/>
                          <a:tab pos="1371600" algn="l"/>
                          <a:tab pos="1828800" algn="l"/>
                          <a:tab pos="2286000" algn="l"/>
                          <a:tab pos="2743200" algn="l"/>
                          <a:tab pos="3200400" algn="l"/>
                          <a:tab pos="3657600" algn="l"/>
                          <a:tab pos="4114800" algn="l"/>
                          <a:tab pos="4572000" algn="l"/>
                          <a:tab pos="5029200" algn="l"/>
                          <a:tab pos="5486400" algn="l"/>
                        </a:tabLst>
                      </a:pPr>
                      <a:r>
                        <a:rPr lang="en-AU" sz="1100">
                          <a:effectLst/>
                        </a:rPr>
                        <a:t>Panel Member – HEY DOC!</a:t>
                      </a:r>
                      <a:endParaRPr lang="en-AU" sz="1100">
                        <a:effectLst/>
                        <a:latin typeface="CG Times"/>
                        <a:ea typeface="Times New Roman"/>
                        <a:cs typeface="CG Times"/>
                      </a:endParaRPr>
                    </a:p>
                  </a:txBody>
                  <a:tcPr marL="67889" marR="67889" marT="0" marB="0"/>
                </a:tc>
                <a:tc>
                  <a:txBody>
                    <a:bodyPr/>
                    <a:lstStyle/>
                    <a:p>
                      <a:pPr>
                        <a:spcAft>
                          <a:spcPts val="0"/>
                        </a:spcAft>
                        <a:tabLst>
                          <a:tab pos="635" algn="l"/>
                          <a:tab pos="457200" algn="l"/>
                          <a:tab pos="914400" algn="l"/>
                          <a:tab pos="1371600" algn="l"/>
                          <a:tab pos="1828800" algn="l"/>
                          <a:tab pos="2286000" algn="l"/>
                          <a:tab pos="2743200" algn="l"/>
                          <a:tab pos="3200400" algn="l"/>
                          <a:tab pos="3657600" algn="l"/>
                          <a:tab pos="4114800" algn="l"/>
                          <a:tab pos="4572000" algn="l"/>
                          <a:tab pos="5029200" algn="l"/>
                          <a:tab pos="5486400" algn="l"/>
                        </a:tabLst>
                      </a:pPr>
                      <a:r>
                        <a:rPr lang="en-AU" sz="1100" dirty="0">
                          <a:effectLst/>
                        </a:rPr>
                        <a:t>2013 Asian Clinical Congress, Bangkok</a:t>
                      </a:r>
                    </a:p>
                    <a:p>
                      <a:pPr>
                        <a:spcAft>
                          <a:spcPts val="0"/>
                        </a:spcAft>
                        <a:tabLst>
                          <a:tab pos="635" algn="l"/>
                          <a:tab pos="457200" algn="l"/>
                          <a:tab pos="914400" algn="l"/>
                          <a:tab pos="1371600" algn="l"/>
                          <a:tab pos="1828800" algn="l"/>
                          <a:tab pos="2286000" algn="l"/>
                          <a:tab pos="2743200" algn="l"/>
                          <a:tab pos="3200400" algn="l"/>
                          <a:tab pos="3657600" algn="l"/>
                          <a:tab pos="4114800" algn="l"/>
                          <a:tab pos="4572000" algn="l"/>
                          <a:tab pos="5029200" algn="l"/>
                          <a:tab pos="5486400" algn="l"/>
                        </a:tabLst>
                      </a:pPr>
                      <a:r>
                        <a:rPr lang="en-AU" sz="1100" dirty="0">
                          <a:effectLst/>
                        </a:rPr>
                        <a:t>Kuala Lumpur (KL Hilton &amp; SIME Darby SJ)</a:t>
                      </a:r>
                    </a:p>
                    <a:p>
                      <a:pPr>
                        <a:spcAft>
                          <a:spcPts val="0"/>
                        </a:spcAft>
                        <a:tabLst>
                          <a:tab pos="635" algn="l"/>
                          <a:tab pos="457200" algn="l"/>
                          <a:tab pos="914400" algn="l"/>
                          <a:tab pos="1371600" algn="l"/>
                          <a:tab pos="1828800" algn="l"/>
                          <a:tab pos="2286000" algn="l"/>
                          <a:tab pos="2743200" algn="l"/>
                          <a:tab pos="3200400" algn="l"/>
                          <a:tab pos="3657600" algn="l"/>
                          <a:tab pos="4114800" algn="l"/>
                          <a:tab pos="4572000" algn="l"/>
                          <a:tab pos="5029200" algn="l"/>
                          <a:tab pos="5486400" algn="l"/>
                        </a:tabLst>
                      </a:pPr>
                      <a:r>
                        <a:rPr lang="en-AU" sz="1100" dirty="0">
                          <a:effectLst/>
                        </a:rPr>
                        <a:t>4</a:t>
                      </a:r>
                      <a:r>
                        <a:rPr lang="en-AU" sz="1100" baseline="30000" dirty="0">
                          <a:effectLst/>
                        </a:rPr>
                        <a:t>th</a:t>
                      </a:r>
                      <a:r>
                        <a:rPr lang="en-AU" sz="1100" dirty="0">
                          <a:effectLst/>
                        </a:rPr>
                        <a:t> World Congress of </a:t>
                      </a:r>
                      <a:r>
                        <a:rPr lang="en-AU" sz="1100" dirty="0" err="1">
                          <a:effectLst/>
                        </a:rPr>
                        <a:t>NeuroTalk</a:t>
                      </a:r>
                      <a:r>
                        <a:rPr lang="en-AU" sz="1100" dirty="0">
                          <a:effectLst/>
                        </a:rPr>
                        <a:t> 2013, Xian, China</a:t>
                      </a:r>
                    </a:p>
                    <a:p>
                      <a:pPr>
                        <a:spcAft>
                          <a:spcPts val="0"/>
                        </a:spcAft>
                        <a:tabLst>
                          <a:tab pos="635" algn="l"/>
                          <a:tab pos="457200" algn="l"/>
                          <a:tab pos="914400" algn="l"/>
                          <a:tab pos="1371600" algn="l"/>
                          <a:tab pos="1828800" algn="l"/>
                          <a:tab pos="2286000" algn="l"/>
                          <a:tab pos="2743200" algn="l"/>
                          <a:tab pos="3200400" algn="l"/>
                          <a:tab pos="3657600" algn="l"/>
                          <a:tab pos="4114800" algn="l"/>
                          <a:tab pos="4572000" algn="l"/>
                          <a:tab pos="5029200" algn="l"/>
                          <a:tab pos="5486400" algn="l"/>
                        </a:tabLst>
                      </a:pPr>
                      <a:r>
                        <a:rPr lang="en-AU" sz="1100" dirty="0">
                          <a:effectLst/>
                        </a:rPr>
                        <a:t>Supportive Care in Oncology (SCORE) – Kuala Lumpur</a:t>
                      </a:r>
                    </a:p>
                    <a:p>
                      <a:pPr>
                        <a:spcAft>
                          <a:spcPts val="0"/>
                        </a:spcAft>
                        <a:tabLst>
                          <a:tab pos="635" algn="l"/>
                          <a:tab pos="457200" algn="l"/>
                          <a:tab pos="914400" algn="l"/>
                          <a:tab pos="1371600" algn="l"/>
                          <a:tab pos="1828800" algn="l"/>
                          <a:tab pos="2286000" algn="l"/>
                          <a:tab pos="2743200" algn="l"/>
                          <a:tab pos="3200400" algn="l"/>
                          <a:tab pos="3657600" algn="l"/>
                          <a:tab pos="4114800" algn="l"/>
                          <a:tab pos="4572000" algn="l"/>
                          <a:tab pos="5029200" algn="l"/>
                          <a:tab pos="5486400" algn="l"/>
                        </a:tabLst>
                      </a:pPr>
                      <a:r>
                        <a:rPr lang="en-AU" sz="1100" dirty="0">
                          <a:effectLst/>
                        </a:rPr>
                        <a:t>University Hospital, </a:t>
                      </a:r>
                      <a:r>
                        <a:rPr lang="en-AU" sz="1100" dirty="0" err="1">
                          <a:effectLst/>
                        </a:rPr>
                        <a:t>Cheras</a:t>
                      </a:r>
                      <a:r>
                        <a:rPr lang="en-AU" sz="1100" dirty="0">
                          <a:effectLst/>
                        </a:rPr>
                        <a:t>, KL</a:t>
                      </a:r>
                    </a:p>
                    <a:p>
                      <a:pPr>
                        <a:spcAft>
                          <a:spcPts val="0"/>
                        </a:spcAft>
                        <a:tabLst>
                          <a:tab pos="635" algn="l"/>
                          <a:tab pos="457200" algn="l"/>
                          <a:tab pos="914400" algn="l"/>
                          <a:tab pos="1371600" algn="l"/>
                          <a:tab pos="1828800" algn="l"/>
                          <a:tab pos="2286000" algn="l"/>
                          <a:tab pos="2743200" algn="l"/>
                          <a:tab pos="3200400" algn="l"/>
                          <a:tab pos="3657600" algn="l"/>
                          <a:tab pos="4114800" algn="l"/>
                          <a:tab pos="4572000" algn="l"/>
                          <a:tab pos="5029200" algn="l"/>
                          <a:tab pos="5486400" algn="l"/>
                        </a:tabLst>
                      </a:pPr>
                      <a:r>
                        <a:rPr lang="en-AU" sz="1100" dirty="0">
                          <a:effectLst/>
                        </a:rPr>
                        <a:t>Rehab Hospital, </a:t>
                      </a:r>
                      <a:r>
                        <a:rPr lang="en-AU" sz="1100" dirty="0" err="1">
                          <a:effectLst/>
                        </a:rPr>
                        <a:t>Cheras</a:t>
                      </a:r>
                      <a:r>
                        <a:rPr lang="en-AU" sz="1100" dirty="0">
                          <a:effectLst/>
                        </a:rPr>
                        <a:t>, KL</a:t>
                      </a:r>
                    </a:p>
                    <a:p>
                      <a:pPr algn="just">
                        <a:spcAft>
                          <a:spcPts val="0"/>
                        </a:spcAft>
                        <a:tabLst>
                          <a:tab pos="635" algn="l"/>
                          <a:tab pos="457200" algn="l"/>
                          <a:tab pos="914400" algn="l"/>
                          <a:tab pos="1371600" algn="l"/>
                          <a:tab pos="1828800" algn="l"/>
                          <a:tab pos="2286000" algn="l"/>
                          <a:tab pos="2743200" algn="l"/>
                          <a:tab pos="3200400" algn="l"/>
                          <a:tab pos="3657600" algn="l"/>
                          <a:tab pos="4114800" algn="l"/>
                          <a:tab pos="4572000" algn="l"/>
                          <a:tab pos="5029200" algn="l"/>
                          <a:tab pos="5486400" algn="l"/>
                        </a:tabLst>
                      </a:pPr>
                      <a:r>
                        <a:rPr lang="en-AU" sz="1100" dirty="0">
                          <a:effectLst/>
                        </a:rPr>
                        <a:t>Trigeminal Neuralgia Association 5</a:t>
                      </a:r>
                      <a:r>
                        <a:rPr lang="en-AU" sz="1100" baseline="30000" dirty="0">
                          <a:effectLst/>
                        </a:rPr>
                        <a:t>th</a:t>
                      </a:r>
                      <a:r>
                        <a:rPr lang="en-AU" sz="1100" dirty="0">
                          <a:effectLst/>
                        </a:rPr>
                        <a:t> National Conference, Gold Coast</a:t>
                      </a:r>
                      <a:endParaRPr lang="en-AU" sz="1100" dirty="0">
                        <a:effectLst/>
                        <a:latin typeface="CG Times"/>
                        <a:ea typeface="Times New Roman"/>
                        <a:cs typeface="CG Times"/>
                      </a:endParaRPr>
                    </a:p>
                  </a:txBody>
                  <a:tcPr marL="67889" marR="67889" marT="0" marB="0"/>
                </a:tc>
              </a:tr>
              <a:tr h="684663">
                <a:tc>
                  <a:txBody>
                    <a:bodyPr/>
                    <a:lstStyle/>
                    <a:p>
                      <a:pPr>
                        <a:spcAft>
                          <a:spcPts val="0"/>
                        </a:spcAft>
                        <a:tabLst>
                          <a:tab pos="635" algn="l"/>
                          <a:tab pos="457200" algn="l"/>
                          <a:tab pos="914400" algn="l"/>
                          <a:tab pos="1371600" algn="l"/>
                          <a:tab pos="1828800" algn="l"/>
                          <a:tab pos="2286000" algn="l"/>
                          <a:tab pos="2743200" algn="l"/>
                          <a:tab pos="3200400" algn="l"/>
                          <a:tab pos="3657600" algn="l"/>
                          <a:tab pos="4114800" algn="l"/>
                          <a:tab pos="4572000" algn="l"/>
                          <a:tab pos="5029200" algn="l"/>
                          <a:tab pos="5486400" algn="l"/>
                        </a:tabLst>
                      </a:pPr>
                      <a:r>
                        <a:rPr lang="en-AU" sz="1100">
                          <a:effectLst/>
                        </a:rPr>
                        <a:t>2014</a:t>
                      </a:r>
                      <a:endParaRPr lang="en-AU" sz="1100">
                        <a:effectLst/>
                        <a:latin typeface="CG Times"/>
                        <a:ea typeface="Times New Roman"/>
                        <a:cs typeface="CG Times"/>
                      </a:endParaRPr>
                    </a:p>
                  </a:txBody>
                  <a:tcPr marL="67889" marR="67889" marT="0" marB="0"/>
                </a:tc>
                <a:tc>
                  <a:txBody>
                    <a:bodyPr/>
                    <a:lstStyle/>
                    <a:p>
                      <a:pPr marL="342900" lvl="0" indent="-342900">
                        <a:spcAft>
                          <a:spcPts val="0"/>
                        </a:spcAft>
                        <a:buFont typeface="Symbol"/>
                        <a:buChar char=""/>
                        <a:tabLst>
                          <a:tab pos="635" algn="l"/>
                          <a:tab pos="457200" algn="l"/>
                          <a:tab pos="914400" algn="l"/>
                          <a:tab pos="1371600" algn="l"/>
                          <a:tab pos="1828800" algn="l"/>
                          <a:tab pos="2286000" algn="l"/>
                          <a:tab pos="2743200" algn="l"/>
                          <a:tab pos="3200400" algn="l"/>
                          <a:tab pos="3657600" algn="l"/>
                          <a:tab pos="4114800" algn="l"/>
                          <a:tab pos="4572000" algn="l"/>
                          <a:tab pos="5029200" algn="l"/>
                          <a:tab pos="5486400" algn="l"/>
                        </a:tabLst>
                      </a:pPr>
                      <a:r>
                        <a:rPr lang="en-AU" sz="1100">
                          <a:effectLst/>
                        </a:rPr>
                        <a:t>Neuropathic pain – Case based workshop</a:t>
                      </a:r>
                    </a:p>
                    <a:p>
                      <a:pPr marL="457200">
                        <a:spcAft>
                          <a:spcPts val="0"/>
                        </a:spcAft>
                        <a:tabLst>
                          <a:tab pos="635" algn="l"/>
                          <a:tab pos="457200" algn="l"/>
                          <a:tab pos="914400" algn="l"/>
                          <a:tab pos="1371600" algn="l"/>
                          <a:tab pos="1828800" algn="l"/>
                          <a:tab pos="2286000" algn="l"/>
                          <a:tab pos="2743200" algn="l"/>
                          <a:tab pos="3200400" algn="l"/>
                          <a:tab pos="3657600" algn="l"/>
                          <a:tab pos="4114800" algn="l"/>
                          <a:tab pos="4572000" algn="l"/>
                          <a:tab pos="5029200" algn="l"/>
                          <a:tab pos="5486400" algn="l"/>
                        </a:tabLst>
                      </a:pPr>
                      <a:r>
                        <a:rPr lang="en-AU" sz="1100">
                          <a:effectLst/>
                        </a:rPr>
                        <a:t> </a:t>
                      </a:r>
                    </a:p>
                    <a:p>
                      <a:pPr marL="342900" lvl="0" indent="-342900">
                        <a:spcAft>
                          <a:spcPts val="0"/>
                        </a:spcAft>
                        <a:buFont typeface="Symbol"/>
                        <a:buChar char=""/>
                        <a:tabLst>
                          <a:tab pos="635" algn="l"/>
                          <a:tab pos="457200" algn="l"/>
                          <a:tab pos="914400" algn="l"/>
                          <a:tab pos="1371600" algn="l"/>
                          <a:tab pos="1828800" algn="l"/>
                          <a:tab pos="2286000" algn="l"/>
                          <a:tab pos="2743200" algn="l"/>
                          <a:tab pos="3200400" algn="l"/>
                          <a:tab pos="3657600" algn="l"/>
                          <a:tab pos="4114800" algn="l"/>
                          <a:tab pos="4572000" algn="l"/>
                          <a:tab pos="5029200" algn="l"/>
                          <a:tab pos="5486400" algn="l"/>
                        </a:tabLst>
                      </a:pPr>
                      <a:r>
                        <a:rPr lang="en-AU" sz="1100">
                          <a:effectLst/>
                        </a:rPr>
                        <a:t>Targeting Multiple Mechanisms in the Treatment of Chronic Pain</a:t>
                      </a:r>
                      <a:endParaRPr lang="en-AU" sz="1100">
                        <a:effectLst/>
                        <a:latin typeface="CG Times"/>
                        <a:ea typeface="Times New Roman"/>
                        <a:cs typeface="CG Times"/>
                      </a:endParaRPr>
                    </a:p>
                  </a:txBody>
                  <a:tcPr marL="67889" marR="67889" marT="0" marB="0"/>
                </a:tc>
                <a:tc>
                  <a:txBody>
                    <a:bodyPr/>
                    <a:lstStyle/>
                    <a:p>
                      <a:pPr>
                        <a:spcAft>
                          <a:spcPts val="0"/>
                        </a:spcAft>
                        <a:tabLst>
                          <a:tab pos="635" algn="l"/>
                          <a:tab pos="457200" algn="l"/>
                          <a:tab pos="914400" algn="l"/>
                          <a:tab pos="1371600" algn="l"/>
                          <a:tab pos="1828800" algn="l"/>
                          <a:tab pos="2286000" algn="l"/>
                          <a:tab pos="2743200" algn="l"/>
                          <a:tab pos="3200400" algn="l"/>
                          <a:tab pos="3657600" algn="l"/>
                          <a:tab pos="4114800" algn="l"/>
                          <a:tab pos="4572000" algn="l"/>
                          <a:tab pos="5029200" algn="l"/>
                          <a:tab pos="5486400" algn="l"/>
                        </a:tabLst>
                      </a:pPr>
                      <a:r>
                        <a:rPr lang="en-AU" sz="1100" dirty="0">
                          <a:effectLst/>
                        </a:rPr>
                        <a:t>Alliance for Improving the Management of Pain 2014 – Sydney</a:t>
                      </a:r>
                    </a:p>
                    <a:p>
                      <a:pPr>
                        <a:spcAft>
                          <a:spcPts val="0"/>
                        </a:spcAft>
                        <a:tabLst>
                          <a:tab pos="635" algn="l"/>
                          <a:tab pos="457200" algn="l"/>
                          <a:tab pos="914400" algn="l"/>
                          <a:tab pos="1371600" algn="l"/>
                          <a:tab pos="1828800" algn="l"/>
                          <a:tab pos="2286000" algn="l"/>
                          <a:tab pos="2743200" algn="l"/>
                          <a:tab pos="3200400" algn="l"/>
                          <a:tab pos="3657600" algn="l"/>
                          <a:tab pos="4114800" algn="l"/>
                          <a:tab pos="4572000" algn="l"/>
                          <a:tab pos="5029200" algn="l"/>
                          <a:tab pos="5486400" algn="l"/>
                        </a:tabLst>
                      </a:pPr>
                      <a:r>
                        <a:rPr lang="en-AU" sz="1100" dirty="0">
                          <a:effectLst/>
                        </a:rPr>
                        <a:t>Australian College of Nurse Practitioners 2014 Breakfast session</a:t>
                      </a:r>
                      <a:endParaRPr lang="en-AU" sz="1100" dirty="0">
                        <a:effectLst/>
                        <a:latin typeface="CG Times"/>
                        <a:ea typeface="Times New Roman"/>
                        <a:cs typeface="CG Times"/>
                      </a:endParaRPr>
                    </a:p>
                  </a:txBody>
                  <a:tcPr marL="67889" marR="67889" marT="0" marB="0"/>
                </a:tc>
              </a:tr>
            </a:tbl>
          </a:graphicData>
        </a:graphic>
      </p:graphicFrame>
      <p:pic>
        <p:nvPicPr>
          <p:cNvPr id="6" name="Picture 2"/>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0" y="116633"/>
            <a:ext cx="9144000" cy="5040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17276194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C:\Users\rakesh-s\Desktop\blue_light_background_04_vector_181887.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93663"/>
            <a:ext cx="9144000" cy="692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Flowchart: Display 4"/>
          <p:cNvSpPr/>
          <p:nvPr/>
        </p:nvSpPr>
        <p:spPr>
          <a:xfrm>
            <a:off x="14288" y="1628800"/>
            <a:ext cx="9129712" cy="4162400"/>
          </a:xfrm>
          <a:prstGeom prst="flowChartDisplay">
            <a:avLst/>
          </a:prstGeom>
        </p:spPr>
        <p:style>
          <a:lnRef idx="2">
            <a:schemeClr val="accent2"/>
          </a:lnRef>
          <a:fillRef idx="1">
            <a:schemeClr val="lt1"/>
          </a:fillRef>
          <a:effectRef idx="0">
            <a:schemeClr val="accent2"/>
          </a:effectRef>
          <a:fontRef idx="minor">
            <a:schemeClr val="dk1"/>
          </a:fontRef>
        </p:style>
        <p:txBody>
          <a:bodyPr anchor="ctr"/>
          <a:lstStyle/>
          <a:p>
            <a:pPr algn="ctr" fontAlgn="base">
              <a:spcBef>
                <a:spcPct val="0"/>
              </a:spcBef>
              <a:spcAft>
                <a:spcPct val="0"/>
              </a:spcAft>
              <a:defRPr/>
            </a:pPr>
            <a:r>
              <a:rPr lang="en-IN" sz="2000" dirty="0">
                <a:solidFill>
                  <a:srgbClr val="8C0000">
                    <a:lumMod val="10000"/>
                  </a:srgbClr>
                </a:solidFill>
                <a:latin typeface="Centaur" panose="02030504050205020304" pitchFamily="18" charset="0"/>
              </a:rPr>
              <a:t>OMICS </a:t>
            </a:r>
            <a:r>
              <a:rPr lang="en-IN" sz="2000" dirty="0">
                <a:solidFill>
                  <a:srgbClr val="8C0000">
                    <a:lumMod val="10000"/>
                  </a:srgbClr>
                </a:solidFill>
                <a:latin typeface="Centaur" panose="02030504050205020304" pitchFamily="18" charset="0"/>
              </a:rPr>
              <a:t>International </a:t>
            </a:r>
            <a:r>
              <a:rPr lang="en-IN" sz="2000" dirty="0">
                <a:solidFill>
                  <a:srgbClr val="8C0000">
                    <a:lumMod val="10000"/>
                  </a:srgbClr>
                </a:solidFill>
                <a:latin typeface="Centaur" panose="02030504050205020304" pitchFamily="18" charset="0"/>
              </a:rPr>
              <a:t>welcomes submissions that are original and technically so as to serve both the developing world and developed countries in the best possible way.</a:t>
            </a:r>
          </a:p>
          <a:p>
            <a:pPr algn="ctr" fontAlgn="base">
              <a:spcBef>
                <a:spcPct val="0"/>
              </a:spcBef>
              <a:spcAft>
                <a:spcPct val="0"/>
              </a:spcAft>
              <a:defRPr/>
            </a:pPr>
            <a:r>
              <a:rPr lang="en-US" sz="2000" dirty="0">
                <a:solidFill>
                  <a:srgbClr val="8C0000">
                    <a:lumMod val="10000"/>
                  </a:srgbClr>
                </a:solidFill>
                <a:latin typeface="Centaur" panose="02030504050205020304" pitchFamily="18" charset="0"/>
              </a:rPr>
              <a:t>OMICS Journals  are poised in excellence by publishing high quality research. </a:t>
            </a:r>
            <a:r>
              <a:rPr lang="en-IN" sz="2000" dirty="0">
                <a:solidFill>
                  <a:srgbClr val="8C0000">
                    <a:lumMod val="10000"/>
                  </a:srgbClr>
                </a:solidFill>
                <a:latin typeface="Centaur" panose="02030504050205020304" pitchFamily="18" charset="0"/>
              </a:rPr>
              <a:t>OMICS </a:t>
            </a:r>
            <a:r>
              <a:rPr lang="en-IN" sz="2000" dirty="0">
                <a:solidFill>
                  <a:srgbClr val="8C0000">
                    <a:lumMod val="10000"/>
                  </a:srgbClr>
                </a:solidFill>
                <a:latin typeface="Centaur" panose="02030504050205020304" pitchFamily="18" charset="0"/>
              </a:rPr>
              <a:t>International </a:t>
            </a:r>
            <a:r>
              <a:rPr lang="en-IN" sz="2000" dirty="0">
                <a:solidFill>
                  <a:srgbClr val="8C0000">
                    <a:lumMod val="10000"/>
                  </a:srgbClr>
                </a:solidFill>
                <a:latin typeface="Centaur" panose="02030504050205020304" pitchFamily="18" charset="0"/>
              </a:rPr>
              <a:t>follows an Editorial Manager® System peer review process and boasts of a strong and active editorial board.</a:t>
            </a:r>
            <a:endParaRPr lang="en-US" sz="2000" dirty="0">
              <a:solidFill>
                <a:srgbClr val="8C0000">
                  <a:lumMod val="10000"/>
                </a:srgbClr>
              </a:solidFill>
              <a:latin typeface="Centaur" panose="02030504050205020304" pitchFamily="18" charset="0"/>
            </a:endParaRPr>
          </a:p>
          <a:p>
            <a:pPr algn="ctr" fontAlgn="base">
              <a:spcBef>
                <a:spcPct val="0"/>
              </a:spcBef>
              <a:spcAft>
                <a:spcPct val="0"/>
              </a:spcAft>
              <a:defRPr/>
            </a:pPr>
            <a:r>
              <a:rPr lang="en-US" sz="2000" dirty="0">
                <a:solidFill>
                  <a:srgbClr val="8C0000">
                    <a:lumMod val="10000"/>
                  </a:srgbClr>
                </a:solidFill>
                <a:latin typeface="Centaur" panose="02030504050205020304" pitchFamily="18" charset="0"/>
              </a:rPr>
              <a:t>Editors and reviewers are experts in their field and provide anonymous, unbiased and detailed reviews of all submissions.</a:t>
            </a:r>
          </a:p>
          <a:p>
            <a:pPr algn="ctr" fontAlgn="base">
              <a:spcBef>
                <a:spcPct val="0"/>
              </a:spcBef>
              <a:spcAft>
                <a:spcPct val="0"/>
              </a:spcAft>
              <a:defRPr/>
            </a:pPr>
            <a:r>
              <a:rPr lang="en-IN" sz="2000" dirty="0">
                <a:solidFill>
                  <a:srgbClr val="8C0000">
                    <a:lumMod val="10000"/>
                  </a:srgbClr>
                </a:solidFill>
                <a:latin typeface="Centaur" panose="02030504050205020304" pitchFamily="18" charset="0"/>
              </a:rPr>
              <a:t>The journal gives the options of multiple language translations for all the articles and all archived articles are available in HTML, XML, PDF and audio formats. Also, all the published articles are archived in repositories and indexing services like DOAJ, CAS, Google Scholar, Scientific Commons, Index Copernicus, EBSCO, HINARI and GALE.</a:t>
            </a:r>
            <a:endParaRPr lang="en-US" sz="2000" dirty="0">
              <a:solidFill>
                <a:srgbClr val="8C0000">
                  <a:lumMod val="10000"/>
                </a:srgbClr>
              </a:solidFill>
              <a:latin typeface="Centaur" panose="02030504050205020304" pitchFamily="18" charset="0"/>
            </a:endParaRPr>
          </a:p>
          <a:p>
            <a:pPr fontAlgn="base">
              <a:spcBef>
                <a:spcPct val="0"/>
              </a:spcBef>
              <a:spcAft>
                <a:spcPct val="0"/>
              </a:spcAft>
              <a:defRPr/>
            </a:pPr>
            <a:endParaRPr lang="en-US" sz="2000" dirty="0">
              <a:solidFill>
                <a:srgbClr val="8C0000"/>
              </a:solidFill>
            </a:endParaRPr>
          </a:p>
        </p:txBody>
      </p:sp>
      <p:sp>
        <p:nvSpPr>
          <p:cNvPr id="6" name="Rectangle 5"/>
          <p:cNvSpPr/>
          <p:nvPr/>
        </p:nvSpPr>
        <p:spPr>
          <a:xfrm>
            <a:off x="319088" y="5910262"/>
            <a:ext cx="7010400" cy="922338"/>
          </a:xfrm>
          <a:prstGeom prst="rect">
            <a:avLst/>
          </a:prstGeom>
        </p:spPr>
        <p:style>
          <a:lnRef idx="2">
            <a:schemeClr val="dk1"/>
          </a:lnRef>
          <a:fillRef idx="1">
            <a:schemeClr val="lt1"/>
          </a:fillRef>
          <a:effectRef idx="0">
            <a:schemeClr val="dk1"/>
          </a:effectRef>
          <a:fontRef idx="minor">
            <a:schemeClr val="dk1"/>
          </a:fontRef>
        </p:style>
        <p:txBody>
          <a:bodyPr>
            <a:spAutoFit/>
          </a:bodyPr>
          <a:lstStyle/>
          <a:p>
            <a:pPr fontAlgn="base">
              <a:spcBef>
                <a:spcPct val="0"/>
              </a:spcBef>
              <a:spcAft>
                <a:spcPct val="0"/>
              </a:spcAft>
              <a:defRPr/>
            </a:pPr>
            <a:r>
              <a:rPr lang="en-US" b="1" dirty="0">
                <a:solidFill>
                  <a:srgbClr val="0070C0"/>
                </a:solidFill>
                <a:latin typeface="Microsoft YaHei" panose="020B0503020204020204" pitchFamily="34" charset="-122"/>
                <a:ea typeface="Microsoft YaHei" panose="020B0503020204020204" pitchFamily="34" charset="-122"/>
              </a:rPr>
              <a:t>For more details please visit our website: </a:t>
            </a:r>
            <a:r>
              <a:rPr lang="en-US" b="1" dirty="0">
                <a:solidFill>
                  <a:srgbClr val="FFADAA">
                    <a:lumMod val="10000"/>
                  </a:srgbClr>
                </a:solidFill>
                <a:latin typeface="Microsoft YaHei" panose="020B0503020204020204" pitchFamily="34" charset="-122"/>
                <a:ea typeface="Microsoft YaHei" panose="020B0503020204020204" pitchFamily="34" charset="-122"/>
                <a:hlinkClick r:id="rId3"/>
              </a:rPr>
              <a:t>http://omicsonline.org/Submitmanuscript.php</a:t>
            </a:r>
            <a:r>
              <a:rPr lang="en-US" b="1" dirty="0">
                <a:solidFill>
                  <a:srgbClr val="FFADAA">
                    <a:lumMod val="10000"/>
                  </a:srgbClr>
                </a:solidFill>
                <a:latin typeface="Microsoft YaHei" panose="020B0503020204020204" pitchFamily="34" charset="-122"/>
                <a:ea typeface="Microsoft YaHei" panose="020B0503020204020204" pitchFamily="34" charset="-122"/>
              </a:rPr>
              <a:t> </a:t>
            </a:r>
          </a:p>
          <a:p>
            <a:pPr fontAlgn="base">
              <a:spcBef>
                <a:spcPct val="0"/>
              </a:spcBef>
              <a:spcAft>
                <a:spcPct val="0"/>
              </a:spcAft>
              <a:defRPr/>
            </a:pPr>
            <a:endParaRPr lang="en-US" dirty="0">
              <a:solidFill>
                <a:srgbClr val="0070C0"/>
              </a:solidFill>
              <a:latin typeface="Microsoft YaHei" panose="020B0503020204020204" pitchFamily="34" charset="-122"/>
              <a:ea typeface="Microsoft YaHei" panose="020B0503020204020204" pitchFamily="34" charset="-122"/>
            </a:endParaRPr>
          </a:p>
        </p:txBody>
      </p:sp>
      <p:sp>
        <p:nvSpPr>
          <p:cNvPr id="7" name="Title 1"/>
          <p:cNvSpPr txBox="1">
            <a:spLocks/>
          </p:cNvSpPr>
          <p:nvPr/>
        </p:nvSpPr>
        <p:spPr>
          <a:xfrm>
            <a:off x="319088" y="692696"/>
            <a:ext cx="8534400" cy="720080"/>
          </a:xfrm>
          <a:prstGeom prst="rect">
            <a:avLst/>
          </a:prstGeom>
        </p:spPr>
        <p:txBody>
          <a:bodyPr anchor="ctr">
            <a:normAutofit fontScale="775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fontAlgn="base">
              <a:spcAft>
                <a:spcPct val="0"/>
              </a:spcAft>
              <a:defRPr/>
            </a:pPr>
            <a:r>
              <a:rPr lang="en-US" sz="3200" b="1" dirty="0" smtClean="0">
                <a:solidFill>
                  <a:srgbClr val="DADADA">
                    <a:lumMod val="10000"/>
                  </a:srgbClr>
                </a:solidFill>
                <a:latin typeface="Baskerville Old Face" panose="02020602080505020303" pitchFamily="18" charset="0"/>
              </a:rPr>
              <a:t>OMICS Journals are welcoming Submissions</a:t>
            </a:r>
            <a:r>
              <a:rPr lang="en-US" sz="3200" b="1" dirty="0" smtClean="0">
                <a:solidFill>
                  <a:srgbClr val="DADADA">
                    <a:lumMod val="10000"/>
                  </a:srgbClr>
                </a:solidFill>
              </a:rPr>
              <a:t/>
            </a:r>
            <a:br>
              <a:rPr lang="en-US" sz="3200" b="1" dirty="0" smtClean="0">
                <a:solidFill>
                  <a:srgbClr val="DADADA">
                    <a:lumMod val="10000"/>
                  </a:srgbClr>
                </a:solidFill>
              </a:rPr>
            </a:br>
            <a:endParaRPr lang="en-US" sz="3200" dirty="0">
              <a:solidFill>
                <a:srgbClr val="DADADA">
                  <a:lumMod val="10000"/>
                </a:srgbClr>
              </a:solidFill>
            </a:endParaRPr>
          </a:p>
        </p:txBody>
      </p:sp>
      <p:pic>
        <p:nvPicPr>
          <p:cNvPr id="8"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116633"/>
            <a:ext cx="9144000" cy="9361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19682586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340768"/>
            <a:ext cx="8229600" cy="1584176"/>
          </a:xfrm>
        </p:spPr>
        <p:txBody>
          <a:bodyPr>
            <a:noAutofit/>
          </a:bodyPr>
          <a:lstStyle/>
          <a:p>
            <a:r>
              <a:rPr lang="en-US" sz="3600" b="1" dirty="0" smtClean="0"/>
              <a:t>Journal of Clinical Case Reports</a:t>
            </a:r>
            <a:r>
              <a:rPr lang="en-US" sz="3600" b="1" dirty="0"/>
              <a:t/>
            </a:r>
            <a:br>
              <a:rPr lang="en-US" sz="3600" b="1" dirty="0"/>
            </a:br>
            <a:r>
              <a:rPr lang="en-US" sz="3600" b="1" dirty="0"/>
              <a:t>Related Journals</a:t>
            </a:r>
            <a:r>
              <a:rPr lang="en-US" sz="3600" dirty="0"/>
              <a:t/>
            </a:r>
            <a:br>
              <a:rPr lang="en-US" sz="3600" dirty="0"/>
            </a:br>
            <a:endParaRPr lang="en-US" sz="3600" dirty="0"/>
          </a:p>
        </p:txBody>
      </p:sp>
      <p:sp>
        <p:nvSpPr>
          <p:cNvPr id="3" name="Content Placeholder 2"/>
          <p:cNvSpPr>
            <a:spLocks noGrp="1"/>
          </p:cNvSpPr>
          <p:nvPr>
            <p:ph sz="quarter" idx="1"/>
          </p:nvPr>
        </p:nvSpPr>
        <p:spPr>
          <a:xfrm>
            <a:off x="457200" y="3429000"/>
            <a:ext cx="8229600" cy="2697163"/>
          </a:xfrm>
        </p:spPr>
        <p:txBody>
          <a:bodyPr/>
          <a:lstStyle/>
          <a:p>
            <a:r>
              <a:rPr lang="en-US" dirty="0" smtClean="0"/>
              <a:t>Journal of Clinical Trials</a:t>
            </a:r>
          </a:p>
          <a:p>
            <a:r>
              <a:rPr lang="en-US" dirty="0"/>
              <a:t>Journal of Clinical &amp; Experimental Pathology</a:t>
            </a:r>
            <a:endParaRPr lang="en-US" dirty="0" smtClean="0"/>
          </a:p>
        </p:txBody>
      </p:sp>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16633"/>
            <a:ext cx="9144000" cy="9361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54024353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extBox 1"/>
          <p:cNvSpPr txBox="1"/>
          <p:nvPr/>
        </p:nvSpPr>
        <p:spPr>
          <a:xfrm>
            <a:off x="395536" y="1196752"/>
            <a:ext cx="8280920" cy="2000548"/>
          </a:xfrm>
          <a:prstGeom prst="rect">
            <a:avLst/>
          </a:prstGeom>
          <a:noFill/>
        </p:spPr>
        <p:txBody>
          <a:bodyPr wrap="square" rtlCol="0">
            <a:spAutoFit/>
          </a:bodyPr>
          <a:lstStyle/>
          <a:p>
            <a:r>
              <a:rPr lang="en-IN" sz="4000" dirty="0" smtClean="0"/>
              <a:t>For upcoming </a:t>
            </a:r>
            <a:r>
              <a:rPr lang="en-IN" sz="4000" smtClean="0"/>
              <a:t>Conference visit</a:t>
            </a:r>
            <a:endParaRPr lang="en-IN" sz="4000" dirty="0" smtClean="0"/>
          </a:p>
          <a:p>
            <a:r>
              <a:rPr lang="en-IN" sz="4000" dirty="0">
                <a:hlinkClick r:id="rId3"/>
              </a:rPr>
              <a:t>http://www.conferenceseries.com</a:t>
            </a:r>
            <a:r>
              <a:rPr lang="en-IN" sz="4000" dirty="0" smtClean="0">
                <a:hlinkClick r:id="rId3"/>
              </a:rPr>
              <a:t>/</a:t>
            </a:r>
            <a:endParaRPr lang="en-IN" sz="4000" dirty="0" smtClean="0"/>
          </a:p>
          <a:p>
            <a:endParaRPr lang="en-IN" sz="4400" dirty="0"/>
          </a:p>
        </p:txBody>
      </p:sp>
    </p:spTree>
    <p:extLst>
      <p:ext uri="{BB962C8B-B14F-4D97-AF65-F5344CB8AC3E}">
        <p14:creationId xmlns:p14="http://schemas.microsoft.com/office/powerpoint/2010/main" val="1126445768"/>
      </p:ext>
    </p:extLst>
  </p:cSld>
  <p:clrMapOvr>
    <a:overrideClrMapping bg1="lt1" tx1="dk1" bg2="lt2" tx2="dk2" accent1="accent1" accent2="accent2" accent3="accent3" accent4="accent4" accent5="accent5" accent6="accent6" hlink="hlink" folHlink="folHlink"/>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0" y="2828836"/>
            <a:ext cx="4572000" cy="1815882"/>
          </a:xfrm>
          <a:prstGeom prst="rect">
            <a:avLst/>
          </a:prstGeom>
        </p:spPr>
        <p:txBody>
          <a:bodyPr>
            <a:spAutoFit/>
          </a:bodyPr>
          <a:lstStyle/>
          <a:p>
            <a:r>
              <a:rPr lang="en-US" sz="2800" b="1" dirty="0"/>
              <a:t>Arun Aggarwal</a:t>
            </a:r>
            <a:r>
              <a:rPr lang="en-US" sz="2800" dirty="0"/>
              <a:t/>
            </a:r>
            <a:br>
              <a:rPr lang="en-US" sz="2800" dirty="0"/>
            </a:br>
            <a:r>
              <a:rPr lang="en-US" sz="2800" dirty="0"/>
              <a:t>Associate Professor </a:t>
            </a:r>
            <a:br>
              <a:rPr lang="en-US" sz="2800" dirty="0"/>
            </a:br>
            <a:r>
              <a:rPr lang="en-US" sz="2800" dirty="0"/>
              <a:t>The University of Sydney</a:t>
            </a:r>
            <a:br>
              <a:rPr lang="en-US" sz="2800" dirty="0"/>
            </a:br>
            <a:r>
              <a:rPr lang="en-US" sz="2800" dirty="0"/>
              <a:t>Australia</a:t>
            </a:r>
          </a:p>
        </p:txBody>
      </p:sp>
      <p:pic>
        <p:nvPicPr>
          <p:cNvPr id="5"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16633"/>
            <a:ext cx="9144000" cy="12961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50676506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1988840"/>
            <a:ext cx="8229600" cy="4680520"/>
          </a:xfrm>
        </p:spPr>
        <p:txBody>
          <a:bodyPr>
            <a:normAutofit fontScale="77500" lnSpcReduction="20000"/>
          </a:bodyPr>
          <a:lstStyle/>
          <a:p>
            <a:r>
              <a:rPr lang="en-AU" dirty="0"/>
              <a:t>On behalf of </a:t>
            </a:r>
            <a:r>
              <a:rPr lang="en-AU" dirty="0" smtClean="0"/>
              <a:t>Journal of Clinical Trials, </a:t>
            </a:r>
            <a:r>
              <a:rPr lang="en-AU" dirty="0"/>
              <a:t>it is my </a:t>
            </a:r>
            <a:r>
              <a:rPr lang="en-AU" dirty="0" smtClean="0"/>
              <a:t>privilege </a:t>
            </a:r>
            <a:r>
              <a:rPr lang="en-AU" dirty="0"/>
              <a:t>to invite you to </a:t>
            </a:r>
            <a:r>
              <a:rPr lang="en-AU" dirty="0" smtClean="0"/>
              <a:t>contribute to the Journal of Clinical Trials</a:t>
            </a:r>
          </a:p>
          <a:p>
            <a:pPr marL="0" indent="0">
              <a:buNone/>
            </a:pPr>
            <a:r>
              <a:rPr lang="en-AU" dirty="0" smtClean="0"/>
              <a:t> </a:t>
            </a:r>
            <a:endParaRPr lang="en-AU" dirty="0"/>
          </a:p>
          <a:p>
            <a:r>
              <a:rPr lang="en-AU" dirty="0"/>
              <a:t>The </a:t>
            </a:r>
            <a:r>
              <a:rPr lang="en-AU" dirty="0" smtClean="0"/>
              <a:t>Journal </a:t>
            </a:r>
            <a:r>
              <a:rPr lang="en-AU" dirty="0"/>
              <a:t>is an excellent opportunity to bring together scientific researchers and health care professional to present their work and share their </a:t>
            </a:r>
            <a:r>
              <a:rPr lang="en-AU" dirty="0" smtClean="0"/>
              <a:t>knowledge</a:t>
            </a:r>
          </a:p>
          <a:p>
            <a:pPr marL="0" indent="0">
              <a:buNone/>
            </a:pPr>
            <a:endParaRPr lang="en-AU" dirty="0"/>
          </a:p>
          <a:p>
            <a:r>
              <a:rPr lang="en-AU" dirty="0" smtClean="0"/>
              <a:t>The Journal caters for a wide </a:t>
            </a:r>
            <a:r>
              <a:rPr lang="en-AU" dirty="0"/>
              <a:t>variety of disciplines and specialties represented in areas of clinical trials and </a:t>
            </a:r>
            <a:r>
              <a:rPr lang="en-AU" dirty="0" smtClean="0"/>
              <a:t>research</a:t>
            </a:r>
          </a:p>
          <a:p>
            <a:pPr marL="0" indent="0">
              <a:buNone/>
            </a:pPr>
            <a:endParaRPr lang="en-AU" dirty="0"/>
          </a:p>
          <a:p>
            <a:r>
              <a:rPr lang="en-AU" dirty="0"/>
              <a:t>A number of eminent researchers </a:t>
            </a:r>
            <a:r>
              <a:rPr lang="en-AU" dirty="0" smtClean="0"/>
              <a:t>have published in the Journal to publish their </a:t>
            </a:r>
            <a:r>
              <a:rPr lang="en-AU" dirty="0"/>
              <a:t>high quality </a:t>
            </a:r>
            <a:r>
              <a:rPr lang="en-AU" dirty="0" smtClean="0"/>
              <a:t>work</a:t>
            </a:r>
          </a:p>
          <a:p>
            <a:pPr marL="0" indent="0">
              <a:buNone/>
            </a:pPr>
            <a:endParaRPr lang="en-AU" dirty="0"/>
          </a:p>
          <a:p>
            <a:r>
              <a:rPr lang="en-AU" dirty="0"/>
              <a:t>It is only with the support and participation </a:t>
            </a:r>
            <a:r>
              <a:rPr lang="en-AU" dirty="0" smtClean="0"/>
              <a:t>that will </a:t>
            </a:r>
            <a:r>
              <a:rPr lang="en-AU" dirty="0"/>
              <a:t>make the </a:t>
            </a:r>
            <a:r>
              <a:rPr lang="en-AU" dirty="0" smtClean="0"/>
              <a:t>Journal  </a:t>
            </a:r>
            <a:r>
              <a:rPr lang="en-AU" dirty="0"/>
              <a:t>a </a:t>
            </a:r>
            <a:r>
              <a:rPr lang="en-AU" dirty="0" smtClean="0"/>
              <a:t>success</a:t>
            </a:r>
            <a:endParaRPr lang="en-AU" dirty="0"/>
          </a:p>
          <a:p>
            <a:endParaRPr lang="en-AU" dirty="0"/>
          </a:p>
        </p:txBody>
      </p:sp>
      <p:sp>
        <p:nvSpPr>
          <p:cNvPr id="2" name="Rectangle 1"/>
          <p:cNvSpPr/>
          <p:nvPr/>
        </p:nvSpPr>
        <p:spPr>
          <a:xfrm>
            <a:off x="1475656" y="514300"/>
            <a:ext cx="6120680" cy="93610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t>Introduction</a:t>
            </a:r>
          </a:p>
        </p:txBody>
      </p:sp>
      <p:pic>
        <p:nvPicPr>
          <p:cNvPr id="5"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16633"/>
            <a:ext cx="9144000" cy="4680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96905894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Diagram 8"/>
          <p:cNvGraphicFramePr/>
          <p:nvPr>
            <p:extLst>
              <p:ext uri="{D42A27DB-BD31-4B8C-83A1-F6EECF244321}">
                <p14:modId xmlns:p14="http://schemas.microsoft.com/office/powerpoint/2010/main" val="1550849633"/>
              </p:ext>
            </p:extLst>
          </p:nvPr>
        </p:nvGraphicFramePr>
        <p:xfrm>
          <a:off x="457200" y="584684"/>
          <a:ext cx="8229600" cy="83295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Content Placeholder 2"/>
          <p:cNvSpPr>
            <a:spLocks noGrp="1"/>
          </p:cNvSpPr>
          <p:nvPr>
            <p:ph sz="quarter" idx="1"/>
          </p:nvPr>
        </p:nvSpPr>
        <p:spPr>
          <a:xfrm>
            <a:off x="457200" y="1600200"/>
            <a:ext cx="8229600" cy="5141168"/>
          </a:xfrm>
        </p:spPr>
        <p:txBody>
          <a:bodyPr>
            <a:normAutofit fontScale="77500" lnSpcReduction="20000"/>
          </a:bodyPr>
          <a:lstStyle/>
          <a:p>
            <a:r>
              <a:rPr lang="en-US" dirty="0"/>
              <a:t>Professor Arun Aggarwal, is a </a:t>
            </a:r>
            <a:r>
              <a:rPr lang="en-US" dirty="0" smtClean="0"/>
              <a:t>Neurologist </a:t>
            </a:r>
            <a:r>
              <a:rPr lang="en-US" dirty="0"/>
              <a:t>and </a:t>
            </a:r>
            <a:r>
              <a:rPr lang="en-US" dirty="0" smtClean="0"/>
              <a:t>Pain specialist</a:t>
            </a:r>
            <a:endParaRPr lang="en-US" dirty="0"/>
          </a:p>
          <a:p>
            <a:endParaRPr lang="en-US" dirty="0" smtClean="0"/>
          </a:p>
          <a:p>
            <a:r>
              <a:rPr lang="en-US" dirty="0" smtClean="0"/>
              <a:t>He </a:t>
            </a:r>
            <a:r>
              <a:rPr lang="en-US" dirty="0"/>
              <a:t>graduated from the University of Adelaide in </a:t>
            </a:r>
            <a:r>
              <a:rPr lang="en-US" dirty="0" smtClean="0"/>
              <a:t>1987</a:t>
            </a:r>
          </a:p>
          <a:p>
            <a:endParaRPr lang="en-US" dirty="0"/>
          </a:p>
          <a:p>
            <a:r>
              <a:rPr lang="en-US" dirty="0" smtClean="0"/>
              <a:t>He </a:t>
            </a:r>
            <a:r>
              <a:rPr lang="en-US" dirty="0"/>
              <a:t>then went on to </a:t>
            </a:r>
            <a:r>
              <a:rPr lang="en-US" dirty="0" err="1" smtClean="0"/>
              <a:t>specialise</a:t>
            </a:r>
            <a:r>
              <a:rPr lang="en-US" dirty="0" smtClean="0"/>
              <a:t> </a:t>
            </a:r>
            <a:r>
              <a:rPr lang="en-US" dirty="0"/>
              <a:t>in Neurology, Rehabilitation Medicine and Pain </a:t>
            </a:r>
            <a:r>
              <a:rPr lang="en-US" dirty="0" smtClean="0"/>
              <a:t>Medicine</a:t>
            </a:r>
          </a:p>
          <a:p>
            <a:endParaRPr lang="en-US" dirty="0"/>
          </a:p>
          <a:p>
            <a:r>
              <a:rPr lang="en-US" dirty="0" smtClean="0"/>
              <a:t>He </a:t>
            </a:r>
            <a:r>
              <a:rPr lang="en-US" dirty="0"/>
              <a:t>completed his PhD in 2004 in Motor Neuron Disease with his primary paper, “Detection of pre-clinical motor </a:t>
            </a:r>
            <a:r>
              <a:rPr lang="en-US" dirty="0" err="1"/>
              <a:t>neurone</a:t>
            </a:r>
            <a:r>
              <a:rPr lang="en-US" dirty="0"/>
              <a:t> loss in SOD1 mutation carriers using motor unit number estimation” being widely cited in the international literature. </a:t>
            </a:r>
            <a:endParaRPr lang="en-US" dirty="0" smtClean="0"/>
          </a:p>
          <a:p>
            <a:endParaRPr lang="en-US" dirty="0"/>
          </a:p>
          <a:p>
            <a:r>
              <a:rPr lang="en-US" dirty="0" smtClean="0"/>
              <a:t>He </a:t>
            </a:r>
            <a:r>
              <a:rPr lang="en-US" dirty="0"/>
              <a:t>has also written 3 book chapters on this subject and has also published widely on a number of different </a:t>
            </a:r>
            <a:r>
              <a:rPr lang="en-US" dirty="0" smtClean="0"/>
              <a:t>topics</a:t>
            </a:r>
          </a:p>
          <a:p>
            <a:endParaRPr lang="en-US" dirty="0"/>
          </a:p>
          <a:p>
            <a:r>
              <a:rPr lang="en-US" dirty="0" smtClean="0"/>
              <a:t>He </a:t>
            </a:r>
            <a:r>
              <a:rPr lang="en-US" dirty="0"/>
              <a:t>currently has a number of research projects in the areas of Chronic Pain and Parkinson’s </a:t>
            </a:r>
            <a:r>
              <a:rPr lang="en-US" dirty="0" smtClean="0"/>
              <a:t>Disease</a:t>
            </a:r>
            <a:endParaRPr lang="en-AU" dirty="0"/>
          </a:p>
          <a:p>
            <a:endParaRPr lang="en-AU" dirty="0"/>
          </a:p>
        </p:txBody>
      </p:sp>
      <p:pic>
        <p:nvPicPr>
          <p:cNvPr id="4" name="Picture 2"/>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0" y="116633"/>
            <a:ext cx="9144000" cy="4680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11428677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Diagram 5"/>
          <p:cNvGraphicFramePr/>
          <p:nvPr>
            <p:extLst>
              <p:ext uri="{D42A27DB-BD31-4B8C-83A1-F6EECF244321}">
                <p14:modId xmlns:p14="http://schemas.microsoft.com/office/powerpoint/2010/main" val="1161090441"/>
              </p:ext>
            </p:extLst>
          </p:nvPr>
        </p:nvGraphicFramePr>
        <p:xfrm>
          <a:off x="457200" y="1124744"/>
          <a:ext cx="8229600" cy="29289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4" name="Content Placeholder 3"/>
          <p:cNvGraphicFramePr>
            <a:graphicFrameLocks noGrp="1"/>
          </p:cNvGraphicFramePr>
          <p:nvPr>
            <p:ph sz="quarter" idx="1"/>
            <p:extLst>
              <p:ext uri="{D42A27DB-BD31-4B8C-83A1-F6EECF244321}">
                <p14:modId xmlns:p14="http://schemas.microsoft.com/office/powerpoint/2010/main" val="4091332727"/>
              </p:ext>
            </p:extLst>
          </p:nvPr>
        </p:nvGraphicFramePr>
        <p:xfrm>
          <a:off x="683568" y="1844824"/>
          <a:ext cx="7992887" cy="4392487"/>
        </p:xfrm>
        <a:graphic>
          <a:graphicData uri="http://schemas.openxmlformats.org/drawingml/2006/table">
            <a:tbl>
              <a:tblPr firstRow="1" firstCol="1" bandRow="1">
                <a:tableStyleId>{5C22544A-7EE6-4342-B048-85BDC9FD1C3A}</a:tableStyleId>
              </a:tblPr>
              <a:tblGrid>
                <a:gridCol w="1134196"/>
                <a:gridCol w="4319757"/>
                <a:gridCol w="2538934"/>
              </a:tblGrid>
              <a:tr h="585665">
                <a:tc>
                  <a:txBody>
                    <a:bodyPr/>
                    <a:lstStyle/>
                    <a:p>
                      <a:pPr>
                        <a:spcAft>
                          <a:spcPts val="0"/>
                        </a:spcAft>
                        <a:tabLst>
                          <a:tab pos="635" algn="l"/>
                          <a:tab pos="457200" algn="l"/>
                          <a:tab pos="1170305" algn="l"/>
                          <a:tab pos="1371600" algn="l"/>
                          <a:tab pos="1828800" algn="l"/>
                          <a:tab pos="2286000" algn="l"/>
                          <a:tab pos="2743200" algn="l"/>
                          <a:tab pos="3200400" algn="l"/>
                          <a:tab pos="3657600" algn="l"/>
                          <a:tab pos="4114800" algn="l"/>
                          <a:tab pos="4572000" algn="l"/>
                          <a:tab pos="5029200" algn="l"/>
                          <a:tab pos="5486400" algn="l"/>
                        </a:tabLst>
                      </a:pPr>
                      <a:r>
                        <a:rPr lang="en-AU" sz="1200" dirty="0">
                          <a:effectLst/>
                        </a:rPr>
                        <a:t>2007 - present</a:t>
                      </a:r>
                      <a:endParaRPr lang="en-AU" sz="1000" dirty="0">
                        <a:effectLst/>
                        <a:latin typeface="CG Times"/>
                        <a:ea typeface="Times New Roman"/>
                        <a:cs typeface="CG Times"/>
                      </a:endParaRPr>
                    </a:p>
                  </a:txBody>
                  <a:tcPr marL="68580" marR="68580" marT="0" marB="0"/>
                </a:tc>
                <a:tc>
                  <a:txBody>
                    <a:bodyPr/>
                    <a:lstStyle/>
                    <a:p>
                      <a:pPr>
                        <a:spcAft>
                          <a:spcPts val="0"/>
                        </a:spcAft>
                        <a:tabLst>
                          <a:tab pos="635" algn="l"/>
                          <a:tab pos="457200" algn="l"/>
                          <a:tab pos="1170305" algn="l"/>
                          <a:tab pos="1371600" algn="l"/>
                          <a:tab pos="1828800" algn="l"/>
                          <a:tab pos="2286000" algn="l"/>
                          <a:tab pos="2743200" algn="l"/>
                          <a:tab pos="3200400" algn="l"/>
                          <a:tab pos="3657600" algn="l"/>
                          <a:tab pos="4114800" algn="l"/>
                          <a:tab pos="4572000" algn="l"/>
                          <a:tab pos="5029200" algn="l"/>
                          <a:tab pos="5486400" algn="l"/>
                        </a:tabLst>
                      </a:pPr>
                      <a:r>
                        <a:rPr lang="en-AU" sz="1200">
                          <a:effectLst/>
                        </a:rPr>
                        <a:t>SENIOR STAFF SPECIALIST</a:t>
                      </a:r>
                      <a:endParaRPr lang="en-AU" sz="1000">
                        <a:effectLst/>
                      </a:endParaRPr>
                    </a:p>
                    <a:p>
                      <a:pPr>
                        <a:spcAft>
                          <a:spcPts val="0"/>
                        </a:spcAft>
                        <a:tabLst>
                          <a:tab pos="635" algn="l"/>
                          <a:tab pos="457200" algn="l"/>
                          <a:tab pos="1170305" algn="l"/>
                          <a:tab pos="1371600" algn="l"/>
                          <a:tab pos="1828800" algn="l"/>
                          <a:tab pos="2286000" algn="l"/>
                          <a:tab pos="2743200" algn="l"/>
                          <a:tab pos="3200400" algn="l"/>
                          <a:tab pos="3657600" algn="l"/>
                          <a:tab pos="4114800" algn="l"/>
                          <a:tab pos="4572000" algn="l"/>
                          <a:tab pos="5029200" algn="l"/>
                          <a:tab pos="5486400" algn="l"/>
                        </a:tabLst>
                      </a:pPr>
                      <a:r>
                        <a:rPr lang="en-AU" sz="1200">
                          <a:effectLst/>
                        </a:rPr>
                        <a:t>REHABILITATION and PAIN MEDICINE – Part time 50% </a:t>
                      </a:r>
                      <a:endParaRPr lang="en-AU" sz="1000">
                        <a:effectLst/>
                        <a:latin typeface="CG Times"/>
                        <a:ea typeface="Times New Roman"/>
                        <a:cs typeface="CG Times"/>
                      </a:endParaRPr>
                    </a:p>
                  </a:txBody>
                  <a:tcPr marL="68580" marR="68580" marT="0" marB="0"/>
                </a:tc>
                <a:tc>
                  <a:txBody>
                    <a:bodyPr/>
                    <a:lstStyle/>
                    <a:p>
                      <a:pPr>
                        <a:spcAft>
                          <a:spcPts val="0"/>
                        </a:spcAft>
                        <a:tabLst>
                          <a:tab pos="635" algn="l"/>
                          <a:tab pos="457200" algn="l"/>
                          <a:tab pos="1170305" algn="l"/>
                          <a:tab pos="1371600" algn="l"/>
                          <a:tab pos="1828800" algn="l"/>
                          <a:tab pos="2286000" algn="l"/>
                          <a:tab pos="2743200" algn="l"/>
                          <a:tab pos="3200400" algn="l"/>
                          <a:tab pos="3657600" algn="l"/>
                          <a:tab pos="4114800" algn="l"/>
                          <a:tab pos="4572000" algn="l"/>
                          <a:tab pos="5029200" algn="l"/>
                          <a:tab pos="5486400" algn="l"/>
                        </a:tabLst>
                      </a:pPr>
                      <a:r>
                        <a:rPr lang="en-AU" sz="1200">
                          <a:effectLst/>
                        </a:rPr>
                        <a:t>RPAH Hospital</a:t>
                      </a:r>
                      <a:endParaRPr lang="en-AU" sz="1000">
                        <a:effectLst/>
                      </a:endParaRPr>
                    </a:p>
                    <a:p>
                      <a:pPr>
                        <a:spcAft>
                          <a:spcPts val="0"/>
                        </a:spcAft>
                        <a:tabLst>
                          <a:tab pos="635" algn="l"/>
                          <a:tab pos="457200" algn="l"/>
                          <a:tab pos="1170305" algn="l"/>
                          <a:tab pos="1371600" algn="l"/>
                          <a:tab pos="1828800" algn="l"/>
                          <a:tab pos="2286000" algn="l"/>
                          <a:tab pos="2743200" algn="l"/>
                          <a:tab pos="3200400" algn="l"/>
                          <a:tab pos="3657600" algn="l"/>
                          <a:tab pos="4114800" algn="l"/>
                          <a:tab pos="4572000" algn="l"/>
                          <a:tab pos="5029200" algn="l"/>
                          <a:tab pos="5486400" algn="l"/>
                        </a:tabLst>
                      </a:pPr>
                      <a:r>
                        <a:rPr lang="en-AU" sz="1200">
                          <a:effectLst/>
                        </a:rPr>
                        <a:t>Balmain Hospital</a:t>
                      </a:r>
                      <a:endParaRPr lang="en-AU" sz="1000">
                        <a:effectLst/>
                        <a:latin typeface="CG Times"/>
                        <a:ea typeface="Times New Roman"/>
                        <a:cs typeface="CG Times"/>
                      </a:endParaRPr>
                    </a:p>
                  </a:txBody>
                  <a:tcPr marL="68580" marR="68580" marT="0" marB="0"/>
                </a:tc>
              </a:tr>
              <a:tr h="292832">
                <a:tc>
                  <a:txBody>
                    <a:bodyPr/>
                    <a:lstStyle/>
                    <a:p>
                      <a:pPr>
                        <a:spcAft>
                          <a:spcPts val="0"/>
                        </a:spcAft>
                        <a:tabLst>
                          <a:tab pos="635" algn="l"/>
                          <a:tab pos="457200" algn="l"/>
                          <a:tab pos="1170305" algn="l"/>
                          <a:tab pos="1371600" algn="l"/>
                          <a:tab pos="1828800" algn="l"/>
                          <a:tab pos="2286000" algn="l"/>
                          <a:tab pos="2743200" algn="l"/>
                          <a:tab pos="3200400" algn="l"/>
                          <a:tab pos="3657600" algn="l"/>
                          <a:tab pos="4114800" algn="l"/>
                          <a:tab pos="4572000" algn="l"/>
                          <a:tab pos="5029200" algn="l"/>
                          <a:tab pos="5486400" algn="l"/>
                        </a:tabLst>
                      </a:pPr>
                      <a:r>
                        <a:rPr lang="en-AU" sz="1200">
                          <a:effectLst/>
                        </a:rPr>
                        <a:t> </a:t>
                      </a:r>
                      <a:endParaRPr lang="en-AU" sz="1000">
                        <a:effectLst/>
                        <a:latin typeface="CG Times"/>
                        <a:ea typeface="Times New Roman"/>
                        <a:cs typeface="CG Times"/>
                      </a:endParaRPr>
                    </a:p>
                  </a:txBody>
                  <a:tcPr marL="68580" marR="68580" marT="0" marB="0"/>
                </a:tc>
                <a:tc>
                  <a:txBody>
                    <a:bodyPr/>
                    <a:lstStyle/>
                    <a:p>
                      <a:pPr>
                        <a:spcAft>
                          <a:spcPts val="0"/>
                        </a:spcAft>
                        <a:tabLst>
                          <a:tab pos="635" algn="l"/>
                          <a:tab pos="457200" algn="l"/>
                          <a:tab pos="1170305" algn="l"/>
                          <a:tab pos="1371600" algn="l"/>
                          <a:tab pos="1828800" algn="l"/>
                          <a:tab pos="2286000" algn="l"/>
                          <a:tab pos="2743200" algn="l"/>
                          <a:tab pos="3200400" algn="l"/>
                          <a:tab pos="3657600" algn="l"/>
                          <a:tab pos="4114800" algn="l"/>
                          <a:tab pos="4572000" algn="l"/>
                          <a:tab pos="5029200" algn="l"/>
                          <a:tab pos="5486400" algn="l"/>
                        </a:tabLst>
                      </a:pPr>
                      <a:r>
                        <a:rPr lang="en-AU" sz="1200">
                          <a:effectLst/>
                        </a:rPr>
                        <a:t> </a:t>
                      </a:r>
                      <a:endParaRPr lang="en-AU" sz="1000">
                        <a:effectLst/>
                        <a:latin typeface="CG Times"/>
                        <a:ea typeface="Times New Roman"/>
                        <a:cs typeface="CG Times"/>
                      </a:endParaRPr>
                    </a:p>
                  </a:txBody>
                  <a:tcPr marL="68580" marR="68580" marT="0" marB="0"/>
                </a:tc>
                <a:tc>
                  <a:txBody>
                    <a:bodyPr/>
                    <a:lstStyle/>
                    <a:p>
                      <a:pPr>
                        <a:spcAft>
                          <a:spcPts val="0"/>
                        </a:spcAft>
                        <a:tabLst>
                          <a:tab pos="635" algn="l"/>
                          <a:tab pos="457200" algn="l"/>
                          <a:tab pos="1170305" algn="l"/>
                          <a:tab pos="1371600" algn="l"/>
                          <a:tab pos="1828800" algn="l"/>
                          <a:tab pos="2286000" algn="l"/>
                          <a:tab pos="2743200" algn="l"/>
                          <a:tab pos="3200400" algn="l"/>
                          <a:tab pos="3657600" algn="l"/>
                          <a:tab pos="4114800" algn="l"/>
                          <a:tab pos="4572000" algn="l"/>
                          <a:tab pos="5029200" algn="l"/>
                          <a:tab pos="5486400" algn="l"/>
                        </a:tabLst>
                      </a:pPr>
                      <a:r>
                        <a:rPr lang="en-AU" sz="1200">
                          <a:effectLst/>
                        </a:rPr>
                        <a:t> </a:t>
                      </a:r>
                      <a:endParaRPr lang="en-AU" sz="1000">
                        <a:effectLst/>
                        <a:latin typeface="CG Times"/>
                        <a:ea typeface="Times New Roman"/>
                        <a:cs typeface="CG Times"/>
                      </a:endParaRPr>
                    </a:p>
                  </a:txBody>
                  <a:tcPr marL="68580" marR="68580" marT="0" marB="0"/>
                </a:tc>
              </a:tr>
              <a:tr h="2635493">
                <a:tc>
                  <a:txBody>
                    <a:bodyPr/>
                    <a:lstStyle/>
                    <a:p>
                      <a:pPr>
                        <a:spcAft>
                          <a:spcPts val="0"/>
                        </a:spcAft>
                        <a:tabLst>
                          <a:tab pos="635" algn="l"/>
                          <a:tab pos="457200" algn="l"/>
                          <a:tab pos="1170305" algn="l"/>
                          <a:tab pos="1371600" algn="l"/>
                          <a:tab pos="1828800" algn="l"/>
                          <a:tab pos="2286000" algn="l"/>
                          <a:tab pos="2743200" algn="l"/>
                          <a:tab pos="3200400" algn="l"/>
                          <a:tab pos="3657600" algn="l"/>
                          <a:tab pos="4114800" algn="l"/>
                          <a:tab pos="4572000" algn="l"/>
                          <a:tab pos="5029200" algn="l"/>
                          <a:tab pos="5486400" algn="l"/>
                        </a:tabLst>
                      </a:pPr>
                      <a:r>
                        <a:rPr lang="en-AU" sz="1200">
                          <a:effectLst/>
                        </a:rPr>
                        <a:t>1998 - present</a:t>
                      </a:r>
                      <a:endParaRPr lang="en-AU" sz="1000">
                        <a:effectLst/>
                        <a:latin typeface="CG Times"/>
                        <a:ea typeface="Times New Roman"/>
                        <a:cs typeface="CG Times"/>
                      </a:endParaRPr>
                    </a:p>
                  </a:txBody>
                  <a:tcPr marL="68580" marR="68580" marT="0" marB="0"/>
                </a:tc>
                <a:tc>
                  <a:txBody>
                    <a:bodyPr/>
                    <a:lstStyle/>
                    <a:p>
                      <a:pPr>
                        <a:spcAft>
                          <a:spcPts val="0"/>
                        </a:spcAft>
                        <a:tabLst>
                          <a:tab pos="635" algn="l"/>
                          <a:tab pos="457200" algn="l"/>
                          <a:tab pos="1170305" algn="l"/>
                          <a:tab pos="1371600" algn="l"/>
                          <a:tab pos="1828800" algn="l"/>
                          <a:tab pos="2286000" algn="l"/>
                          <a:tab pos="2743200" algn="l"/>
                          <a:tab pos="3200400" algn="l"/>
                          <a:tab pos="3657600" algn="l"/>
                          <a:tab pos="4114800" algn="l"/>
                          <a:tab pos="4572000" algn="l"/>
                          <a:tab pos="5029200" algn="l"/>
                          <a:tab pos="5486400" algn="l"/>
                        </a:tabLst>
                      </a:pPr>
                      <a:r>
                        <a:rPr lang="en-AU" sz="1200" dirty="0">
                          <a:effectLst/>
                        </a:rPr>
                        <a:t>VISITING MEDICAL OFFICER </a:t>
                      </a:r>
                      <a:endParaRPr lang="en-AU" sz="1000" dirty="0">
                        <a:effectLst/>
                      </a:endParaRPr>
                    </a:p>
                    <a:p>
                      <a:pPr marL="342900" lvl="0" indent="-342900">
                        <a:spcAft>
                          <a:spcPts val="0"/>
                        </a:spcAft>
                        <a:buFont typeface="Symbol"/>
                        <a:buChar char=""/>
                        <a:tabLst>
                          <a:tab pos="635" algn="l"/>
                          <a:tab pos="457200" algn="l"/>
                          <a:tab pos="1170305" algn="l"/>
                          <a:tab pos="1371600" algn="l"/>
                          <a:tab pos="1828800" algn="l"/>
                          <a:tab pos="2286000" algn="l"/>
                          <a:tab pos="2743200" algn="l"/>
                          <a:tab pos="3200400" algn="l"/>
                          <a:tab pos="3657600" algn="l"/>
                          <a:tab pos="4114800" algn="l"/>
                          <a:tab pos="4572000" algn="l"/>
                          <a:tab pos="5029200" algn="l"/>
                          <a:tab pos="5486400" algn="l"/>
                        </a:tabLst>
                      </a:pPr>
                      <a:r>
                        <a:rPr lang="en-AU" sz="1200" dirty="0">
                          <a:effectLst/>
                        </a:rPr>
                        <a:t>Neurology </a:t>
                      </a:r>
                      <a:endParaRPr lang="en-AU" sz="1000" dirty="0">
                        <a:effectLst/>
                      </a:endParaRPr>
                    </a:p>
                    <a:p>
                      <a:pPr marL="342900" lvl="0" indent="-342900">
                        <a:spcAft>
                          <a:spcPts val="0"/>
                        </a:spcAft>
                        <a:buFont typeface="Symbol"/>
                        <a:buChar char=""/>
                        <a:tabLst>
                          <a:tab pos="635" algn="l"/>
                          <a:tab pos="457200" algn="l"/>
                          <a:tab pos="1170305" algn="l"/>
                          <a:tab pos="1371600" algn="l"/>
                          <a:tab pos="1828800" algn="l"/>
                          <a:tab pos="2286000" algn="l"/>
                          <a:tab pos="2743200" algn="l"/>
                          <a:tab pos="3200400" algn="l"/>
                          <a:tab pos="3657600" algn="l"/>
                          <a:tab pos="4114800" algn="l"/>
                          <a:tab pos="4572000" algn="l"/>
                          <a:tab pos="5029200" algn="l"/>
                          <a:tab pos="5486400" algn="l"/>
                        </a:tabLst>
                      </a:pPr>
                      <a:r>
                        <a:rPr lang="en-AU" sz="1200" dirty="0">
                          <a:effectLst/>
                        </a:rPr>
                        <a:t>Neurology, Rehabilitation and Pain Medicine </a:t>
                      </a:r>
                      <a:endParaRPr lang="en-AU" sz="1000" dirty="0">
                        <a:effectLst/>
                      </a:endParaRPr>
                    </a:p>
                    <a:p>
                      <a:pPr marL="342900" lvl="0" indent="-342900">
                        <a:spcAft>
                          <a:spcPts val="0"/>
                        </a:spcAft>
                        <a:buFont typeface="Symbol"/>
                        <a:buChar char=""/>
                        <a:tabLst>
                          <a:tab pos="635" algn="l"/>
                          <a:tab pos="457200" algn="l"/>
                          <a:tab pos="1170305" algn="l"/>
                          <a:tab pos="1371600" algn="l"/>
                          <a:tab pos="1828800" algn="l"/>
                          <a:tab pos="2286000" algn="l"/>
                          <a:tab pos="2743200" algn="l"/>
                          <a:tab pos="3200400" algn="l"/>
                          <a:tab pos="3657600" algn="l"/>
                          <a:tab pos="4114800" algn="l"/>
                          <a:tab pos="4572000" algn="l"/>
                          <a:tab pos="5029200" algn="l"/>
                          <a:tab pos="5486400" algn="l"/>
                        </a:tabLst>
                      </a:pPr>
                      <a:r>
                        <a:rPr lang="en-AU" sz="1200" dirty="0">
                          <a:effectLst/>
                        </a:rPr>
                        <a:t>Rehabilitation Medicine  </a:t>
                      </a:r>
                      <a:endParaRPr lang="en-AU" sz="1000" dirty="0">
                        <a:effectLst/>
                      </a:endParaRPr>
                    </a:p>
                    <a:p>
                      <a:pPr marL="342900" lvl="0" indent="-342900">
                        <a:spcAft>
                          <a:spcPts val="0"/>
                        </a:spcAft>
                        <a:buFont typeface="Symbol"/>
                        <a:buChar char=""/>
                        <a:tabLst>
                          <a:tab pos="635" algn="l"/>
                          <a:tab pos="457200" algn="l"/>
                          <a:tab pos="1170305" algn="l"/>
                          <a:tab pos="1371600" algn="l"/>
                          <a:tab pos="1828800" algn="l"/>
                          <a:tab pos="2286000" algn="l"/>
                          <a:tab pos="2743200" algn="l"/>
                          <a:tab pos="3200400" algn="l"/>
                          <a:tab pos="3657600" algn="l"/>
                          <a:tab pos="4114800" algn="l"/>
                          <a:tab pos="4572000" algn="l"/>
                          <a:tab pos="5029200" algn="l"/>
                          <a:tab pos="5486400" algn="l"/>
                        </a:tabLst>
                      </a:pPr>
                      <a:r>
                        <a:rPr lang="en-AU" sz="1200" dirty="0">
                          <a:effectLst/>
                        </a:rPr>
                        <a:t>Rehabilitation Medicine</a:t>
                      </a:r>
                      <a:endParaRPr lang="en-AU" sz="1000" dirty="0">
                        <a:effectLst/>
                      </a:endParaRPr>
                    </a:p>
                    <a:p>
                      <a:pPr>
                        <a:spcAft>
                          <a:spcPts val="0"/>
                        </a:spcAft>
                        <a:tabLst>
                          <a:tab pos="635" algn="l"/>
                          <a:tab pos="457200" algn="l"/>
                          <a:tab pos="1170305" algn="l"/>
                          <a:tab pos="1371600" algn="l"/>
                          <a:tab pos="1828800" algn="l"/>
                          <a:tab pos="2286000" algn="l"/>
                          <a:tab pos="2743200" algn="l"/>
                          <a:tab pos="3200400" algn="l"/>
                          <a:tab pos="3657600" algn="l"/>
                          <a:tab pos="4114800" algn="l"/>
                          <a:tab pos="4572000" algn="l"/>
                          <a:tab pos="5029200" algn="l"/>
                          <a:tab pos="5486400" algn="l"/>
                        </a:tabLst>
                      </a:pPr>
                      <a:r>
                        <a:rPr lang="en-AU" sz="1200" dirty="0">
                          <a:effectLst/>
                        </a:rPr>
                        <a:t> </a:t>
                      </a:r>
                      <a:endParaRPr lang="en-AU" sz="1000" dirty="0">
                        <a:effectLst/>
                      </a:endParaRPr>
                    </a:p>
                    <a:p>
                      <a:pPr>
                        <a:spcAft>
                          <a:spcPts val="0"/>
                        </a:spcAft>
                        <a:tabLst>
                          <a:tab pos="635" algn="l"/>
                          <a:tab pos="457200" algn="l"/>
                          <a:tab pos="1170305" algn="l"/>
                          <a:tab pos="1371600" algn="l"/>
                          <a:tab pos="1828800" algn="l"/>
                          <a:tab pos="2286000" algn="l"/>
                          <a:tab pos="2743200" algn="l"/>
                          <a:tab pos="3200400" algn="l"/>
                          <a:tab pos="3657600" algn="l"/>
                          <a:tab pos="4114800" algn="l"/>
                          <a:tab pos="4572000" algn="l"/>
                          <a:tab pos="5029200" algn="l"/>
                          <a:tab pos="5486400" algn="l"/>
                        </a:tabLst>
                      </a:pPr>
                      <a:r>
                        <a:rPr lang="en-AU" sz="1200" dirty="0">
                          <a:effectLst/>
                        </a:rPr>
                        <a:t>PRIVATE PRACTICE</a:t>
                      </a:r>
                      <a:endParaRPr lang="en-AU" sz="1000" dirty="0">
                        <a:effectLst/>
                      </a:endParaRPr>
                    </a:p>
                    <a:p>
                      <a:pPr>
                        <a:spcAft>
                          <a:spcPts val="0"/>
                        </a:spcAft>
                        <a:tabLst>
                          <a:tab pos="635" algn="l"/>
                          <a:tab pos="457200" algn="l"/>
                          <a:tab pos="1170305" algn="l"/>
                          <a:tab pos="1371600" algn="l"/>
                          <a:tab pos="1828800" algn="l"/>
                          <a:tab pos="2286000" algn="l"/>
                          <a:tab pos="2743200" algn="l"/>
                          <a:tab pos="3200400" algn="l"/>
                          <a:tab pos="3657600" algn="l"/>
                          <a:tab pos="4114800" algn="l"/>
                          <a:tab pos="4572000" algn="l"/>
                          <a:tab pos="5029200" algn="l"/>
                          <a:tab pos="5486400" algn="l"/>
                        </a:tabLst>
                      </a:pPr>
                      <a:r>
                        <a:rPr lang="en-AU" sz="1200" dirty="0">
                          <a:effectLst/>
                        </a:rPr>
                        <a:t>NEUROLOGY, NEUROPHYSIOLOGY and PAIN</a:t>
                      </a:r>
                      <a:endParaRPr lang="en-AU" sz="1000" dirty="0">
                        <a:effectLst/>
                        <a:latin typeface="CG Times"/>
                        <a:ea typeface="Times New Roman"/>
                        <a:cs typeface="CG Times"/>
                      </a:endParaRPr>
                    </a:p>
                  </a:txBody>
                  <a:tcPr marL="68580" marR="68580" marT="0" marB="0"/>
                </a:tc>
                <a:tc>
                  <a:txBody>
                    <a:bodyPr/>
                    <a:lstStyle/>
                    <a:p>
                      <a:pPr>
                        <a:spcAft>
                          <a:spcPts val="0"/>
                        </a:spcAft>
                        <a:tabLst>
                          <a:tab pos="635" algn="l"/>
                          <a:tab pos="457200" algn="l"/>
                          <a:tab pos="1170305" algn="l"/>
                          <a:tab pos="1371600" algn="l"/>
                          <a:tab pos="1828800" algn="l"/>
                          <a:tab pos="2286000" algn="l"/>
                          <a:tab pos="2743200" algn="l"/>
                          <a:tab pos="3200400" algn="l"/>
                          <a:tab pos="3657600" algn="l"/>
                          <a:tab pos="4114800" algn="l"/>
                          <a:tab pos="4572000" algn="l"/>
                          <a:tab pos="5029200" algn="l"/>
                          <a:tab pos="5486400" algn="l"/>
                        </a:tabLst>
                      </a:pPr>
                      <a:r>
                        <a:rPr lang="en-AU" sz="1200">
                          <a:effectLst/>
                        </a:rPr>
                        <a:t>Concord Hospital</a:t>
                      </a:r>
                      <a:endParaRPr lang="en-AU" sz="1000">
                        <a:effectLst/>
                      </a:endParaRPr>
                    </a:p>
                    <a:p>
                      <a:pPr>
                        <a:spcAft>
                          <a:spcPts val="0"/>
                        </a:spcAft>
                        <a:tabLst>
                          <a:tab pos="635" algn="l"/>
                          <a:tab pos="457200" algn="l"/>
                          <a:tab pos="1170305" algn="l"/>
                          <a:tab pos="1371600" algn="l"/>
                          <a:tab pos="1828800" algn="l"/>
                          <a:tab pos="2286000" algn="l"/>
                          <a:tab pos="2743200" algn="l"/>
                          <a:tab pos="3200400" algn="l"/>
                          <a:tab pos="3657600" algn="l"/>
                          <a:tab pos="4114800" algn="l"/>
                          <a:tab pos="4572000" algn="l"/>
                          <a:tab pos="5029200" algn="l"/>
                          <a:tab pos="5486400" algn="l"/>
                        </a:tabLst>
                      </a:pPr>
                      <a:r>
                        <a:rPr lang="en-AU" sz="1200">
                          <a:effectLst/>
                        </a:rPr>
                        <a:t>Strathfield Private Hospital</a:t>
                      </a:r>
                      <a:endParaRPr lang="en-AU" sz="1000">
                        <a:effectLst/>
                      </a:endParaRPr>
                    </a:p>
                    <a:p>
                      <a:pPr>
                        <a:spcAft>
                          <a:spcPts val="0"/>
                        </a:spcAft>
                        <a:tabLst>
                          <a:tab pos="635" algn="l"/>
                          <a:tab pos="457200" algn="l"/>
                          <a:tab pos="1170305" algn="l"/>
                          <a:tab pos="1371600" algn="l"/>
                          <a:tab pos="1828800" algn="l"/>
                          <a:tab pos="2286000" algn="l"/>
                          <a:tab pos="2743200" algn="l"/>
                          <a:tab pos="3200400" algn="l"/>
                          <a:tab pos="3657600" algn="l"/>
                          <a:tab pos="4114800" algn="l"/>
                          <a:tab pos="4572000" algn="l"/>
                          <a:tab pos="5029200" algn="l"/>
                          <a:tab pos="5486400" algn="l"/>
                        </a:tabLst>
                      </a:pPr>
                      <a:r>
                        <a:rPr lang="en-AU" sz="1200">
                          <a:effectLst/>
                        </a:rPr>
                        <a:t>Metropolitan Rehabilitation </a:t>
                      </a:r>
                      <a:endParaRPr lang="en-AU" sz="1000">
                        <a:effectLst/>
                      </a:endParaRPr>
                    </a:p>
                    <a:p>
                      <a:pPr>
                        <a:spcAft>
                          <a:spcPts val="0"/>
                        </a:spcAft>
                        <a:tabLst>
                          <a:tab pos="635" algn="l"/>
                          <a:tab pos="457200" algn="l"/>
                          <a:tab pos="1170305" algn="l"/>
                          <a:tab pos="1371600" algn="l"/>
                          <a:tab pos="1828800" algn="l"/>
                          <a:tab pos="2286000" algn="l"/>
                          <a:tab pos="2743200" algn="l"/>
                          <a:tab pos="3200400" algn="l"/>
                          <a:tab pos="3657600" algn="l"/>
                          <a:tab pos="4114800" algn="l"/>
                          <a:tab pos="4572000" algn="l"/>
                          <a:tab pos="5029200" algn="l"/>
                          <a:tab pos="5486400" algn="l"/>
                        </a:tabLst>
                      </a:pPr>
                      <a:r>
                        <a:rPr lang="en-AU" sz="1200">
                          <a:effectLst/>
                        </a:rPr>
                        <a:t>Hunters Hill Private</a:t>
                      </a:r>
                      <a:endParaRPr lang="en-AU" sz="1000">
                        <a:effectLst/>
                      </a:endParaRPr>
                    </a:p>
                    <a:p>
                      <a:pPr>
                        <a:spcAft>
                          <a:spcPts val="0"/>
                        </a:spcAft>
                        <a:tabLst>
                          <a:tab pos="635" algn="l"/>
                          <a:tab pos="457200" algn="l"/>
                          <a:tab pos="1170305" algn="l"/>
                          <a:tab pos="1371600" algn="l"/>
                          <a:tab pos="1828800" algn="l"/>
                          <a:tab pos="2286000" algn="l"/>
                          <a:tab pos="2743200" algn="l"/>
                          <a:tab pos="3200400" algn="l"/>
                          <a:tab pos="3657600" algn="l"/>
                          <a:tab pos="4114800" algn="l"/>
                          <a:tab pos="4572000" algn="l"/>
                          <a:tab pos="5029200" algn="l"/>
                          <a:tab pos="5486400" algn="l"/>
                        </a:tabLst>
                      </a:pPr>
                      <a:r>
                        <a:rPr lang="en-AU" sz="1200">
                          <a:effectLst/>
                        </a:rPr>
                        <a:t> </a:t>
                      </a:r>
                      <a:endParaRPr lang="en-AU" sz="1000">
                        <a:effectLst/>
                      </a:endParaRPr>
                    </a:p>
                    <a:p>
                      <a:pPr>
                        <a:spcAft>
                          <a:spcPts val="0"/>
                        </a:spcAft>
                        <a:tabLst>
                          <a:tab pos="635" algn="l"/>
                          <a:tab pos="457200" algn="l"/>
                          <a:tab pos="1170305" algn="l"/>
                          <a:tab pos="1371600" algn="l"/>
                          <a:tab pos="1828800" algn="l"/>
                          <a:tab pos="2286000" algn="l"/>
                          <a:tab pos="2743200" algn="l"/>
                          <a:tab pos="3200400" algn="l"/>
                          <a:tab pos="3657600" algn="l"/>
                          <a:tab pos="4114800" algn="l"/>
                          <a:tab pos="4572000" algn="l"/>
                          <a:tab pos="5029200" algn="l"/>
                          <a:tab pos="5486400" algn="l"/>
                        </a:tabLst>
                      </a:pPr>
                      <a:r>
                        <a:rPr lang="en-AU" sz="1200">
                          <a:effectLst/>
                        </a:rPr>
                        <a:t> </a:t>
                      </a:r>
                      <a:endParaRPr lang="en-AU" sz="1000">
                        <a:effectLst/>
                      </a:endParaRPr>
                    </a:p>
                    <a:p>
                      <a:pPr>
                        <a:spcAft>
                          <a:spcPts val="0"/>
                        </a:spcAft>
                        <a:tabLst>
                          <a:tab pos="635" algn="l"/>
                          <a:tab pos="457200" algn="l"/>
                          <a:tab pos="1170305" algn="l"/>
                          <a:tab pos="1371600" algn="l"/>
                          <a:tab pos="1828800" algn="l"/>
                          <a:tab pos="2286000" algn="l"/>
                          <a:tab pos="2743200" algn="l"/>
                          <a:tab pos="3200400" algn="l"/>
                          <a:tab pos="3657600" algn="l"/>
                          <a:tab pos="4114800" algn="l"/>
                          <a:tab pos="4572000" algn="l"/>
                          <a:tab pos="5029200" algn="l"/>
                          <a:tab pos="5486400" algn="l"/>
                        </a:tabLst>
                      </a:pPr>
                      <a:r>
                        <a:rPr lang="en-AU" sz="1200">
                          <a:effectLst/>
                        </a:rPr>
                        <a:t> </a:t>
                      </a:r>
                      <a:endParaRPr lang="en-AU" sz="1000">
                        <a:effectLst/>
                      </a:endParaRPr>
                    </a:p>
                    <a:p>
                      <a:pPr>
                        <a:spcAft>
                          <a:spcPts val="0"/>
                        </a:spcAft>
                        <a:tabLst>
                          <a:tab pos="635" algn="l"/>
                          <a:tab pos="457200" algn="l"/>
                          <a:tab pos="1170305" algn="l"/>
                          <a:tab pos="1371600" algn="l"/>
                          <a:tab pos="1828800" algn="l"/>
                          <a:tab pos="2286000" algn="l"/>
                          <a:tab pos="2743200" algn="l"/>
                          <a:tab pos="3200400" algn="l"/>
                          <a:tab pos="3657600" algn="l"/>
                          <a:tab pos="4114800" algn="l"/>
                          <a:tab pos="4572000" algn="l"/>
                          <a:tab pos="5029200" algn="l"/>
                          <a:tab pos="5486400" algn="l"/>
                        </a:tabLst>
                      </a:pPr>
                      <a:r>
                        <a:rPr lang="en-AU" sz="1200">
                          <a:effectLst/>
                        </a:rPr>
                        <a:t>49 Palmerston Rd Hornsby</a:t>
                      </a:r>
                      <a:endParaRPr lang="en-AU" sz="1000">
                        <a:effectLst/>
                      </a:endParaRPr>
                    </a:p>
                    <a:p>
                      <a:pPr>
                        <a:spcAft>
                          <a:spcPts val="0"/>
                        </a:spcAft>
                        <a:tabLst>
                          <a:tab pos="635" algn="l"/>
                          <a:tab pos="457200" algn="l"/>
                          <a:tab pos="1170305" algn="l"/>
                          <a:tab pos="1371600" algn="l"/>
                          <a:tab pos="1828800" algn="l"/>
                          <a:tab pos="2286000" algn="l"/>
                          <a:tab pos="2743200" algn="l"/>
                          <a:tab pos="3200400" algn="l"/>
                          <a:tab pos="3657600" algn="l"/>
                          <a:tab pos="4114800" algn="l"/>
                          <a:tab pos="4572000" algn="l"/>
                          <a:tab pos="5029200" algn="l"/>
                          <a:tab pos="5486400" algn="l"/>
                        </a:tabLst>
                      </a:pPr>
                      <a:r>
                        <a:rPr lang="en-AU" sz="1200">
                          <a:effectLst/>
                        </a:rPr>
                        <a:t>190 Victoria Rd Rozelle</a:t>
                      </a:r>
                      <a:endParaRPr lang="en-AU" sz="1000">
                        <a:effectLst/>
                        <a:latin typeface="CG Times"/>
                        <a:ea typeface="Times New Roman"/>
                        <a:cs typeface="CG Times"/>
                      </a:endParaRPr>
                    </a:p>
                  </a:txBody>
                  <a:tcPr marL="68580" marR="68580" marT="0" marB="0"/>
                </a:tc>
              </a:tr>
              <a:tr h="292832">
                <a:tc>
                  <a:txBody>
                    <a:bodyPr/>
                    <a:lstStyle/>
                    <a:p>
                      <a:pPr>
                        <a:spcAft>
                          <a:spcPts val="0"/>
                        </a:spcAft>
                        <a:tabLst>
                          <a:tab pos="635" algn="l"/>
                          <a:tab pos="457200" algn="l"/>
                          <a:tab pos="1170305" algn="l"/>
                          <a:tab pos="1371600" algn="l"/>
                          <a:tab pos="1828800" algn="l"/>
                          <a:tab pos="2286000" algn="l"/>
                          <a:tab pos="2743200" algn="l"/>
                          <a:tab pos="3200400" algn="l"/>
                          <a:tab pos="3657600" algn="l"/>
                          <a:tab pos="4114800" algn="l"/>
                          <a:tab pos="4572000" algn="l"/>
                          <a:tab pos="5029200" algn="l"/>
                          <a:tab pos="5486400" algn="l"/>
                        </a:tabLst>
                      </a:pPr>
                      <a:r>
                        <a:rPr lang="en-AU" sz="1200">
                          <a:effectLst/>
                        </a:rPr>
                        <a:t> </a:t>
                      </a:r>
                      <a:endParaRPr lang="en-AU" sz="1000">
                        <a:effectLst/>
                        <a:latin typeface="CG Times"/>
                        <a:ea typeface="Times New Roman"/>
                        <a:cs typeface="CG Times"/>
                      </a:endParaRPr>
                    </a:p>
                  </a:txBody>
                  <a:tcPr marL="68580" marR="68580" marT="0" marB="0"/>
                </a:tc>
                <a:tc>
                  <a:txBody>
                    <a:bodyPr/>
                    <a:lstStyle/>
                    <a:p>
                      <a:pPr>
                        <a:spcAft>
                          <a:spcPts val="0"/>
                        </a:spcAft>
                        <a:tabLst>
                          <a:tab pos="635" algn="l"/>
                          <a:tab pos="457200" algn="l"/>
                          <a:tab pos="1170305" algn="l"/>
                          <a:tab pos="1371600" algn="l"/>
                          <a:tab pos="1828800" algn="l"/>
                          <a:tab pos="2286000" algn="l"/>
                          <a:tab pos="2743200" algn="l"/>
                          <a:tab pos="3200400" algn="l"/>
                          <a:tab pos="3657600" algn="l"/>
                          <a:tab pos="4114800" algn="l"/>
                          <a:tab pos="4572000" algn="l"/>
                          <a:tab pos="5029200" algn="l"/>
                          <a:tab pos="5486400" algn="l"/>
                        </a:tabLst>
                      </a:pPr>
                      <a:r>
                        <a:rPr lang="en-AU" sz="1200">
                          <a:effectLst/>
                        </a:rPr>
                        <a:t> </a:t>
                      </a:r>
                      <a:endParaRPr lang="en-AU" sz="1000">
                        <a:effectLst/>
                        <a:latin typeface="CG Times"/>
                        <a:ea typeface="Times New Roman"/>
                        <a:cs typeface="CG Times"/>
                      </a:endParaRPr>
                    </a:p>
                  </a:txBody>
                  <a:tcPr marL="68580" marR="68580" marT="0" marB="0"/>
                </a:tc>
                <a:tc>
                  <a:txBody>
                    <a:bodyPr/>
                    <a:lstStyle/>
                    <a:p>
                      <a:pPr>
                        <a:spcAft>
                          <a:spcPts val="0"/>
                        </a:spcAft>
                        <a:tabLst>
                          <a:tab pos="635" algn="l"/>
                          <a:tab pos="457200" algn="l"/>
                          <a:tab pos="1170305" algn="l"/>
                          <a:tab pos="1371600" algn="l"/>
                          <a:tab pos="1828800" algn="l"/>
                          <a:tab pos="2286000" algn="l"/>
                          <a:tab pos="2743200" algn="l"/>
                          <a:tab pos="3200400" algn="l"/>
                          <a:tab pos="3657600" algn="l"/>
                          <a:tab pos="4114800" algn="l"/>
                          <a:tab pos="4572000" algn="l"/>
                          <a:tab pos="5029200" algn="l"/>
                          <a:tab pos="5486400" algn="l"/>
                        </a:tabLst>
                      </a:pPr>
                      <a:r>
                        <a:rPr lang="en-AU" sz="1200">
                          <a:effectLst/>
                        </a:rPr>
                        <a:t> </a:t>
                      </a:r>
                      <a:endParaRPr lang="en-AU" sz="1000">
                        <a:effectLst/>
                        <a:latin typeface="CG Times"/>
                        <a:ea typeface="Times New Roman"/>
                        <a:cs typeface="CG Times"/>
                      </a:endParaRPr>
                    </a:p>
                  </a:txBody>
                  <a:tcPr marL="68580" marR="68580" marT="0" marB="0"/>
                </a:tc>
              </a:tr>
              <a:tr h="585665">
                <a:tc>
                  <a:txBody>
                    <a:bodyPr/>
                    <a:lstStyle/>
                    <a:p>
                      <a:pPr>
                        <a:spcAft>
                          <a:spcPts val="0"/>
                        </a:spcAft>
                        <a:tabLst>
                          <a:tab pos="635" algn="l"/>
                          <a:tab pos="457200" algn="l"/>
                          <a:tab pos="1170305" algn="l"/>
                          <a:tab pos="1371600" algn="l"/>
                          <a:tab pos="1828800" algn="l"/>
                          <a:tab pos="2286000" algn="l"/>
                          <a:tab pos="2743200" algn="l"/>
                          <a:tab pos="3200400" algn="l"/>
                          <a:tab pos="3657600" algn="l"/>
                          <a:tab pos="4114800" algn="l"/>
                          <a:tab pos="4572000" algn="l"/>
                          <a:tab pos="5029200" algn="l"/>
                          <a:tab pos="5486400" algn="l"/>
                        </a:tabLst>
                      </a:pPr>
                      <a:r>
                        <a:rPr lang="en-AU" sz="1200">
                          <a:effectLst/>
                        </a:rPr>
                        <a:t>2011 – present	</a:t>
                      </a:r>
                      <a:endParaRPr lang="en-AU" sz="1000">
                        <a:effectLst/>
                        <a:latin typeface="CG Times"/>
                        <a:ea typeface="Times New Roman"/>
                        <a:cs typeface="CG Times"/>
                      </a:endParaRPr>
                    </a:p>
                  </a:txBody>
                  <a:tcPr marL="68580" marR="68580" marT="0" marB="0"/>
                </a:tc>
                <a:tc>
                  <a:txBody>
                    <a:bodyPr/>
                    <a:lstStyle/>
                    <a:p>
                      <a:pPr>
                        <a:spcAft>
                          <a:spcPts val="0"/>
                        </a:spcAft>
                        <a:tabLst>
                          <a:tab pos="635" algn="l"/>
                          <a:tab pos="457200" algn="l"/>
                          <a:tab pos="1170305" algn="l"/>
                          <a:tab pos="1371600" algn="l"/>
                          <a:tab pos="1828800" algn="l"/>
                          <a:tab pos="2286000" algn="l"/>
                          <a:tab pos="2743200" algn="l"/>
                          <a:tab pos="3200400" algn="l"/>
                          <a:tab pos="3657600" algn="l"/>
                          <a:tab pos="4114800" algn="l"/>
                          <a:tab pos="4572000" algn="l"/>
                          <a:tab pos="5029200" algn="l"/>
                          <a:tab pos="5486400" algn="l"/>
                        </a:tabLst>
                      </a:pPr>
                      <a:r>
                        <a:rPr lang="en-AU" sz="1200">
                          <a:effectLst/>
                        </a:rPr>
                        <a:t>VISITING MEDICAL OFFICER </a:t>
                      </a:r>
                      <a:endParaRPr lang="en-AU" sz="1000">
                        <a:effectLst/>
                      </a:endParaRPr>
                    </a:p>
                    <a:p>
                      <a:pPr>
                        <a:spcAft>
                          <a:spcPts val="0"/>
                        </a:spcAft>
                        <a:tabLst>
                          <a:tab pos="635" algn="l"/>
                          <a:tab pos="457200" algn="l"/>
                          <a:tab pos="1170305" algn="l"/>
                          <a:tab pos="1371600" algn="l"/>
                          <a:tab pos="1828800" algn="l"/>
                          <a:tab pos="2286000" algn="l"/>
                          <a:tab pos="2743200" algn="l"/>
                          <a:tab pos="3200400" algn="l"/>
                          <a:tab pos="3657600" algn="l"/>
                          <a:tab pos="4114800" algn="l"/>
                          <a:tab pos="4572000" algn="l"/>
                          <a:tab pos="5029200" algn="l"/>
                          <a:tab pos="5486400" algn="l"/>
                        </a:tabLst>
                      </a:pPr>
                      <a:r>
                        <a:rPr lang="en-AU" sz="1200">
                          <a:effectLst/>
                        </a:rPr>
                        <a:t>Neurology, Rehabilitation and Pain Medicine</a:t>
                      </a:r>
                      <a:endParaRPr lang="en-AU" sz="1000">
                        <a:effectLst/>
                        <a:latin typeface="CG Times"/>
                        <a:ea typeface="Times New Roman"/>
                        <a:cs typeface="CG Times"/>
                      </a:endParaRPr>
                    </a:p>
                  </a:txBody>
                  <a:tcPr marL="68580" marR="68580" marT="0" marB="0"/>
                </a:tc>
                <a:tc>
                  <a:txBody>
                    <a:bodyPr/>
                    <a:lstStyle/>
                    <a:p>
                      <a:pPr>
                        <a:spcAft>
                          <a:spcPts val="0"/>
                        </a:spcAft>
                        <a:tabLst>
                          <a:tab pos="635" algn="l"/>
                          <a:tab pos="457200" algn="l"/>
                          <a:tab pos="1170305" algn="l"/>
                          <a:tab pos="1371600" algn="l"/>
                          <a:tab pos="1828800" algn="l"/>
                          <a:tab pos="2286000" algn="l"/>
                          <a:tab pos="2743200" algn="l"/>
                          <a:tab pos="3200400" algn="l"/>
                          <a:tab pos="3657600" algn="l"/>
                          <a:tab pos="4114800" algn="l"/>
                          <a:tab pos="4572000" algn="l"/>
                          <a:tab pos="5029200" algn="l"/>
                          <a:tab pos="5486400" algn="l"/>
                        </a:tabLst>
                      </a:pPr>
                      <a:r>
                        <a:rPr lang="en-AU" sz="1200" dirty="0">
                          <a:effectLst/>
                        </a:rPr>
                        <a:t>Mater Hospital</a:t>
                      </a:r>
                      <a:endParaRPr lang="en-AU" sz="1000" dirty="0">
                        <a:effectLst/>
                        <a:latin typeface="CG Times"/>
                        <a:ea typeface="Times New Roman"/>
                        <a:cs typeface="CG Times"/>
                      </a:endParaRPr>
                    </a:p>
                  </a:txBody>
                  <a:tcPr marL="68580" marR="68580" marT="0" marB="0"/>
                </a:tc>
              </a:tr>
            </a:tbl>
          </a:graphicData>
        </a:graphic>
      </p:graphicFrame>
      <p:sp>
        <p:nvSpPr>
          <p:cNvPr id="5" name="Rectangle 1"/>
          <p:cNvSpPr>
            <a:spLocks noChangeArrowheads="1"/>
          </p:cNvSpPr>
          <p:nvPr/>
        </p:nvSpPr>
        <p:spPr bwMode="auto">
          <a:xfrm>
            <a:off x="1157288" y="24003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fontAlgn="base">
              <a:spcBef>
                <a:spcPct val="0"/>
              </a:spcBef>
              <a:spcAft>
                <a:spcPct val="0"/>
              </a:spcAft>
              <a:tabLst>
                <a:tab pos="0" algn="l"/>
                <a:tab pos="457200" algn="l"/>
                <a:tab pos="1169988" algn="l"/>
                <a:tab pos="1371600" algn="l"/>
                <a:tab pos="1828800" algn="l"/>
                <a:tab pos="2286000" algn="l"/>
                <a:tab pos="2743200" algn="l"/>
                <a:tab pos="3200400" algn="l"/>
                <a:tab pos="3657600" algn="l"/>
                <a:tab pos="4114800" algn="l"/>
                <a:tab pos="4572000" algn="l"/>
                <a:tab pos="5029200" algn="l"/>
                <a:tab pos="5486400" algn="l"/>
              </a:tabLst>
              <a:defRPr>
                <a:solidFill>
                  <a:schemeClr val="tx1"/>
                </a:solidFill>
                <a:latin typeface="Arial" pitchFamily="34" charset="0"/>
                <a:cs typeface="Arial" pitchFamily="34" charset="0"/>
              </a:defRPr>
            </a:lvl1pPr>
            <a:lvl2pPr fontAlgn="base">
              <a:spcBef>
                <a:spcPct val="0"/>
              </a:spcBef>
              <a:spcAft>
                <a:spcPct val="0"/>
              </a:spcAft>
              <a:tabLst>
                <a:tab pos="0" algn="l"/>
                <a:tab pos="457200" algn="l"/>
                <a:tab pos="1169988" algn="l"/>
                <a:tab pos="1371600" algn="l"/>
                <a:tab pos="1828800" algn="l"/>
                <a:tab pos="2286000" algn="l"/>
                <a:tab pos="2743200" algn="l"/>
                <a:tab pos="3200400" algn="l"/>
                <a:tab pos="3657600" algn="l"/>
                <a:tab pos="4114800" algn="l"/>
                <a:tab pos="4572000" algn="l"/>
                <a:tab pos="5029200" algn="l"/>
                <a:tab pos="5486400" algn="l"/>
              </a:tabLst>
              <a:defRPr>
                <a:solidFill>
                  <a:schemeClr val="tx1"/>
                </a:solidFill>
                <a:latin typeface="Arial" pitchFamily="34" charset="0"/>
                <a:cs typeface="Arial" pitchFamily="34" charset="0"/>
              </a:defRPr>
            </a:lvl2pPr>
            <a:lvl3pPr fontAlgn="base">
              <a:spcBef>
                <a:spcPct val="0"/>
              </a:spcBef>
              <a:spcAft>
                <a:spcPct val="0"/>
              </a:spcAft>
              <a:tabLst>
                <a:tab pos="0" algn="l"/>
                <a:tab pos="457200" algn="l"/>
                <a:tab pos="1169988" algn="l"/>
                <a:tab pos="1371600" algn="l"/>
                <a:tab pos="1828800" algn="l"/>
                <a:tab pos="2286000" algn="l"/>
                <a:tab pos="2743200" algn="l"/>
                <a:tab pos="3200400" algn="l"/>
                <a:tab pos="3657600" algn="l"/>
                <a:tab pos="4114800" algn="l"/>
                <a:tab pos="4572000" algn="l"/>
                <a:tab pos="5029200" algn="l"/>
                <a:tab pos="5486400" algn="l"/>
              </a:tabLst>
              <a:defRPr>
                <a:solidFill>
                  <a:schemeClr val="tx1"/>
                </a:solidFill>
                <a:latin typeface="Arial" pitchFamily="34" charset="0"/>
                <a:cs typeface="Arial" pitchFamily="34" charset="0"/>
              </a:defRPr>
            </a:lvl3pPr>
            <a:lvl4pPr fontAlgn="base">
              <a:spcBef>
                <a:spcPct val="0"/>
              </a:spcBef>
              <a:spcAft>
                <a:spcPct val="0"/>
              </a:spcAft>
              <a:tabLst>
                <a:tab pos="0" algn="l"/>
                <a:tab pos="457200" algn="l"/>
                <a:tab pos="1169988" algn="l"/>
                <a:tab pos="1371600" algn="l"/>
                <a:tab pos="1828800" algn="l"/>
                <a:tab pos="2286000" algn="l"/>
                <a:tab pos="2743200" algn="l"/>
                <a:tab pos="3200400" algn="l"/>
                <a:tab pos="3657600" algn="l"/>
                <a:tab pos="4114800" algn="l"/>
                <a:tab pos="4572000" algn="l"/>
                <a:tab pos="5029200" algn="l"/>
                <a:tab pos="5486400" algn="l"/>
              </a:tabLst>
              <a:defRPr>
                <a:solidFill>
                  <a:schemeClr val="tx1"/>
                </a:solidFill>
                <a:latin typeface="Arial" pitchFamily="34" charset="0"/>
                <a:cs typeface="Arial" pitchFamily="34" charset="0"/>
              </a:defRPr>
            </a:lvl4pPr>
            <a:lvl5pPr fontAlgn="base">
              <a:spcBef>
                <a:spcPct val="0"/>
              </a:spcBef>
              <a:spcAft>
                <a:spcPct val="0"/>
              </a:spcAft>
              <a:tabLst>
                <a:tab pos="0" algn="l"/>
                <a:tab pos="457200" algn="l"/>
                <a:tab pos="1169988" algn="l"/>
                <a:tab pos="1371600" algn="l"/>
                <a:tab pos="1828800" algn="l"/>
                <a:tab pos="2286000" algn="l"/>
                <a:tab pos="2743200" algn="l"/>
                <a:tab pos="3200400" algn="l"/>
                <a:tab pos="3657600" algn="l"/>
                <a:tab pos="4114800" algn="l"/>
                <a:tab pos="4572000" algn="l"/>
                <a:tab pos="5029200" algn="l"/>
                <a:tab pos="5486400" algn="l"/>
              </a:tabLst>
              <a:defRPr>
                <a:solidFill>
                  <a:schemeClr val="tx1"/>
                </a:solidFill>
                <a:latin typeface="Arial" pitchFamily="34" charset="0"/>
                <a:cs typeface="Arial" pitchFamily="34" charset="0"/>
              </a:defRPr>
            </a:lvl5pPr>
            <a:lvl6pPr fontAlgn="base">
              <a:spcBef>
                <a:spcPct val="0"/>
              </a:spcBef>
              <a:spcAft>
                <a:spcPct val="0"/>
              </a:spcAft>
              <a:tabLst>
                <a:tab pos="0" algn="l"/>
                <a:tab pos="457200" algn="l"/>
                <a:tab pos="1169988" algn="l"/>
                <a:tab pos="1371600" algn="l"/>
                <a:tab pos="1828800" algn="l"/>
                <a:tab pos="2286000" algn="l"/>
                <a:tab pos="2743200" algn="l"/>
                <a:tab pos="3200400" algn="l"/>
                <a:tab pos="3657600" algn="l"/>
                <a:tab pos="4114800" algn="l"/>
                <a:tab pos="4572000" algn="l"/>
                <a:tab pos="5029200" algn="l"/>
                <a:tab pos="5486400" algn="l"/>
              </a:tabLst>
              <a:defRPr>
                <a:solidFill>
                  <a:schemeClr val="tx1"/>
                </a:solidFill>
                <a:latin typeface="Arial" pitchFamily="34" charset="0"/>
                <a:cs typeface="Arial" pitchFamily="34" charset="0"/>
              </a:defRPr>
            </a:lvl6pPr>
            <a:lvl7pPr fontAlgn="base">
              <a:spcBef>
                <a:spcPct val="0"/>
              </a:spcBef>
              <a:spcAft>
                <a:spcPct val="0"/>
              </a:spcAft>
              <a:tabLst>
                <a:tab pos="0" algn="l"/>
                <a:tab pos="457200" algn="l"/>
                <a:tab pos="1169988" algn="l"/>
                <a:tab pos="1371600" algn="l"/>
                <a:tab pos="1828800" algn="l"/>
                <a:tab pos="2286000" algn="l"/>
                <a:tab pos="2743200" algn="l"/>
                <a:tab pos="3200400" algn="l"/>
                <a:tab pos="3657600" algn="l"/>
                <a:tab pos="4114800" algn="l"/>
                <a:tab pos="4572000" algn="l"/>
                <a:tab pos="5029200" algn="l"/>
                <a:tab pos="5486400" algn="l"/>
              </a:tabLst>
              <a:defRPr>
                <a:solidFill>
                  <a:schemeClr val="tx1"/>
                </a:solidFill>
                <a:latin typeface="Arial" pitchFamily="34" charset="0"/>
                <a:cs typeface="Arial" pitchFamily="34" charset="0"/>
              </a:defRPr>
            </a:lvl7pPr>
            <a:lvl8pPr fontAlgn="base">
              <a:spcBef>
                <a:spcPct val="0"/>
              </a:spcBef>
              <a:spcAft>
                <a:spcPct val="0"/>
              </a:spcAft>
              <a:tabLst>
                <a:tab pos="0" algn="l"/>
                <a:tab pos="457200" algn="l"/>
                <a:tab pos="1169988" algn="l"/>
                <a:tab pos="1371600" algn="l"/>
                <a:tab pos="1828800" algn="l"/>
                <a:tab pos="2286000" algn="l"/>
                <a:tab pos="2743200" algn="l"/>
                <a:tab pos="3200400" algn="l"/>
                <a:tab pos="3657600" algn="l"/>
                <a:tab pos="4114800" algn="l"/>
                <a:tab pos="4572000" algn="l"/>
                <a:tab pos="5029200" algn="l"/>
                <a:tab pos="5486400" algn="l"/>
              </a:tabLst>
              <a:defRPr>
                <a:solidFill>
                  <a:schemeClr val="tx1"/>
                </a:solidFill>
                <a:latin typeface="Arial" pitchFamily="34" charset="0"/>
                <a:cs typeface="Arial" pitchFamily="34" charset="0"/>
              </a:defRPr>
            </a:lvl8pPr>
            <a:lvl9pPr fontAlgn="base">
              <a:spcBef>
                <a:spcPct val="0"/>
              </a:spcBef>
              <a:spcAft>
                <a:spcPct val="0"/>
              </a:spcAft>
              <a:tabLst>
                <a:tab pos="0" algn="l"/>
                <a:tab pos="457200" algn="l"/>
                <a:tab pos="1169988" algn="l"/>
                <a:tab pos="1371600" algn="l"/>
                <a:tab pos="1828800" algn="l"/>
                <a:tab pos="2286000" algn="l"/>
                <a:tab pos="2743200" algn="l"/>
                <a:tab pos="3200400" algn="l"/>
                <a:tab pos="3657600" algn="l"/>
                <a:tab pos="4114800" algn="l"/>
                <a:tab pos="4572000" algn="l"/>
                <a:tab pos="5029200" algn="l"/>
                <a:tab pos="5486400" algn="l"/>
              </a:tabLs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tab pos="0" algn="l"/>
                <a:tab pos="457200" algn="l"/>
                <a:tab pos="1169988" algn="l"/>
                <a:tab pos="1371600" algn="l"/>
                <a:tab pos="1828800" algn="l"/>
                <a:tab pos="2286000" algn="l"/>
                <a:tab pos="2743200" algn="l"/>
                <a:tab pos="3200400" algn="l"/>
                <a:tab pos="3657600" algn="l"/>
                <a:tab pos="4114800" algn="l"/>
                <a:tab pos="4572000" algn="l"/>
                <a:tab pos="5029200" algn="l"/>
                <a:tab pos="5486400" algn="l"/>
              </a:tabLst>
            </a:pP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pic>
        <p:nvPicPr>
          <p:cNvPr id="7" name="Picture 2"/>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0" y="116633"/>
            <a:ext cx="9144000" cy="9361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02476202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Diagram 5"/>
          <p:cNvGraphicFramePr/>
          <p:nvPr>
            <p:extLst>
              <p:ext uri="{D42A27DB-BD31-4B8C-83A1-F6EECF244321}">
                <p14:modId xmlns:p14="http://schemas.microsoft.com/office/powerpoint/2010/main" val="4016322731"/>
              </p:ext>
            </p:extLst>
          </p:nvPr>
        </p:nvGraphicFramePr>
        <p:xfrm>
          <a:off x="457200" y="908720"/>
          <a:ext cx="8229600" cy="50891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4" name="Content Placeholder 3"/>
          <p:cNvGraphicFramePr>
            <a:graphicFrameLocks noGrp="1"/>
          </p:cNvGraphicFramePr>
          <p:nvPr>
            <p:ph sz="quarter" idx="1"/>
            <p:extLst>
              <p:ext uri="{D42A27DB-BD31-4B8C-83A1-F6EECF244321}">
                <p14:modId xmlns:p14="http://schemas.microsoft.com/office/powerpoint/2010/main" val="2262810456"/>
              </p:ext>
            </p:extLst>
          </p:nvPr>
        </p:nvGraphicFramePr>
        <p:xfrm>
          <a:off x="539552" y="1467798"/>
          <a:ext cx="8136904" cy="5206413"/>
        </p:xfrm>
        <a:graphic>
          <a:graphicData uri="http://schemas.openxmlformats.org/drawingml/2006/table">
            <a:tbl>
              <a:tblPr firstRow="1" firstCol="1" bandRow="1">
                <a:tableStyleId>{5C22544A-7EE6-4342-B048-85BDC9FD1C3A}</a:tableStyleId>
              </a:tblPr>
              <a:tblGrid>
                <a:gridCol w="1069512"/>
                <a:gridCol w="5018411"/>
                <a:gridCol w="2048981"/>
              </a:tblGrid>
              <a:tr h="928823">
                <a:tc>
                  <a:txBody>
                    <a:bodyPr/>
                    <a:lstStyle/>
                    <a:p>
                      <a:pPr>
                        <a:spcAft>
                          <a:spcPts val="0"/>
                        </a:spcAft>
                        <a:tabLst>
                          <a:tab pos="635" algn="l"/>
                          <a:tab pos="457200" algn="l"/>
                          <a:tab pos="914400" algn="l"/>
                          <a:tab pos="1371600" algn="l"/>
                          <a:tab pos="1828800" algn="l"/>
                          <a:tab pos="2286000" algn="l"/>
                          <a:tab pos="2743200" algn="l"/>
                          <a:tab pos="3200400" algn="l"/>
                          <a:tab pos="3657600" algn="l"/>
                          <a:tab pos="4114800" algn="l"/>
                          <a:tab pos="4572000" algn="l"/>
                          <a:tab pos="5029200" algn="l"/>
                          <a:tab pos="5486400" algn="l"/>
                        </a:tabLst>
                      </a:pPr>
                      <a:r>
                        <a:rPr lang="en-AU" sz="1000" dirty="0">
                          <a:effectLst/>
                        </a:rPr>
                        <a:t>2010-2011</a:t>
                      </a:r>
                      <a:endParaRPr lang="en-AU" sz="1000" dirty="0">
                        <a:effectLst/>
                        <a:latin typeface="CG Times"/>
                        <a:ea typeface="Times New Roman"/>
                        <a:cs typeface="CG Times"/>
                      </a:endParaRPr>
                    </a:p>
                  </a:txBody>
                  <a:tcPr marL="39242" marR="39242" marT="0" marB="0"/>
                </a:tc>
                <a:tc>
                  <a:txBody>
                    <a:bodyPr/>
                    <a:lstStyle/>
                    <a:p>
                      <a:pPr marL="342900" lvl="0" indent="-342900">
                        <a:spcAft>
                          <a:spcPts val="0"/>
                        </a:spcAft>
                        <a:buFont typeface="Symbol"/>
                        <a:buChar char=""/>
                        <a:tabLst>
                          <a:tab pos="635" algn="l"/>
                          <a:tab pos="457200" algn="l"/>
                          <a:tab pos="914400" algn="l"/>
                          <a:tab pos="1371600" algn="l"/>
                          <a:tab pos="1828800" algn="l"/>
                          <a:tab pos="2286000" algn="l"/>
                          <a:tab pos="2743200" algn="l"/>
                          <a:tab pos="3200400" algn="l"/>
                          <a:tab pos="3657600" algn="l"/>
                          <a:tab pos="4114800" algn="l"/>
                          <a:tab pos="4572000" algn="l"/>
                          <a:tab pos="5029200" algn="l"/>
                          <a:tab pos="5486400" algn="l"/>
                        </a:tabLst>
                      </a:pPr>
                      <a:r>
                        <a:rPr lang="en-AU" sz="1000" dirty="0">
                          <a:effectLst/>
                        </a:rPr>
                        <a:t>Clinical Study No. (701068-522), Post marketing surveillance study to evaluate the tolerability of </a:t>
                      </a:r>
                      <a:r>
                        <a:rPr lang="en-AU" sz="1000" dirty="0" err="1">
                          <a:effectLst/>
                        </a:rPr>
                        <a:t>Rebif</a:t>
                      </a:r>
                      <a:r>
                        <a:rPr lang="en-AU" sz="1000" dirty="0">
                          <a:effectLst/>
                        </a:rPr>
                        <a:t> New Formulation in patients with Relapsing Multiple Sclerosis in an Australian clinical setting. (</a:t>
                      </a:r>
                      <a:r>
                        <a:rPr lang="en-AU" sz="1000" dirty="0" err="1">
                          <a:effectLst/>
                        </a:rPr>
                        <a:t>ReNew</a:t>
                      </a:r>
                      <a:r>
                        <a:rPr lang="en-AU" sz="1000" dirty="0">
                          <a:effectLst/>
                        </a:rPr>
                        <a:t>) </a:t>
                      </a:r>
                    </a:p>
                    <a:p>
                      <a:pPr marL="342900" lvl="0" indent="-342900">
                        <a:spcAft>
                          <a:spcPts val="0"/>
                        </a:spcAft>
                        <a:buFont typeface="Symbol"/>
                        <a:buChar char=""/>
                        <a:tabLst>
                          <a:tab pos="635" algn="l"/>
                          <a:tab pos="457200" algn="l"/>
                          <a:tab pos="914400" algn="l"/>
                          <a:tab pos="1371600" algn="l"/>
                          <a:tab pos="1828800" algn="l"/>
                          <a:tab pos="2286000" algn="l"/>
                          <a:tab pos="2743200" algn="l"/>
                          <a:tab pos="3200400" algn="l"/>
                          <a:tab pos="3657600" algn="l"/>
                          <a:tab pos="4114800" algn="l"/>
                          <a:tab pos="4572000" algn="l"/>
                          <a:tab pos="5029200" algn="l"/>
                          <a:tab pos="5486400" algn="l"/>
                        </a:tabLst>
                      </a:pPr>
                      <a:r>
                        <a:rPr lang="en-AU" sz="1000" dirty="0" err="1">
                          <a:effectLst/>
                        </a:rPr>
                        <a:t>Ipsen</a:t>
                      </a:r>
                      <a:r>
                        <a:rPr lang="en-AU" sz="1000" dirty="0">
                          <a:effectLst/>
                        </a:rPr>
                        <a:t> Upper Limb Spasticity Survey (ULIS II) study</a:t>
                      </a:r>
                    </a:p>
                    <a:p>
                      <a:pPr marL="342900" lvl="0" indent="-342900">
                        <a:spcAft>
                          <a:spcPts val="0"/>
                        </a:spcAft>
                        <a:buFont typeface="Symbol"/>
                        <a:buChar char=""/>
                        <a:tabLst>
                          <a:tab pos="635" algn="l"/>
                          <a:tab pos="457200" algn="l"/>
                          <a:tab pos="914400" algn="l"/>
                          <a:tab pos="1371600" algn="l"/>
                          <a:tab pos="1828800" algn="l"/>
                          <a:tab pos="2286000" algn="l"/>
                          <a:tab pos="2743200" algn="l"/>
                          <a:tab pos="3200400" algn="l"/>
                          <a:tab pos="3657600" algn="l"/>
                          <a:tab pos="4114800" algn="l"/>
                          <a:tab pos="4572000" algn="l"/>
                          <a:tab pos="5029200" algn="l"/>
                          <a:tab pos="5486400" algn="l"/>
                        </a:tabLst>
                      </a:pPr>
                      <a:r>
                        <a:rPr lang="en-AU" sz="1000" dirty="0">
                          <a:effectLst/>
                        </a:rPr>
                        <a:t>Comparison of MMSE and MOCA as a Cognitive Screening Tool in </a:t>
                      </a:r>
                      <a:r>
                        <a:rPr lang="en-AU" sz="1000" dirty="0" err="1">
                          <a:effectLst/>
                        </a:rPr>
                        <a:t>Parkinsons</a:t>
                      </a:r>
                      <a:r>
                        <a:rPr lang="en-AU" sz="1000" dirty="0">
                          <a:effectLst/>
                        </a:rPr>
                        <a:t> Disease </a:t>
                      </a:r>
                      <a:endParaRPr lang="en-AU" sz="1000" dirty="0">
                        <a:effectLst/>
                        <a:latin typeface="CG Times"/>
                        <a:ea typeface="Times New Roman"/>
                        <a:cs typeface="CG Times"/>
                      </a:endParaRPr>
                    </a:p>
                  </a:txBody>
                  <a:tcPr marL="39242" marR="39242" marT="0" marB="0"/>
                </a:tc>
                <a:tc>
                  <a:txBody>
                    <a:bodyPr/>
                    <a:lstStyle/>
                    <a:p>
                      <a:pPr>
                        <a:spcAft>
                          <a:spcPts val="0"/>
                        </a:spcAft>
                        <a:tabLst>
                          <a:tab pos="635" algn="l"/>
                          <a:tab pos="457200" algn="l"/>
                          <a:tab pos="914400" algn="l"/>
                          <a:tab pos="1371600" algn="l"/>
                          <a:tab pos="1828800" algn="l"/>
                          <a:tab pos="2286000" algn="l"/>
                          <a:tab pos="2743200" algn="l"/>
                          <a:tab pos="3200400" algn="l"/>
                          <a:tab pos="3657600" algn="l"/>
                          <a:tab pos="4114800" algn="l"/>
                          <a:tab pos="4572000" algn="l"/>
                          <a:tab pos="5029200" algn="l"/>
                          <a:tab pos="5486400" algn="l"/>
                        </a:tabLst>
                      </a:pPr>
                      <a:r>
                        <a:rPr lang="en-AU" sz="1000" dirty="0">
                          <a:effectLst/>
                        </a:rPr>
                        <a:t>Agni Health Centre </a:t>
                      </a:r>
                    </a:p>
                    <a:p>
                      <a:pPr>
                        <a:spcAft>
                          <a:spcPts val="0"/>
                        </a:spcAft>
                        <a:tabLst>
                          <a:tab pos="635" algn="l"/>
                          <a:tab pos="457200" algn="l"/>
                          <a:tab pos="914400" algn="l"/>
                          <a:tab pos="1371600" algn="l"/>
                          <a:tab pos="1828800" algn="l"/>
                          <a:tab pos="2286000" algn="l"/>
                          <a:tab pos="2743200" algn="l"/>
                          <a:tab pos="3200400" algn="l"/>
                          <a:tab pos="3657600" algn="l"/>
                          <a:tab pos="4114800" algn="l"/>
                          <a:tab pos="4572000" algn="l"/>
                          <a:tab pos="5029200" algn="l"/>
                          <a:tab pos="5486400" algn="l"/>
                        </a:tabLst>
                      </a:pPr>
                      <a:r>
                        <a:rPr lang="en-AU" sz="1000" dirty="0">
                          <a:effectLst/>
                        </a:rPr>
                        <a:t> </a:t>
                      </a:r>
                    </a:p>
                    <a:p>
                      <a:pPr>
                        <a:spcAft>
                          <a:spcPts val="0"/>
                        </a:spcAft>
                        <a:tabLst>
                          <a:tab pos="635" algn="l"/>
                          <a:tab pos="457200" algn="l"/>
                          <a:tab pos="914400" algn="l"/>
                          <a:tab pos="1371600" algn="l"/>
                          <a:tab pos="1828800" algn="l"/>
                          <a:tab pos="2286000" algn="l"/>
                          <a:tab pos="2743200" algn="l"/>
                          <a:tab pos="3200400" algn="l"/>
                          <a:tab pos="3657600" algn="l"/>
                          <a:tab pos="4114800" algn="l"/>
                          <a:tab pos="4572000" algn="l"/>
                          <a:tab pos="5029200" algn="l"/>
                          <a:tab pos="5486400" algn="l"/>
                        </a:tabLst>
                      </a:pPr>
                      <a:r>
                        <a:rPr lang="en-AU" sz="1000" dirty="0">
                          <a:effectLst/>
                        </a:rPr>
                        <a:t>   </a:t>
                      </a:r>
                    </a:p>
                    <a:p>
                      <a:pPr>
                        <a:spcAft>
                          <a:spcPts val="0"/>
                        </a:spcAft>
                        <a:tabLst>
                          <a:tab pos="635" algn="l"/>
                          <a:tab pos="457200" algn="l"/>
                          <a:tab pos="914400" algn="l"/>
                          <a:tab pos="1371600" algn="l"/>
                          <a:tab pos="1828800" algn="l"/>
                          <a:tab pos="2286000" algn="l"/>
                          <a:tab pos="2743200" algn="l"/>
                          <a:tab pos="3200400" algn="l"/>
                          <a:tab pos="3657600" algn="l"/>
                          <a:tab pos="4114800" algn="l"/>
                          <a:tab pos="4572000" algn="l"/>
                          <a:tab pos="5029200" algn="l"/>
                          <a:tab pos="5486400" algn="l"/>
                        </a:tabLst>
                      </a:pPr>
                      <a:r>
                        <a:rPr lang="en-AU" sz="1000" dirty="0">
                          <a:effectLst/>
                        </a:rPr>
                        <a:t>RPAH Rehabilitation </a:t>
                      </a:r>
                    </a:p>
                    <a:p>
                      <a:pPr>
                        <a:spcAft>
                          <a:spcPts val="0"/>
                        </a:spcAft>
                        <a:tabLst>
                          <a:tab pos="635" algn="l"/>
                          <a:tab pos="457200" algn="l"/>
                          <a:tab pos="914400" algn="l"/>
                          <a:tab pos="1371600" algn="l"/>
                          <a:tab pos="1828800" algn="l"/>
                          <a:tab pos="2286000" algn="l"/>
                          <a:tab pos="2743200" algn="l"/>
                          <a:tab pos="3200400" algn="l"/>
                          <a:tab pos="3657600" algn="l"/>
                          <a:tab pos="4114800" algn="l"/>
                          <a:tab pos="4572000" algn="l"/>
                          <a:tab pos="5029200" algn="l"/>
                          <a:tab pos="5486400" algn="l"/>
                        </a:tabLst>
                      </a:pPr>
                      <a:r>
                        <a:rPr lang="en-AU" sz="1000" dirty="0">
                          <a:effectLst/>
                        </a:rPr>
                        <a:t>Coffs Harbour PD Clinic</a:t>
                      </a:r>
                      <a:endParaRPr lang="en-AU" sz="1000" dirty="0">
                        <a:effectLst/>
                        <a:latin typeface="CG Times"/>
                        <a:ea typeface="Times New Roman"/>
                        <a:cs typeface="CG Times"/>
                      </a:endParaRPr>
                    </a:p>
                  </a:txBody>
                  <a:tcPr marL="39242" marR="39242" marT="0" marB="0"/>
                </a:tc>
              </a:tr>
              <a:tr h="236718">
                <a:tc>
                  <a:txBody>
                    <a:bodyPr/>
                    <a:lstStyle/>
                    <a:p>
                      <a:pPr>
                        <a:spcAft>
                          <a:spcPts val="0"/>
                        </a:spcAft>
                        <a:tabLst>
                          <a:tab pos="635" algn="l"/>
                          <a:tab pos="457200" algn="l"/>
                          <a:tab pos="914400" algn="l"/>
                          <a:tab pos="1371600" algn="l"/>
                          <a:tab pos="1828800" algn="l"/>
                          <a:tab pos="2286000" algn="l"/>
                          <a:tab pos="2743200" algn="l"/>
                          <a:tab pos="3200400" algn="l"/>
                          <a:tab pos="3657600" algn="l"/>
                          <a:tab pos="4114800" algn="l"/>
                          <a:tab pos="4572000" algn="l"/>
                          <a:tab pos="5029200" algn="l"/>
                          <a:tab pos="5486400" algn="l"/>
                        </a:tabLst>
                      </a:pPr>
                      <a:r>
                        <a:rPr lang="en-AU" sz="1000">
                          <a:effectLst/>
                        </a:rPr>
                        <a:t>2011-2012</a:t>
                      </a:r>
                      <a:endParaRPr lang="en-AU" sz="1000">
                        <a:effectLst/>
                        <a:latin typeface="CG Times"/>
                        <a:ea typeface="Times New Roman"/>
                        <a:cs typeface="CG Times"/>
                      </a:endParaRPr>
                    </a:p>
                  </a:txBody>
                  <a:tcPr marL="39242" marR="39242" marT="0" marB="0"/>
                </a:tc>
                <a:tc>
                  <a:txBody>
                    <a:bodyPr/>
                    <a:lstStyle/>
                    <a:p>
                      <a:pPr marL="342900" lvl="0" indent="-342900">
                        <a:spcAft>
                          <a:spcPts val="0"/>
                        </a:spcAft>
                        <a:buFont typeface="Symbol"/>
                        <a:buChar char=""/>
                        <a:tabLst>
                          <a:tab pos="635" algn="l"/>
                          <a:tab pos="457200" algn="l"/>
                          <a:tab pos="914400" algn="l"/>
                          <a:tab pos="1371600" algn="l"/>
                          <a:tab pos="1828800" algn="l"/>
                          <a:tab pos="2286000" algn="l"/>
                          <a:tab pos="2743200" algn="l"/>
                          <a:tab pos="3200400" algn="l"/>
                          <a:tab pos="3657600" algn="l"/>
                          <a:tab pos="4114800" algn="l"/>
                          <a:tab pos="4572000" algn="l"/>
                          <a:tab pos="5029200" algn="l"/>
                          <a:tab pos="5486400" algn="l"/>
                        </a:tabLst>
                      </a:pPr>
                      <a:r>
                        <a:rPr lang="en-AU" sz="1000" dirty="0">
                          <a:effectLst/>
                        </a:rPr>
                        <a:t>Comparison of MMSE and MOCA Cognitive Screening Tools in Inpatient Setting</a:t>
                      </a:r>
                      <a:endParaRPr lang="en-AU" sz="1000" dirty="0">
                        <a:effectLst/>
                        <a:latin typeface="CG Times"/>
                        <a:ea typeface="Times New Roman"/>
                        <a:cs typeface="CG Times"/>
                      </a:endParaRPr>
                    </a:p>
                  </a:txBody>
                  <a:tcPr marL="39242" marR="39242" marT="0" marB="0"/>
                </a:tc>
                <a:tc>
                  <a:txBody>
                    <a:bodyPr/>
                    <a:lstStyle/>
                    <a:p>
                      <a:pPr>
                        <a:spcAft>
                          <a:spcPts val="0"/>
                        </a:spcAft>
                        <a:tabLst>
                          <a:tab pos="635" algn="l"/>
                          <a:tab pos="457200" algn="l"/>
                          <a:tab pos="914400" algn="l"/>
                          <a:tab pos="1371600" algn="l"/>
                          <a:tab pos="1828800" algn="l"/>
                          <a:tab pos="2286000" algn="l"/>
                          <a:tab pos="2743200" algn="l"/>
                          <a:tab pos="3200400" algn="l"/>
                          <a:tab pos="3657600" algn="l"/>
                          <a:tab pos="4114800" algn="l"/>
                          <a:tab pos="4572000" algn="l"/>
                          <a:tab pos="5029200" algn="l"/>
                          <a:tab pos="5486400" algn="l"/>
                        </a:tabLst>
                      </a:pPr>
                      <a:r>
                        <a:rPr lang="en-AU" sz="1000">
                          <a:effectLst/>
                        </a:rPr>
                        <a:t>Balmain and Metro Rehab Hospitals</a:t>
                      </a:r>
                      <a:endParaRPr lang="en-AU" sz="1000">
                        <a:effectLst/>
                        <a:latin typeface="CG Times"/>
                        <a:ea typeface="Times New Roman"/>
                        <a:cs typeface="CG Times"/>
                      </a:endParaRPr>
                    </a:p>
                  </a:txBody>
                  <a:tcPr marL="39242" marR="39242" marT="0" marB="0"/>
                </a:tc>
              </a:tr>
              <a:tr h="473436">
                <a:tc>
                  <a:txBody>
                    <a:bodyPr/>
                    <a:lstStyle/>
                    <a:p>
                      <a:pPr>
                        <a:spcAft>
                          <a:spcPts val="0"/>
                        </a:spcAft>
                        <a:tabLst>
                          <a:tab pos="635" algn="l"/>
                          <a:tab pos="457200" algn="l"/>
                          <a:tab pos="914400" algn="l"/>
                          <a:tab pos="1371600" algn="l"/>
                          <a:tab pos="1828800" algn="l"/>
                          <a:tab pos="2286000" algn="l"/>
                          <a:tab pos="2743200" algn="l"/>
                          <a:tab pos="3200400" algn="l"/>
                          <a:tab pos="3657600" algn="l"/>
                          <a:tab pos="4114800" algn="l"/>
                          <a:tab pos="4572000" algn="l"/>
                          <a:tab pos="5029200" algn="l"/>
                          <a:tab pos="5486400" algn="l"/>
                        </a:tabLst>
                      </a:pPr>
                      <a:r>
                        <a:rPr lang="en-AU" sz="1000">
                          <a:effectLst/>
                        </a:rPr>
                        <a:t>2011-2013</a:t>
                      </a:r>
                      <a:endParaRPr lang="en-AU" sz="1000">
                        <a:effectLst/>
                        <a:latin typeface="CG Times"/>
                        <a:ea typeface="Times New Roman"/>
                        <a:cs typeface="CG Times"/>
                      </a:endParaRPr>
                    </a:p>
                  </a:txBody>
                  <a:tcPr marL="39242" marR="39242" marT="0" marB="0"/>
                </a:tc>
                <a:tc>
                  <a:txBody>
                    <a:bodyPr/>
                    <a:lstStyle/>
                    <a:p>
                      <a:pPr marL="342900" lvl="0" indent="-342900">
                        <a:spcAft>
                          <a:spcPts val="0"/>
                        </a:spcAft>
                        <a:buFont typeface="Symbol"/>
                        <a:buChar char=""/>
                        <a:tabLst>
                          <a:tab pos="635" algn="l"/>
                          <a:tab pos="457200" algn="l"/>
                          <a:tab pos="914400" algn="l"/>
                          <a:tab pos="1371600" algn="l"/>
                          <a:tab pos="1828800" algn="l"/>
                          <a:tab pos="2286000" algn="l"/>
                          <a:tab pos="2743200" algn="l"/>
                          <a:tab pos="3200400" algn="l"/>
                          <a:tab pos="3657600" algn="l"/>
                          <a:tab pos="4114800" algn="l"/>
                          <a:tab pos="4572000" algn="l"/>
                          <a:tab pos="5029200" algn="l"/>
                          <a:tab pos="5486400" algn="l"/>
                        </a:tabLst>
                      </a:pPr>
                      <a:r>
                        <a:rPr lang="en-AU" sz="1000" dirty="0">
                          <a:effectLst/>
                        </a:rPr>
                        <a:t>Use of Dynamic Modified </a:t>
                      </a:r>
                      <a:r>
                        <a:rPr lang="en-AU" sz="1000" dirty="0" err="1">
                          <a:effectLst/>
                        </a:rPr>
                        <a:t>Orthosis</a:t>
                      </a:r>
                      <a:r>
                        <a:rPr lang="en-AU" sz="1000" dirty="0">
                          <a:effectLst/>
                        </a:rPr>
                        <a:t> (DMO) in the Management of Upper Limb Contractures</a:t>
                      </a:r>
                    </a:p>
                    <a:p>
                      <a:pPr marL="342900" lvl="0" indent="-342900">
                        <a:spcAft>
                          <a:spcPts val="0"/>
                        </a:spcAft>
                        <a:buFont typeface="Symbol"/>
                        <a:buChar char=""/>
                        <a:tabLst>
                          <a:tab pos="635" algn="l"/>
                          <a:tab pos="457200" algn="l"/>
                          <a:tab pos="914400" algn="l"/>
                          <a:tab pos="1371600" algn="l"/>
                          <a:tab pos="1828800" algn="l"/>
                          <a:tab pos="2286000" algn="l"/>
                          <a:tab pos="2743200" algn="l"/>
                          <a:tab pos="3200400" algn="l"/>
                          <a:tab pos="3657600" algn="l"/>
                          <a:tab pos="4114800" algn="l"/>
                          <a:tab pos="4572000" algn="l"/>
                          <a:tab pos="5029200" algn="l"/>
                          <a:tab pos="5486400" algn="l"/>
                        </a:tabLst>
                      </a:pPr>
                      <a:r>
                        <a:rPr lang="en-AU" sz="1000" dirty="0">
                          <a:effectLst/>
                        </a:rPr>
                        <a:t>The Role of Ketamine in Chronic Neuropathic Pain Management</a:t>
                      </a:r>
                      <a:endParaRPr lang="en-AU" sz="1000" dirty="0">
                        <a:effectLst/>
                        <a:latin typeface="CG Times"/>
                        <a:ea typeface="Times New Roman"/>
                        <a:cs typeface="CG Times"/>
                      </a:endParaRPr>
                    </a:p>
                  </a:txBody>
                  <a:tcPr marL="39242" marR="39242" marT="0" marB="0"/>
                </a:tc>
                <a:tc>
                  <a:txBody>
                    <a:bodyPr/>
                    <a:lstStyle/>
                    <a:p>
                      <a:pPr>
                        <a:spcAft>
                          <a:spcPts val="0"/>
                        </a:spcAft>
                        <a:tabLst>
                          <a:tab pos="635" algn="l"/>
                          <a:tab pos="457200" algn="l"/>
                          <a:tab pos="914400" algn="l"/>
                          <a:tab pos="1371600" algn="l"/>
                          <a:tab pos="1828800" algn="l"/>
                          <a:tab pos="2286000" algn="l"/>
                          <a:tab pos="2743200" algn="l"/>
                          <a:tab pos="3200400" algn="l"/>
                          <a:tab pos="3657600" algn="l"/>
                          <a:tab pos="4114800" algn="l"/>
                          <a:tab pos="4572000" algn="l"/>
                          <a:tab pos="5029200" algn="l"/>
                          <a:tab pos="5486400" algn="l"/>
                        </a:tabLst>
                      </a:pPr>
                      <a:r>
                        <a:rPr lang="en-AU" sz="1000" dirty="0">
                          <a:effectLst/>
                        </a:rPr>
                        <a:t>RPAH Spasticity Clinic</a:t>
                      </a:r>
                    </a:p>
                    <a:p>
                      <a:pPr>
                        <a:spcAft>
                          <a:spcPts val="0"/>
                        </a:spcAft>
                        <a:tabLst>
                          <a:tab pos="635" algn="l"/>
                          <a:tab pos="457200" algn="l"/>
                          <a:tab pos="914400" algn="l"/>
                          <a:tab pos="1371600" algn="l"/>
                          <a:tab pos="1828800" algn="l"/>
                          <a:tab pos="2286000" algn="l"/>
                          <a:tab pos="2743200" algn="l"/>
                          <a:tab pos="3200400" algn="l"/>
                          <a:tab pos="3657600" algn="l"/>
                          <a:tab pos="4114800" algn="l"/>
                          <a:tab pos="4572000" algn="l"/>
                          <a:tab pos="5029200" algn="l"/>
                          <a:tab pos="5486400" algn="l"/>
                        </a:tabLst>
                      </a:pPr>
                      <a:r>
                        <a:rPr lang="en-AU" sz="1000" dirty="0">
                          <a:effectLst/>
                        </a:rPr>
                        <a:t> </a:t>
                      </a:r>
                    </a:p>
                    <a:p>
                      <a:pPr>
                        <a:spcAft>
                          <a:spcPts val="0"/>
                        </a:spcAft>
                        <a:tabLst>
                          <a:tab pos="635" algn="l"/>
                          <a:tab pos="457200" algn="l"/>
                          <a:tab pos="914400" algn="l"/>
                          <a:tab pos="1371600" algn="l"/>
                          <a:tab pos="1828800" algn="l"/>
                          <a:tab pos="2286000" algn="l"/>
                          <a:tab pos="2743200" algn="l"/>
                          <a:tab pos="3200400" algn="l"/>
                          <a:tab pos="3657600" algn="l"/>
                          <a:tab pos="4114800" algn="l"/>
                          <a:tab pos="4572000" algn="l"/>
                          <a:tab pos="5029200" algn="l"/>
                          <a:tab pos="5486400" algn="l"/>
                        </a:tabLst>
                      </a:pPr>
                      <a:r>
                        <a:rPr lang="en-AU" sz="1000" dirty="0">
                          <a:effectLst/>
                        </a:rPr>
                        <a:t>RPAH Pain Clinic</a:t>
                      </a:r>
                      <a:endParaRPr lang="en-AU" sz="1000" dirty="0">
                        <a:effectLst/>
                        <a:latin typeface="CG Times"/>
                        <a:ea typeface="Times New Roman"/>
                        <a:cs typeface="CG Times"/>
                      </a:endParaRPr>
                    </a:p>
                  </a:txBody>
                  <a:tcPr marL="39242" marR="39242" marT="0" marB="0"/>
                </a:tc>
              </a:tr>
              <a:tr h="591795">
                <a:tc>
                  <a:txBody>
                    <a:bodyPr/>
                    <a:lstStyle/>
                    <a:p>
                      <a:pPr>
                        <a:spcAft>
                          <a:spcPts val="0"/>
                        </a:spcAft>
                        <a:tabLst>
                          <a:tab pos="635" algn="l"/>
                          <a:tab pos="457200" algn="l"/>
                          <a:tab pos="914400" algn="l"/>
                          <a:tab pos="1371600" algn="l"/>
                          <a:tab pos="1828800" algn="l"/>
                          <a:tab pos="2286000" algn="l"/>
                          <a:tab pos="2743200" algn="l"/>
                          <a:tab pos="3200400" algn="l"/>
                          <a:tab pos="3657600" algn="l"/>
                          <a:tab pos="4114800" algn="l"/>
                          <a:tab pos="4572000" algn="l"/>
                          <a:tab pos="5029200" algn="l"/>
                          <a:tab pos="5486400" algn="l"/>
                        </a:tabLst>
                      </a:pPr>
                      <a:r>
                        <a:rPr lang="en-AU" sz="1000">
                          <a:effectLst/>
                        </a:rPr>
                        <a:t>2012-present</a:t>
                      </a:r>
                      <a:endParaRPr lang="en-AU" sz="1000">
                        <a:effectLst/>
                        <a:latin typeface="CG Times"/>
                        <a:ea typeface="Times New Roman"/>
                        <a:cs typeface="CG Times"/>
                      </a:endParaRPr>
                    </a:p>
                  </a:txBody>
                  <a:tcPr marL="39242" marR="39242" marT="0" marB="0"/>
                </a:tc>
                <a:tc>
                  <a:txBody>
                    <a:bodyPr/>
                    <a:lstStyle/>
                    <a:p>
                      <a:pPr marL="342900" lvl="0" indent="-342900">
                        <a:spcAft>
                          <a:spcPts val="1620"/>
                        </a:spcAft>
                        <a:buFont typeface="Symbol"/>
                        <a:buChar char=""/>
                      </a:pPr>
                      <a:r>
                        <a:rPr lang="en-GB" sz="1000" dirty="0">
                          <a:effectLst/>
                        </a:rPr>
                        <a:t>A comparative open label study comparing the efficacy of structured physiotherapy vs non structured physiotherapy in reducing post-stroke spasticity related shoulder pain in patients treated with Botulinum toxin A</a:t>
                      </a:r>
                      <a:endParaRPr lang="en-AU" sz="1000" dirty="0">
                        <a:effectLst/>
                        <a:latin typeface="Times New Roman"/>
                        <a:ea typeface="Times New Roman"/>
                      </a:endParaRPr>
                    </a:p>
                  </a:txBody>
                  <a:tcPr marL="39242" marR="39242" marT="0" marB="0"/>
                </a:tc>
                <a:tc>
                  <a:txBody>
                    <a:bodyPr/>
                    <a:lstStyle/>
                    <a:p>
                      <a:pPr>
                        <a:spcAft>
                          <a:spcPts val="0"/>
                        </a:spcAft>
                        <a:tabLst>
                          <a:tab pos="635" algn="l"/>
                          <a:tab pos="457200" algn="l"/>
                          <a:tab pos="914400" algn="l"/>
                          <a:tab pos="1371600" algn="l"/>
                          <a:tab pos="1828800" algn="l"/>
                          <a:tab pos="2286000" algn="l"/>
                          <a:tab pos="2743200" algn="l"/>
                          <a:tab pos="3200400" algn="l"/>
                          <a:tab pos="3657600" algn="l"/>
                          <a:tab pos="4114800" algn="l"/>
                          <a:tab pos="4572000" algn="l"/>
                          <a:tab pos="5029200" algn="l"/>
                          <a:tab pos="5486400" algn="l"/>
                        </a:tabLst>
                      </a:pPr>
                      <a:r>
                        <a:rPr lang="en-AU" sz="1000" dirty="0">
                          <a:effectLst/>
                        </a:rPr>
                        <a:t>RPAH Spasticity Clinic</a:t>
                      </a:r>
                      <a:endParaRPr lang="en-AU" sz="1000" dirty="0">
                        <a:effectLst/>
                        <a:latin typeface="CG Times"/>
                        <a:ea typeface="Times New Roman"/>
                        <a:cs typeface="CG Times"/>
                      </a:endParaRPr>
                    </a:p>
                  </a:txBody>
                  <a:tcPr marL="39242" marR="39242" marT="0" marB="0"/>
                </a:tc>
              </a:tr>
              <a:tr h="591795">
                <a:tc>
                  <a:txBody>
                    <a:bodyPr/>
                    <a:lstStyle/>
                    <a:p>
                      <a:pPr>
                        <a:spcAft>
                          <a:spcPts val="0"/>
                        </a:spcAft>
                        <a:tabLst>
                          <a:tab pos="635" algn="l"/>
                          <a:tab pos="457200" algn="l"/>
                          <a:tab pos="914400" algn="l"/>
                          <a:tab pos="1371600" algn="l"/>
                          <a:tab pos="1828800" algn="l"/>
                          <a:tab pos="2286000" algn="l"/>
                          <a:tab pos="2743200" algn="l"/>
                          <a:tab pos="3200400" algn="l"/>
                          <a:tab pos="3657600" algn="l"/>
                          <a:tab pos="4114800" algn="l"/>
                          <a:tab pos="4572000" algn="l"/>
                          <a:tab pos="5029200" algn="l"/>
                          <a:tab pos="5486400" algn="l"/>
                        </a:tabLst>
                      </a:pPr>
                      <a:r>
                        <a:rPr lang="en-AU" sz="1000">
                          <a:effectLst/>
                        </a:rPr>
                        <a:t>2013 – present</a:t>
                      </a:r>
                      <a:endParaRPr lang="en-AU" sz="1000">
                        <a:effectLst/>
                        <a:latin typeface="CG Times"/>
                        <a:ea typeface="Times New Roman"/>
                        <a:cs typeface="CG Times"/>
                      </a:endParaRPr>
                    </a:p>
                  </a:txBody>
                  <a:tcPr marL="39242" marR="39242" marT="0" marB="0"/>
                </a:tc>
                <a:tc>
                  <a:txBody>
                    <a:bodyPr/>
                    <a:lstStyle/>
                    <a:p>
                      <a:pPr marL="342900" lvl="0" indent="-342900">
                        <a:spcAft>
                          <a:spcPts val="0"/>
                        </a:spcAft>
                        <a:buFont typeface="Symbol"/>
                        <a:buChar char=""/>
                      </a:pPr>
                      <a:r>
                        <a:rPr lang="en-US" sz="1000" dirty="0">
                          <a:effectLst/>
                        </a:rPr>
                        <a:t>A Randomized Double-Blind, Placebo Controlled, Multicenter, Phase 3 Study to Evaluate the Cardiovascular Safety of </a:t>
                      </a:r>
                      <a:r>
                        <a:rPr lang="en-US" sz="1000" dirty="0" err="1">
                          <a:effectLst/>
                        </a:rPr>
                        <a:t>Naldemedine</a:t>
                      </a:r>
                      <a:r>
                        <a:rPr lang="en-US" sz="1000" dirty="0">
                          <a:effectLst/>
                        </a:rPr>
                        <a:t> for the Treatment of Opioid-induced Constipation in Subjects with Non-malignant Pain Receiving Opioid Therapy</a:t>
                      </a:r>
                      <a:endParaRPr lang="en-AU" sz="1000" dirty="0">
                        <a:solidFill>
                          <a:srgbClr val="000000"/>
                        </a:solidFill>
                        <a:effectLst/>
                        <a:latin typeface="CG Times"/>
                        <a:ea typeface="Times New Roman"/>
                        <a:cs typeface="CG Times"/>
                      </a:endParaRPr>
                    </a:p>
                  </a:txBody>
                  <a:tcPr marL="39242" marR="39242" marT="0" marB="0"/>
                </a:tc>
                <a:tc>
                  <a:txBody>
                    <a:bodyPr/>
                    <a:lstStyle/>
                    <a:p>
                      <a:pPr>
                        <a:spcAft>
                          <a:spcPts val="0"/>
                        </a:spcAft>
                        <a:tabLst>
                          <a:tab pos="635" algn="l"/>
                          <a:tab pos="457200" algn="l"/>
                          <a:tab pos="914400" algn="l"/>
                          <a:tab pos="1371600" algn="l"/>
                          <a:tab pos="1828800" algn="l"/>
                          <a:tab pos="2286000" algn="l"/>
                          <a:tab pos="2743200" algn="l"/>
                          <a:tab pos="3200400" algn="l"/>
                          <a:tab pos="3657600" algn="l"/>
                          <a:tab pos="4114800" algn="l"/>
                          <a:tab pos="4572000" algn="l"/>
                          <a:tab pos="5029200" algn="l"/>
                          <a:tab pos="5486400" algn="l"/>
                        </a:tabLst>
                      </a:pPr>
                      <a:r>
                        <a:rPr lang="en-AU" sz="1000" dirty="0">
                          <a:effectLst/>
                        </a:rPr>
                        <a:t>RPAH Pain Clinic</a:t>
                      </a:r>
                      <a:endParaRPr lang="en-AU" sz="1000" dirty="0">
                        <a:effectLst/>
                        <a:latin typeface="CG Times"/>
                        <a:ea typeface="Times New Roman"/>
                        <a:cs typeface="CG Times"/>
                      </a:endParaRPr>
                    </a:p>
                  </a:txBody>
                  <a:tcPr marL="39242" marR="39242" marT="0" marB="0"/>
                </a:tc>
              </a:tr>
              <a:tr h="1383559">
                <a:tc>
                  <a:txBody>
                    <a:bodyPr/>
                    <a:lstStyle/>
                    <a:p>
                      <a:pPr>
                        <a:spcAft>
                          <a:spcPts val="0"/>
                        </a:spcAft>
                        <a:tabLst>
                          <a:tab pos="635" algn="l"/>
                          <a:tab pos="457200" algn="l"/>
                          <a:tab pos="914400" algn="l"/>
                          <a:tab pos="1371600" algn="l"/>
                          <a:tab pos="1828800" algn="l"/>
                          <a:tab pos="2286000" algn="l"/>
                          <a:tab pos="2743200" algn="l"/>
                          <a:tab pos="3200400" algn="l"/>
                          <a:tab pos="3657600" algn="l"/>
                          <a:tab pos="4114800" algn="l"/>
                          <a:tab pos="4572000" algn="l"/>
                          <a:tab pos="5029200" algn="l"/>
                          <a:tab pos="5486400" algn="l"/>
                        </a:tabLst>
                      </a:pPr>
                      <a:r>
                        <a:rPr lang="en-AU" sz="1000">
                          <a:effectLst/>
                        </a:rPr>
                        <a:t>2014 - present</a:t>
                      </a:r>
                      <a:endParaRPr lang="en-AU" sz="1000">
                        <a:effectLst/>
                        <a:latin typeface="CG Times"/>
                        <a:ea typeface="Times New Roman"/>
                        <a:cs typeface="CG Times"/>
                      </a:endParaRPr>
                    </a:p>
                  </a:txBody>
                  <a:tcPr marL="39242" marR="39242" marT="0" marB="0"/>
                </a:tc>
                <a:tc>
                  <a:txBody>
                    <a:bodyPr/>
                    <a:lstStyle/>
                    <a:p>
                      <a:pPr marL="342900" lvl="0" indent="-342900">
                        <a:spcAft>
                          <a:spcPts val="0"/>
                        </a:spcAft>
                        <a:buFont typeface="Symbol"/>
                        <a:buChar char=""/>
                      </a:pPr>
                      <a:r>
                        <a:rPr lang="en-US" sz="1000" dirty="0">
                          <a:effectLst/>
                        </a:rPr>
                        <a:t>An International, Multicenter, Observational, Prospective, Longitudinal Cohort Study To Assess The Impact Of Integrated Spasticity Management Including Repeated Bot-A Injections On Patient-</a:t>
                      </a:r>
                      <a:r>
                        <a:rPr lang="en-US" sz="1000" dirty="0" err="1">
                          <a:effectLst/>
                        </a:rPr>
                        <a:t>Centred</a:t>
                      </a:r>
                      <a:r>
                        <a:rPr lang="en-US" sz="1000" dirty="0">
                          <a:effectLst/>
                        </a:rPr>
                        <a:t> Goal Attainment In Adult Subjects Suffering From Upper Limb Spasticity – ULIS III</a:t>
                      </a:r>
                      <a:endParaRPr lang="en-AU" sz="1000" dirty="0">
                        <a:effectLst/>
                      </a:endParaRPr>
                    </a:p>
                    <a:p>
                      <a:pPr marL="457200">
                        <a:spcAft>
                          <a:spcPts val="0"/>
                        </a:spcAft>
                      </a:pPr>
                      <a:r>
                        <a:rPr lang="en-US" sz="1000" dirty="0">
                          <a:effectLst/>
                        </a:rPr>
                        <a:t> </a:t>
                      </a:r>
                      <a:endParaRPr lang="en-AU" sz="1000" dirty="0">
                        <a:effectLst/>
                      </a:endParaRPr>
                    </a:p>
                    <a:p>
                      <a:pPr marL="342900" lvl="0" indent="-342900">
                        <a:spcAft>
                          <a:spcPts val="0"/>
                        </a:spcAft>
                        <a:buFont typeface="Symbol"/>
                        <a:buChar char=""/>
                      </a:pPr>
                      <a:r>
                        <a:rPr lang="en-US" sz="1000" dirty="0">
                          <a:effectLst/>
                        </a:rPr>
                        <a:t>Prevalence of Biochemical and Hormonal Abnormalities in Chronic Pain Patients</a:t>
                      </a:r>
                      <a:endParaRPr lang="en-AU" sz="1000" dirty="0">
                        <a:effectLst/>
                      </a:endParaRPr>
                    </a:p>
                    <a:p>
                      <a:pPr marL="342900" lvl="0" indent="-342900">
                        <a:spcAft>
                          <a:spcPts val="0"/>
                        </a:spcAft>
                        <a:buFont typeface="Symbol"/>
                        <a:buChar char=""/>
                      </a:pPr>
                      <a:r>
                        <a:rPr lang="en-US" sz="1000" dirty="0">
                          <a:effectLst/>
                        </a:rPr>
                        <a:t>Efficacy of Sodium Valproate and </a:t>
                      </a:r>
                      <a:r>
                        <a:rPr lang="en-US" sz="1000" dirty="0" err="1">
                          <a:effectLst/>
                        </a:rPr>
                        <a:t>Pregabalin</a:t>
                      </a:r>
                      <a:r>
                        <a:rPr lang="en-US" sz="1000" dirty="0">
                          <a:effectLst/>
                        </a:rPr>
                        <a:t> in Neuropathic Pain</a:t>
                      </a:r>
                      <a:endParaRPr lang="en-AU" sz="1000" dirty="0">
                        <a:effectLst/>
                      </a:endParaRPr>
                    </a:p>
                    <a:p>
                      <a:pPr marL="342900" lvl="0" indent="-342900">
                        <a:spcAft>
                          <a:spcPts val="0"/>
                        </a:spcAft>
                        <a:buFont typeface="Symbol"/>
                        <a:buChar char=""/>
                      </a:pPr>
                      <a:r>
                        <a:rPr lang="en-US" sz="1000" dirty="0">
                          <a:effectLst/>
                        </a:rPr>
                        <a:t>The Role of Vitamin B12 in Chronic Pain</a:t>
                      </a:r>
                      <a:endParaRPr lang="en-AU" sz="1000" dirty="0">
                        <a:effectLst/>
                      </a:endParaRPr>
                    </a:p>
                    <a:p>
                      <a:pPr marL="457200">
                        <a:spcAft>
                          <a:spcPts val="0"/>
                        </a:spcAft>
                      </a:pPr>
                      <a:r>
                        <a:rPr lang="en-US" sz="1000" dirty="0">
                          <a:effectLst/>
                        </a:rPr>
                        <a:t> </a:t>
                      </a:r>
                      <a:endParaRPr lang="en-AU" sz="1000" dirty="0">
                        <a:effectLst/>
                        <a:latin typeface="CG Times"/>
                        <a:ea typeface="Times New Roman"/>
                        <a:cs typeface="CG Times"/>
                      </a:endParaRPr>
                    </a:p>
                  </a:txBody>
                  <a:tcPr marL="39242" marR="39242" marT="0" marB="0"/>
                </a:tc>
                <a:tc>
                  <a:txBody>
                    <a:bodyPr/>
                    <a:lstStyle/>
                    <a:p>
                      <a:pPr>
                        <a:spcAft>
                          <a:spcPts val="0"/>
                        </a:spcAft>
                        <a:tabLst>
                          <a:tab pos="635" algn="l"/>
                          <a:tab pos="457200" algn="l"/>
                          <a:tab pos="914400" algn="l"/>
                          <a:tab pos="1371600" algn="l"/>
                          <a:tab pos="1828800" algn="l"/>
                          <a:tab pos="2286000" algn="l"/>
                          <a:tab pos="2743200" algn="l"/>
                          <a:tab pos="3200400" algn="l"/>
                          <a:tab pos="3657600" algn="l"/>
                          <a:tab pos="4114800" algn="l"/>
                          <a:tab pos="4572000" algn="l"/>
                          <a:tab pos="5029200" algn="l"/>
                          <a:tab pos="5486400" algn="l"/>
                        </a:tabLst>
                      </a:pPr>
                      <a:r>
                        <a:rPr lang="en-AU" sz="1000" dirty="0">
                          <a:effectLst/>
                        </a:rPr>
                        <a:t>RPAH Spasticity Clinic</a:t>
                      </a:r>
                    </a:p>
                    <a:p>
                      <a:pPr>
                        <a:spcAft>
                          <a:spcPts val="0"/>
                        </a:spcAft>
                        <a:tabLst>
                          <a:tab pos="635" algn="l"/>
                          <a:tab pos="457200" algn="l"/>
                          <a:tab pos="914400" algn="l"/>
                          <a:tab pos="1371600" algn="l"/>
                          <a:tab pos="1828800" algn="l"/>
                          <a:tab pos="2286000" algn="l"/>
                          <a:tab pos="2743200" algn="l"/>
                          <a:tab pos="3200400" algn="l"/>
                          <a:tab pos="3657600" algn="l"/>
                          <a:tab pos="4114800" algn="l"/>
                          <a:tab pos="4572000" algn="l"/>
                          <a:tab pos="5029200" algn="l"/>
                          <a:tab pos="5486400" algn="l"/>
                        </a:tabLst>
                      </a:pPr>
                      <a:r>
                        <a:rPr lang="en-AU" sz="1000" dirty="0">
                          <a:effectLst/>
                        </a:rPr>
                        <a:t> </a:t>
                      </a:r>
                    </a:p>
                    <a:p>
                      <a:pPr>
                        <a:spcAft>
                          <a:spcPts val="0"/>
                        </a:spcAft>
                        <a:tabLst>
                          <a:tab pos="635" algn="l"/>
                          <a:tab pos="457200" algn="l"/>
                          <a:tab pos="914400" algn="l"/>
                          <a:tab pos="1371600" algn="l"/>
                          <a:tab pos="1828800" algn="l"/>
                          <a:tab pos="2286000" algn="l"/>
                          <a:tab pos="2743200" algn="l"/>
                          <a:tab pos="3200400" algn="l"/>
                          <a:tab pos="3657600" algn="l"/>
                          <a:tab pos="4114800" algn="l"/>
                          <a:tab pos="4572000" algn="l"/>
                          <a:tab pos="5029200" algn="l"/>
                          <a:tab pos="5486400" algn="l"/>
                        </a:tabLst>
                      </a:pPr>
                      <a:r>
                        <a:rPr lang="en-AU" sz="1000" dirty="0">
                          <a:effectLst/>
                        </a:rPr>
                        <a:t>  </a:t>
                      </a:r>
                    </a:p>
                    <a:p>
                      <a:pPr>
                        <a:spcAft>
                          <a:spcPts val="0"/>
                        </a:spcAft>
                        <a:tabLst>
                          <a:tab pos="635" algn="l"/>
                          <a:tab pos="457200" algn="l"/>
                          <a:tab pos="914400" algn="l"/>
                          <a:tab pos="1371600" algn="l"/>
                          <a:tab pos="1828800" algn="l"/>
                          <a:tab pos="2286000" algn="l"/>
                          <a:tab pos="2743200" algn="l"/>
                          <a:tab pos="3200400" algn="l"/>
                          <a:tab pos="3657600" algn="l"/>
                          <a:tab pos="4114800" algn="l"/>
                          <a:tab pos="4572000" algn="l"/>
                          <a:tab pos="5029200" algn="l"/>
                          <a:tab pos="5486400" algn="l"/>
                        </a:tabLst>
                      </a:pPr>
                      <a:r>
                        <a:rPr lang="en-AU" sz="1000" dirty="0">
                          <a:effectLst/>
                        </a:rPr>
                        <a:t> </a:t>
                      </a:r>
                    </a:p>
                    <a:p>
                      <a:pPr>
                        <a:spcAft>
                          <a:spcPts val="0"/>
                        </a:spcAft>
                        <a:tabLst>
                          <a:tab pos="635" algn="l"/>
                          <a:tab pos="457200" algn="l"/>
                          <a:tab pos="914400" algn="l"/>
                          <a:tab pos="1371600" algn="l"/>
                          <a:tab pos="1828800" algn="l"/>
                          <a:tab pos="2286000" algn="l"/>
                          <a:tab pos="2743200" algn="l"/>
                          <a:tab pos="3200400" algn="l"/>
                          <a:tab pos="3657600" algn="l"/>
                          <a:tab pos="4114800" algn="l"/>
                          <a:tab pos="4572000" algn="l"/>
                          <a:tab pos="5029200" algn="l"/>
                          <a:tab pos="5486400" algn="l"/>
                        </a:tabLst>
                      </a:pPr>
                      <a:r>
                        <a:rPr lang="en-AU" sz="1000" dirty="0">
                          <a:effectLst/>
                        </a:rPr>
                        <a:t> </a:t>
                      </a:r>
                    </a:p>
                    <a:p>
                      <a:pPr>
                        <a:spcAft>
                          <a:spcPts val="0"/>
                        </a:spcAft>
                        <a:tabLst>
                          <a:tab pos="635" algn="l"/>
                          <a:tab pos="457200" algn="l"/>
                          <a:tab pos="914400" algn="l"/>
                          <a:tab pos="1371600" algn="l"/>
                          <a:tab pos="1828800" algn="l"/>
                          <a:tab pos="2286000" algn="l"/>
                          <a:tab pos="2743200" algn="l"/>
                          <a:tab pos="3200400" algn="l"/>
                          <a:tab pos="3657600" algn="l"/>
                          <a:tab pos="4114800" algn="l"/>
                          <a:tab pos="4572000" algn="l"/>
                          <a:tab pos="5029200" algn="l"/>
                          <a:tab pos="5486400" algn="l"/>
                        </a:tabLst>
                      </a:pPr>
                      <a:r>
                        <a:rPr lang="en-AU" sz="1000" dirty="0">
                          <a:effectLst/>
                        </a:rPr>
                        <a:t>RPAH Pain Clinic</a:t>
                      </a:r>
                    </a:p>
                    <a:p>
                      <a:pPr>
                        <a:spcAft>
                          <a:spcPts val="0"/>
                        </a:spcAft>
                        <a:tabLst>
                          <a:tab pos="635" algn="l"/>
                          <a:tab pos="457200" algn="l"/>
                          <a:tab pos="914400" algn="l"/>
                          <a:tab pos="1371600" algn="l"/>
                          <a:tab pos="1828800" algn="l"/>
                          <a:tab pos="2286000" algn="l"/>
                          <a:tab pos="2743200" algn="l"/>
                          <a:tab pos="3200400" algn="l"/>
                          <a:tab pos="3657600" algn="l"/>
                          <a:tab pos="4114800" algn="l"/>
                          <a:tab pos="4572000" algn="l"/>
                          <a:tab pos="5029200" algn="l"/>
                          <a:tab pos="5486400" algn="l"/>
                        </a:tabLst>
                      </a:pPr>
                      <a:r>
                        <a:rPr lang="en-AU" sz="1000" dirty="0">
                          <a:effectLst/>
                        </a:rPr>
                        <a:t> </a:t>
                      </a:r>
                    </a:p>
                    <a:p>
                      <a:pPr>
                        <a:spcAft>
                          <a:spcPts val="0"/>
                        </a:spcAft>
                        <a:tabLst>
                          <a:tab pos="635" algn="l"/>
                          <a:tab pos="457200" algn="l"/>
                          <a:tab pos="914400" algn="l"/>
                          <a:tab pos="1371600" algn="l"/>
                          <a:tab pos="1828800" algn="l"/>
                          <a:tab pos="2286000" algn="l"/>
                          <a:tab pos="2743200" algn="l"/>
                          <a:tab pos="3200400" algn="l"/>
                          <a:tab pos="3657600" algn="l"/>
                          <a:tab pos="4114800" algn="l"/>
                          <a:tab pos="4572000" algn="l"/>
                          <a:tab pos="5029200" algn="l"/>
                          <a:tab pos="5486400" algn="l"/>
                        </a:tabLst>
                      </a:pPr>
                      <a:r>
                        <a:rPr lang="en-AU" sz="1000" dirty="0">
                          <a:effectLst/>
                        </a:rPr>
                        <a:t>RPAH Pain Clinic</a:t>
                      </a:r>
                    </a:p>
                    <a:p>
                      <a:pPr>
                        <a:spcAft>
                          <a:spcPts val="0"/>
                        </a:spcAft>
                        <a:tabLst>
                          <a:tab pos="635" algn="l"/>
                          <a:tab pos="457200" algn="l"/>
                          <a:tab pos="914400" algn="l"/>
                          <a:tab pos="1371600" algn="l"/>
                          <a:tab pos="1828800" algn="l"/>
                          <a:tab pos="2286000" algn="l"/>
                          <a:tab pos="2743200" algn="l"/>
                          <a:tab pos="3200400" algn="l"/>
                          <a:tab pos="3657600" algn="l"/>
                          <a:tab pos="4114800" algn="l"/>
                          <a:tab pos="4572000" algn="l"/>
                          <a:tab pos="5029200" algn="l"/>
                          <a:tab pos="5486400" algn="l"/>
                        </a:tabLst>
                      </a:pPr>
                      <a:r>
                        <a:rPr lang="en-AU" sz="1000" dirty="0">
                          <a:effectLst/>
                        </a:rPr>
                        <a:t>RPAH Pain Clinic</a:t>
                      </a:r>
                      <a:endParaRPr lang="en-AU" sz="1000" dirty="0">
                        <a:effectLst/>
                        <a:latin typeface="CG Times"/>
                        <a:ea typeface="Times New Roman"/>
                        <a:cs typeface="CG Times"/>
                      </a:endParaRPr>
                    </a:p>
                  </a:txBody>
                  <a:tcPr marL="39242" marR="39242" marT="0" marB="0"/>
                </a:tc>
              </a:tr>
              <a:tr h="851421">
                <a:tc>
                  <a:txBody>
                    <a:bodyPr/>
                    <a:lstStyle/>
                    <a:p>
                      <a:pPr>
                        <a:spcAft>
                          <a:spcPts val="0"/>
                        </a:spcAft>
                        <a:tabLst>
                          <a:tab pos="635" algn="l"/>
                          <a:tab pos="457200" algn="l"/>
                          <a:tab pos="914400" algn="l"/>
                          <a:tab pos="1371600" algn="l"/>
                          <a:tab pos="1828800" algn="l"/>
                          <a:tab pos="2286000" algn="l"/>
                          <a:tab pos="2743200" algn="l"/>
                          <a:tab pos="3200400" algn="l"/>
                          <a:tab pos="3657600" algn="l"/>
                          <a:tab pos="4114800" algn="l"/>
                          <a:tab pos="4572000" algn="l"/>
                          <a:tab pos="5029200" algn="l"/>
                          <a:tab pos="5486400" algn="l"/>
                        </a:tabLst>
                      </a:pPr>
                      <a:r>
                        <a:rPr lang="en-AU" sz="1000">
                          <a:effectLst/>
                        </a:rPr>
                        <a:t>Potential </a:t>
                      </a:r>
                      <a:endParaRPr lang="en-AU" sz="1000">
                        <a:effectLst/>
                        <a:latin typeface="CG Times"/>
                        <a:ea typeface="Times New Roman"/>
                        <a:cs typeface="CG Times"/>
                      </a:endParaRPr>
                    </a:p>
                  </a:txBody>
                  <a:tcPr marL="39242" marR="39242" marT="0" marB="0"/>
                </a:tc>
                <a:tc>
                  <a:txBody>
                    <a:bodyPr/>
                    <a:lstStyle/>
                    <a:p>
                      <a:pPr marL="342900" lvl="0" indent="-342900">
                        <a:spcAft>
                          <a:spcPts val="0"/>
                        </a:spcAft>
                        <a:buFont typeface="Symbol"/>
                        <a:buChar char=""/>
                      </a:pPr>
                      <a:r>
                        <a:rPr lang="en-AU" sz="1000">
                          <a:effectLst/>
                        </a:rPr>
                        <a:t>A Randomized, Double-Blind, Placebo-Controlled, 13-Week Study Of Ds-5565 For Treatment Of Diabetic Peripheral Neuropathic Pain</a:t>
                      </a:r>
                    </a:p>
                    <a:p>
                      <a:pPr marL="342900" lvl="0" indent="-342900">
                        <a:spcAft>
                          <a:spcPts val="0"/>
                        </a:spcAft>
                        <a:buFont typeface="Symbol"/>
                        <a:buChar char=""/>
                      </a:pPr>
                      <a:r>
                        <a:rPr lang="en-AU" sz="1000">
                          <a:effectLst/>
                        </a:rPr>
                        <a:t>Open-Label Extension study of DS5565 for 52 Weeks in Diabetic Peripheral Neuropathic Pain</a:t>
                      </a:r>
                    </a:p>
                    <a:p>
                      <a:pPr marL="342900" lvl="0" indent="-342900">
                        <a:spcAft>
                          <a:spcPts val="0"/>
                        </a:spcAft>
                        <a:buFont typeface="Symbol"/>
                        <a:buChar char=""/>
                      </a:pPr>
                      <a:r>
                        <a:rPr lang="en-US" sz="1000">
                          <a:effectLst/>
                        </a:rPr>
                        <a:t>Phase IV Clinical Trial in Chronic Low Back Pain PAREXEL # 208057</a:t>
                      </a:r>
                      <a:endParaRPr lang="en-AU" sz="1000">
                        <a:effectLst/>
                      </a:endParaRPr>
                    </a:p>
                    <a:p>
                      <a:pPr marL="457200">
                        <a:spcAft>
                          <a:spcPts val="0"/>
                        </a:spcAft>
                      </a:pPr>
                      <a:r>
                        <a:rPr lang="en-US" sz="1000">
                          <a:effectLst/>
                        </a:rPr>
                        <a:t> </a:t>
                      </a:r>
                      <a:endParaRPr lang="en-AU" sz="1000">
                        <a:effectLst/>
                        <a:latin typeface="CG Times"/>
                        <a:ea typeface="Times New Roman"/>
                        <a:cs typeface="CG Times"/>
                      </a:endParaRPr>
                    </a:p>
                  </a:txBody>
                  <a:tcPr marL="39242" marR="39242" marT="0" marB="0"/>
                </a:tc>
                <a:tc>
                  <a:txBody>
                    <a:bodyPr/>
                    <a:lstStyle/>
                    <a:p>
                      <a:pPr>
                        <a:spcAft>
                          <a:spcPts val="0"/>
                        </a:spcAft>
                        <a:tabLst>
                          <a:tab pos="635" algn="l"/>
                          <a:tab pos="457200" algn="l"/>
                          <a:tab pos="914400" algn="l"/>
                          <a:tab pos="1371600" algn="l"/>
                          <a:tab pos="1828800" algn="l"/>
                          <a:tab pos="2286000" algn="l"/>
                          <a:tab pos="2743200" algn="l"/>
                          <a:tab pos="3200400" algn="l"/>
                          <a:tab pos="3657600" algn="l"/>
                          <a:tab pos="4114800" algn="l"/>
                          <a:tab pos="4572000" algn="l"/>
                          <a:tab pos="5029200" algn="l"/>
                          <a:tab pos="5486400" algn="l"/>
                        </a:tabLst>
                      </a:pPr>
                      <a:r>
                        <a:rPr lang="en-AU" sz="1000" dirty="0">
                          <a:effectLst/>
                        </a:rPr>
                        <a:t>RPAH Pain Clinic</a:t>
                      </a:r>
                    </a:p>
                    <a:p>
                      <a:pPr>
                        <a:spcAft>
                          <a:spcPts val="0"/>
                        </a:spcAft>
                        <a:tabLst>
                          <a:tab pos="635" algn="l"/>
                          <a:tab pos="457200" algn="l"/>
                          <a:tab pos="914400" algn="l"/>
                          <a:tab pos="1371600" algn="l"/>
                          <a:tab pos="1828800" algn="l"/>
                          <a:tab pos="2286000" algn="l"/>
                          <a:tab pos="2743200" algn="l"/>
                          <a:tab pos="3200400" algn="l"/>
                          <a:tab pos="3657600" algn="l"/>
                          <a:tab pos="4114800" algn="l"/>
                          <a:tab pos="4572000" algn="l"/>
                          <a:tab pos="5029200" algn="l"/>
                          <a:tab pos="5486400" algn="l"/>
                        </a:tabLst>
                      </a:pPr>
                      <a:r>
                        <a:rPr lang="en-AU" sz="1000" dirty="0">
                          <a:effectLst/>
                        </a:rPr>
                        <a:t> </a:t>
                      </a:r>
                    </a:p>
                    <a:p>
                      <a:pPr>
                        <a:spcAft>
                          <a:spcPts val="0"/>
                        </a:spcAft>
                        <a:tabLst>
                          <a:tab pos="635" algn="l"/>
                          <a:tab pos="457200" algn="l"/>
                          <a:tab pos="914400" algn="l"/>
                          <a:tab pos="1371600" algn="l"/>
                          <a:tab pos="1828800" algn="l"/>
                          <a:tab pos="2286000" algn="l"/>
                          <a:tab pos="2743200" algn="l"/>
                          <a:tab pos="3200400" algn="l"/>
                          <a:tab pos="3657600" algn="l"/>
                          <a:tab pos="4114800" algn="l"/>
                          <a:tab pos="4572000" algn="l"/>
                          <a:tab pos="5029200" algn="l"/>
                          <a:tab pos="5486400" algn="l"/>
                        </a:tabLst>
                      </a:pPr>
                      <a:r>
                        <a:rPr lang="en-AU" sz="1000" dirty="0">
                          <a:effectLst/>
                        </a:rPr>
                        <a:t> </a:t>
                      </a:r>
                      <a:r>
                        <a:rPr lang="en-AU" sz="1000" dirty="0" smtClean="0">
                          <a:effectLst/>
                        </a:rPr>
                        <a:t>RPAH </a:t>
                      </a:r>
                      <a:r>
                        <a:rPr lang="en-AU" sz="1000" dirty="0">
                          <a:effectLst/>
                        </a:rPr>
                        <a:t>Pain Clinic</a:t>
                      </a:r>
                    </a:p>
                    <a:p>
                      <a:pPr>
                        <a:spcAft>
                          <a:spcPts val="0"/>
                        </a:spcAft>
                        <a:tabLst>
                          <a:tab pos="635" algn="l"/>
                          <a:tab pos="457200" algn="l"/>
                          <a:tab pos="914400" algn="l"/>
                          <a:tab pos="1371600" algn="l"/>
                          <a:tab pos="1828800" algn="l"/>
                          <a:tab pos="2286000" algn="l"/>
                          <a:tab pos="2743200" algn="l"/>
                          <a:tab pos="3200400" algn="l"/>
                          <a:tab pos="3657600" algn="l"/>
                          <a:tab pos="4114800" algn="l"/>
                          <a:tab pos="4572000" algn="l"/>
                          <a:tab pos="5029200" algn="l"/>
                          <a:tab pos="5486400" algn="l"/>
                        </a:tabLst>
                      </a:pPr>
                      <a:r>
                        <a:rPr lang="en-AU" sz="1000" dirty="0">
                          <a:effectLst/>
                        </a:rPr>
                        <a:t> </a:t>
                      </a:r>
                    </a:p>
                    <a:p>
                      <a:pPr>
                        <a:spcAft>
                          <a:spcPts val="0"/>
                        </a:spcAft>
                        <a:tabLst>
                          <a:tab pos="635" algn="l"/>
                          <a:tab pos="457200" algn="l"/>
                          <a:tab pos="914400" algn="l"/>
                          <a:tab pos="1371600" algn="l"/>
                          <a:tab pos="1828800" algn="l"/>
                          <a:tab pos="2286000" algn="l"/>
                          <a:tab pos="2743200" algn="l"/>
                          <a:tab pos="3200400" algn="l"/>
                          <a:tab pos="3657600" algn="l"/>
                          <a:tab pos="4114800" algn="l"/>
                          <a:tab pos="4572000" algn="l"/>
                          <a:tab pos="5029200" algn="l"/>
                          <a:tab pos="5486400" algn="l"/>
                        </a:tabLst>
                      </a:pPr>
                      <a:r>
                        <a:rPr lang="en-AU" sz="1000" dirty="0">
                          <a:effectLst/>
                        </a:rPr>
                        <a:t>RPAH Pain Clinic</a:t>
                      </a:r>
                    </a:p>
                    <a:p>
                      <a:pPr>
                        <a:spcAft>
                          <a:spcPts val="0"/>
                        </a:spcAft>
                        <a:tabLst>
                          <a:tab pos="635" algn="l"/>
                          <a:tab pos="457200" algn="l"/>
                          <a:tab pos="914400" algn="l"/>
                          <a:tab pos="1371600" algn="l"/>
                          <a:tab pos="1828800" algn="l"/>
                          <a:tab pos="2286000" algn="l"/>
                          <a:tab pos="2743200" algn="l"/>
                          <a:tab pos="3200400" algn="l"/>
                          <a:tab pos="3657600" algn="l"/>
                          <a:tab pos="4114800" algn="l"/>
                          <a:tab pos="4572000" algn="l"/>
                          <a:tab pos="5029200" algn="l"/>
                          <a:tab pos="5486400" algn="l"/>
                        </a:tabLst>
                      </a:pPr>
                      <a:r>
                        <a:rPr lang="en-AU" sz="1000" dirty="0">
                          <a:effectLst/>
                        </a:rPr>
                        <a:t> </a:t>
                      </a:r>
                      <a:endParaRPr lang="en-AU" sz="1000" dirty="0">
                        <a:effectLst/>
                        <a:latin typeface="CG Times"/>
                        <a:ea typeface="Times New Roman"/>
                        <a:cs typeface="CG Times"/>
                      </a:endParaRPr>
                    </a:p>
                  </a:txBody>
                  <a:tcPr marL="39242" marR="39242" marT="0" marB="0"/>
                </a:tc>
              </a:tr>
            </a:tbl>
          </a:graphicData>
        </a:graphic>
      </p:graphicFrame>
      <p:sp>
        <p:nvSpPr>
          <p:cNvPr id="5" name="Rectangle 1"/>
          <p:cNvSpPr>
            <a:spLocks noChangeArrowheads="1"/>
          </p:cNvSpPr>
          <p:nvPr/>
        </p:nvSpPr>
        <p:spPr bwMode="auto">
          <a:xfrm>
            <a:off x="2617788" y="1468438"/>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fontAlgn="base">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Lst>
              <a:defRPr>
                <a:solidFill>
                  <a:schemeClr val="tx1"/>
                </a:solidFill>
                <a:latin typeface="Arial" pitchFamily="34" charset="0"/>
                <a:cs typeface="Arial" pitchFamily="34" charset="0"/>
              </a:defRPr>
            </a:lvl1pPr>
            <a:lvl2pPr fontAlgn="base">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Lst>
              <a:defRPr>
                <a:solidFill>
                  <a:schemeClr val="tx1"/>
                </a:solidFill>
                <a:latin typeface="Arial" pitchFamily="34" charset="0"/>
                <a:cs typeface="Arial" pitchFamily="34" charset="0"/>
              </a:defRPr>
            </a:lvl2pPr>
            <a:lvl3pPr fontAlgn="base">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Lst>
              <a:defRPr>
                <a:solidFill>
                  <a:schemeClr val="tx1"/>
                </a:solidFill>
                <a:latin typeface="Arial" pitchFamily="34" charset="0"/>
                <a:cs typeface="Arial" pitchFamily="34" charset="0"/>
              </a:defRPr>
            </a:lvl3pPr>
            <a:lvl4pPr fontAlgn="base">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Lst>
              <a:defRPr>
                <a:solidFill>
                  <a:schemeClr val="tx1"/>
                </a:solidFill>
                <a:latin typeface="Arial" pitchFamily="34" charset="0"/>
                <a:cs typeface="Arial" pitchFamily="34" charset="0"/>
              </a:defRPr>
            </a:lvl4pPr>
            <a:lvl5pPr fontAlgn="base">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Lst>
              <a:defRPr>
                <a:solidFill>
                  <a:schemeClr val="tx1"/>
                </a:solidFill>
                <a:latin typeface="Arial" pitchFamily="34" charset="0"/>
                <a:cs typeface="Arial" pitchFamily="34" charset="0"/>
              </a:defRPr>
            </a:lvl5pPr>
            <a:lvl6pPr fontAlgn="base">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Lst>
              <a:defRPr>
                <a:solidFill>
                  <a:schemeClr val="tx1"/>
                </a:solidFill>
                <a:latin typeface="Arial" pitchFamily="34" charset="0"/>
                <a:cs typeface="Arial" pitchFamily="34" charset="0"/>
              </a:defRPr>
            </a:lvl6pPr>
            <a:lvl7pPr fontAlgn="base">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Lst>
              <a:defRPr>
                <a:solidFill>
                  <a:schemeClr val="tx1"/>
                </a:solidFill>
                <a:latin typeface="Arial" pitchFamily="34" charset="0"/>
                <a:cs typeface="Arial" pitchFamily="34" charset="0"/>
              </a:defRPr>
            </a:lvl7pPr>
            <a:lvl8pPr fontAlgn="base">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Lst>
              <a:defRPr>
                <a:solidFill>
                  <a:schemeClr val="tx1"/>
                </a:solidFill>
                <a:latin typeface="Arial" pitchFamily="34" charset="0"/>
                <a:cs typeface="Arial" pitchFamily="34" charset="0"/>
              </a:defRPr>
            </a:lvl8pPr>
            <a:lvl9pPr fontAlgn="base">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Ls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Lst>
            </a:pP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pic>
        <p:nvPicPr>
          <p:cNvPr id="7" name="Picture 2"/>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0" y="116633"/>
            <a:ext cx="9144000" cy="9361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9311938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Diagram 5"/>
          <p:cNvGraphicFramePr/>
          <p:nvPr>
            <p:extLst>
              <p:ext uri="{D42A27DB-BD31-4B8C-83A1-F6EECF244321}">
                <p14:modId xmlns:p14="http://schemas.microsoft.com/office/powerpoint/2010/main" val="3988186867"/>
              </p:ext>
            </p:extLst>
          </p:nvPr>
        </p:nvGraphicFramePr>
        <p:xfrm>
          <a:off x="457200" y="1124744"/>
          <a:ext cx="8229600" cy="29289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4" name="Content Placeholder 3"/>
          <p:cNvGraphicFramePr>
            <a:graphicFrameLocks noGrp="1"/>
          </p:cNvGraphicFramePr>
          <p:nvPr>
            <p:ph sz="quarter" idx="1"/>
            <p:extLst>
              <p:ext uri="{D42A27DB-BD31-4B8C-83A1-F6EECF244321}">
                <p14:modId xmlns:p14="http://schemas.microsoft.com/office/powerpoint/2010/main" val="1524406136"/>
              </p:ext>
            </p:extLst>
          </p:nvPr>
        </p:nvGraphicFramePr>
        <p:xfrm>
          <a:off x="539552" y="1628800"/>
          <a:ext cx="8064896" cy="4824536"/>
        </p:xfrm>
        <a:graphic>
          <a:graphicData uri="http://schemas.openxmlformats.org/drawingml/2006/table">
            <a:tbl>
              <a:tblPr firstRow="1" firstCol="1" bandRow="1">
                <a:tableStyleId>{5C22544A-7EE6-4342-B048-85BDC9FD1C3A}</a:tableStyleId>
              </a:tblPr>
              <a:tblGrid>
                <a:gridCol w="825227"/>
                <a:gridCol w="5104270"/>
                <a:gridCol w="2135399"/>
              </a:tblGrid>
              <a:tr h="424389">
                <a:tc>
                  <a:txBody>
                    <a:bodyPr/>
                    <a:lstStyle/>
                    <a:p>
                      <a:pPr>
                        <a:spcAft>
                          <a:spcPts val="0"/>
                        </a:spcAft>
                        <a:tabLst>
                          <a:tab pos="635" algn="l"/>
                          <a:tab pos="457200" algn="l"/>
                          <a:tab pos="914400" algn="l"/>
                          <a:tab pos="1371600" algn="l"/>
                          <a:tab pos="1828800" algn="l"/>
                          <a:tab pos="2286000" algn="l"/>
                          <a:tab pos="2743200" algn="l"/>
                          <a:tab pos="3200400" algn="l"/>
                          <a:tab pos="3657600" algn="l"/>
                          <a:tab pos="4114800" algn="l"/>
                          <a:tab pos="4572000" algn="l"/>
                          <a:tab pos="5029200" algn="l"/>
                          <a:tab pos="5486400" algn="l"/>
                        </a:tabLst>
                      </a:pPr>
                      <a:r>
                        <a:rPr lang="en-AU" sz="1100" dirty="0">
                          <a:effectLst/>
                        </a:rPr>
                        <a:t>2002	</a:t>
                      </a:r>
                      <a:endParaRPr lang="en-AU" sz="1100" dirty="0">
                        <a:effectLst/>
                        <a:latin typeface="CG Times"/>
                        <a:ea typeface="Times New Roman"/>
                        <a:cs typeface="CG Times"/>
                      </a:endParaRPr>
                    </a:p>
                  </a:txBody>
                  <a:tcPr marL="68580" marR="68580" marT="0" marB="0"/>
                </a:tc>
                <a:tc>
                  <a:txBody>
                    <a:bodyPr/>
                    <a:lstStyle/>
                    <a:p>
                      <a:pPr marL="342900" lvl="0" indent="-342900">
                        <a:spcAft>
                          <a:spcPts val="0"/>
                        </a:spcAft>
                        <a:buFont typeface="Symbol"/>
                        <a:buChar char=""/>
                        <a:tabLst>
                          <a:tab pos="635" algn="l"/>
                          <a:tab pos="457200" algn="l"/>
                          <a:tab pos="914400" algn="l"/>
                          <a:tab pos="1371600" algn="l"/>
                          <a:tab pos="1828800" algn="l"/>
                          <a:tab pos="2286000" algn="l"/>
                          <a:tab pos="2743200" algn="l"/>
                          <a:tab pos="3200400" algn="l"/>
                          <a:tab pos="3657600" algn="l"/>
                          <a:tab pos="4114800" algn="l"/>
                          <a:tab pos="4572000" algn="l"/>
                          <a:tab pos="5029200" algn="l"/>
                          <a:tab pos="5486400" algn="l"/>
                        </a:tabLst>
                      </a:pPr>
                      <a:r>
                        <a:rPr lang="en-AU" sz="1100" dirty="0">
                          <a:effectLst/>
                        </a:rPr>
                        <a:t>Application of a novel technique for motor unit number estimation using high density surface EMG in ALS and HMSN </a:t>
                      </a:r>
                      <a:r>
                        <a:rPr lang="en-AU" sz="1100" dirty="0" err="1">
                          <a:effectLst/>
                        </a:rPr>
                        <a:t>Ia</a:t>
                      </a:r>
                      <a:endParaRPr lang="en-AU" sz="1100" dirty="0">
                        <a:effectLst/>
                        <a:latin typeface="CG Times"/>
                        <a:ea typeface="Times New Roman"/>
                        <a:cs typeface="CG Times"/>
                      </a:endParaRPr>
                    </a:p>
                  </a:txBody>
                  <a:tcPr marL="68580" marR="68580" marT="0" marB="0"/>
                </a:tc>
                <a:tc>
                  <a:txBody>
                    <a:bodyPr/>
                    <a:lstStyle/>
                    <a:p>
                      <a:pPr>
                        <a:spcAft>
                          <a:spcPts val="0"/>
                        </a:spcAft>
                        <a:tabLst>
                          <a:tab pos="635" algn="l"/>
                          <a:tab pos="457200" algn="l"/>
                          <a:tab pos="914400" algn="l"/>
                          <a:tab pos="1371600" algn="l"/>
                          <a:tab pos="1828800" algn="l"/>
                          <a:tab pos="2286000" algn="l"/>
                          <a:tab pos="2743200" algn="l"/>
                          <a:tab pos="3200400" algn="l"/>
                          <a:tab pos="3657600" algn="l"/>
                          <a:tab pos="4114800" algn="l"/>
                          <a:tab pos="4572000" algn="l"/>
                          <a:tab pos="5029200" algn="l"/>
                          <a:tab pos="5486400" algn="l"/>
                        </a:tabLst>
                      </a:pPr>
                      <a:r>
                        <a:rPr lang="en-AU" sz="1100">
                          <a:effectLst/>
                        </a:rPr>
                        <a:t>Prinses Beatrix Fonds - Netherlands</a:t>
                      </a:r>
                      <a:endParaRPr lang="en-AU" sz="1100">
                        <a:effectLst/>
                        <a:latin typeface="CG Times"/>
                        <a:ea typeface="Times New Roman"/>
                        <a:cs typeface="CG Times"/>
                      </a:endParaRPr>
                    </a:p>
                  </a:txBody>
                  <a:tcPr marL="68580" marR="68580" marT="0" marB="0"/>
                </a:tc>
              </a:tr>
              <a:tr h="424389">
                <a:tc>
                  <a:txBody>
                    <a:bodyPr/>
                    <a:lstStyle/>
                    <a:p>
                      <a:pPr>
                        <a:spcAft>
                          <a:spcPts val="0"/>
                        </a:spcAft>
                        <a:tabLst>
                          <a:tab pos="635" algn="l"/>
                          <a:tab pos="457200" algn="l"/>
                          <a:tab pos="914400" algn="l"/>
                          <a:tab pos="1371600" algn="l"/>
                          <a:tab pos="1828800" algn="l"/>
                          <a:tab pos="2286000" algn="l"/>
                          <a:tab pos="2743200" algn="l"/>
                          <a:tab pos="3200400" algn="l"/>
                          <a:tab pos="3657600" algn="l"/>
                          <a:tab pos="4114800" algn="l"/>
                          <a:tab pos="4572000" algn="l"/>
                          <a:tab pos="5029200" algn="l"/>
                          <a:tab pos="5486400" algn="l"/>
                        </a:tabLst>
                      </a:pPr>
                      <a:r>
                        <a:rPr lang="en-AU" sz="1100" dirty="0">
                          <a:effectLst/>
                        </a:rPr>
                        <a:t>2003</a:t>
                      </a:r>
                      <a:endParaRPr lang="en-AU" sz="1100" dirty="0">
                        <a:effectLst/>
                        <a:latin typeface="CG Times"/>
                        <a:ea typeface="Times New Roman"/>
                        <a:cs typeface="CG Times"/>
                      </a:endParaRPr>
                    </a:p>
                  </a:txBody>
                  <a:tcPr marL="68580" marR="68580" marT="0" marB="0"/>
                </a:tc>
                <a:tc>
                  <a:txBody>
                    <a:bodyPr/>
                    <a:lstStyle/>
                    <a:p>
                      <a:pPr marL="342900" lvl="0" indent="-342900">
                        <a:spcAft>
                          <a:spcPts val="0"/>
                        </a:spcAft>
                        <a:buFont typeface="Symbol"/>
                        <a:buChar char=""/>
                        <a:tabLst>
                          <a:tab pos="635" algn="l"/>
                          <a:tab pos="457200" algn="l"/>
                          <a:tab pos="914400" algn="l"/>
                          <a:tab pos="1371600" algn="l"/>
                          <a:tab pos="1828800" algn="l"/>
                          <a:tab pos="2286000" algn="l"/>
                          <a:tab pos="2743200" algn="l"/>
                          <a:tab pos="3200400" algn="l"/>
                          <a:tab pos="3657600" algn="l"/>
                          <a:tab pos="4114800" algn="l"/>
                          <a:tab pos="4572000" algn="l"/>
                          <a:tab pos="5029200" algn="l"/>
                          <a:tab pos="5486400" algn="l"/>
                        </a:tabLst>
                      </a:pPr>
                      <a:r>
                        <a:rPr lang="en-AU" sz="1100" dirty="0">
                          <a:effectLst/>
                        </a:rPr>
                        <a:t>Randomised controlled trial of the effectiveness of two hand-splinting positions on </a:t>
                      </a:r>
                      <a:r>
                        <a:rPr lang="en-AU" sz="1100" dirty="0" smtClean="0">
                          <a:effectLst/>
                        </a:rPr>
                        <a:t>preventing </a:t>
                      </a:r>
                      <a:r>
                        <a:rPr lang="en-AU" sz="1100" dirty="0">
                          <a:effectLst/>
                        </a:rPr>
                        <a:t>contracture following stroke</a:t>
                      </a:r>
                      <a:endParaRPr lang="en-AU" sz="1100" dirty="0">
                        <a:effectLst/>
                        <a:latin typeface="CG Times"/>
                        <a:ea typeface="Times New Roman"/>
                        <a:cs typeface="CG Times"/>
                      </a:endParaRPr>
                    </a:p>
                  </a:txBody>
                  <a:tcPr marL="68580" marR="68580" marT="0" marB="0"/>
                </a:tc>
                <a:tc>
                  <a:txBody>
                    <a:bodyPr/>
                    <a:lstStyle/>
                    <a:p>
                      <a:pPr>
                        <a:spcAft>
                          <a:spcPts val="0"/>
                        </a:spcAft>
                        <a:tabLst>
                          <a:tab pos="635" algn="l"/>
                          <a:tab pos="457200" algn="l"/>
                          <a:tab pos="914400" algn="l"/>
                          <a:tab pos="1371600" algn="l"/>
                          <a:tab pos="1828800" algn="l"/>
                          <a:tab pos="2286000" algn="l"/>
                          <a:tab pos="2743200" algn="l"/>
                          <a:tab pos="3200400" algn="l"/>
                          <a:tab pos="3657600" algn="l"/>
                          <a:tab pos="4114800" algn="l"/>
                          <a:tab pos="4572000" algn="l"/>
                          <a:tab pos="5029200" algn="l"/>
                          <a:tab pos="5486400" algn="l"/>
                        </a:tabLst>
                      </a:pPr>
                      <a:r>
                        <a:rPr lang="en-AU" sz="1100">
                          <a:effectLst/>
                        </a:rPr>
                        <a:t>South Western Sydney Area Health Service</a:t>
                      </a:r>
                      <a:endParaRPr lang="en-AU" sz="1100">
                        <a:effectLst/>
                        <a:latin typeface="CG Times"/>
                        <a:ea typeface="Times New Roman"/>
                        <a:cs typeface="CG Times"/>
                      </a:endParaRPr>
                    </a:p>
                  </a:txBody>
                  <a:tcPr marL="68580" marR="68580" marT="0" marB="0"/>
                </a:tc>
              </a:tr>
              <a:tr h="364804">
                <a:tc>
                  <a:txBody>
                    <a:bodyPr/>
                    <a:lstStyle/>
                    <a:p>
                      <a:pPr>
                        <a:spcAft>
                          <a:spcPts val="0"/>
                        </a:spcAft>
                        <a:tabLst>
                          <a:tab pos="635" algn="l"/>
                          <a:tab pos="457200" algn="l"/>
                          <a:tab pos="914400" algn="l"/>
                          <a:tab pos="1371600" algn="l"/>
                          <a:tab pos="1828800" algn="l"/>
                          <a:tab pos="2286000" algn="l"/>
                          <a:tab pos="2743200" algn="l"/>
                          <a:tab pos="3200400" algn="l"/>
                          <a:tab pos="3657600" algn="l"/>
                          <a:tab pos="4114800" algn="l"/>
                          <a:tab pos="4572000" algn="l"/>
                          <a:tab pos="5029200" algn="l"/>
                          <a:tab pos="5486400" algn="l"/>
                        </a:tabLst>
                      </a:pPr>
                      <a:r>
                        <a:rPr lang="en-AU" sz="1100">
                          <a:effectLst/>
                        </a:rPr>
                        <a:t>2008</a:t>
                      </a:r>
                      <a:endParaRPr lang="en-AU" sz="1100">
                        <a:effectLst/>
                        <a:latin typeface="CG Times"/>
                        <a:ea typeface="Times New Roman"/>
                        <a:cs typeface="CG Times"/>
                      </a:endParaRPr>
                    </a:p>
                  </a:txBody>
                  <a:tcPr marL="68580" marR="68580" marT="0" marB="0"/>
                </a:tc>
                <a:tc>
                  <a:txBody>
                    <a:bodyPr/>
                    <a:lstStyle/>
                    <a:p>
                      <a:pPr marL="342900" lvl="0" indent="-342900">
                        <a:spcAft>
                          <a:spcPts val="0"/>
                        </a:spcAft>
                        <a:buFont typeface="Symbol"/>
                        <a:buChar char=""/>
                        <a:tabLst>
                          <a:tab pos="635" algn="l"/>
                          <a:tab pos="457200" algn="l"/>
                          <a:tab pos="914400" algn="l"/>
                          <a:tab pos="1371600" algn="l"/>
                          <a:tab pos="1828800" algn="l"/>
                          <a:tab pos="2286000" algn="l"/>
                          <a:tab pos="2743200" algn="l"/>
                          <a:tab pos="3200400" algn="l"/>
                          <a:tab pos="3657600" algn="l"/>
                          <a:tab pos="4114800" algn="l"/>
                          <a:tab pos="4572000" algn="l"/>
                          <a:tab pos="5029200" algn="l"/>
                          <a:tab pos="5486400" algn="l"/>
                        </a:tabLst>
                      </a:pPr>
                      <a:r>
                        <a:rPr lang="en-AU" sz="1100" dirty="0">
                          <a:effectLst/>
                        </a:rPr>
                        <a:t>Superoxide dismutase in amyotrophic lateral sclerosis patients with D90A mutation</a:t>
                      </a:r>
                      <a:endParaRPr lang="en-AU" sz="1100" dirty="0">
                        <a:effectLst/>
                        <a:latin typeface="CG Times"/>
                        <a:ea typeface="Times New Roman"/>
                        <a:cs typeface="CG Times"/>
                      </a:endParaRPr>
                    </a:p>
                  </a:txBody>
                  <a:tcPr marL="68580" marR="68580" marT="0" marB="0"/>
                </a:tc>
                <a:tc>
                  <a:txBody>
                    <a:bodyPr/>
                    <a:lstStyle/>
                    <a:p>
                      <a:pPr>
                        <a:spcAft>
                          <a:spcPts val="0"/>
                        </a:spcAft>
                        <a:tabLst>
                          <a:tab pos="635" algn="l"/>
                          <a:tab pos="457200" algn="l"/>
                          <a:tab pos="914400" algn="l"/>
                          <a:tab pos="1371600" algn="l"/>
                          <a:tab pos="1828800" algn="l"/>
                          <a:tab pos="2286000" algn="l"/>
                          <a:tab pos="2743200" algn="l"/>
                          <a:tab pos="3200400" algn="l"/>
                          <a:tab pos="3657600" algn="l"/>
                          <a:tab pos="4114800" algn="l"/>
                          <a:tab pos="4572000" algn="l"/>
                          <a:tab pos="5029200" algn="l"/>
                          <a:tab pos="5486400" algn="l"/>
                        </a:tabLst>
                      </a:pPr>
                      <a:r>
                        <a:rPr lang="en-AU" sz="1100">
                          <a:effectLst/>
                        </a:rPr>
                        <a:t>Brain</a:t>
                      </a:r>
                      <a:endParaRPr lang="en-AU" sz="1100">
                        <a:effectLst/>
                        <a:latin typeface="CG Times"/>
                        <a:ea typeface="Times New Roman"/>
                        <a:cs typeface="CG Times"/>
                      </a:endParaRPr>
                    </a:p>
                  </a:txBody>
                  <a:tcPr marL="68580" marR="68580" marT="0" marB="0"/>
                </a:tc>
              </a:tr>
              <a:tr h="424389">
                <a:tc>
                  <a:txBody>
                    <a:bodyPr/>
                    <a:lstStyle/>
                    <a:p>
                      <a:pPr>
                        <a:spcAft>
                          <a:spcPts val="0"/>
                        </a:spcAft>
                        <a:tabLst>
                          <a:tab pos="635" algn="l"/>
                          <a:tab pos="457200" algn="l"/>
                          <a:tab pos="914400" algn="l"/>
                          <a:tab pos="1371600" algn="l"/>
                          <a:tab pos="1828800" algn="l"/>
                          <a:tab pos="2286000" algn="l"/>
                          <a:tab pos="2743200" algn="l"/>
                          <a:tab pos="3200400" algn="l"/>
                          <a:tab pos="3657600" algn="l"/>
                          <a:tab pos="4114800" algn="l"/>
                          <a:tab pos="4572000" algn="l"/>
                          <a:tab pos="5029200" algn="l"/>
                          <a:tab pos="5486400" algn="l"/>
                        </a:tabLst>
                      </a:pPr>
                      <a:r>
                        <a:rPr lang="en-AU" sz="1100">
                          <a:effectLst/>
                        </a:rPr>
                        <a:t>2009</a:t>
                      </a:r>
                      <a:endParaRPr lang="en-AU" sz="1100">
                        <a:effectLst/>
                        <a:latin typeface="CG Times"/>
                        <a:ea typeface="Times New Roman"/>
                        <a:cs typeface="CG Times"/>
                      </a:endParaRPr>
                    </a:p>
                  </a:txBody>
                  <a:tcPr marL="68580" marR="68580" marT="0" marB="0"/>
                </a:tc>
                <a:tc>
                  <a:txBody>
                    <a:bodyPr/>
                    <a:lstStyle/>
                    <a:p>
                      <a:pPr marL="342900" lvl="0" indent="-342900">
                        <a:spcAft>
                          <a:spcPts val="0"/>
                        </a:spcAft>
                        <a:buFont typeface="Symbol"/>
                        <a:buChar char=""/>
                        <a:tabLst>
                          <a:tab pos="635" algn="l"/>
                          <a:tab pos="457200" algn="l"/>
                          <a:tab pos="914400" algn="l"/>
                          <a:tab pos="1371600" algn="l"/>
                          <a:tab pos="1828800" algn="l"/>
                          <a:tab pos="2286000" algn="l"/>
                          <a:tab pos="2743200" algn="l"/>
                          <a:tab pos="3200400" algn="l"/>
                          <a:tab pos="3657600" algn="l"/>
                          <a:tab pos="4114800" algn="l"/>
                          <a:tab pos="4572000" algn="l"/>
                          <a:tab pos="5029200" algn="l"/>
                          <a:tab pos="5486400" algn="l"/>
                        </a:tabLst>
                      </a:pPr>
                      <a:r>
                        <a:rPr lang="en-AU" sz="1100" dirty="0">
                          <a:effectLst/>
                        </a:rPr>
                        <a:t>Hereditary sensory Neuropathy Type I (HSN1) Treatment Pilot study</a:t>
                      </a:r>
                      <a:endParaRPr lang="en-AU" sz="1100" dirty="0">
                        <a:effectLst/>
                        <a:latin typeface="CG Times"/>
                        <a:ea typeface="Times New Roman"/>
                        <a:cs typeface="CG Times"/>
                      </a:endParaRPr>
                    </a:p>
                  </a:txBody>
                  <a:tcPr marL="68580" marR="68580" marT="0" marB="0"/>
                </a:tc>
                <a:tc>
                  <a:txBody>
                    <a:bodyPr/>
                    <a:lstStyle/>
                    <a:p>
                      <a:pPr>
                        <a:spcAft>
                          <a:spcPts val="0"/>
                        </a:spcAft>
                        <a:tabLst>
                          <a:tab pos="635" algn="l"/>
                          <a:tab pos="457200" algn="l"/>
                          <a:tab pos="914400" algn="l"/>
                          <a:tab pos="1371600" algn="l"/>
                          <a:tab pos="1828800" algn="l"/>
                          <a:tab pos="2286000" algn="l"/>
                          <a:tab pos="2743200" algn="l"/>
                          <a:tab pos="3200400" algn="l"/>
                          <a:tab pos="3657600" algn="l"/>
                          <a:tab pos="4114800" algn="l"/>
                          <a:tab pos="4572000" algn="l"/>
                          <a:tab pos="5029200" algn="l"/>
                          <a:tab pos="5486400" algn="l"/>
                        </a:tabLst>
                      </a:pPr>
                      <a:r>
                        <a:rPr lang="en-AU" sz="1100">
                          <a:effectLst/>
                        </a:rPr>
                        <a:t>Sydney South West Area Health Service</a:t>
                      </a:r>
                      <a:endParaRPr lang="en-AU" sz="1100">
                        <a:effectLst/>
                        <a:latin typeface="CG Times"/>
                        <a:ea typeface="Times New Roman"/>
                        <a:cs typeface="CG Times"/>
                      </a:endParaRPr>
                    </a:p>
                  </a:txBody>
                  <a:tcPr marL="68580" marR="68580" marT="0" marB="0"/>
                </a:tc>
              </a:tr>
              <a:tr h="636584">
                <a:tc>
                  <a:txBody>
                    <a:bodyPr/>
                    <a:lstStyle/>
                    <a:p>
                      <a:pPr>
                        <a:spcAft>
                          <a:spcPts val="0"/>
                        </a:spcAft>
                        <a:tabLst>
                          <a:tab pos="635" algn="l"/>
                          <a:tab pos="457200" algn="l"/>
                          <a:tab pos="914400" algn="l"/>
                          <a:tab pos="1371600" algn="l"/>
                          <a:tab pos="1828800" algn="l"/>
                          <a:tab pos="2286000" algn="l"/>
                          <a:tab pos="2743200" algn="l"/>
                          <a:tab pos="3200400" algn="l"/>
                          <a:tab pos="3657600" algn="l"/>
                          <a:tab pos="4114800" algn="l"/>
                          <a:tab pos="4572000" algn="l"/>
                          <a:tab pos="5029200" algn="l"/>
                          <a:tab pos="5486400" algn="l"/>
                        </a:tabLst>
                      </a:pPr>
                      <a:r>
                        <a:rPr lang="en-AU" sz="1100">
                          <a:effectLst/>
                        </a:rPr>
                        <a:t>2010</a:t>
                      </a:r>
                      <a:endParaRPr lang="en-AU" sz="1100">
                        <a:effectLst/>
                        <a:latin typeface="CG Times"/>
                        <a:ea typeface="Times New Roman"/>
                        <a:cs typeface="CG Times"/>
                      </a:endParaRPr>
                    </a:p>
                  </a:txBody>
                  <a:tcPr marL="68580" marR="68580" marT="0" marB="0"/>
                </a:tc>
                <a:tc>
                  <a:txBody>
                    <a:bodyPr/>
                    <a:lstStyle/>
                    <a:p>
                      <a:pPr marL="342900" lvl="0" indent="-342900">
                        <a:spcAft>
                          <a:spcPts val="0"/>
                        </a:spcAft>
                        <a:buFont typeface="Symbol"/>
                        <a:buChar char=""/>
                        <a:tabLst>
                          <a:tab pos="635" algn="l"/>
                          <a:tab pos="457200" algn="l"/>
                          <a:tab pos="914400" algn="l"/>
                          <a:tab pos="1371600" algn="l"/>
                          <a:tab pos="1828800" algn="l"/>
                          <a:tab pos="2286000" algn="l"/>
                          <a:tab pos="2743200" algn="l"/>
                          <a:tab pos="3200400" algn="l"/>
                          <a:tab pos="3657600" algn="l"/>
                          <a:tab pos="4114800" algn="l"/>
                          <a:tab pos="4572000" algn="l"/>
                          <a:tab pos="5029200" algn="l"/>
                          <a:tab pos="5486400" algn="l"/>
                        </a:tabLst>
                      </a:pPr>
                      <a:r>
                        <a:rPr lang="en-AU" sz="1100" dirty="0">
                          <a:effectLst/>
                        </a:rPr>
                        <a:t>A Multi-centre double-blind </a:t>
                      </a:r>
                      <a:r>
                        <a:rPr lang="en-AU" sz="1100" dirty="0" err="1">
                          <a:effectLst/>
                        </a:rPr>
                        <a:t>paralllel</a:t>
                      </a:r>
                      <a:r>
                        <a:rPr lang="en-AU" sz="1100" dirty="0">
                          <a:effectLst/>
                        </a:rPr>
                        <a:t>-group placebo-controlled study of the efficacy and safety of </a:t>
                      </a:r>
                      <a:r>
                        <a:rPr lang="en-AU" sz="1100" dirty="0" err="1">
                          <a:effectLst/>
                        </a:rPr>
                        <a:t>teriflunomide</a:t>
                      </a:r>
                      <a:r>
                        <a:rPr lang="en-AU" sz="1100" dirty="0">
                          <a:effectLst/>
                        </a:rPr>
                        <a:t> in patients with relapsing multiple sclerosis who are treated with interferon-beta</a:t>
                      </a:r>
                      <a:endParaRPr lang="en-AU" sz="1100" dirty="0">
                        <a:effectLst/>
                        <a:latin typeface="CG Times"/>
                        <a:ea typeface="Times New Roman"/>
                        <a:cs typeface="CG Times"/>
                      </a:endParaRPr>
                    </a:p>
                  </a:txBody>
                  <a:tcPr marL="68580" marR="68580" marT="0" marB="0"/>
                </a:tc>
                <a:tc>
                  <a:txBody>
                    <a:bodyPr/>
                    <a:lstStyle/>
                    <a:p>
                      <a:pPr>
                        <a:spcAft>
                          <a:spcPts val="0"/>
                        </a:spcAft>
                        <a:tabLst>
                          <a:tab pos="635" algn="l"/>
                          <a:tab pos="457200" algn="l"/>
                          <a:tab pos="914400" algn="l"/>
                          <a:tab pos="1371600" algn="l"/>
                          <a:tab pos="1828800" algn="l"/>
                          <a:tab pos="2286000" algn="l"/>
                          <a:tab pos="2743200" algn="l"/>
                          <a:tab pos="3200400" algn="l"/>
                          <a:tab pos="3657600" algn="l"/>
                          <a:tab pos="4114800" algn="l"/>
                          <a:tab pos="4572000" algn="l"/>
                          <a:tab pos="5029200" algn="l"/>
                          <a:tab pos="5486400" algn="l"/>
                        </a:tabLst>
                      </a:pPr>
                      <a:r>
                        <a:rPr lang="en-AU" sz="1100">
                          <a:effectLst/>
                        </a:rPr>
                        <a:t>Sydney South West Area Health Service</a:t>
                      </a:r>
                      <a:endParaRPr lang="en-AU" sz="1100">
                        <a:effectLst/>
                        <a:latin typeface="CG Times"/>
                        <a:ea typeface="Times New Roman"/>
                        <a:cs typeface="CG Times"/>
                      </a:endParaRPr>
                    </a:p>
                  </a:txBody>
                  <a:tcPr marL="68580" marR="68580" marT="0" marB="0"/>
                </a:tc>
              </a:tr>
              <a:tr h="848779">
                <a:tc>
                  <a:txBody>
                    <a:bodyPr/>
                    <a:lstStyle/>
                    <a:p>
                      <a:pPr>
                        <a:spcAft>
                          <a:spcPts val="0"/>
                        </a:spcAft>
                        <a:tabLst>
                          <a:tab pos="635" algn="l"/>
                          <a:tab pos="457200" algn="l"/>
                          <a:tab pos="914400" algn="l"/>
                          <a:tab pos="1371600" algn="l"/>
                          <a:tab pos="1828800" algn="l"/>
                          <a:tab pos="2286000" algn="l"/>
                          <a:tab pos="2743200" algn="l"/>
                          <a:tab pos="3200400" algn="l"/>
                          <a:tab pos="3657600" algn="l"/>
                          <a:tab pos="4114800" algn="l"/>
                          <a:tab pos="4572000" algn="l"/>
                          <a:tab pos="5029200" algn="l"/>
                          <a:tab pos="5486400" algn="l"/>
                        </a:tabLst>
                      </a:pPr>
                      <a:r>
                        <a:rPr lang="en-AU" sz="1100">
                          <a:effectLst/>
                        </a:rPr>
                        <a:t>2011</a:t>
                      </a:r>
                      <a:endParaRPr lang="en-AU" sz="1100">
                        <a:effectLst/>
                        <a:latin typeface="CG Times"/>
                        <a:ea typeface="Times New Roman"/>
                        <a:cs typeface="CG Times"/>
                      </a:endParaRPr>
                    </a:p>
                  </a:txBody>
                  <a:tcPr marL="68580" marR="68580" marT="0" marB="0"/>
                </a:tc>
                <a:tc>
                  <a:txBody>
                    <a:bodyPr/>
                    <a:lstStyle/>
                    <a:p>
                      <a:pPr marL="342900" lvl="0" indent="-342900">
                        <a:spcAft>
                          <a:spcPts val="0"/>
                        </a:spcAft>
                        <a:buFont typeface="Symbol"/>
                        <a:buChar char=""/>
                        <a:tabLst>
                          <a:tab pos="635" algn="l"/>
                          <a:tab pos="457200" algn="l"/>
                          <a:tab pos="914400" algn="l"/>
                          <a:tab pos="1371600" algn="l"/>
                          <a:tab pos="1828800" algn="l"/>
                          <a:tab pos="2286000" algn="l"/>
                          <a:tab pos="2743200" algn="l"/>
                          <a:tab pos="3200400" algn="l"/>
                          <a:tab pos="3657600" algn="l"/>
                          <a:tab pos="4114800" algn="l"/>
                          <a:tab pos="4572000" algn="l"/>
                          <a:tab pos="5029200" algn="l"/>
                          <a:tab pos="5486400" algn="l"/>
                        </a:tabLst>
                      </a:pPr>
                      <a:r>
                        <a:rPr lang="en-AU" sz="1100" dirty="0">
                          <a:effectLst/>
                        </a:rPr>
                        <a:t>Clinical Validity of the </a:t>
                      </a:r>
                      <a:r>
                        <a:rPr lang="en-AU" sz="1100" dirty="0" err="1">
                          <a:effectLst/>
                        </a:rPr>
                        <a:t>Mattis</a:t>
                      </a:r>
                      <a:r>
                        <a:rPr lang="en-AU" sz="1100" dirty="0">
                          <a:effectLst/>
                        </a:rPr>
                        <a:t> Dementia </a:t>
                      </a:r>
                      <a:r>
                        <a:rPr lang="en-AU" sz="1100" dirty="0" err="1">
                          <a:effectLst/>
                        </a:rPr>
                        <a:t>Raing</a:t>
                      </a:r>
                      <a:r>
                        <a:rPr lang="en-AU" sz="1100" dirty="0">
                          <a:effectLst/>
                        </a:rPr>
                        <a:t> Scake-2 in Parkinson’s disease with MCI and Dementia</a:t>
                      </a:r>
                    </a:p>
                    <a:p>
                      <a:pPr marL="342900" lvl="0" indent="-342900">
                        <a:spcAft>
                          <a:spcPts val="0"/>
                        </a:spcAft>
                        <a:buFont typeface="Symbol"/>
                        <a:buChar char=""/>
                        <a:tabLst>
                          <a:tab pos="635" algn="l"/>
                          <a:tab pos="457200" algn="l"/>
                          <a:tab pos="914400" algn="l"/>
                          <a:tab pos="1371600" algn="l"/>
                          <a:tab pos="1828800" algn="l"/>
                          <a:tab pos="2286000" algn="l"/>
                          <a:tab pos="2743200" algn="l"/>
                          <a:tab pos="3200400" algn="l"/>
                          <a:tab pos="3657600" algn="l"/>
                          <a:tab pos="4114800" algn="l"/>
                          <a:tab pos="4572000" algn="l"/>
                          <a:tab pos="5029200" algn="l"/>
                          <a:tab pos="5486400" algn="l"/>
                        </a:tabLst>
                      </a:pPr>
                      <a:r>
                        <a:rPr lang="en-AU" sz="1100" dirty="0">
                          <a:effectLst/>
                        </a:rPr>
                        <a:t>Differential Motor Neuron Impairment and Axonal Regeneration in Sporadic and FALS with SOD-1 Mutations: Lessons from Neurophysiology</a:t>
                      </a:r>
                      <a:endParaRPr lang="en-AU" sz="1100" dirty="0">
                        <a:effectLst/>
                        <a:latin typeface="CG Times"/>
                        <a:ea typeface="Times New Roman"/>
                        <a:cs typeface="CG Times"/>
                      </a:endParaRPr>
                    </a:p>
                  </a:txBody>
                  <a:tcPr marL="68580" marR="68580" marT="0" marB="0"/>
                </a:tc>
                <a:tc>
                  <a:txBody>
                    <a:bodyPr/>
                    <a:lstStyle/>
                    <a:p>
                      <a:pPr>
                        <a:spcAft>
                          <a:spcPts val="0"/>
                        </a:spcAft>
                        <a:tabLst>
                          <a:tab pos="635" algn="l"/>
                          <a:tab pos="457200" algn="l"/>
                          <a:tab pos="914400" algn="l"/>
                          <a:tab pos="1371600" algn="l"/>
                          <a:tab pos="1828800" algn="l"/>
                          <a:tab pos="2286000" algn="l"/>
                          <a:tab pos="2743200" algn="l"/>
                          <a:tab pos="3200400" algn="l"/>
                          <a:tab pos="3657600" algn="l"/>
                          <a:tab pos="4114800" algn="l"/>
                          <a:tab pos="4572000" algn="l"/>
                          <a:tab pos="5029200" algn="l"/>
                          <a:tab pos="5486400" algn="l"/>
                        </a:tabLst>
                      </a:pPr>
                      <a:r>
                        <a:rPr lang="en-AU" sz="1100">
                          <a:effectLst/>
                        </a:rPr>
                        <a:t>Journal of Neurological Science </a:t>
                      </a:r>
                    </a:p>
                    <a:p>
                      <a:pPr>
                        <a:spcAft>
                          <a:spcPts val="0"/>
                        </a:spcAft>
                        <a:tabLst>
                          <a:tab pos="635" algn="l"/>
                          <a:tab pos="457200" algn="l"/>
                          <a:tab pos="914400" algn="l"/>
                          <a:tab pos="1371600" algn="l"/>
                          <a:tab pos="1828800" algn="l"/>
                          <a:tab pos="2286000" algn="l"/>
                          <a:tab pos="2743200" algn="l"/>
                          <a:tab pos="3200400" algn="l"/>
                          <a:tab pos="3657600" algn="l"/>
                          <a:tab pos="4114800" algn="l"/>
                          <a:tab pos="4572000" algn="l"/>
                          <a:tab pos="5029200" algn="l"/>
                          <a:tab pos="5486400" algn="l"/>
                        </a:tabLst>
                      </a:pPr>
                      <a:r>
                        <a:rPr lang="en-AU" sz="1100">
                          <a:effectLst/>
                        </a:rPr>
                        <a:t>JNS-D-11-00226 </a:t>
                      </a:r>
                    </a:p>
                    <a:p>
                      <a:pPr>
                        <a:spcAft>
                          <a:spcPts val="0"/>
                        </a:spcAft>
                        <a:tabLst>
                          <a:tab pos="635" algn="l"/>
                          <a:tab pos="457200" algn="l"/>
                          <a:tab pos="914400" algn="l"/>
                          <a:tab pos="1371600" algn="l"/>
                          <a:tab pos="1828800" algn="l"/>
                          <a:tab pos="2286000" algn="l"/>
                          <a:tab pos="2743200" algn="l"/>
                          <a:tab pos="3200400" algn="l"/>
                          <a:tab pos="3657600" algn="l"/>
                          <a:tab pos="4114800" algn="l"/>
                          <a:tab pos="4572000" algn="l"/>
                          <a:tab pos="5029200" algn="l"/>
                          <a:tab pos="5486400" algn="l"/>
                        </a:tabLst>
                      </a:pPr>
                      <a:r>
                        <a:rPr lang="en-AU" sz="1100">
                          <a:effectLst/>
                        </a:rPr>
                        <a:t>Int J of Mol Sci</a:t>
                      </a:r>
                      <a:endParaRPr lang="en-AU" sz="1100">
                        <a:effectLst/>
                        <a:latin typeface="CG Times"/>
                        <a:ea typeface="Times New Roman"/>
                        <a:cs typeface="CG Times"/>
                      </a:endParaRPr>
                    </a:p>
                  </a:txBody>
                  <a:tcPr marL="68580" marR="68580" marT="0" marB="0"/>
                </a:tc>
              </a:tr>
              <a:tr h="1276813">
                <a:tc>
                  <a:txBody>
                    <a:bodyPr/>
                    <a:lstStyle/>
                    <a:p>
                      <a:pPr>
                        <a:spcAft>
                          <a:spcPts val="0"/>
                        </a:spcAft>
                        <a:tabLst>
                          <a:tab pos="635" algn="l"/>
                          <a:tab pos="457200" algn="l"/>
                          <a:tab pos="914400" algn="l"/>
                          <a:tab pos="1371600" algn="l"/>
                          <a:tab pos="1828800" algn="l"/>
                          <a:tab pos="2286000" algn="l"/>
                          <a:tab pos="2743200" algn="l"/>
                          <a:tab pos="3200400" algn="l"/>
                          <a:tab pos="3657600" algn="l"/>
                          <a:tab pos="4114800" algn="l"/>
                          <a:tab pos="4572000" algn="l"/>
                          <a:tab pos="5029200" algn="l"/>
                          <a:tab pos="5486400" algn="l"/>
                        </a:tabLst>
                      </a:pPr>
                      <a:r>
                        <a:rPr lang="en-AU" sz="1100">
                          <a:effectLst/>
                        </a:rPr>
                        <a:t>2013</a:t>
                      </a:r>
                      <a:endParaRPr lang="en-AU" sz="1100">
                        <a:effectLst/>
                        <a:latin typeface="CG Times"/>
                        <a:ea typeface="Times New Roman"/>
                        <a:cs typeface="CG Times"/>
                      </a:endParaRPr>
                    </a:p>
                  </a:txBody>
                  <a:tcPr marL="68580" marR="68580" marT="0" marB="0"/>
                </a:tc>
                <a:tc>
                  <a:txBody>
                    <a:bodyPr/>
                    <a:lstStyle/>
                    <a:p>
                      <a:pPr marL="342900" lvl="0" indent="-342900">
                        <a:spcAft>
                          <a:spcPts val="0"/>
                        </a:spcAft>
                        <a:buFont typeface="Symbol"/>
                        <a:buChar char=""/>
                        <a:tabLst>
                          <a:tab pos="635" algn="l"/>
                          <a:tab pos="457200" algn="l"/>
                          <a:tab pos="914400" algn="l"/>
                          <a:tab pos="1371600" algn="l"/>
                          <a:tab pos="1828800" algn="l"/>
                          <a:tab pos="2286000" algn="l"/>
                          <a:tab pos="2743200" algn="l"/>
                          <a:tab pos="3200400" algn="l"/>
                          <a:tab pos="3657600" algn="l"/>
                          <a:tab pos="4114800" algn="l"/>
                          <a:tab pos="4572000" algn="l"/>
                          <a:tab pos="5029200" algn="l"/>
                          <a:tab pos="5486400" algn="l"/>
                        </a:tabLst>
                      </a:pPr>
                      <a:r>
                        <a:rPr lang="en-AU" sz="1100" dirty="0">
                          <a:effectLst/>
                        </a:rPr>
                        <a:t>Treatment of Metabolic Myopathy by Administration of the </a:t>
                      </a:r>
                      <a:r>
                        <a:rPr lang="en-AU" sz="1100" dirty="0" err="1">
                          <a:effectLst/>
                        </a:rPr>
                        <a:t>Anaplerotic</a:t>
                      </a:r>
                      <a:r>
                        <a:rPr lang="en-AU" sz="1100" dirty="0">
                          <a:effectLst/>
                        </a:rPr>
                        <a:t> Supplement </a:t>
                      </a:r>
                      <a:r>
                        <a:rPr lang="en-AU" sz="1100" dirty="0" err="1">
                          <a:effectLst/>
                        </a:rPr>
                        <a:t>Triheptanoin</a:t>
                      </a:r>
                      <a:endParaRPr lang="en-AU" sz="1100" dirty="0">
                        <a:effectLst/>
                      </a:endParaRPr>
                    </a:p>
                    <a:p>
                      <a:pPr marL="342900" lvl="0" indent="-342900">
                        <a:spcAft>
                          <a:spcPts val="0"/>
                        </a:spcAft>
                        <a:buFont typeface="Symbol"/>
                        <a:buChar char=""/>
                        <a:tabLst>
                          <a:tab pos="635" algn="l"/>
                          <a:tab pos="457200" algn="l"/>
                          <a:tab pos="914400" algn="l"/>
                          <a:tab pos="1371600" algn="l"/>
                          <a:tab pos="1828800" algn="l"/>
                          <a:tab pos="2286000" algn="l"/>
                          <a:tab pos="2743200" algn="l"/>
                          <a:tab pos="3200400" algn="l"/>
                          <a:tab pos="3657600" algn="l"/>
                          <a:tab pos="4114800" algn="l"/>
                          <a:tab pos="4572000" algn="l"/>
                          <a:tab pos="5029200" algn="l"/>
                          <a:tab pos="5486400" algn="l"/>
                        </a:tabLst>
                      </a:pPr>
                      <a:r>
                        <a:rPr lang="en-AU" sz="1100" dirty="0">
                          <a:effectLst/>
                        </a:rPr>
                        <a:t>Pilot Study of the Treatment of Patients with Sporadic Inclusion Body Myositis with the </a:t>
                      </a:r>
                      <a:r>
                        <a:rPr lang="en-AU" sz="1100" dirty="0" err="1">
                          <a:effectLst/>
                        </a:rPr>
                        <a:t>Anaplerotic</a:t>
                      </a:r>
                      <a:r>
                        <a:rPr lang="en-AU" sz="1100" dirty="0">
                          <a:effectLst/>
                        </a:rPr>
                        <a:t> Supplement </a:t>
                      </a:r>
                      <a:r>
                        <a:rPr lang="en-AU" sz="1100" dirty="0" err="1">
                          <a:effectLst/>
                        </a:rPr>
                        <a:t>Triheptanoin</a:t>
                      </a:r>
                      <a:endParaRPr lang="en-AU" sz="1100" dirty="0">
                        <a:effectLst/>
                      </a:endParaRPr>
                    </a:p>
                    <a:p>
                      <a:pPr marL="342900" lvl="0" indent="-342900">
                        <a:spcAft>
                          <a:spcPts val="0"/>
                        </a:spcAft>
                        <a:buFont typeface="Symbol"/>
                        <a:buChar char=""/>
                        <a:tabLst>
                          <a:tab pos="635" algn="l"/>
                          <a:tab pos="457200" algn="l"/>
                          <a:tab pos="914400" algn="l"/>
                          <a:tab pos="1371600" algn="l"/>
                          <a:tab pos="1828800" algn="l"/>
                          <a:tab pos="2286000" algn="l"/>
                          <a:tab pos="2743200" algn="l"/>
                          <a:tab pos="3200400" algn="l"/>
                          <a:tab pos="3657600" algn="l"/>
                          <a:tab pos="4114800" algn="l"/>
                          <a:tab pos="4572000" algn="l"/>
                          <a:tab pos="5029200" algn="l"/>
                          <a:tab pos="5486400" algn="l"/>
                        </a:tabLst>
                      </a:pPr>
                      <a:r>
                        <a:rPr lang="en-AU" sz="1100" dirty="0">
                          <a:effectLst/>
                        </a:rPr>
                        <a:t>Pilot Study of the Treatment of Muscle Disorders with wasting and Increased Catabolism with of the </a:t>
                      </a:r>
                      <a:r>
                        <a:rPr lang="en-AU" sz="1100" dirty="0" err="1">
                          <a:effectLst/>
                        </a:rPr>
                        <a:t>Anaplerotic</a:t>
                      </a:r>
                      <a:r>
                        <a:rPr lang="en-AU" sz="1100" dirty="0">
                          <a:effectLst/>
                        </a:rPr>
                        <a:t> Supplement </a:t>
                      </a:r>
                      <a:r>
                        <a:rPr lang="en-AU" sz="1100" dirty="0" err="1">
                          <a:effectLst/>
                        </a:rPr>
                        <a:t>Triheptanoin</a:t>
                      </a:r>
                      <a:endParaRPr lang="en-AU" sz="1100" dirty="0">
                        <a:effectLst/>
                      </a:endParaRPr>
                    </a:p>
                    <a:p>
                      <a:pPr marL="342900" lvl="0" indent="-342900">
                        <a:spcAft>
                          <a:spcPts val="0"/>
                        </a:spcAft>
                        <a:buFont typeface="Symbol"/>
                        <a:buChar char=""/>
                        <a:tabLst>
                          <a:tab pos="635" algn="l"/>
                          <a:tab pos="457200" algn="l"/>
                          <a:tab pos="914400" algn="l"/>
                          <a:tab pos="1371600" algn="l"/>
                          <a:tab pos="1828800" algn="l"/>
                          <a:tab pos="2286000" algn="l"/>
                          <a:tab pos="2743200" algn="l"/>
                          <a:tab pos="3200400" algn="l"/>
                          <a:tab pos="3657600" algn="l"/>
                          <a:tab pos="4114800" algn="l"/>
                          <a:tab pos="4572000" algn="l"/>
                          <a:tab pos="5029200" algn="l"/>
                          <a:tab pos="5486400" algn="l"/>
                        </a:tabLst>
                      </a:pPr>
                      <a:r>
                        <a:rPr lang="en-AU" sz="1100" dirty="0">
                          <a:effectLst/>
                        </a:rPr>
                        <a:t>Hormonal Effects in Multiple Sclerosis (HEIMS) Study</a:t>
                      </a:r>
                      <a:endParaRPr lang="en-AU" sz="1100" dirty="0">
                        <a:effectLst/>
                        <a:latin typeface="CG Times"/>
                        <a:ea typeface="Times New Roman"/>
                        <a:cs typeface="CG Times"/>
                      </a:endParaRPr>
                    </a:p>
                  </a:txBody>
                  <a:tcPr marL="68580" marR="68580" marT="0" marB="0"/>
                </a:tc>
                <a:tc>
                  <a:txBody>
                    <a:bodyPr/>
                    <a:lstStyle/>
                    <a:p>
                      <a:pPr>
                        <a:spcAft>
                          <a:spcPts val="0"/>
                        </a:spcAft>
                        <a:tabLst>
                          <a:tab pos="635" algn="l"/>
                          <a:tab pos="457200" algn="l"/>
                          <a:tab pos="914400" algn="l"/>
                          <a:tab pos="1371600" algn="l"/>
                          <a:tab pos="1828800" algn="l"/>
                          <a:tab pos="2286000" algn="l"/>
                          <a:tab pos="2743200" algn="l"/>
                          <a:tab pos="3200400" algn="l"/>
                          <a:tab pos="3657600" algn="l"/>
                          <a:tab pos="4114800" algn="l"/>
                          <a:tab pos="4572000" algn="l"/>
                          <a:tab pos="5029200" algn="l"/>
                          <a:tab pos="5486400" algn="l"/>
                        </a:tabLst>
                      </a:pPr>
                      <a:r>
                        <a:rPr lang="en-AU" sz="1100" dirty="0">
                          <a:effectLst/>
                        </a:rPr>
                        <a:t>Sydney Local Health District</a:t>
                      </a:r>
                    </a:p>
                    <a:p>
                      <a:pPr>
                        <a:spcAft>
                          <a:spcPts val="0"/>
                        </a:spcAft>
                        <a:tabLst>
                          <a:tab pos="635" algn="l"/>
                          <a:tab pos="457200" algn="l"/>
                          <a:tab pos="914400" algn="l"/>
                          <a:tab pos="1371600" algn="l"/>
                          <a:tab pos="1828800" algn="l"/>
                          <a:tab pos="2286000" algn="l"/>
                          <a:tab pos="2743200" algn="l"/>
                          <a:tab pos="3200400" algn="l"/>
                          <a:tab pos="3657600" algn="l"/>
                          <a:tab pos="4114800" algn="l"/>
                          <a:tab pos="4572000" algn="l"/>
                          <a:tab pos="5029200" algn="l"/>
                          <a:tab pos="5486400" algn="l"/>
                        </a:tabLst>
                      </a:pPr>
                      <a:r>
                        <a:rPr lang="en-AU" sz="1100" dirty="0">
                          <a:effectLst/>
                        </a:rPr>
                        <a:t> </a:t>
                      </a:r>
                    </a:p>
                    <a:p>
                      <a:pPr>
                        <a:spcAft>
                          <a:spcPts val="0"/>
                        </a:spcAft>
                        <a:tabLst>
                          <a:tab pos="635" algn="l"/>
                          <a:tab pos="457200" algn="l"/>
                          <a:tab pos="914400" algn="l"/>
                          <a:tab pos="1371600" algn="l"/>
                          <a:tab pos="1828800" algn="l"/>
                          <a:tab pos="2286000" algn="l"/>
                          <a:tab pos="2743200" algn="l"/>
                          <a:tab pos="3200400" algn="l"/>
                          <a:tab pos="3657600" algn="l"/>
                          <a:tab pos="4114800" algn="l"/>
                          <a:tab pos="4572000" algn="l"/>
                          <a:tab pos="5029200" algn="l"/>
                          <a:tab pos="5486400" algn="l"/>
                        </a:tabLst>
                      </a:pPr>
                      <a:r>
                        <a:rPr lang="en-AU" sz="1100" dirty="0">
                          <a:effectLst/>
                        </a:rPr>
                        <a:t>Sydney Local Health District</a:t>
                      </a:r>
                    </a:p>
                    <a:p>
                      <a:pPr>
                        <a:spcAft>
                          <a:spcPts val="0"/>
                        </a:spcAft>
                        <a:tabLst>
                          <a:tab pos="635" algn="l"/>
                          <a:tab pos="457200" algn="l"/>
                          <a:tab pos="914400" algn="l"/>
                          <a:tab pos="1371600" algn="l"/>
                          <a:tab pos="1828800" algn="l"/>
                          <a:tab pos="2286000" algn="l"/>
                          <a:tab pos="2743200" algn="l"/>
                          <a:tab pos="3200400" algn="l"/>
                          <a:tab pos="3657600" algn="l"/>
                          <a:tab pos="4114800" algn="l"/>
                          <a:tab pos="4572000" algn="l"/>
                          <a:tab pos="5029200" algn="l"/>
                          <a:tab pos="5486400" algn="l"/>
                        </a:tabLst>
                      </a:pPr>
                      <a:r>
                        <a:rPr lang="en-AU" sz="1100" dirty="0">
                          <a:effectLst/>
                        </a:rPr>
                        <a:t>  </a:t>
                      </a:r>
                    </a:p>
                    <a:p>
                      <a:pPr>
                        <a:spcAft>
                          <a:spcPts val="0"/>
                        </a:spcAft>
                        <a:tabLst>
                          <a:tab pos="635" algn="l"/>
                          <a:tab pos="457200" algn="l"/>
                          <a:tab pos="914400" algn="l"/>
                          <a:tab pos="1371600" algn="l"/>
                          <a:tab pos="1828800" algn="l"/>
                          <a:tab pos="2286000" algn="l"/>
                          <a:tab pos="2743200" algn="l"/>
                          <a:tab pos="3200400" algn="l"/>
                          <a:tab pos="3657600" algn="l"/>
                          <a:tab pos="4114800" algn="l"/>
                          <a:tab pos="4572000" algn="l"/>
                          <a:tab pos="5029200" algn="l"/>
                          <a:tab pos="5486400" algn="l"/>
                        </a:tabLst>
                      </a:pPr>
                      <a:r>
                        <a:rPr lang="en-AU" sz="1100" dirty="0">
                          <a:effectLst/>
                        </a:rPr>
                        <a:t>Sydney Local Health District</a:t>
                      </a:r>
                    </a:p>
                    <a:p>
                      <a:pPr>
                        <a:spcAft>
                          <a:spcPts val="0"/>
                        </a:spcAft>
                        <a:tabLst>
                          <a:tab pos="635" algn="l"/>
                          <a:tab pos="457200" algn="l"/>
                          <a:tab pos="914400" algn="l"/>
                          <a:tab pos="1371600" algn="l"/>
                          <a:tab pos="1828800" algn="l"/>
                          <a:tab pos="2286000" algn="l"/>
                          <a:tab pos="2743200" algn="l"/>
                          <a:tab pos="3200400" algn="l"/>
                          <a:tab pos="3657600" algn="l"/>
                          <a:tab pos="4114800" algn="l"/>
                          <a:tab pos="4572000" algn="l"/>
                          <a:tab pos="5029200" algn="l"/>
                          <a:tab pos="5486400" algn="l"/>
                        </a:tabLst>
                      </a:pPr>
                      <a:r>
                        <a:rPr lang="en-AU" sz="1100" dirty="0">
                          <a:effectLst/>
                        </a:rPr>
                        <a:t> </a:t>
                      </a:r>
                    </a:p>
                    <a:p>
                      <a:pPr>
                        <a:spcAft>
                          <a:spcPts val="0"/>
                        </a:spcAft>
                        <a:tabLst>
                          <a:tab pos="635" algn="l"/>
                          <a:tab pos="457200" algn="l"/>
                          <a:tab pos="914400" algn="l"/>
                          <a:tab pos="1371600" algn="l"/>
                          <a:tab pos="1828800" algn="l"/>
                          <a:tab pos="2286000" algn="l"/>
                          <a:tab pos="2743200" algn="l"/>
                          <a:tab pos="3200400" algn="l"/>
                          <a:tab pos="3657600" algn="l"/>
                          <a:tab pos="4114800" algn="l"/>
                          <a:tab pos="4572000" algn="l"/>
                          <a:tab pos="5029200" algn="l"/>
                          <a:tab pos="5486400" algn="l"/>
                        </a:tabLst>
                      </a:pPr>
                      <a:r>
                        <a:rPr lang="en-AU" sz="1100" dirty="0">
                          <a:effectLst/>
                        </a:rPr>
                        <a:t>Journal of Clinical Trials</a:t>
                      </a:r>
                      <a:endParaRPr lang="en-AU" sz="1100" dirty="0">
                        <a:effectLst/>
                        <a:latin typeface="CG Times"/>
                        <a:ea typeface="Times New Roman"/>
                        <a:cs typeface="CG Times"/>
                      </a:endParaRPr>
                    </a:p>
                  </a:txBody>
                  <a:tcPr marL="68580" marR="68580" marT="0" marB="0"/>
                </a:tc>
              </a:tr>
              <a:tr h="424389">
                <a:tc>
                  <a:txBody>
                    <a:bodyPr/>
                    <a:lstStyle/>
                    <a:p>
                      <a:pPr>
                        <a:spcAft>
                          <a:spcPts val="0"/>
                        </a:spcAft>
                        <a:tabLst>
                          <a:tab pos="635" algn="l"/>
                          <a:tab pos="457200" algn="l"/>
                          <a:tab pos="914400" algn="l"/>
                          <a:tab pos="1371600" algn="l"/>
                          <a:tab pos="1828800" algn="l"/>
                          <a:tab pos="2286000" algn="l"/>
                          <a:tab pos="2743200" algn="l"/>
                          <a:tab pos="3200400" algn="l"/>
                          <a:tab pos="3657600" algn="l"/>
                          <a:tab pos="4114800" algn="l"/>
                          <a:tab pos="4572000" algn="l"/>
                          <a:tab pos="5029200" algn="l"/>
                          <a:tab pos="5486400" algn="l"/>
                        </a:tabLst>
                      </a:pPr>
                      <a:r>
                        <a:rPr lang="en-AU" sz="1100">
                          <a:effectLst/>
                        </a:rPr>
                        <a:t>2014</a:t>
                      </a:r>
                      <a:endParaRPr lang="en-AU" sz="1100">
                        <a:effectLst/>
                        <a:latin typeface="CG Times"/>
                        <a:ea typeface="Times New Roman"/>
                        <a:cs typeface="CG Times"/>
                      </a:endParaRPr>
                    </a:p>
                  </a:txBody>
                  <a:tcPr marL="68580" marR="68580" marT="0" marB="0"/>
                </a:tc>
                <a:tc>
                  <a:txBody>
                    <a:bodyPr/>
                    <a:lstStyle/>
                    <a:p>
                      <a:pPr marL="342900" lvl="0" indent="-342900">
                        <a:spcAft>
                          <a:spcPts val="0"/>
                        </a:spcAft>
                        <a:buFont typeface="Symbol"/>
                        <a:buChar char=""/>
                        <a:tabLst>
                          <a:tab pos="635" algn="l"/>
                          <a:tab pos="457200" algn="l"/>
                          <a:tab pos="914400" algn="l"/>
                          <a:tab pos="1371600" algn="l"/>
                          <a:tab pos="1828800" algn="l"/>
                          <a:tab pos="2286000" algn="l"/>
                          <a:tab pos="2743200" algn="l"/>
                          <a:tab pos="3200400" algn="l"/>
                          <a:tab pos="3657600" algn="l"/>
                          <a:tab pos="4114800" algn="l"/>
                          <a:tab pos="4572000" algn="l"/>
                          <a:tab pos="5029200" algn="l"/>
                          <a:tab pos="5486400" algn="l"/>
                        </a:tabLst>
                      </a:pPr>
                      <a:r>
                        <a:rPr lang="en-AU" sz="1100">
                          <a:effectLst/>
                        </a:rPr>
                        <a:t>Single Group Clinical Trial Survey of Calcium Folate</a:t>
                      </a:r>
                    </a:p>
                    <a:p>
                      <a:pPr marL="342900" lvl="0" indent="-342900">
                        <a:spcAft>
                          <a:spcPts val="0"/>
                        </a:spcAft>
                        <a:buFont typeface="Symbol"/>
                        <a:buChar char=""/>
                        <a:tabLst>
                          <a:tab pos="635" algn="l"/>
                          <a:tab pos="457200" algn="l"/>
                          <a:tab pos="914400" algn="l"/>
                          <a:tab pos="1371600" algn="l"/>
                          <a:tab pos="1828800" algn="l"/>
                          <a:tab pos="2286000" algn="l"/>
                          <a:tab pos="2743200" algn="l"/>
                          <a:tab pos="3200400" algn="l"/>
                          <a:tab pos="3657600" algn="l"/>
                          <a:tab pos="4114800" algn="l"/>
                          <a:tab pos="4572000" algn="l"/>
                          <a:tab pos="5029200" algn="l"/>
                          <a:tab pos="5486400" algn="l"/>
                        </a:tabLst>
                      </a:pPr>
                      <a:r>
                        <a:rPr lang="en-AU" sz="1100">
                          <a:effectLst/>
                        </a:rPr>
                        <a:t>Bone Health in FSHD: A cross-sectional study</a:t>
                      </a:r>
                      <a:endParaRPr lang="en-AU" sz="1100">
                        <a:effectLst/>
                        <a:latin typeface="CG Times"/>
                        <a:ea typeface="Times New Roman"/>
                        <a:cs typeface="CG Times"/>
                      </a:endParaRPr>
                    </a:p>
                  </a:txBody>
                  <a:tcPr marL="68580" marR="68580" marT="0" marB="0"/>
                </a:tc>
                <a:tc>
                  <a:txBody>
                    <a:bodyPr/>
                    <a:lstStyle/>
                    <a:p>
                      <a:pPr>
                        <a:spcAft>
                          <a:spcPts val="0"/>
                        </a:spcAft>
                        <a:tabLst>
                          <a:tab pos="635" algn="l"/>
                          <a:tab pos="457200" algn="l"/>
                          <a:tab pos="914400" algn="l"/>
                          <a:tab pos="1371600" algn="l"/>
                          <a:tab pos="1828800" algn="l"/>
                          <a:tab pos="2286000" algn="l"/>
                          <a:tab pos="2743200" algn="l"/>
                          <a:tab pos="3200400" algn="l"/>
                          <a:tab pos="3657600" algn="l"/>
                          <a:tab pos="4114800" algn="l"/>
                          <a:tab pos="4572000" algn="l"/>
                          <a:tab pos="5029200" algn="l"/>
                          <a:tab pos="5486400" algn="l"/>
                        </a:tabLst>
                      </a:pPr>
                      <a:r>
                        <a:rPr lang="en-AU" sz="1100" dirty="0">
                          <a:effectLst/>
                        </a:rPr>
                        <a:t>Journal of Clinical Trials</a:t>
                      </a:r>
                    </a:p>
                    <a:p>
                      <a:pPr>
                        <a:spcAft>
                          <a:spcPts val="0"/>
                        </a:spcAft>
                        <a:tabLst>
                          <a:tab pos="635" algn="l"/>
                          <a:tab pos="457200" algn="l"/>
                          <a:tab pos="914400" algn="l"/>
                          <a:tab pos="1371600" algn="l"/>
                          <a:tab pos="1828800" algn="l"/>
                          <a:tab pos="2286000" algn="l"/>
                          <a:tab pos="2743200" algn="l"/>
                          <a:tab pos="3200400" algn="l"/>
                          <a:tab pos="3657600" algn="l"/>
                          <a:tab pos="4114800" algn="l"/>
                          <a:tab pos="4572000" algn="l"/>
                          <a:tab pos="5029200" algn="l"/>
                          <a:tab pos="5486400" algn="l"/>
                        </a:tabLst>
                      </a:pPr>
                      <a:r>
                        <a:rPr lang="en-AU" sz="1100" dirty="0">
                          <a:effectLst/>
                        </a:rPr>
                        <a:t>Sydney Local Health District</a:t>
                      </a:r>
                      <a:endParaRPr lang="en-AU" sz="1100" dirty="0">
                        <a:effectLst/>
                        <a:latin typeface="CG Times"/>
                        <a:ea typeface="Times New Roman"/>
                        <a:cs typeface="CG Times"/>
                      </a:endParaRPr>
                    </a:p>
                  </a:txBody>
                  <a:tcPr marL="68580" marR="68580" marT="0" marB="0"/>
                </a:tc>
              </a:tr>
            </a:tbl>
          </a:graphicData>
        </a:graphic>
      </p:graphicFrame>
      <p:sp>
        <p:nvSpPr>
          <p:cNvPr id="5" name="Rectangle 1"/>
          <p:cNvSpPr>
            <a:spLocks noChangeArrowheads="1"/>
          </p:cNvSpPr>
          <p:nvPr/>
        </p:nvSpPr>
        <p:spPr bwMode="auto">
          <a:xfrm>
            <a:off x="1155700" y="1881188"/>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fontAlgn="base">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Lst>
              <a:defRPr>
                <a:solidFill>
                  <a:schemeClr val="tx1"/>
                </a:solidFill>
                <a:latin typeface="Arial" pitchFamily="34" charset="0"/>
                <a:cs typeface="Arial" pitchFamily="34" charset="0"/>
              </a:defRPr>
            </a:lvl1pPr>
            <a:lvl2pPr fontAlgn="base">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Lst>
              <a:defRPr>
                <a:solidFill>
                  <a:schemeClr val="tx1"/>
                </a:solidFill>
                <a:latin typeface="Arial" pitchFamily="34" charset="0"/>
                <a:cs typeface="Arial" pitchFamily="34" charset="0"/>
              </a:defRPr>
            </a:lvl2pPr>
            <a:lvl3pPr fontAlgn="base">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Lst>
              <a:defRPr>
                <a:solidFill>
                  <a:schemeClr val="tx1"/>
                </a:solidFill>
                <a:latin typeface="Arial" pitchFamily="34" charset="0"/>
                <a:cs typeface="Arial" pitchFamily="34" charset="0"/>
              </a:defRPr>
            </a:lvl3pPr>
            <a:lvl4pPr fontAlgn="base">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Lst>
              <a:defRPr>
                <a:solidFill>
                  <a:schemeClr val="tx1"/>
                </a:solidFill>
                <a:latin typeface="Arial" pitchFamily="34" charset="0"/>
                <a:cs typeface="Arial" pitchFamily="34" charset="0"/>
              </a:defRPr>
            </a:lvl4pPr>
            <a:lvl5pPr fontAlgn="base">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Lst>
              <a:defRPr>
                <a:solidFill>
                  <a:schemeClr val="tx1"/>
                </a:solidFill>
                <a:latin typeface="Arial" pitchFamily="34" charset="0"/>
                <a:cs typeface="Arial" pitchFamily="34" charset="0"/>
              </a:defRPr>
            </a:lvl5pPr>
            <a:lvl6pPr fontAlgn="base">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Lst>
              <a:defRPr>
                <a:solidFill>
                  <a:schemeClr val="tx1"/>
                </a:solidFill>
                <a:latin typeface="Arial" pitchFamily="34" charset="0"/>
                <a:cs typeface="Arial" pitchFamily="34" charset="0"/>
              </a:defRPr>
            </a:lvl6pPr>
            <a:lvl7pPr fontAlgn="base">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Lst>
              <a:defRPr>
                <a:solidFill>
                  <a:schemeClr val="tx1"/>
                </a:solidFill>
                <a:latin typeface="Arial" pitchFamily="34" charset="0"/>
                <a:cs typeface="Arial" pitchFamily="34" charset="0"/>
              </a:defRPr>
            </a:lvl7pPr>
            <a:lvl8pPr fontAlgn="base">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Lst>
              <a:defRPr>
                <a:solidFill>
                  <a:schemeClr val="tx1"/>
                </a:solidFill>
                <a:latin typeface="Arial" pitchFamily="34" charset="0"/>
                <a:cs typeface="Arial" pitchFamily="34" charset="0"/>
              </a:defRPr>
            </a:lvl8pPr>
            <a:lvl9pPr fontAlgn="base">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Ls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Lst>
            </a:pP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pic>
        <p:nvPicPr>
          <p:cNvPr id="7" name="Picture 2"/>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0" y="116633"/>
            <a:ext cx="9144000" cy="9361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96311205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p:cNvGraphicFramePr/>
          <p:nvPr>
            <p:extLst>
              <p:ext uri="{D42A27DB-BD31-4B8C-83A1-F6EECF244321}">
                <p14:modId xmlns:p14="http://schemas.microsoft.com/office/powerpoint/2010/main" val="1819728010"/>
              </p:ext>
            </p:extLst>
          </p:nvPr>
        </p:nvGraphicFramePr>
        <p:xfrm>
          <a:off x="457200" y="980728"/>
          <a:ext cx="8229600" cy="43691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Content Placeholder 2"/>
          <p:cNvSpPr>
            <a:spLocks noGrp="1"/>
          </p:cNvSpPr>
          <p:nvPr>
            <p:ph sz="quarter" idx="1"/>
          </p:nvPr>
        </p:nvSpPr>
        <p:spPr>
          <a:xfrm>
            <a:off x="683568" y="1600200"/>
            <a:ext cx="7848872" cy="4925144"/>
          </a:xfrm>
        </p:spPr>
        <p:txBody>
          <a:bodyPr>
            <a:normAutofit fontScale="55000" lnSpcReduction="20000"/>
          </a:bodyPr>
          <a:lstStyle/>
          <a:p>
            <a:pPr marL="0" indent="0">
              <a:buNone/>
            </a:pPr>
            <a:r>
              <a:rPr lang="en-AU" b="1" dirty="0"/>
              <a:t> </a:t>
            </a:r>
            <a:endParaRPr lang="en-AU" dirty="0" smtClean="0"/>
          </a:p>
          <a:p>
            <a:pPr marL="514350" lvl="0" indent="-514350">
              <a:buFont typeface="+mj-lt"/>
              <a:buAutoNum type="arabicPeriod"/>
            </a:pPr>
            <a:r>
              <a:rPr lang="en-AU" dirty="0" smtClean="0"/>
              <a:t>Motor Unit Number Estimation (MUNE) and Quantitative EMG. Suppl. to Clinical Neurophysiology, </a:t>
            </a:r>
            <a:r>
              <a:rPr lang="en-AU" dirty="0" err="1" smtClean="0"/>
              <a:t>Vol</a:t>
            </a:r>
            <a:r>
              <a:rPr lang="en-AU" dirty="0" smtClean="0"/>
              <a:t> 60, M.B. Bromberg (</a:t>
            </a:r>
            <a:r>
              <a:rPr lang="en-AU" dirty="0" err="1" smtClean="0"/>
              <a:t>Vol</a:t>
            </a:r>
            <a:r>
              <a:rPr lang="en-AU" dirty="0" smtClean="0"/>
              <a:t> 60 Ed 1) ISBN 978-0-444-52909-1. Chapter 16. Motor unit number estimation in asymptomatic familial amyotrophic lateral sclerosis. 164 – 169. 2009</a:t>
            </a:r>
          </a:p>
          <a:p>
            <a:pPr marL="514350" indent="-514350">
              <a:buFont typeface="+mj-lt"/>
              <a:buAutoNum type="arabicPeriod"/>
            </a:pPr>
            <a:endParaRPr lang="en-AU" dirty="0"/>
          </a:p>
          <a:p>
            <a:pPr marL="514350" lvl="0" indent="-514350">
              <a:buFont typeface="+mj-lt"/>
              <a:buAutoNum type="arabicPeriod"/>
            </a:pPr>
            <a:r>
              <a:rPr lang="en-AU" dirty="0"/>
              <a:t>Motor Unit Number Estimation (MUNE) and Quantitative EMG. Suppl. to Clinical Neurophysiology, </a:t>
            </a:r>
            <a:r>
              <a:rPr lang="en-AU" dirty="0" err="1"/>
              <a:t>Vol</a:t>
            </a:r>
            <a:r>
              <a:rPr lang="en-AU" dirty="0"/>
              <a:t> 60, M.B. Bromberg (</a:t>
            </a:r>
            <a:r>
              <a:rPr lang="en-AU" dirty="0" err="1"/>
              <a:t>Vol</a:t>
            </a:r>
            <a:r>
              <a:rPr lang="en-AU" dirty="0"/>
              <a:t> 60 Ed 1) ISBN 978-0-444-52909-1. Chapter 17. Detection of pre-clinical motor unit loss in familial amyotrophic lateral sclerosis. 171 – 179. 2009</a:t>
            </a:r>
          </a:p>
          <a:p>
            <a:pPr marL="514350" indent="-514350">
              <a:buFont typeface="+mj-lt"/>
              <a:buAutoNum type="arabicPeriod"/>
            </a:pPr>
            <a:endParaRPr lang="en-AU" dirty="0"/>
          </a:p>
          <a:p>
            <a:pPr marL="514350" lvl="0" indent="-514350">
              <a:buFont typeface="+mj-lt"/>
              <a:buAutoNum type="arabicPeriod"/>
            </a:pPr>
            <a:r>
              <a:rPr lang="en-AU" dirty="0"/>
              <a:t>Protection of Motor Neurons in Pre-Symptomatic Individuals Carrying SOD 1 Mutations: Results of Motor Unit Number Estimation (MUNE) Electrophysiology, Amyotrophic Lateral Sclerosis, Martin H. Maurer (Ed.), ISBN: 978-953-307-806-9, Chapter 28, 627-663, 2012. </a:t>
            </a:r>
            <a:r>
              <a:rPr lang="en-AU" dirty="0" err="1"/>
              <a:t>InTech</a:t>
            </a:r>
            <a:r>
              <a:rPr lang="en-AU" dirty="0"/>
              <a:t>, Available from: </a:t>
            </a:r>
            <a:r>
              <a:rPr lang="en-AU" u="sng" dirty="0">
                <a:hlinkClick r:id="rId7"/>
              </a:rPr>
              <a:t>http://www.intechopen.com/articles/show/title/protection-of-motor-neurons-in-3-pre-symptomatic-imdividual-carrying-sod-1-mutations-results-of-moto</a:t>
            </a:r>
            <a:endParaRPr lang="en-AU" dirty="0"/>
          </a:p>
          <a:p>
            <a:pPr marL="514350" indent="-514350">
              <a:buFont typeface="+mj-lt"/>
              <a:buAutoNum type="arabicPeriod"/>
            </a:pPr>
            <a:endParaRPr lang="en-AU" dirty="0"/>
          </a:p>
          <a:p>
            <a:pPr marL="514350" lvl="0" indent="-514350">
              <a:buFont typeface="+mj-lt"/>
              <a:buAutoNum type="arabicPeriod"/>
            </a:pPr>
            <a:r>
              <a:rPr lang="en-AU" dirty="0"/>
              <a:t>The Role of the Statistical Method of Motor Unit Number Estimation (MUNE) to Assess the Potential Therapeutic Benefits of </a:t>
            </a:r>
            <a:r>
              <a:rPr lang="en-AU" dirty="0" err="1"/>
              <a:t>Riluzole</a:t>
            </a:r>
            <a:r>
              <a:rPr lang="en-AU" dirty="0"/>
              <a:t> on Patients with Pre-Symptomatic Familial Amyotrophic Lateral Sclerosis. Current Advances in Amyotrophic Lateral Sclerosis, Alvaro Estevez (Ed.). ISBN 978-953-51-1195-5. In-Tech. </a:t>
            </a:r>
            <a:r>
              <a:rPr lang="en-AU" u="sng" dirty="0">
                <a:hlinkClick r:id="rId8"/>
              </a:rPr>
              <a:t>http://www.intechopen.com/articles/show/title/the-role-of-the-statistical-method-of-motor-unit-number-estimation-mune-to-assess-the-potential-ther</a:t>
            </a:r>
            <a:endParaRPr lang="en-AU" dirty="0"/>
          </a:p>
        </p:txBody>
      </p:sp>
      <p:pic>
        <p:nvPicPr>
          <p:cNvPr id="5" name="Picture 2"/>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0" y="116633"/>
            <a:ext cx="9144000" cy="9361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13869573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p:cNvGraphicFramePr/>
          <p:nvPr>
            <p:extLst>
              <p:ext uri="{D42A27DB-BD31-4B8C-83A1-F6EECF244321}">
                <p14:modId xmlns:p14="http://schemas.microsoft.com/office/powerpoint/2010/main" val="3209326272"/>
              </p:ext>
            </p:extLst>
          </p:nvPr>
        </p:nvGraphicFramePr>
        <p:xfrm>
          <a:off x="457200" y="1052736"/>
          <a:ext cx="8229600" cy="36490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Content Placeholder 2"/>
          <p:cNvSpPr>
            <a:spLocks noGrp="1"/>
          </p:cNvSpPr>
          <p:nvPr>
            <p:ph sz="quarter" idx="1"/>
          </p:nvPr>
        </p:nvSpPr>
        <p:spPr>
          <a:xfrm>
            <a:off x="467544" y="1600200"/>
            <a:ext cx="8219256" cy="4925144"/>
          </a:xfrm>
        </p:spPr>
        <p:txBody>
          <a:bodyPr>
            <a:normAutofit fontScale="77500" lnSpcReduction="20000"/>
          </a:bodyPr>
          <a:lstStyle/>
          <a:p>
            <a:pPr lvl="0"/>
            <a:r>
              <a:rPr lang="en-AU" dirty="0"/>
              <a:t>Royal Australasian College of Physicians</a:t>
            </a:r>
          </a:p>
          <a:p>
            <a:pPr lvl="0"/>
            <a:r>
              <a:rPr lang="en-AU" dirty="0"/>
              <a:t>Australasian Faculty of Rehabilitation Medicine (Royal Australasian College of Physicians)</a:t>
            </a:r>
          </a:p>
          <a:p>
            <a:pPr lvl="0"/>
            <a:r>
              <a:rPr lang="en-AU" dirty="0"/>
              <a:t>Faculty of Pain Medicine (Australian and New Zealand College of Anaesthetics)</a:t>
            </a:r>
          </a:p>
          <a:p>
            <a:pPr lvl="0"/>
            <a:r>
              <a:rPr lang="en-AU" dirty="0"/>
              <a:t>Australia &amp; New Zealand Association of Neurologists</a:t>
            </a:r>
          </a:p>
          <a:p>
            <a:pPr lvl="0"/>
            <a:r>
              <a:rPr lang="en-AU" dirty="0"/>
              <a:t>Australian Medical Association</a:t>
            </a:r>
          </a:p>
          <a:p>
            <a:pPr lvl="0"/>
            <a:r>
              <a:rPr lang="en-AU" dirty="0"/>
              <a:t>Australasian Stroke Society</a:t>
            </a:r>
          </a:p>
          <a:p>
            <a:pPr lvl="0"/>
            <a:r>
              <a:rPr lang="en-AU" dirty="0"/>
              <a:t>Epilepsy Society of Australia</a:t>
            </a:r>
          </a:p>
          <a:p>
            <a:pPr lvl="0"/>
            <a:r>
              <a:rPr lang="en-AU" dirty="0"/>
              <a:t>Australian Pain Society</a:t>
            </a:r>
          </a:p>
          <a:p>
            <a:pPr lvl="0"/>
            <a:r>
              <a:rPr lang="en-AU" dirty="0"/>
              <a:t>Movement Disorder Society of NSW</a:t>
            </a:r>
          </a:p>
          <a:p>
            <a:pPr lvl="0"/>
            <a:r>
              <a:rPr lang="en-AU" dirty="0"/>
              <a:t>National Disability Services ANZAN Delegate</a:t>
            </a:r>
          </a:p>
          <a:p>
            <a:pPr lvl="0"/>
            <a:r>
              <a:rPr lang="en-AU" dirty="0"/>
              <a:t>International Association of Pain – Regular Member</a:t>
            </a:r>
          </a:p>
          <a:p>
            <a:pPr lvl="0"/>
            <a:r>
              <a:rPr lang="en-AU" dirty="0"/>
              <a:t>International Society of Physical and Rehabilitation </a:t>
            </a:r>
            <a:r>
              <a:rPr lang="en-AU" dirty="0" smtClean="0"/>
              <a:t>Medicine</a:t>
            </a:r>
            <a:r>
              <a:rPr lang="en-AU" dirty="0"/>
              <a:t> </a:t>
            </a:r>
          </a:p>
        </p:txBody>
      </p:sp>
      <p:pic>
        <p:nvPicPr>
          <p:cNvPr id="5" name="Picture 2"/>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0" y="116633"/>
            <a:ext cx="9144000" cy="9361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33651861"/>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vic">
  <a:themeElements>
    <a:clrScheme name="Civic">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Civic">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ppt/theme/themeOverride1.xml><?xml version="1.0" encoding="utf-8"?>
<a:themeOverride xmlns:a="http://schemas.openxmlformats.org/drawingml/2006/main">
  <a:clrScheme name="Civic">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themeOverride>
</file>

<file path=docProps/app.xml><?xml version="1.0" encoding="utf-8"?>
<Properties xmlns="http://schemas.openxmlformats.org/officeDocument/2006/extended-properties" xmlns:vt="http://schemas.openxmlformats.org/officeDocument/2006/docPropsVTypes">
  <Template/>
  <TotalTime>151</TotalTime>
  <Words>3022</Words>
  <Application>Microsoft Office PowerPoint</Application>
  <PresentationFormat>On-screen Show (4:3)</PresentationFormat>
  <Paragraphs>517</Paragraphs>
  <Slides>18</Slides>
  <Notes>0</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Civic</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Journal of Clinical Case Reports Related Journals </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ARUN AGGARWAL   PhD, MBBS, FRACP, FAFRM (RACP), FFPM (ANZCA)</dc:title>
  <dc:creator>Dr Arun</dc:creator>
  <cp:lastModifiedBy>madhavi yamjala</cp:lastModifiedBy>
  <cp:revision>10</cp:revision>
  <dcterms:created xsi:type="dcterms:W3CDTF">2014-09-10T11:59:00Z</dcterms:created>
  <dcterms:modified xsi:type="dcterms:W3CDTF">2015-10-13T13:18:59Z</dcterms:modified>
</cp:coreProperties>
</file>