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74" r:id="rId3"/>
    <p:sldId id="271" r:id="rId4"/>
    <p:sldId id="272" r:id="rId5"/>
    <p:sldId id="273" r:id="rId6"/>
    <p:sldId id="275" r:id="rId7"/>
    <p:sldId id="27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065F4CA-EF3C-4F7C-A075-04F346CA5612}" type="datetimeFigureOut">
              <a:rPr lang="en-US" smtClean="0"/>
              <a:t>12/7/2015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33DAC42-EB75-49F1-8109-89FA8A4EA7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3DAC42-EB75-49F1-8109-89FA8A4EA76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3DAC42-EB75-49F1-8109-89FA8A4EA76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3DAC42-EB75-49F1-8109-89FA8A4EA76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33DAC42-EB75-49F1-8109-89FA8A4EA76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065F4CA-EF3C-4F7C-A075-04F346CA5612}" type="datetimeFigureOut">
              <a:rPr lang="en-US" smtClean="0"/>
              <a:t>12/7/2015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065F4CA-EF3C-4F7C-A075-04F346CA5612}" type="datetimeFigureOut">
              <a:rPr lang="en-US" smtClean="0"/>
              <a:t>12/7/2015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33DAC42-EB75-49F1-8109-89FA8A4EA76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065F4CA-EF3C-4F7C-A075-04F346CA5612}" type="datetimeFigureOut">
              <a:rPr lang="en-US" smtClean="0"/>
              <a:t>12/7/2015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33DAC42-EB75-49F1-8109-89FA8A4EA76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267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319799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p:cNvSpPr txBox="1">
            <a:spLocks/>
          </p:cNvSpPr>
          <p:nvPr/>
        </p:nvSpPr>
        <p:spPr>
          <a:xfrm>
            <a:off x="838200" y="1676400"/>
            <a:ext cx="7162800" cy="2133600"/>
          </a:xfrm>
          <a:prstGeom prst="rect">
            <a:avLst/>
          </a:prstGeom>
        </p:spPr>
        <p:txBody>
          <a:bodyPr vert="horz" wrap="square" lIns="0" tIns="0" rIns="0" bIns="0" rtlCol="0">
            <a:noAutofit/>
          </a:bodyPr>
          <a:lstStyle/>
          <a:p>
            <a:pPr marL="788035" marR="708025" lvl="0" indent="-342900" algn="ctr">
              <a:lnSpc>
                <a:spcPct val="120000"/>
              </a:lnSpc>
              <a:spcBef>
                <a:spcPct val="20000"/>
              </a:spcBef>
              <a:defRPr/>
            </a:pPr>
            <a:r>
              <a:rPr lang="en-US" sz="2000" b="1" spc="160" dirty="0" err="1">
                <a:latin typeface="Times New Roman"/>
                <a:cs typeface="Times New Roman"/>
              </a:rPr>
              <a:t>Arun</a:t>
            </a:r>
            <a:r>
              <a:rPr lang="en-US" sz="2000" b="1" spc="160" dirty="0">
                <a:latin typeface="Times New Roman"/>
                <a:cs typeface="Times New Roman"/>
              </a:rPr>
              <a:t> </a:t>
            </a:r>
            <a:r>
              <a:rPr lang="en-US" sz="2000" b="1" spc="160" dirty="0" smtClean="0">
                <a:latin typeface="Times New Roman"/>
                <a:cs typeface="Times New Roman"/>
              </a:rPr>
              <a:t>K Rishi</a:t>
            </a:r>
          </a:p>
          <a:p>
            <a:pPr marL="788035" marR="708025" lvl="0" indent="-342900" algn="ctr">
              <a:lnSpc>
                <a:spcPct val="120000"/>
              </a:lnSpc>
              <a:spcBef>
                <a:spcPct val="20000"/>
              </a:spcBef>
              <a:defRPr/>
            </a:pPr>
            <a:r>
              <a:rPr lang="en-US" sz="2000" spc="160" dirty="0">
                <a:latin typeface="Times New Roman"/>
                <a:cs typeface="Times New Roman"/>
              </a:rPr>
              <a:t>Professor</a:t>
            </a:r>
          </a:p>
          <a:p>
            <a:pPr marL="788035" marR="708025" lvl="0" indent="-342900" algn="ctr">
              <a:lnSpc>
                <a:spcPct val="120000"/>
              </a:lnSpc>
              <a:spcBef>
                <a:spcPct val="20000"/>
              </a:spcBef>
              <a:defRPr/>
            </a:pPr>
            <a:r>
              <a:rPr lang="en-US" sz="2000" spc="160" dirty="0">
                <a:latin typeface="Times New Roman"/>
                <a:cs typeface="Times New Roman"/>
              </a:rPr>
              <a:t>Department of Oncology and Internal Medicine</a:t>
            </a:r>
          </a:p>
          <a:p>
            <a:pPr marL="788035" marR="708025" lvl="0" indent="-342900" algn="ctr">
              <a:lnSpc>
                <a:spcPct val="120000"/>
              </a:lnSpc>
              <a:spcBef>
                <a:spcPct val="20000"/>
              </a:spcBef>
              <a:defRPr/>
            </a:pPr>
            <a:r>
              <a:rPr lang="en-US" sz="2000" spc="160" dirty="0">
                <a:latin typeface="Times New Roman"/>
                <a:cs typeface="Times New Roman"/>
              </a:rPr>
              <a:t>Wayne State University</a:t>
            </a:r>
          </a:p>
          <a:p>
            <a:pPr marL="788035" marR="708025" lvl="0" indent="-342900" algn="ctr">
              <a:lnSpc>
                <a:spcPct val="120000"/>
              </a:lnSpc>
              <a:spcBef>
                <a:spcPct val="20000"/>
              </a:spcBef>
              <a:defRPr/>
            </a:pPr>
            <a:r>
              <a:rPr lang="en-US" sz="2000" spc="160" dirty="0">
                <a:latin typeface="Times New Roman"/>
                <a:cs typeface="Times New Roman"/>
              </a:rPr>
              <a:t>USA</a:t>
            </a:r>
            <a:r>
              <a:rPr lang="en-US" sz="2000" spc="160" dirty="0" smtClean="0">
                <a:latin typeface="Times New Roman"/>
                <a:cs typeface="Times New Roman"/>
              </a:rPr>
              <a:t> </a:t>
            </a:r>
            <a:endParaRPr lang="en-US" sz="2000" spc="160" dirty="0">
              <a:latin typeface="Times New Roman"/>
              <a:cs typeface="Times New Roman"/>
            </a:endParaRPr>
          </a:p>
        </p:txBody>
      </p:sp>
      <p:pic>
        <p:nvPicPr>
          <p:cNvPr id="8" name="Picture 2"/>
          <p:cNvPicPr>
            <a:picLocks noChangeAspect="1" noChangeArrowheads="1"/>
          </p:cNvPicPr>
          <p:nvPr/>
        </p:nvPicPr>
        <p:blipFill>
          <a:blip r:embed="rId2"/>
          <a:srcRect/>
          <a:stretch>
            <a:fillRect/>
          </a:stretch>
        </p:blipFill>
        <p:spPr bwMode="auto">
          <a:xfrm>
            <a:off x="0" y="0"/>
            <a:ext cx="9144000" cy="1219200"/>
          </a:xfrm>
          <a:prstGeom prst="rect">
            <a:avLst/>
          </a:prstGeom>
          <a:noFill/>
          <a:ln w="9525">
            <a:noFill/>
            <a:miter lim="800000"/>
            <a:headEnd/>
            <a:tailEnd/>
          </a:ln>
          <a:effectLst/>
        </p:spPr>
      </p:pic>
      <p:pic>
        <p:nvPicPr>
          <p:cNvPr id="1026" name="Picture 2" descr="Arun K. Rish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1" y="3878893"/>
            <a:ext cx="1447799" cy="14551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Wayne State Universit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3534884"/>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0" y="0"/>
            <a:ext cx="9144000" cy="1219200"/>
          </a:xfrm>
          <a:prstGeom prst="rect">
            <a:avLst/>
          </a:prstGeom>
          <a:noFill/>
          <a:ln w="9525">
            <a:noFill/>
            <a:miter lim="800000"/>
            <a:headEnd/>
            <a:tailEnd/>
          </a:ln>
          <a:effectLst/>
        </p:spPr>
      </p:pic>
      <p:sp>
        <p:nvSpPr>
          <p:cNvPr id="2" name="Content Placeholder 1"/>
          <p:cNvSpPr>
            <a:spLocks noGrp="1"/>
          </p:cNvSpPr>
          <p:nvPr>
            <p:ph idx="1"/>
          </p:nvPr>
        </p:nvSpPr>
        <p:spPr/>
        <p:txBody>
          <a:bodyPr>
            <a:noAutofit/>
          </a:bodyPr>
          <a:lstStyle/>
          <a:p>
            <a:pPr marL="109728" indent="0" algn="just">
              <a:buNone/>
            </a:pPr>
            <a:r>
              <a:rPr lang="en-US" sz="1600" dirty="0" err="1">
                <a:latin typeface="Times New Roman" pitchFamily="18" charset="0"/>
                <a:cs typeface="Times New Roman" pitchFamily="18" charset="0"/>
              </a:rPr>
              <a:t>Dr</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Arun</a:t>
            </a:r>
            <a:r>
              <a:rPr lang="en-US" sz="1600" dirty="0">
                <a:latin typeface="Times New Roman" pitchFamily="18" charset="0"/>
                <a:cs typeface="Times New Roman" pitchFamily="18" charset="0"/>
              </a:rPr>
              <a:t> K Rishi was born in Meerut India After the initial college education in India </a:t>
            </a:r>
            <a:r>
              <a:rPr lang="en-US" sz="1600" dirty="0" err="1">
                <a:latin typeface="Times New Roman" pitchFamily="18" charset="0"/>
                <a:cs typeface="Times New Roman" pitchFamily="18" charset="0"/>
              </a:rPr>
              <a:t>Dr</a:t>
            </a:r>
            <a:r>
              <a:rPr lang="en-US" sz="1600" dirty="0">
                <a:latin typeface="Times New Roman" pitchFamily="18" charset="0"/>
                <a:cs typeface="Times New Roman" pitchFamily="18" charset="0"/>
              </a:rPr>
              <a:t> Rishi obtained a MSc in Biochemistry from University College London UK and a PhD in Molecular Biology from Imperial College of Science Technology and Medicine London UK He subsequently trained as a postdoctoral fellow at MIT and the Brigham and </a:t>
            </a:r>
            <a:r>
              <a:rPr lang="en-US" sz="1600" dirty="0" err="1">
                <a:latin typeface="Times New Roman" pitchFamily="18" charset="0"/>
                <a:cs typeface="Times New Roman" pitchFamily="18" charset="0"/>
              </a:rPr>
              <a:t>Womens</a:t>
            </a:r>
            <a:r>
              <a:rPr lang="en-US" sz="1600" dirty="0">
                <a:latin typeface="Times New Roman" pitchFamily="18" charset="0"/>
                <a:cs typeface="Times New Roman" pitchFamily="18" charset="0"/>
              </a:rPr>
              <a:t> Hospital Harvard University Medical School Boston USA and later held faculty positions at the Pulmonary Center Boston University Boston and University of Maryland Cancer Center Baltimore Maryland USA </a:t>
            </a:r>
            <a:r>
              <a:rPr lang="en-US" sz="1600" dirty="0" err="1">
                <a:latin typeface="Times New Roman" pitchFamily="18" charset="0"/>
                <a:cs typeface="Times New Roman" pitchFamily="18" charset="0"/>
              </a:rPr>
              <a:t>Dr</a:t>
            </a:r>
            <a:r>
              <a:rPr lang="en-US" sz="1600" dirty="0">
                <a:latin typeface="Times New Roman" pitchFamily="18" charset="0"/>
                <a:cs typeface="Times New Roman" pitchFamily="18" charset="0"/>
              </a:rPr>
              <a:t> Rishi is currently a professor at the </a:t>
            </a:r>
            <a:r>
              <a:rPr lang="en-US" sz="1600" dirty="0" err="1">
                <a:latin typeface="Times New Roman" pitchFamily="18" charset="0"/>
                <a:cs typeface="Times New Roman" pitchFamily="18" charset="0"/>
              </a:rPr>
              <a:t>Karmanos</a:t>
            </a:r>
            <a:r>
              <a:rPr lang="en-US" sz="1600" dirty="0">
                <a:latin typeface="Times New Roman" pitchFamily="18" charset="0"/>
                <a:cs typeface="Times New Roman" pitchFamily="18" charset="0"/>
              </a:rPr>
              <a:t> Cancer Institute and the Oncology Department of the Wayne State University School of Medicine Detroit Michigan USA </a:t>
            </a:r>
            <a:r>
              <a:rPr lang="en-US" sz="1600" dirty="0" err="1">
                <a:latin typeface="Times New Roman" pitchFamily="18" charset="0"/>
                <a:cs typeface="Times New Roman" pitchFamily="18" charset="0"/>
              </a:rPr>
              <a:t>Dr</a:t>
            </a:r>
            <a:r>
              <a:rPr lang="en-US" sz="1600" dirty="0">
                <a:latin typeface="Times New Roman" pitchFamily="18" charset="0"/>
                <a:cs typeface="Times New Roman" pitchFamily="18" charset="0"/>
              </a:rPr>
              <a:t> Rishi’s research interests focus on studying pathways and molecular mechanisms regulating cell growth/survival and death/apoptosis in cancer cells </a:t>
            </a:r>
            <a:r>
              <a:rPr lang="en-US" sz="1600" dirty="0" err="1">
                <a:latin typeface="Times New Roman" pitchFamily="18" charset="0"/>
                <a:cs typeface="Times New Roman" pitchFamily="18" charset="0"/>
              </a:rPr>
              <a:t>Dr</a:t>
            </a:r>
            <a:r>
              <a:rPr lang="en-US" sz="1600" dirty="0">
                <a:latin typeface="Times New Roman" pitchFamily="18" charset="0"/>
                <a:cs typeface="Times New Roman" pitchFamily="18" charset="0"/>
              </a:rPr>
              <a:t> Rishi identified and characterized a novel apoptosis inducing protein termed CARP1/CCAR1 that regulates apoptosis induced by diverse agents including an </a:t>
            </a:r>
            <a:r>
              <a:rPr lang="en-US" sz="1600" dirty="0" err="1">
                <a:latin typeface="Times New Roman" pitchFamily="18" charset="0"/>
                <a:cs typeface="Times New Roman" pitchFamily="18" charset="0"/>
              </a:rPr>
              <a:t>apoptogenic</a:t>
            </a:r>
            <a:r>
              <a:rPr lang="en-US" sz="1600" dirty="0">
                <a:latin typeface="Times New Roman" pitchFamily="18" charset="0"/>
                <a:cs typeface="Times New Roman" pitchFamily="18" charset="0"/>
              </a:rPr>
              <a:t> retinoid CD437 Adriamycin </a:t>
            </a:r>
            <a:r>
              <a:rPr lang="en-US" sz="1600" dirty="0" err="1">
                <a:latin typeface="Times New Roman" pitchFamily="18" charset="0"/>
                <a:cs typeface="Times New Roman" pitchFamily="18" charset="0"/>
              </a:rPr>
              <a:t>Etoposide</a:t>
            </a:r>
            <a:r>
              <a:rPr lang="en-US" sz="1600" dirty="0">
                <a:latin typeface="Times New Roman" pitchFamily="18" charset="0"/>
                <a:cs typeface="Times New Roman" pitchFamily="18" charset="0"/>
              </a:rPr>
              <a:t> but not by chemotherapy agents such as </a:t>
            </a:r>
            <a:r>
              <a:rPr lang="en-US" sz="1600" dirty="0" err="1">
                <a:latin typeface="Times New Roman" pitchFamily="18" charset="0"/>
                <a:cs typeface="Times New Roman" pitchFamily="18" charset="0"/>
              </a:rPr>
              <a:t>Cisplatin</a:t>
            </a:r>
            <a:r>
              <a:rPr lang="en-US" sz="1600" dirty="0">
                <a:latin typeface="Times New Roman" pitchFamily="18" charset="0"/>
                <a:cs typeface="Times New Roman" pitchFamily="18" charset="0"/>
              </a:rPr>
              <a:t> CARP1 also regulates apoptosis by EGFRs and protein kinase A CARP1 is a </a:t>
            </a:r>
            <a:r>
              <a:rPr lang="en-US" sz="1600" dirty="0" err="1">
                <a:latin typeface="Times New Roman" pitchFamily="18" charset="0"/>
                <a:cs typeface="Times New Roman" pitchFamily="18" charset="0"/>
              </a:rPr>
              <a:t>phosphoprotein</a:t>
            </a:r>
            <a:r>
              <a:rPr lang="en-US" sz="1600" dirty="0">
                <a:latin typeface="Times New Roman" pitchFamily="18" charset="0"/>
                <a:cs typeface="Times New Roman" pitchFamily="18" charset="0"/>
              </a:rPr>
              <a:t> that functions in part by interacting with multiple regulators of cell growth and apoptosis signaling Data from biopsies of human breast cancers and </a:t>
            </a:r>
            <a:r>
              <a:rPr lang="en-US" sz="1600" dirty="0" err="1">
                <a:latin typeface="Times New Roman" pitchFamily="18" charset="0"/>
                <a:cs typeface="Times New Roman" pitchFamily="18" charset="0"/>
              </a:rPr>
              <a:t>NonHodgkin’s</a:t>
            </a:r>
            <a:r>
              <a:rPr lang="en-US" sz="1600" dirty="0">
                <a:latin typeface="Times New Roman" pitchFamily="18" charset="0"/>
                <a:cs typeface="Times New Roman" pitchFamily="18" charset="0"/>
              </a:rPr>
              <a:t> Lymphomas NHL suggest an inverse correlation of CARP1 expression with the grades of the tumors indicating a potential prognostic value and a tumor suppressor property of CARP1 Our ongoing studies are focused to further elucidate the molecular mechanisms of </a:t>
            </a:r>
            <a:r>
              <a:rPr lang="en-US" sz="1600" dirty="0" err="1">
                <a:latin typeface="Times New Roman" pitchFamily="18" charset="0"/>
                <a:cs typeface="Times New Roman" pitchFamily="18" charset="0"/>
              </a:rPr>
              <a:t>adriamycin</a:t>
            </a:r>
            <a:r>
              <a:rPr lang="en-US" sz="1600" dirty="0">
                <a:latin typeface="Times New Roman" pitchFamily="18" charset="0"/>
                <a:cs typeface="Times New Roman" pitchFamily="18" charset="0"/>
              </a:rPr>
              <a:t> and EGFRs signaling that target CARP1 and CARP1 interactions with regulators of cell growth and apoptosis Our </a:t>
            </a:r>
            <a:r>
              <a:rPr lang="en-US" sz="1600" dirty="0" err="1">
                <a:latin typeface="Times New Roman" pitchFamily="18" charset="0"/>
                <a:cs typeface="Times New Roman" pitchFamily="18" charset="0"/>
              </a:rPr>
              <a:t>longterm</a:t>
            </a:r>
            <a:r>
              <a:rPr lang="en-US" sz="1600" dirty="0">
                <a:latin typeface="Times New Roman" pitchFamily="18" charset="0"/>
                <a:cs typeface="Times New Roman" pitchFamily="18" charset="0"/>
              </a:rPr>
              <a:t> goal is to exploit this knowledge for development of strategies to inhibit a variety of cancers including the </a:t>
            </a:r>
            <a:r>
              <a:rPr lang="en-US" sz="1600" dirty="0" err="1">
                <a:latin typeface="Times New Roman" pitchFamily="18" charset="0"/>
                <a:cs typeface="Times New Roman" pitchFamily="18" charset="0"/>
              </a:rPr>
              <a:t>drugresistant</a:t>
            </a:r>
            <a:r>
              <a:rPr lang="en-US" sz="1600" dirty="0">
                <a:latin typeface="Times New Roman" pitchFamily="18" charset="0"/>
                <a:cs typeface="Times New Roman" pitchFamily="18" charset="0"/>
              </a:rPr>
              <a:t> cancers.</a:t>
            </a:r>
          </a:p>
        </p:txBody>
      </p:sp>
      <p:sp>
        <p:nvSpPr>
          <p:cNvPr id="3" name="Title 2"/>
          <p:cNvSpPr>
            <a:spLocks noGrp="1"/>
          </p:cNvSpPr>
          <p:nvPr>
            <p:ph type="title"/>
          </p:nvPr>
        </p:nvSpPr>
        <p:spPr>
          <a:xfrm>
            <a:off x="1371600" y="533400"/>
            <a:ext cx="8229600" cy="1143000"/>
          </a:xfrm>
        </p:spPr>
        <p:txBody>
          <a:bodyPr>
            <a:normAutofit/>
          </a:bodyPr>
          <a:lstStyle/>
          <a:p>
            <a:r>
              <a:rPr lang="en-US" dirty="0" smtClean="0">
                <a:latin typeface="Times New Roman" pitchFamily="18" charset="0"/>
                <a:cs typeface="Times New Roman" pitchFamily="18" charset="0"/>
              </a:rPr>
              <a:t>Biography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215810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0" y="0"/>
            <a:ext cx="9144000" cy="1219200"/>
          </a:xfrm>
          <a:prstGeom prst="rect">
            <a:avLst/>
          </a:prstGeom>
          <a:noFill/>
          <a:ln w="9525">
            <a:noFill/>
            <a:miter lim="800000"/>
            <a:headEnd/>
            <a:tailEnd/>
          </a:ln>
          <a:effectLst/>
        </p:spPr>
      </p:pic>
      <p:sp>
        <p:nvSpPr>
          <p:cNvPr id="2" name="Content Placeholder 1"/>
          <p:cNvSpPr>
            <a:spLocks noGrp="1"/>
          </p:cNvSpPr>
          <p:nvPr>
            <p:ph idx="1"/>
          </p:nvPr>
        </p:nvSpPr>
        <p:spPr/>
        <p:txBody>
          <a:bodyPr>
            <a:normAutofit/>
          </a:bodyPr>
          <a:lstStyle/>
          <a:p>
            <a:pPr marL="109728" indent="0" algn="just">
              <a:buNone/>
            </a:pPr>
            <a:r>
              <a:rPr lang="en-US" sz="2000" dirty="0">
                <a:latin typeface="Times New Roman" pitchFamily="18" charset="0"/>
                <a:cs typeface="Times New Roman" pitchFamily="18" charset="0"/>
              </a:rPr>
              <a:t>Pathways and molecular mechanisms regulating cell growth/survival and death/apoptosis in cancer cells</a:t>
            </a: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
        <p:nvSpPr>
          <p:cNvPr id="3" name="Title 2"/>
          <p:cNvSpPr>
            <a:spLocks noGrp="1"/>
          </p:cNvSpPr>
          <p:nvPr>
            <p:ph type="title"/>
          </p:nvPr>
        </p:nvSpPr>
        <p:spPr>
          <a:xfrm>
            <a:off x="1295400" y="304800"/>
            <a:ext cx="8229600" cy="1447800"/>
          </a:xfrm>
        </p:spPr>
        <p:txBody>
          <a:bodyPr>
            <a:normAutofit/>
          </a:bodyPr>
          <a:lstStyle/>
          <a:p>
            <a:r>
              <a:rPr lang="en-US" sz="3600" dirty="0">
                <a:latin typeface="Times New Roman" pitchFamily="18" charset="0"/>
                <a:cs typeface="Times New Roman" pitchFamily="18" charset="0"/>
              </a:rPr>
              <a:t>Research </a:t>
            </a:r>
            <a:r>
              <a:rPr lang="en-US" sz="3600" dirty="0" smtClean="0">
                <a:latin typeface="Times New Roman" pitchFamily="18" charset="0"/>
                <a:cs typeface="Times New Roman" pitchFamily="18" charset="0"/>
              </a:rPr>
              <a:t>Interest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18657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
        <p:nvSpPr>
          <p:cNvPr id="2" name="Rectangle 1"/>
          <p:cNvSpPr/>
          <p:nvPr/>
        </p:nvSpPr>
        <p:spPr>
          <a:xfrm>
            <a:off x="914400" y="3244334"/>
            <a:ext cx="5499322" cy="369332"/>
          </a:xfrm>
          <a:prstGeom prst="rect">
            <a:avLst/>
          </a:prstGeom>
        </p:spPr>
        <p:txBody>
          <a:bodyPr wrap="square">
            <a:spAutoFit/>
          </a:bodyPr>
          <a:lstStyle/>
          <a:p>
            <a:pPr marL="285750" indent="-285750">
              <a:buFont typeface="Wingdings" panose="05000000000000000000" pitchFamily="2" charset="2"/>
              <a:buChar char="Ø"/>
              <a:defRPr/>
            </a:pPr>
            <a:r>
              <a:rPr lang="en-US" dirty="0">
                <a:latin typeface="Times New Roman" pitchFamily="18" charset="0"/>
                <a:cs typeface="Times New Roman" pitchFamily="18" charset="0"/>
                <a:hlinkClick r:id="rId3"/>
              </a:rPr>
              <a:t>http://www.conferenceseries.com/</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1875499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4684954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98</TotalTime>
  <Words>598</Words>
  <Application>Microsoft Office PowerPoint</Application>
  <PresentationFormat>On-screen Show (4:3)</PresentationFormat>
  <Paragraphs>24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PowerPoint Presentation</vt:lpstr>
      <vt:lpstr>PowerPoint Presentation</vt:lpstr>
      <vt:lpstr>PowerPoint Presentation</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joita-p</dc:creator>
  <cp:lastModifiedBy>Bharghava Batchala</cp:lastModifiedBy>
  <cp:revision>19</cp:revision>
  <dcterms:created xsi:type="dcterms:W3CDTF">2014-09-03T06:02:07Z</dcterms:created>
  <dcterms:modified xsi:type="dcterms:W3CDTF">2015-12-07T16:13:24Z</dcterms:modified>
</cp:coreProperties>
</file>