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6" r:id="rId2"/>
    <p:sldId id="265" r:id="rId3"/>
    <p:sldId id="256" r:id="rId4"/>
    <p:sldId id="257" r:id="rId5"/>
    <p:sldId id="259" r:id="rId6"/>
    <p:sldId id="260" r:id="rId7"/>
    <p:sldId id="258" r:id="rId8"/>
    <p:sldId id="261" r:id="rId9"/>
    <p:sldId id="269" r:id="rId10"/>
    <p:sldId id="268" r:id="rId11"/>
    <p:sldId id="267" r:id="rId12"/>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8" d="100"/>
          <a:sy n="68" d="100"/>
        </p:scale>
        <p:origin x="-1446" y="-11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06.09.2014</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06.09.2014</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06.09.2014</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06.09.2014</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06.09.2014</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A23720DD-5B6D-40BF-8493-A6B52D484E6B}" type="datetimeFigureOut">
              <a:rPr lang="tr-TR" smtClean="0"/>
              <a:t>06.09.2014</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A23720DD-5B6D-40BF-8493-A6B52D484E6B}" type="datetimeFigureOut">
              <a:rPr lang="tr-TR" smtClean="0"/>
              <a:t>06.09.2014</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A23720DD-5B6D-40BF-8493-A6B52D484E6B}" type="datetimeFigureOut">
              <a:rPr lang="tr-TR" smtClean="0"/>
              <a:t>06.09.2014</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23720DD-5B6D-40BF-8493-A6B52D484E6B}" type="datetimeFigureOut">
              <a:rPr lang="tr-TR" smtClean="0"/>
              <a:t>06.09.2014</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06.09.2014</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06.09.2014</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720DD-5B6D-40BF-8493-A6B52D484E6B}" type="datetimeFigureOut">
              <a:rPr lang="tr-TR" smtClean="0"/>
              <a:t>06.09.2014</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hyperlink" Target="http://omicsgroup.com/materials-science-engineering-conference-2014/"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omicsonline.org/membership.php"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omicsonline.org/Submitmanuscript.php" TargetMode="External"/><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chemeClr val="accent6"/>
                </a:solidFill>
                <a:latin typeface="Stencil" panose="040409050D0802020404" pitchFamily="82" charset="0"/>
              </a:rPr>
              <a:t/>
            </a:r>
            <a:br>
              <a:rPr lang="en-US" dirty="0" smtClean="0">
                <a:solidFill>
                  <a:schemeClr val="accent6"/>
                </a:solidFill>
                <a:latin typeface="Stencil" panose="040409050D0802020404" pitchFamily="82" charset="0"/>
              </a:rPr>
            </a:br>
            <a:r>
              <a:rPr lang="en-US" dirty="0" smtClean="0">
                <a:solidFill>
                  <a:schemeClr val="accent6"/>
                </a:solidFill>
                <a:latin typeface="Stencil" panose="040409050D0802020404" pitchFamily="82" charset="0"/>
              </a:rPr>
              <a:t>OMICS </a:t>
            </a:r>
            <a:r>
              <a:rPr lang="en-US" dirty="0">
                <a:solidFill>
                  <a:schemeClr val="accent6"/>
                </a:solidFill>
                <a:latin typeface="Stencil" panose="040409050D0802020404" pitchFamily="82" charset="0"/>
              </a:rPr>
              <a:t>Group</a:t>
            </a:r>
            <a:br>
              <a:rPr lang="en-US" dirty="0">
                <a:solidFill>
                  <a:schemeClr val="accent6"/>
                </a:solidFill>
                <a:latin typeface="Stencil" panose="040409050D0802020404" pitchFamily="82" charset="0"/>
              </a:rPr>
            </a:br>
            <a:endParaRPr lang="en-US" dirty="0"/>
          </a:p>
        </p:txBody>
      </p:sp>
      <p:sp>
        <p:nvSpPr>
          <p:cNvPr id="3" name="Content Placeholder 2"/>
          <p:cNvSpPr>
            <a:spLocks noGrp="1"/>
          </p:cNvSpPr>
          <p:nvPr>
            <p:ph idx="1"/>
          </p:nvPr>
        </p:nvSpPr>
        <p:spPr/>
        <p:txBody>
          <a:bodyPr>
            <a:normAutofit/>
          </a:bodyPr>
          <a:lstStyle/>
          <a:p>
            <a:pPr algn="just"/>
            <a:r>
              <a:rPr lang="en-US" sz="2400" dirty="0">
                <a:solidFill>
                  <a:srgbClr val="0070C0"/>
                </a:solidFill>
                <a:latin typeface="Nyala" panose="02000504070300020003" pitchFamily="2" charset="0"/>
              </a:rPr>
              <a:t>OMICS Group International through its Open Access Initiative is committed to make genuine and reliable contributions to the scientific community. OMICS Group hosts over </a:t>
            </a:r>
            <a:r>
              <a:rPr lang="en-US" sz="2400" b="1" dirty="0">
                <a:solidFill>
                  <a:srgbClr val="0070C0"/>
                </a:solidFill>
                <a:latin typeface="Nyala" panose="02000504070300020003" pitchFamily="2" charset="0"/>
              </a:rPr>
              <a:t>400</a:t>
            </a:r>
            <a:r>
              <a:rPr lang="en-US" sz="2400" dirty="0">
                <a:solidFill>
                  <a:srgbClr val="0070C0"/>
                </a:solidFill>
                <a:latin typeface="Nyala" panose="02000504070300020003" pitchFamily="2" charset="0"/>
              </a:rPr>
              <a:t> leading-edge peer reviewed Open Access Journals and organizes over </a:t>
            </a:r>
            <a:r>
              <a:rPr lang="en-US" sz="2400" b="1" dirty="0">
                <a:solidFill>
                  <a:srgbClr val="0070C0"/>
                </a:solidFill>
                <a:latin typeface="Nyala" panose="02000504070300020003" pitchFamily="2" charset="0"/>
              </a:rPr>
              <a:t>300</a:t>
            </a:r>
            <a:r>
              <a:rPr lang="en-US" sz="2400" dirty="0">
                <a:solidFill>
                  <a:srgbClr val="0070C0"/>
                </a:solidFill>
                <a:latin typeface="Nyala" panose="02000504070300020003" pitchFamily="2" charset="0"/>
              </a:rPr>
              <a:t> International Conferences annually all over the world. OMICS Publishing Group journals have over </a:t>
            </a:r>
            <a:r>
              <a:rPr lang="en-US" sz="2400" b="1" dirty="0">
                <a:solidFill>
                  <a:srgbClr val="0070C0"/>
                </a:solidFill>
                <a:latin typeface="Nyala" panose="02000504070300020003" pitchFamily="2" charset="0"/>
              </a:rPr>
              <a:t>3 million</a:t>
            </a:r>
            <a:r>
              <a:rPr lang="en-US" sz="2400" dirty="0">
                <a:solidFill>
                  <a:srgbClr val="0070C0"/>
                </a:solidFill>
                <a:latin typeface="Nyala" panose="02000504070300020003" pitchFamily="2" charset="0"/>
              </a:rPr>
              <a:t> readers and the fame and success of the same can be attributed to the strong editorial board which contains over </a:t>
            </a:r>
            <a:r>
              <a:rPr lang="en-US" sz="2400" b="1" dirty="0">
                <a:solidFill>
                  <a:srgbClr val="0070C0"/>
                </a:solidFill>
                <a:latin typeface="Nyala" panose="02000504070300020003" pitchFamily="2" charset="0"/>
              </a:rPr>
              <a:t>30000</a:t>
            </a:r>
            <a:r>
              <a:rPr lang="en-US" sz="2400" dirty="0">
                <a:solidFill>
                  <a:srgbClr val="0070C0"/>
                </a:solidFill>
                <a:latin typeface="Nyala" panose="02000504070300020003" pitchFamily="2" charset="0"/>
              </a:rPr>
              <a:t> eminent personalities that ensure a rapid, quality and quick review process. OMICS Group signed an agreement with more than </a:t>
            </a:r>
            <a:r>
              <a:rPr lang="en-US" sz="2400" b="1" dirty="0">
                <a:solidFill>
                  <a:srgbClr val="0070C0"/>
                </a:solidFill>
                <a:latin typeface="Nyala" panose="02000504070300020003" pitchFamily="2" charset="0"/>
              </a:rPr>
              <a:t>1000</a:t>
            </a:r>
            <a:r>
              <a:rPr lang="en-US" sz="2400" dirty="0">
                <a:solidFill>
                  <a:srgbClr val="0070C0"/>
                </a:solidFill>
                <a:latin typeface="Nyala" panose="02000504070300020003" pitchFamily="2" charset="0"/>
              </a:rPr>
              <a:t> International Societies to make healthcare information Open Access.</a:t>
            </a:r>
          </a:p>
          <a:p>
            <a:endParaRPr lang="en-US" dirty="0"/>
          </a:p>
        </p:txBody>
      </p:sp>
      <p:pic>
        <p:nvPicPr>
          <p:cNvPr id="6" name="Picture 2" descr="C:\Users\rakesh-s\Desktop\spring-ppt-template-green-blue-nature-plants-backgrounds-wallpapers-960x35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50" y="-476364"/>
            <a:ext cx="9137650" cy="20608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Subtitle 2"/>
          <p:cNvSpPr txBox="1">
            <a:spLocks/>
          </p:cNvSpPr>
          <p:nvPr/>
        </p:nvSpPr>
        <p:spPr>
          <a:xfrm>
            <a:off x="1217613" y="-190615"/>
            <a:ext cx="6556375" cy="841561"/>
          </a:xfrm>
          <a:prstGeom prst="rect">
            <a:avLst/>
          </a:prstGeom>
        </p:spPr>
        <p:txBody>
          <a:bodyPr>
            <a:normAutofit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Font typeface="Arial" panose="020B0604020202020204" pitchFamily="34" charset="0"/>
              <a:buNone/>
              <a:defRPr/>
            </a:pPr>
            <a:r>
              <a:rPr lang="en-US" sz="5400" dirty="0" smtClean="0">
                <a:solidFill>
                  <a:schemeClr val="accent6"/>
                </a:solidFill>
                <a:latin typeface="Stencil" panose="040409050D0802020404" pitchFamily="82" charset="0"/>
              </a:rPr>
              <a:t>OMICS Group</a:t>
            </a:r>
            <a:endParaRPr lang="en-US" sz="5400" dirty="0">
              <a:solidFill>
                <a:schemeClr val="accent6"/>
              </a:solidFill>
              <a:latin typeface="Stencil" panose="040409050D0802020404" pitchFamily="82" charset="0"/>
            </a:endParaRPr>
          </a:p>
        </p:txBody>
      </p:sp>
      <p:pic>
        <p:nvPicPr>
          <p:cNvPr id="8" name="Picture 3" descr="C:\Users\rakesh-s\Desktop\indexFG.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50" y="-171400"/>
            <a:ext cx="1981200" cy="17558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734175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462372" y="0"/>
            <a:ext cx="8286092" cy="1484784"/>
          </a:xfrm>
          <a:prstGeom prst="doubleWave">
            <a:avLst>
              <a:gd name="adj1" fmla="val 6250"/>
              <a:gd name="adj2" fmla="val -171"/>
            </a:avLst>
          </a:prstGeom>
        </p:spPr>
        <p:style>
          <a:lnRef idx="1">
            <a:schemeClr val="accent5"/>
          </a:lnRef>
          <a:fillRef idx="2">
            <a:schemeClr val="accent5"/>
          </a:fillRef>
          <a:effectRef idx="1">
            <a:schemeClr val="accent5"/>
          </a:effectRef>
          <a:fontRef idx="minor">
            <a:schemeClr val="dk1"/>
          </a:fontRef>
        </p:style>
        <p:txBody>
          <a:bodyPr anchor="ctr">
            <a:normAutofit lnSpcReduction="10000"/>
          </a:bodyPr>
          <a:lstStyle>
            <a:defPPr>
              <a:defRPr lang="it-IT"/>
            </a:defPPr>
            <a:lvl1pPr algn="l" rtl="0" fontAlgn="base">
              <a:spcBef>
                <a:spcPct val="0"/>
              </a:spcBef>
              <a:spcAft>
                <a:spcPct val="0"/>
              </a:spcAft>
              <a:defRPr kern="1200">
                <a:solidFill>
                  <a:schemeClr val="dk1"/>
                </a:solidFill>
                <a:latin typeface="+mn-lt"/>
                <a:ea typeface="+mn-ea"/>
                <a:cs typeface="+mn-cs"/>
              </a:defRPr>
            </a:lvl1pPr>
            <a:lvl2pPr marL="457200" algn="l" rtl="0" fontAlgn="base">
              <a:spcBef>
                <a:spcPct val="0"/>
              </a:spcBef>
              <a:spcAft>
                <a:spcPct val="0"/>
              </a:spcAft>
              <a:defRPr kern="1200">
                <a:solidFill>
                  <a:schemeClr val="dk1"/>
                </a:solidFill>
                <a:latin typeface="+mn-lt"/>
                <a:ea typeface="+mn-ea"/>
                <a:cs typeface="+mn-cs"/>
              </a:defRPr>
            </a:lvl2pPr>
            <a:lvl3pPr marL="914400" algn="l" rtl="0" fontAlgn="base">
              <a:spcBef>
                <a:spcPct val="0"/>
              </a:spcBef>
              <a:spcAft>
                <a:spcPct val="0"/>
              </a:spcAft>
              <a:defRPr kern="1200">
                <a:solidFill>
                  <a:schemeClr val="dk1"/>
                </a:solidFill>
                <a:latin typeface="+mn-lt"/>
                <a:ea typeface="+mn-ea"/>
                <a:cs typeface="+mn-cs"/>
              </a:defRPr>
            </a:lvl3pPr>
            <a:lvl4pPr marL="1371600" algn="l" rtl="0" fontAlgn="base">
              <a:spcBef>
                <a:spcPct val="0"/>
              </a:spcBef>
              <a:spcAft>
                <a:spcPct val="0"/>
              </a:spcAft>
              <a:defRPr kern="1200">
                <a:solidFill>
                  <a:schemeClr val="dk1"/>
                </a:solidFill>
                <a:latin typeface="+mn-lt"/>
                <a:ea typeface="+mn-ea"/>
                <a:cs typeface="+mn-cs"/>
              </a:defRPr>
            </a:lvl4pPr>
            <a:lvl5pPr marL="1828800" algn="l" rtl="0" fontAlgn="base">
              <a:spcBef>
                <a:spcPct val="0"/>
              </a:spcBef>
              <a:spcAft>
                <a:spcPct val="0"/>
              </a:spcAft>
              <a:defRPr kern="1200">
                <a:solidFill>
                  <a:schemeClr val="dk1"/>
                </a:solidFill>
                <a:latin typeface="+mn-lt"/>
                <a:ea typeface="+mn-ea"/>
                <a:cs typeface="+mn-cs"/>
              </a:defRPr>
            </a:lvl5pPr>
            <a:lvl6pPr marL="2286000" algn="l" defTabSz="914400" rtl="0" eaLnBrk="1" latinLnBrk="0" hangingPunct="1">
              <a:defRPr kern="1200">
                <a:solidFill>
                  <a:schemeClr val="dk1"/>
                </a:solidFill>
                <a:latin typeface="+mn-lt"/>
                <a:ea typeface="+mn-ea"/>
                <a:cs typeface="+mn-cs"/>
              </a:defRPr>
            </a:lvl6pPr>
            <a:lvl7pPr marL="2743200" algn="l" defTabSz="914400" rtl="0" eaLnBrk="1" latinLnBrk="0" hangingPunct="1">
              <a:defRPr kern="1200">
                <a:solidFill>
                  <a:schemeClr val="dk1"/>
                </a:solidFill>
                <a:latin typeface="+mn-lt"/>
                <a:ea typeface="+mn-ea"/>
                <a:cs typeface="+mn-cs"/>
              </a:defRPr>
            </a:lvl7pPr>
            <a:lvl8pPr marL="3200400" algn="l" defTabSz="914400" rtl="0" eaLnBrk="1" latinLnBrk="0" hangingPunct="1">
              <a:defRPr kern="1200">
                <a:solidFill>
                  <a:schemeClr val="dk1"/>
                </a:solidFill>
                <a:latin typeface="+mn-lt"/>
                <a:ea typeface="+mn-ea"/>
                <a:cs typeface="+mn-cs"/>
              </a:defRPr>
            </a:lvl8pPr>
            <a:lvl9pPr marL="3657600" algn="l" defTabSz="914400" rtl="0" eaLnBrk="1" latinLnBrk="0" hangingPunct="1">
              <a:defRPr kern="1200">
                <a:solidFill>
                  <a:schemeClr val="dk1"/>
                </a:solidFill>
                <a:latin typeface="+mn-lt"/>
                <a:ea typeface="+mn-ea"/>
                <a:cs typeface="+mn-cs"/>
              </a:defRPr>
            </a:lvl9pPr>
          </a:lstStyle>
          <a:p>
            <a:pPr marL="0" indent="0" algn="ctr">
              <a:buNone/>
              <a:defRPr/>
            </a:pPr>
            <a:r>
              <a:rPr lang="en-US" sz="3600" b="1" dirty="0">
                <a:latin typeface="Centaur" pitchFamily="18" charset="0"/>
              </a:rPr>
              <a:t>Powder Metallurgy &amp; Mining </a:t>
            </a:r>
            <a:br>
              <a:rPr lang="en-US" sz="3600" b="1" dirty="0">
                <a:latin typeface="Centaur" pitchFamily="18" charset="0"/>
              </a:rPr>
            </a:br>
            <a:r>
              <a:rPr lang="en-US" sz="3600" b="1" dirty="0">
                <a:latin typeface="Centaur" pitchFamily="18" charset="0"/>
              </a:rPr>
              <a:t>Related Conferences</a:t>
            </a:r>
            <a:endParaRPr lang="en-US" sz="3600" dirty="0"/>
          </a:p>
        </p:txBody>
      </p:sp>
      <p:sp>
        <p:nvSpPr>
          <p:cNvPr id="8" name="Horizontal Scroll 7"/>
          <p:cNvSpPr/>
          <p:nvPr/>
        </p:nvSpPr>
        <p:spPr>
          <a:xfrm>
            <a:off x="0" y="1584176"/>
            <a:ext cx="9144000" cy="3429000"/>
          </a:xfrm>
          <a:prstGeom prst="horizontalScroll">
            <a:avLst/>
          </a:prstGeom>
          <a:solidFill>
            <a:schemeClr val="accent2">
              <a:lumMod val="40000"/>
              <a:lumOff val="60000"/>
            </a:schemeClr>
          </a:solidFill>
        </p:spPr>
        <p:style>
          <a:lnRef idx="3">
            <a:schemeClr val="lt1"/>
          </a:lnRef>
          <a:fillRef idx="1">
            <a:schemeClr val="accent2"/>
          </a:fillRef>
          <a:effectRef idx="1">
            <a:schemeClr val="accent2"/>
          </a:effectRef>
          <a:fontRef idx="minor">
            <a:schemeClr val="lt1"/>
          </a:fontRef>
        </p:style>
        <p:txBody>
          <a:bodyPr anchor="ctr"/>
          <a:lstStyle>
            <a:defPPr>
              <a:defRPr lang="it-IT"/>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marL="285750" indent="-285750">
              <a:buFont typeface="Wingdings" panose="05000000000000000000" pitchFamily="2" charset="2"/>
              <a:buChar char="Ø"/>
              <a:defRPr/>
            </a:pPr>
            <a:r>
              <a:rPr lang="en-US" sz="2400" dirty="0" smtClean="0"/>
              <a:t> </a:t>
            </a:r>
            <a:r>
              <a:rPr lang="en-US" sz="2400" dirty="0" smtClean="0">
                <a:hlinkClick r:id="rId2"/>
              </a:rPr>
              <a:t>3</a:t>
            </a:r>
            <a:r>
              <a:rPr lang="en-US" sz="2400" baseline="30000" dirty="0" smtClean="0">
                <a:hlinkClick r:id="rId2"/>
              </a:rPr>
              <a:t>rd</a:t>
            </a:r>
            <a:r>
              <a:rPr lang="en-US" sz="2400" dirty="0" smtClean="0">
                <a:hlinkClick r:id="rId2"/>
              </a:rPr>
              <a:t> International Conference and Exhibition on Material Science and Engineering 2014, San Antonio, USA</a:t>
            </a:r>
            <a:endParaRPr lang="en-US" sz="2400" dirty="0" smtClean="0"/>
          </a:p>
        </p:txBody>
      </p:sp>
    </p:spTree>
    <p:extLst>
      <p:ext uri="{BB962C8B-B14F-4D97-AF65-F5344CB8AC3E}">
        <p14:creationId xmlns:p14="http://schemas.microsoft.com/office/powerpoint/2010/main" val="24088702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solidFill>
                  <a:schemeClr val="accent5">
                    <a:lumMod val="10000"/>
                  </a:schemeClr>
                </a:solidFill>
                <a:latin typeface="Andalus" panose="02020603050405020304" pitchFamily="18" charset="-78"/>
                <a:cs typeface="Andalus" panose="02020603050405020304" pitchFamily="18" charset="-78"/>
              </a:rPr>
              <a:t/>
            </a:r>
            <a:br>
              <a:rPr lang="en-US" b="1" dirty="0">
                <a:solidFill>
                  <a:schemeClr val="accent5">
                    <a:lumMod val="10000"/>
                  </a:schemeClr>
                </a:solidFill>
                <a:latin typeface="Andalus" panose="02020603050405020304" pitchFamily="18" charset="-78"/>
                <a:cs typeface="Andalus" panose="02020603050405020304" pitchFamily="18" charset="-78"/>
              </a:rPr>
            </a:br>
            <a:r>
              <a:rPr lang="en-US" b="1" dirty="0">
                <a:solidFill>
                  <a:schemeClr val="accent5">
                    <a:lumMod val="10000"/>
                  </a:schemeClr>
                </a:solidFill>
                <a:latin typeface="Centaur" pitchFamily="18" charset="0"/>
                <a:cs typeface="Andalus" panose="02020603050405020304" pitchFamily="18" charset="-78"/>
              </a:rPr>
              <a:t>OMICS Group Open Access Membership</a:t>
            </a:r>
            <a:r>
              <a:rPr lang="en-US" dirty="0">
                <a:solidFill>
                  <a:schemeClr val="accent5">
                    <a:lumMod val="10000"/>
                  </a:schemeClr>
                </a:solidFill>
                <a:latin typeface="Andalus" panose="02020603050405020304" pitchFamily="18" charset="-78"/>
                <a:cs typeface="Andalus" panose="02020603050405020304" pitchFamily="18" charset="-78"/>
              </a:rPr>
              <a:t/>
            </a:r>
            <a:br>
              <a:rPr lang="en-US" dirty="0">
                <a:solidFill>
                  <a:schemeClr val="accent5">
                    <a:lumMod val="10000"/>
                  </a:schemeClr>
                </a:solidFill>
                <a:latin typeface="Andalus" panose="02020603050405020304" pitchFamily="18" charset="-78"/>
                <a:cs typeface="Andalus" panose="02020603050405020304" pitchFamily="18" charset="-78"/>
              </a:rPr>
            </a:br>
            <a:endParaRPr lang="en-US" dirty="0"/>
          </a:p>
        </p:txBody>
      </p:sp>
      <p:sp>
        <p:nvSpPr>
          <p:cNvPr id="3" name="Content Placeholder 2"/>
          <p:cNvSpPr>
            <a:spLocks noGrp="1"/>
          </p:cNvSpPr>
          <p:nvPr>
            <p:ph idx="1"/>
          </p:nvPr>
        </p:nvSpPr>
        <p:spPr/>
        <p:txBody>
          <a:bodyPr>
            <a:normAutofit/>
          </a:bodyPr>
          <a:lstStyle/>
          <a:p>
            <a:pPr>
              <a:defRPr/>
            </a:pPr>
            <a:r>
              <a:rPr lang="en-US" sz="2800" dirty="0">
                <a:latin typeface="Centaur" pitchFamily="18" charset="0"/>
              </a:rPr>
              <a:t>OMICS publishing Group Open Access Membership enables academic and research institutions, funders and corporations to actively encourage open access in scholarly communication and the dissemination of research published by their authors.</a:t>
            </a:r>
          </a:p>
          <a:p>
            <a:pPr>
              <a:defRPr/>
            </a:pPr>
            <a:r>
              <a:rPr lang="en-US" sz="2800" dirty="0">
                <a:latin typeface="Centaur" pitchFamily="18" charset="0"/>
              </a:rPr>
              <a:t>For more details and benefits, click on the link below:</a:t>
            </a:r>
          </a:p>
          <a:p>
            <a:pPr>
              <a:defRPr/>
            </a:pPr>
            <a:r>
              <a:rPr lang="en-US" sz="2800" dirty="0">
                <a:solidFill>
                  <a:schemeClr val="accent4">
                    <a:lumMod val="10000"/>
                  </a:schemeClr>
                </a:solidFill>
                <a:latin typeface="Centaur" pitchFamily="18" charset="0"/>
                <a:hlinkClick r:id="rId2"/>
              </a:rPr>
              <a:t>http://omicsonline.org/membership.php</a:t>
            </a:r>
            <a:r>
              <a:rPr lang="en-US" sz="2800" dirty="0">
                <a:solidFill>
                  <a:schemeClr val="accent4">
                    <a:lumMod val="10000"/>
                  </a:schemeClr>
                </a:solidFill>
                <a:latin typeface="Centaur" pitchFamily="18" charset="0"/>
              </a:rPr>
              <a:t> </a:t>
            </a:r>
          </a:p>
          <a:p>
            <a:endParaRPr lang="en-US" dirty="0"/>
          </a:p>
        </p:txBody>
      </p:sp>
    </p:spTree>
    <p:extLst>
      <p:ext uri="{BB962C8B-B14F-4D97-AF65-F5344CB8AC3E}">
        <p14:creationId xmlns:p14="http://schemas.microsoft.com/office/powerpoint/2010/main" val="3090140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C:\Users\rakesh-s\Desktop\spring-ppt-template-green-blue-nature-plants-backgrounds-wallpapers-960x35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50" y="0"/>
            <a:ext cx="9137650" cy="15844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1403648" y="125760"/>
            <a:ext cx="7149480" cy="1143000"/>
          </a:xfrm>
        </p:spPr>
        <p:txBody>
          <a:bodyPr>
            <a:normAutofit fontScale="90000"/>
          </a:bodyPr>
          <a:lstStyle/>
          <a:p>
            <a:r>
              <a:rPr lang="en-US" b="1" dirty="0" smtClean="0">
                <a:solidFill>
                  <a:srgbClr val="7030A0"/>
                </a:solidFill>
                <a:latin typeface="Centaur" pitchFamily="18" charset="0"/>
              </a:rPr>
              <a:t>OMICS Journals are welcoming Submissions</a:t>
            </a:r>
            <a:endParaRPr lang="en-US" dirty="0">
              <a:solidFill>
                <a:srgbClr val="7030A0"/>
              </a:solidFill>
              <a:latin typeface="Centaur" pitchFamily="18" charset="0"/>
            </a:endParaRPr>
          </a:p>
        </p:txBody>
      </p:sp>
      <p:sp>
        <p:nvSpPr>
          <p:cNvPr id="3" name="Content Placeholder 2"/>
          <p:cNvSpPr>
            <a:spLocks noGrp="1"/>
          </p:cNvSpPr>
          <p:nvPr>
            <p:ph idx="1"/>
          </p:nvPr>
        </p:nvSpPr>
        <p:spPr>
          <a:xfrm>
            <a:off x="323528" y="1855365"/>
            <a:ext cx="8229600" cy="4525963"/>
          </a:xfrm>
        </p:spPr>
        <p:txBody>
          <a:bodyPr>
            <a:normAutofit fontScale="70000" lnSpcReduction="20000"/>
          </a:bodyPr>
          <a:lstStyle/>
          <a:p>
            <a:pPr>
              <a:defRPr/>
            </a:pPr>
            <a:r>
              <a:rPr lang="en-IN" dirty="0">
                <a:solidFill>
                  <a:schemeClr val="bg2">
                    <a:lumMod val="10000"/>
                  </a:schemeClr>
                </a:solidFill>
                <a:latin typeface="Centaur" panose="02030504050205020304" pitchFamily="18" charset="0"/>
              </a:rPr>
              <a:t>OMICS Group welcomes submissions that are original and technically so as to serve both the developing world and developed countries in the best possible way.</a:t>
            </a:r>
          </a:p>
          <a:p>
            <a:pPr>
              <a:defRPr/>
            </a:pPr>
            <a:r>
              <a:rPr lang="en-US" dirty="0" smtClean="0">
                <a:solidFill>
                  <a:schemeClr val="bg2">
                    <a:lumMod val="10000"/>
                  </a:schemeClr>
                </a:solidFill>
                <a:latin typeface="Centaur" panose="02030504050205020304" pitchFamily="18" charset="0"/>
              </a:rPr>
              <a:t>OMICS Journals  are poised in excellence by publishing high quality research. </a:t>
            </a:r>
            <a:r>
              <a:rPr lang="en-IN" dirty="0" smtClean="0">
                <a:solidFill>
                  <a:schemeClr val="bg2">
                    <a:lumMod val="10000"/>
                  </a:schemeClr>
                </a:solidFill>
                <a:latin typeface="Centaur" panose="02030504050205020304" pitchFamily="18" charset="0"/>
              </a:rPr>
              <a:t>OMICS Group follows an Editorial Manager® System peer review process and boasts of a strong and active editorial </a:t>
            </a:r>
            <a:r>
              <a:rPr lang="en-IN" dirty="0">
                <a:solidFill>
                  <a:schemeClr val="bg2">
                    <a:lumMod val="10000"/>
                  </a:schemeClr>
                </a:solidFill>
                <a:latin typeface="Centaur" panose="02030504050205020304" pitchFamily="18" charset="0"/>
              </a:rPr>
              <a:t>board.</a:t>
            </a:r>
            <a:endParaRPr lang="en-US" dirty="0">
              <a:solidFill>
                <a:schemeClr val="bg2">
                  <a:lumMod val="10000"/>
                </a:schemeClr>
              </a:solidFill>
              <a:latin typeface="Centaur" panose="02030504050205020304" pitchFamily="18" charset="0"/>
            </a:endParaRPr>
          </a:p>
          <a:p>
            <a:pPr>
              <a:defRPr/>
            </a:pPr>
            <a:r>
              <a:rPr lang="en-US" dirty="0">
                <a:solidFill>
                  <a:schemeClr val="bg2">
                    <a:lumMod val="10000"/>
                  </a:schemeClr>
                </a:solidFill>
                <a:latin typeface="Centaur" panose="02030504050205020304" pitchFamily="18" charset="0"/>
              </a:rPr>
              <a:t>Editors and reviewers are experts in their field and provide anonymous, unbiased and detailed reviews of all submissions.</a:t>
            </a:r>
          </a:p>
          <a:p>
            <a:pPr>
              <a:defRPr/>
            </a:pPr>
            <a:r>
              <a:rPr lang="en-IN" dirty="0">
                <a:solidFill>
                  <a:schemeClr val="bg2">
                    <a:lumMod val="10000"/>
                  </a:schemeClr>
                </a:solidFill>
                <a:latin typeface="Centaur" panose="02030504050205020304" pitchFamily="18" charset="0"/>
              </a:rPr>
              <a:t>The journal gives the options of multiple language translations for all the articles and all archived articles are available in HTML, XML, PDF and audio formats. Also, all the published articles are archived in repositories and indexing services like DOAJ, CAS, Google Scholar, Scientific Commons, Index Copernicus, EBSCO, HINARI and GALE.</a:t>
            </a:r>
            <a:endParaRPr lang="en-US" dirty="0">
              <a:solidFill>
                <a:schemeClr val="bg2">
                  <a:lumMod val="10000"/>
                </a:schemeClr>
              </a:solidFill>
              <a:latin typeface="Centaur" panose="02030504050205020304" pitchFamily="18" charset="0"/>
            </a:endParaRPr>
          </a:p>
          <a:p>
            <a:pPr>
              <a:defRPr/>
            </a:pPr>
            <a:r>
              <a:rPr lang="en-US" dirty="0">
                <a:latin typeface="Centaur" pitchFamily="18" charset="0"/>
                <a:ea typeface="Microsoft YaHei" panose="020B0503020204020204" pitchFamily="34" charset="-122"/>
              </a:rPr>
              <a:t>For more details please visit our website: </a:t>
            </a:r>
            <a:r>
              <a:rPr lang="en-US" dirty="0">
                <a:solidFill>
                  <a:schemeClr val="accent5">
                    <a:lumMod val="10000"/>
                  </a:schemeClr>
                </a:solidFill>
                <a:latin typeface="Centaur" pitchFamily="18" charset="0"/>
                <a:ea typeface="Microsoft YaHei" panose="020B0503020204020204" pitchFamily="34" charset="-122"/>
                <a:hlinkClick r:id="rId3"/>
              </a:rPr>
              <a:t>http://omicsonline.org/Submitmanuscript.php</a:t>
            </a:r>
            <a:r>
              <a:rPr lang="en-US" dirty="0">
                <a:solidFill>
                  <a:schemeClr val="accent5">
                    <a:lumMod val="10000"/>
                  </a:schemeClr>
                </a:solidFill>
                <a:latin typeface="Centaur" pitchFamily="18" charset="0"/>
                <a:ea typeface="Microsoft YaHei" panose="020B0503020204020204" pitchFamily="34" charset="-122"/>
              </a:rPr>
              <a:t> </a:t>
            </a:r>
          </a:p>
          <a:p>
            <a:pPr>
              <a:defRPr/>
            </a:pPr>
            <a:endParaRPr lang="en-US" dirty="0">
              <a:solidFill>
                <a:srgbClr val="0070C0"/>
              </a:solidFill>
              <a:latin typeface="Microsoft YaHei" panose="020B0503020204020204" pitchFamily="34" charset="-122"/>
              <a:ea typeface="Microsoft YaHei" panose="020B0503020204020204" pitchFamily="34" charset="-122"/>
            </a:endParaRPr>
          </a:p>
          <a:p>
            <a:endParaRPr lang="en-US" dirty="0"/>
          </a:p>
        </p:txBody>
      </p:sp>
      <p:pic>
        <p:nvPicPr>
          <p:cNvPr id="6" name="Picture 3" descr="C:\Users\rakesh-s\Desktop\indexFG.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350" y="0"/>
            <a:ext cx="1691680" cy="15844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814767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dirty="0" smtClean="0">
                <a:latin typeface="Times New Roman" pitchFamily="18" charset="0"/>
                <a:cs typeface="Times New Roman" pitchFamily="18" charset="0"/>
              </a:rPr>
              <a:t>Ass</a:t>
            </a:r>
            <a:r>
              <a:rPr lang="en-US" dirty="0" smtClean="0">
                <a:latin typeface="Times New Roman" pitchFamily="18" charset="0"/>
                <a:cs typeface="Times New Roman" pitchFamily="18" charset="0"/>
              </a:rPr>
              <a:t>t</a:t>
            </a:r>
            <a:r>
              <a:rPr lang="tr-TR" dirty="0" smtClean="0">
                <a:latin typeface="Times New Roman" pitchFamily="18" charset="0"/>
                <a:cs typeface="Times New Roman" pitchFamily="18" charset="0"/>
              </a:rPr>
              <a:t>. Prof. Arzu A</a:t>
            </a:r>
            <a:r>
              <a:rPr lang="en-US" dirty="0" err="1" smtClean="0">
                <a:latin typeface="Times New Roman" pitchFamily="18" charset="0"/>
                <a:cs typeface="Times New Roman" pitchFamily="18" charset="0"/>
              </a:rPr>
              <a:t>tay</a:t>
            </a:r>
            <a:endParaRPr lang="tr-TR" dirty="0">
              <a:latin typeface="Times New Roman" pitchFamily="18" charset="0"/>
              <a:cs typeface="Times New Roman" pitchFamily="18" charset="0"/>
            </a:endParaRPr>
          </a:p>
        </p:txBody>
      </p:sp>
      <p:sp>
        <p:nvSpPr>
          <p:cNvPr id="3" name="Alt Başlık 2"/>
          <p:cNvSpPr>
            <a:spLocks noGrp="1"/>
          </p:cNvSpPr>
          <p:nvPr>
            <p:ph type="subTitle" idx="1"/>
          </p:nvPr>
        </p:nvSpPr>
        <p:spPr/>
        <p:txBody>
          <a:bodyPr/>
          <a:lstStyle/>
          <a:p>
            <a:r>
              <a:rPr lang="tr-TR" dirty="0" err="1" smtClean="0">
                <a:solidFill>
                  <a:schemeClr val="tx1"/>
                </a:solidFill>
                <a:latin typeface="Times New Roman" pitchFamily="18" charset="0"/>
                <a:cs typeface="Times New Roman" pitchFamily="18" charset="0"/>
              </a:rPr>
              <a:t>Research</a:t>
            </a:r>
            <a:r>
              <a:rPr lang="tr-TR" dirty="0" smtClean="0">
                <a:solidFill>
                  <a:schemeClr val="tx1"/>
                </a:solidFill>
                <a:latin typeface="Times New Roman" pitchFamily="18" charset="0"/>
                <a:cs typeface="Times New Roman" pitchFamily="18" charset="0"/>
              </a:rPr>
              <a:t> </a:t>
            </a:r>
            <a:r>
              <a:rPr lang="tr-TR" dirty="0" err="1" smtClean="0">
                <a:solidFill>
                  <a:schemeClr val="tx1"/>
                </a:solidFill>
                <a:latin typeface="Times New Roman" pitchFamily="18" charset="0"/>
                <a:cs typeface="Times New Roman" pitchFamily="18" charset="0"/>
              </a:rPr>
              <a:t>Interest</a:t>
            </a:r>
            <a:endParaRPr lang="tr-TR" dirty="0">
              <a:solidFill>
                <a:schemeClr val="tx1"/>
              </a:solidFill>
              <a:latin typeface="Times New Roman" pitchFamily="18" charset="0"/>
              <a:cs typeface="Times New Roman" pitchFamily="18" charset="0"/>
            </a:endParaRPr>
          </a:p>
        </p:txBody>
      </p:sp>
      <p:pic>
        <p:nvPicPr>
          <p:cNvPr id="7" name="Picture 2" descr="C:\Users\rakesh-s\Desktop\spring-ppt-template-green-blue-nature-plants-backgrounds-wallpapers-960x35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50" y="0"/>
            <a:ext cx="9137650" cy="15844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3" descr="C:\Users\rakesh-s\Desktop\indexFG.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27384"/>
            <a:ext cx="1835696" cy="16118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p:cNvSpPr/>
          <p:nvPr/>
        </p:nvSpPr>
        <p:spPr>
          <a:xfrm>
            <a:off x="1979712" y="242982"/>
            <a:ext cx="6552728" cy="707886"/>
          </a:xfrm>
          <a:prstGeom prst="rect">
            <a:avLst/>
          </a:prstGeom>
        </p:spPr>
        <p:txBody>
          <a:bodyPr wrap="square">
            <a:spAutoFit/>
          </a:bodyPr>
          <a:lstStyle/>
          <a:p>
            <a:r>
              <a:rPr lang="en-US" sz="4000" b="1" dirty="0">
                <a:solidFill>
                  <a:srgbClr val="7030A0"/>
                </a:solidFill>
                <a:latin typeface="Centaur" pitchFamily="18" charset="0"/>
              </a:rPr>
              <a:t>Powder Metallurgy &amp; Mining </a:t>
            </a:r>
            <a:endParaRPr lang="en-US" sz="4000" dirty="0">
              <a:solidFill>
                <a:srgbClr val="7030A0"/>
              </a:solidFill>
              <a:latin typeface="Centaur" pitchFamily="18" charset="0"/>
            </a:endParaRPr>
          </a:p>
        </p:txBody>
      </p:sp>
    </p:spTree>
    <p:extLst>
      <p:ext uri="{BB962C8B-B14F-4D97-AF65-F5344CB8AC3E}">
        <p14:creationId xmlns:p14="http://schemas.microsoft.com/office/powerpoint/2010/main" val="83569513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67544" y="1124744"/>
            <a:ext cx="8229600" cy="1143000"/>
          </a:xfrm>
        </p:spPr>
        <p:txBody>
          <a:bodyPr>
            <a:normAutofit/>
          </a:bodyPr>
          <a:lstStyle/>
          <a:p>
            <a:r>
              <a:rPr lang="tr-TR" sz="3600" dirty="0" err="1">
                <a:latin typeface="Times New Roman" pitchFamily="18" charset="0"/>
                <a:cs typeface="Times New Roman" pitchFamily="18" charset="0"/>
              </a:rPr>
              <a:t>Maxillofacial</a:t>
            </a:r>
            <a:r>
              <a:rPr lang="tr-TR" sz="3600" dirty="0">
                <a:latin typeface="Times New Roman" pitchFamily="18" charset="0"/>
                <a:cs typeface="Times New Roman" pitchFamily="18" charset="0"/>
              </a:rPr>
              <a:t> </a:t>
            </a:r>
            <a:r>
              <a:rPr lang="tr-TR" sz="3600" dirty="0" err="1">
                <a:latin typeface="Times New Roman" pitchFamily="18" charset="0"/>
                <a:cs typeface="Times New Roman" pitchFamily="18" charset="0"/>
              </a:rPr>
              <a:t>Silicone</a:t>
            </a:r>
            <a:r>
              <a:rPr lang="tr-TR" sz="3600" dirty="0">
                <a:latin typeface="Times New Roman" pitchFamily="18" charset="0"/>
                <a:cs typeface="Times New Roman" pitchFamily="18" charset="0"/>
              </a:rPr>
              <a:t> </a:t>
            </a:r>
            <a:r>
              <a:rPr lang="tr-TR" sz="3600" dirty="0" err="1">
                <a:latin typeface="Times New Roman" pitchFamily="18" charset="0"/>
                <a:cs typeface="Times New Roman" pitchFamily="18" charset="0"/>
              </a:rPr>
              <a:t>Elastomers</a:t>
            </a:r>
            <a:endParaRPr lang="tr-TR" sz="3600" dirty="0">
              <a:latin typeface="Times New Roman" pitchFamily="18" charset="0"/>
              <a:cs typeface="Times New Roman" pitchFamily="18" charset="0"/>
            </a:endParaRPr>
          </a:p>
        </p:txBody>
      </p:sp>
      <p:sp>
        <p:nvSpPr>
          <p:cNvPr id="3" name="İçerik Yer Tutucusu 2"/>
          <p:cNvSpPr>
            <a:spLocks noGrp="1"/>
          </p:cNvSpPr>
          <p:nvPr>
            <p:ph idx="1"/>
          </p:nvPr>
        </p:nvSpPr>
        <p:spPr>
          <a:xfrm>
            <a:off x="827584" y="2204864"/>
            <a:ext cx="7571184" cy="3777283"/>
          </a:xfrm>
        </p:spPr>
        <p:txBody>
          <a:bodyPr/>
          <a:lstStyle/>
          <a:p>
            <a:pPr marL="0" indent="0">
              <a:buNone/>
            </a:pPr>
            <a:endParaRPr lang="tr-TR" dirty="0" smtClean="0"/>
          </a:p>
          <a:p>
            <a:r>
              <a:rPr lang="tr-TR" dirty="0" err="1" smtClean="0">
                <a:latin typeface="Times New Roman" pitchFamily="18" charset="0"/>
                <a:cs typeface="Times New Roman" pitchFamily="18" charset="0"/>
              </a:rPr>
              <a:t>Color</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stability</a:t>
            </a:r>
            <a:r>
              <a:rPr lang="tr-TR" dirty="0" smtClean="0">
                <a:latin typeface="Times New Roman" pitchFamily="18" charset="0"/>
                <a:cs typeface="Times New Roman" pitchFamily="18" charset="0"/>
              </a:rPr>
              <a:t>,</a:t>
            </a:r>
          </a:p>
          <a:p>
            <a:r>
              <a:rPr lang="tr-TR" i="1" dirty="0" err="1" smtClean="0">
                <a:latin typeface="Times New Roman" pitchFamily="18" charset="0"/>
                <a:cs typeface="Times New Roman" pitchFamily="18" charset="0"/>
              </a:rPr>
              <a:t>C.albicans</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adhesion</a:t>
            </a:r>
            <a:r>
              <a:rPr lang="tr-TR" dirty="0" smtClean="0">
                <a:latin typeface="Times New Roman" pitchFamily="18" charset="0"/>
                <a:cs typeface="Times New Roman" pitchFamily="18" charset="0"/>
              </a:rPr>
              <a:t>,</a:t>
            </a:r>
          </a:p>
          <a:p>
            <a:r>
              <a:rPr lang="tr-TR" dirty="0" smtClean="0">
                <a:latin typeface="Times New Roman" pitchFamily="18" charset="0"/>
                <a:cs typeface="Times New Roman" pitchFamily="18" charset="0"/>
              </a:rPr>
              <a:t>Tensile </a:t>
            </a:r>
            <a:r>
              <a:rPr lang="tr-TR" dirty="0" err="1" smtClean="0">
                <a:latin typeface="Times New Roman" pitchFamily="18" charset="0"/>
                <a:cs typeface="Times New Roman" pitchFamily="18" charset="0"/>
              </a:rPr>
              <a:t>stregnth</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tear</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strength</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ultimate</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elongation</a:t>
            </a:r>
            <a:r>
              <a:rPr lang="tr-TR" dirty="0" smtClean="0">
                <a:latin typeface="Times New Roman" pitchFamily="18" charset="0"/>
                <a:cs typeface="Times New Roman" pitchFamily="18" charset="0"/>
              </a:rPr>
              <a:t>.</a:t>
            </a:r>
          </a:p>
          <a:p>
            <a:pPr marL="0" indent="0">
              <a:buNone/>
            </a:pPr>
            <a:endParaRPr lang="tr-TR" dirty="0"/>
          </a:p>
        </p:txBody>
      </p:sp>
    </p:spTree>
    <p:extLst>
      <p:ext uri="{BB962C8B-B14F-4D97-AF65-F5344CB8AC3E}">
        <p14:creationId xmlns:p14="http://schemas.microsoft.com/office/powerpoint/2010/main" val="9896797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539552" y="1412776"/>
            <a:ext cx="8229600" cy="1143000"/>
          </a:xfrm>
        </p:spPr>
        <p:txBody>
          <a:bodyPr>
            <a:normAutofit/>
          </a:bodyPr>
          <a:lstStyle/>
          <a:p>
            <a:r>
              <a:rPr lang="tr-TR" sz="3600" dirty="0" err="1" smtClean="0">
                <a:latin typeface="Times New Roman" pitchFamily="18" charset="0"/>
                <a:cs typeface="Times New Roman" pitchFamily="18" charset="0"/>
              </a:rPr>
              <a:t>Maxillofacial</a:t>
            </a:r>
            <a:r>
              <a:rPr lang="tr-TR" sz="3600" dirty="0" smtClean="0">
                <a:latin typeface="Times New Roman" pitchFamily="18" charset="0"/>
                <a:cs typeface="Times New Roman" pitchFamily="18" charset="0"/>
              </a:rPr>
              <a:t> </a:t>
            </a:r>
            <a:r>
              <a:rPr lang="tr-TR" sz="3600" dirty="0" err="1" smtClean="0">
                <a:latin typeface="Times New Roman" pitchFamily="18" charset="0"/>
                <a:cs typeface="Times New Roman" pitchFamily="18" charset="0"/>
              </a:rPr>
              <a:t>Prostheses</a:t>
            </a:r>
            <a:r>
              <a:rPr lang="tr-TR" sz="3600" dirty="0" smtClean="0">
                <a:latin typeface="Times New Roman" pitchFamily="18" charset="0"/>
                <a:cs typeface="Times New Roman" pitchFamily="18" charset="0"/>
              </a:rPr>
              <a:t> </a:t>
            </a:r>
            <a:r>
              <a:rPr lang="tr-TR" sz="3600" dirty="0" err="1" smtClean="0">
                <a:latin typeface="Times New Roman" pitchFamily="18" charset="0"/>
                <a:cs typeface="Times New Roman" pitchFamily="18" charset="0"/>
              </a:rPr>
              <a:t>Patients</a:t>
            </a:r>
            <a:r>
              <a:rPr lang="tr-TR" sz="3600" dirty="0" smtClean="0">
                <a:latin typeface="Times New Roman" pitchFamily="18" charset="0"/>
                <a:cs typeface="Times New Roman" pitchFamily="18" charset="0"/>
              </a:rPr>
              <a:t>’</a:t>
            </a:r>
            <a:endParaRPr lang="tr-TR" sz="3600" dirty="0">
              <a:latin typeface="Times New Roman" pitchFamily="18" charset="0"/>
              <a:cs typeface="Times New Roman" pitchFamily="18" charset="0"/>
            </a:endParaRPr>
          </a:p>
        </p:txBody>
      </p:sp>
      <p:sp>
        <p:nvSpPr>
          <p:cNvPr id="3" name="İçerik Yer Tutucusu 2"/>
          <p:cNvSpPr>
            <a:spLocks noGrp="1"/>
          </p:cNvSpPr>
          <p:nvPr>
            <p:ph idx="1"/>
          </p:nvPr>
        </p:nvSpPr>
        <p:spPr>
          <a:xfrm>
            <a:off x="457200" y="2852936"/>
            <a:ext cx="8229600" cy="3273227"/>
          </a:xfrm>
        </p:spPr>
        <p:txBody>
          <a:bodyPr/>
          <a:lstStyle/>
          <a:p>
            <a:r>
              <a:rPr lang="tr-TR" dirty="0" err="1" smtClean="0">
                <a:latin typeface="Times New Roman" pitchFamily="18" charset="0"/>
                <a:cs typeface="Times New Roman" pitchFamily="18" charset="0"/>
              </a:rPr>
              <a:t>Quality</a:t>
            </a:r>
            <a:r>
              <a:rPr lang="tr-TR" dirty="0" smtClean="0">
                <a:latin typeface="Times New Roman" pitchFamily="18" charset="0"/>
                <a:cs typeface="Times New Roman" pitchFamily="18" charset="0"/>
              </a:rPr>
              <a:t> of life,</a:t>
            </a:r>
          </a:p>
          <a:p>
            <a:r>
              <a:rPr lang="tr-TR" dirty="0" smtClean="0">
                <a:latin typeface="Times New Roman" pitchFamily="18" charset="0"/>
                <a:cs typeface="Times New Roman" pitchFamily="18" charset="0"/>
              </a:rPr>
              <a:t>Self-</a:t>
            </a:r>
            <a:r>
              <a:rPr lang="tr-TR" dirty="0" err="1" smtClean="0">
                <a:latin typeface="Times New Roman" pitchFamily="18" charset="0"/>
                <a:cs typeface="Times New Roman" pitchFamily="18" charset="0"/>
              </a:rPr>
              <a:t>esteem</a:t>
            </a:r>
            <a:r>
              <a:rPr lang="tr-TR" dirty="0" smtClean="0">
                <a:latin typeface="Times New Roman" pitchFamily="18" charset="0"/>
                <a:cs typeface="Times New Roman" pitchFamily="18" charset="0"/>
              </a:rPr>
              <a:t>,</a:t>
            </a:r>
          </a:p>
          <a:p>
            <a:r>
              <a:rPr lang="tr-TR" dirty="0" err="1" smtClean="0">
                <a:latin typeface="Times New Roman" pitchFamily="18" charset="0"/>
                <a:cs typeface="Times New Roman" pitchFamily="18" charset="0"/>
              </a:rPr>
              <a:t>Reintegration</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these</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patients</a:t>
            </a:r>
            <a:r>
              <a:rPr lang="tr-TR" dirty="0" smtClean="0">
                <a:latin typeface="Times New Roman" pitchFamily="18" charset="0"/>
                <a:cs typeface="Times New Roman" pitchFamily="18" charset="0"/>
              </a:rPr>
              <a:t> in </a:t>
            </a:r>
            <a:r>
              <a:rPr lang="tr-TR" dirty="0" err="1" smtClean="0">
                <a:latin typeface="Times New Roman" pitchFamily="18" charset="0"/>
                <a:cs typeface="Times New Roman" pitchFamily="18" charset="0"/>
              </a:rPr>
              <a:t>to</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social</a:t>
            </a:r>
            <a:r>
              <a:rPr lang="tr-TR" dirty="0" smtClean="0">
                <a:latin typeface="Times New Roman" pitchFamily="18" charset="0"/>
                <a:cs typeface="Times New Roman" pitchFamily="18" charset="0"/>
              </a:rPr>
              <a:t> life,</a:t>
            </a:r>
          </a:p>
          <a:p>
            <a:r>
              <a:rPr lang="tr-TR" dirty="0" err="1" smtClean="0">
                <a:latin typeface="Times New Roman" pitchFamily="18" charset="0"/>
                <a:cs typeface="Times New Roman" pitchFamily="18" charset="0"/>
              </a:rPr>
              <a:t>Satisfaction</a:t>
            </a:r>
            <a:r>
              <a:rPr lang="tr-TR" dirty="0" smtClean="0">
                <a:latin typeface="Times New Roman" pitchFamily="18" charset="0"/>
                <a:cs typeface="Times New Roman" pitchFamily="18" charset="0"/>
              </a:rPr>
              <a:t> of </a:t>
            </a:r>
            <a:r>
              <a:rPr lang="tr-TR" dirty="0" err="1" smtClean="0">
                <a:latin typeface="Times New Roman" pitchFamily="18" charset="0"/>
                <a:cs typeface="Times New Roman" pitchFamily="18" charset="0"/>
              </a:rPr>
              <a:t>maxillofacial</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prostheses</a:t>
            </a:r>
            <a:r>
              <a:rPr lang="tr-TR" dirty="0" smtClean="0">
                <a:latin typeface="Times New Roman" pitchFamily="18" charset="0"/>
                <a:cs typeface="Times New Roman" pitchFamily="18" charset="0"/>
              </a:rPr>
              <a:t>.</a:t>
            </a:r>
          </a:p>
          <a:p>
            <a:endParaRPr lang="tr-TR" dirty="0">
              <a:latin typeface="Times New Roman" pitchFamily="18" charset="0"/>
              <a:cs typeface="Times New Roman" pitchFamily="18" charset="0"/>
            </a:endParaRPr>
          </a:p>
        </p:txBody>
      </p:sp>
    </p:spTree>
    <p:extLst>
      <p:ext uri="{BB962C8B-B14F-4D97-AF65-F5344CB8AC3E}">
        <p14:creationId xmlns:p14="http://schemas.microsoft.com/office/powerpoint/2010/main" val="13756949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67544" y="908720"/>
            <a:ext cx="8229600" cy="1143000"/>
          </a:xfrm>
        </p:spPr>
        <p:txBody>
          <a:bodyPr>
            <a:normAutofit/>
          </a:bodyPr>
          <a:lstStyle/>
          <a:p>
            <a:r>
              <a:rPr lang="tr-TR" sz="3600" dirty="0" err="1" smtClean="0">
                <a:latin typeface="Times New Roman" pitchFamily="18" charset="0"/>
                <a:cs typeface="Times New Roman" pitchFamily="18" charset="0"/>
              </a:rPr>
              <a:t>İmplant</a:t>
            </a:r>
            <a:r>
              <a:rPr lang="tr-TR" sz="3600" dirty="0" smtClean="0">
                <a:latin typeface="Times New Roman" pitchFamily="18" charset="0"/>
                <a:cs typeface="Times New Roman" pitchFamily="18" charset="0"/>
              </a:rPr>
              <a:t> </a:t>
            </a:r>
            <a:r>
              <a:rPr lang="tr-TR" sz="3600" dirty="0" err="1">
                <a:latin typeface="Times New Roman" pitchFamily="18" charset="0"/>
                <a:cs typeface="Times New Roman" pitchFamily="18" charset="0"/>
              </a:rPr>
              <a:t>R</a:t>
            </a:r>
            <a:r>
              <a:rPr lang="tr-TR" sz="3600" dirty="0" err="1" smtClean="0">
                <a:latin typeface="Times New Roman" pitchFamily="18" charset="0"/>
                <a:cs typeface="Times New Roman" pitchFamily="18" charset="0"/>
              </a:rPr>
              <a:t>etained</a:t>
            </a:r>
            <a:r>
              <a:rPr lang="tr-TR" sz="3600" dirty="0" smtClean="0">
                <a:latin typeface="Times New Roman" pitchFamily="18" charset="0"/>
                <a:cs typeface="Times New Roman" pitchFamily="18" charset="0"/>
              </a:rPr>
              <a:t> </a:t>
            </a:r>
            <a:r>
              <a:rPr lang="tr-TR" sz="3600" dirty="0" err="1">
                <a:latin typeface="Times New Roman" pitchFamily="18" charset="0"/>
                <a:cs typeface="Times New Roman" pitchFamily="18" charset="0"/>
              </a:rPr>
              <a:t>R</a:t>
            </a:r>
            <a:r>
              <a:rPr lang="tr-TR" sz="3600" dirty="0" err="1" smtClean="0">
                <a:latin typeface="Times New Roman" pitchFamily="18" charset="0"/>
                <a:cs typeface="Times New Roman" pitchFamily="18" charset="0"/>
              </a:rPr>
              <a:t>emovable</a:t>
            </a:r>
            <a:r>
              <a:rPr lang="tr-TR" sz="3600" dirty="0" smtClean="0">
                <a:latin typeface="Times New Roman" pitchFamily="18" charset="0"/>
                <a:cs typeface="Times New Roman" pitchFamily="18" charset="0"/>
              </a:rPr>
              <a:t> </a:t>
            </a:r>
            <a:r>
              <a:rPr lang="tr-TR" sz="3600" dirty="0" err="1">
                <a:latin typeface="Times New Roman" pitchFamily="18" charset="0"/>
                <a:cs typeface="Times New Roman" pitchFamily="18" charset="0"/>
              </a:rPr>
              <a:t>P</a:t>
            </a:r>
            <a:r>
              <a:rPr lang="tr-TR" sz="3600" dirty="0" err="1" smtClean="0">
                <a:latin typeface="Times New Roman" pitchFamily="18" charset="0"/>
                <a:cs typeface="Times New Roman" pitchFamily="18" charset="0"/>
              </a:rPr>
              <a:t>rostheses</a:t>
            </a:r>
            <a:endParaRPr lang="tr-TR" sz="3600" dirty="0">
              <a:latin typeface="Times New Roman" pitchFamily="18" charset="0"/>
              <a:cs typeface="Times New Roman" pitchFamily="18" charset="0"/>
            </a:endParaRPr>
          </a:p>
        </p:txBody>
      </p:sp>
      <p:sp>
        <p:nvSpPr>
          <p:cNvPr id="3" name="İçerik Yer Tutucusu 2"/>
          <p:cNvSpPr>
            <a:spLocks noGrp="1"/>
          </p:cNvSpPr>
          <p:nvPr>
            <p:ph idx="1"/>
          </p:nvPr>
        </p:nvSpPr>
        <p:spPr>
          <a:xfrm>
            <a:off x="467544" y="2708920"/>
            <a:ext cx="8229600" cy="3705275"/>
          </a:xfrm>
        </p:spPr>
        <p:txBody>
          <a:bodyPr/>
          <a:lstStyle/>
          <a:p>
            <a:r>
              <a:rPr lang="tr-TR" dirty="0" err="1" smtClean="0">
                <a:latin typeface="Times New Roman" pitchFamily="18" charset="0"/>
                <a:cs typeface="Times New Roman" pitchFamily="18" charset="0"/>
              </a:rPr>
              <a:t>Ball</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attachment</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and</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denture</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repair</a:t>
            </a:r>
            <a:r>
              <a:rPr lang="tr-TR" dirty="0" smtClean="0">
                <a:latin typeface="Times New Roman" pitchFamily="18" charset="0"/>
                <a:cs typeface="Times New Roman" pitchFamily="18" charset="0"/>
              </a:rPr>
              <a:t>,</a:t>
            </a:r>
          </a:p>
          <a:p>
            <a:r>
              <a:rPr lang="tr-TR" dirty="0" err="1" smtClean="0">
                <a:latin typeface="Times New Roman" pitchFamily="18" charset="0"/>
                <a:cs typeface="Times New Roman" pitchFamily="18" charset="0"/>
              </a:rPr>
              <a:t>Ball</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attachment</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and</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denture</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refabrication</a:t>
            </a:r>
            <a:r>
              <a:rPr lang="tr-TR" dirty="0" smtClean="0">
                <a:latin typeface="Times New Roman" pitchFamily="18" charset="0"/>
                <a:cs typeface="Times New Roman" pitchFamily="18" charset="0"/>
              </a:rPr>
              <a:t>,</a:t>
            </a:r>
          </a:p>
          <a:p>
            <a:r>
              <a:rPr lang="tr-TR" dirty="0" err="1" smtClean="0">
                <a:latin typeface="Times New Roman" pitchFamily="18" charset="0"/>
                <a:cs typeface="Times New Roman" pitchFamily="18" charset="0"/>
              </a:rPr>
              <a:t>Ball</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atachmnet</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and</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denture</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relining</a:t>
            </a:r>
            <a:r>
              <a:rPr lang="tr-TR" dirty="0" smtClean="0">
                <a:latin typeface="Times New Roman" pitchFamily="18" charset="0"/>
                <a:cs typeface="Times New Roman" pitchFamily="18" charset="0"/>
              </a:rPr>
              <a:t>,</a:t>
            </a:r>
          </a:p>
          <a:p>
            <a:r>
              <a:rPr lang="tr-TR" dirty="0" err="1" smtClean="0">
                <a:latin typeface="Times New Roman" pitchFamily="18" charset="0"/>
                <a:cs typeface="Times New Roman" pitchFamily="18" charset="0"/>
              </a:rPr>
              <a:t>Ball</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attachment</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and</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denture</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survival</a:t>
            </a:r>
            <a:r>
              <a:rPr lang="tr-TR" dirty="0" smtClean="0">
                <a:latin typeface="Times New Roman" pitchFamily="18" charset="0"/>
                <a:cs typeface="Times New Roman" pitchFamily="18" charset="0"/>
              </a:rPr>
              <a:t>.</a:t>
            </a:r>
            <a:endParaRPr lang="tr-TR" dirty="0">
              <a:latin typeface="Times New Roman" pitchFamily="18" charset="0"/>
              <a:cs typeface="Times New Roman" pitchFamily="18" charset="0"/>
            </a:endParaRPr>
          </a:p>
        </p:txBody>
      </p:sp>
    </p:spTree>
    <p:extLst>
      <p:ext uri="{BB962C8B-B14F-4D97-AF65-F5344CB8AC3E}">
        <p14:creationId xmlns:p14="http://schemas.microsoft.com/office/powerpoint/2010/main" val="27351451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67544" y="404664"/>
            <a:ext cx="8229600" cy="1143000"/>
          </a:xfrm>
        </p:spPr>
        <p:txBody>
          <a:bodyPr>
            <a:normAutofit/>
          </a:bodyPr>
          <a:lstStyle/>
          <a:p>
            <a:r>
              <a:rPr lang="tr-TR" sz="3600" dirty="0" err="1" smtClean="0">
                <a:latin typeface="Times New Roman" pitchFamily="18" charset="0"/>
                <a:cs typeface="Times New Roman" pitchFamily="18" charset="0"/>
              </a:rPr>
              <a:t>Implant</a:t>
            </a:r>
            <a:r>
              <a:rPr lang="tr-TR" sz="3600" dirty="0" smtClean="0">
                <a:latin typeface="Times New Roman" pitchFamily="18" charset="0"/>
                <a:cs typeface="Times New Roman" pitchFamily="18" charset="0"/>
              </a:rPr>
              <a:t> </a:t>
            </a:r>
            <a:r>
              <a:rPr lang="tr-TR" sz="3600" dirty="0" err="1" smtClean="0">
                <a:latin typeface="Times New Roman" pitchFamily="18" charset="0"/>
                <a:cs typeface="Times New Roman" pitchFamily="18" charset="0"/>
              </a:rPr>
              <a:t>Retained</a:t>
            </a:r>
            <a:r>
              <a:rPr lang="tr-TR" sz="3600" dirty="0" smtClean="0">
                <a:latin typeface="Times New Roman" pitchFamily="18" charset="0"/>
                <a:cs typeface="Times New Roman" pitchFamily="18" charset="0"/>
              </a:rPr>
              <a:t> </a:t>
            </a:r>
            <a:r>
              <a:rPr lang="tr-TR" sz="3600" dirty="0" err="1" smtClean="0">
                <a:latin typeface="Times New Roman" pitchFamily="18" charset="0"/>
                <a:cs typeface="Times New Roman" pitchFamily="18" charset="0"/>
              </a:rPr>
              <a:t>Maxillofacial</a:t>
            </a:r>
            <a:r>
              <a:rPr lang="tr-TR" sz="3600" dirty="0" smtClean="0">
                <a:latin typeface="Times New Roman" pitchFamily="18" charset="0"/>
                <a:cs typeface="Times New Roman" pitchFamily="18" charset="0"/>
              </a:rPr>
              <a:t> </a:t>
            </a:r>
            <a:r>
              <a:rPr lang="tr-TR" sz="3600" dirty="0" err="1" smtClean="0">
                <a:latin typeface="Times New Roman" pitchFamily="18" charset="0"/>
                <a:cs typeface="Times New Roman" pitchFamily="18" charset="0"/>
              </a:rPr>
              <a:t>Prostheses</a:t>
            </a:r>
            <a:endParaRPr lang="tr-TR" sz="3600" dirty="0">
              <a:latin typeface="Times New Roman" pitchFamily="18" charset="0"/>
              <a:cs typeface="Times New Roman" pitchFamily="18" charset="0"/>
            </a:endParaRPr>
          </a:p>
        </p:txBody>
      </p:sp>
      <p:sp>
        <p:nvSpPr>
          <p:cNvPr id="3" name="İçerik Yer Tutucusu 2"/>
          <p:cNvSpPr>
            <a:spLocks noGrp="1"/>
          </p:cNvSpPr>
          <p:nvPr>
            <p:ph idx="1"/>
          </p:nvPr>
        </p:nvSpPr>
        <p:spPr>
          <a:xfrm>
            <a:off x="457200" y="1844824"/>
            <a:ext cx="8229600" cy="4281339"/>
          </a:xfrm>
        </p:spPr>
        <p:txBody>
          <a:bodyPr/>
          <a:lstStyle/>
          <a:p>
            <a:r>
              <a:rPr lang="tr-TR" dirty="0" err="1" smtClean="0">
                <a:latin typeface="Times New Roman" pitchFamily="18" charset="0"/>
                <a:cs typeface="Times New Roman" pitchFamily="18" charset="0"/>
              </a:rPr>
              <a:t>Implant</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retained</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ear</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prostheses</a:t>
            </a:r>
            <a:r>
              <a:rPr lang="tr-TR" dirty="0" smtClean="0">
                <a:latin typeface="Times New Roman" pitchFamily="18" charset="0"/>
                <a:cs typeface="Times New Roman" pitchFamily="18" charset="0"/>
              </a:rPr>
              <a:t>,</a:t>
            </a:r>
          </a:p>
          <a:p>
            <a:r>
              <a:rPr lang="tr-TR" dirty="0" err="1" smtClean="0">
                <a:latin typeface="Times New Roman" pitchFamily="18" charset="0"/>
                <a:cs typeface="Times New Roman" pitchFamily="18" charset="0"/>
              </a:rPr>
              <a:t>Implant</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retained</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nasal</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prostheses</a:t>
            </a:r>
            <a:r>
              <a:rPr lang="tr-TR" dirty="0" smtClean="0">
                <a:latin typeface="Times New Roman" pitchFamily="18" charset="0"/>
                <a:cs typeface="Times New Roman" pitchFamily="18" charset="0"/>
              </a:rPr>
              <a:t>,</a:t>
            </a:r>
          </a:p>
          <a:p>
            <a:r>
              <a:rPr lang="tr-TR" dirty="0" err="1" smtClean="0">
                <a:latin typeface="Times New Roman" pitchFamily="18" charset="0"/>
                <a:cs typeface="Times New Roman" pitchFamily="18" charset="0"/>
              </a:rPr>
              <a:t>Implant</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retained</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orbital</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prostheses</a:t>
            </a:r>
            <a:r>
              <a:rPr lang="tr-TR" dirty="0" smtClean="0">
                <a:latin typeface="Times New Roman" pitchFamily="18" charset="0"/>
                <a:cs typeface="Times New Roman" pitchFamily="18" charset="0"/>
              </a:rPr>
              <a:t>,</a:t>
            </a:r>
          </a:p>
          <a:p>
            <a:pPr marL="0" indent="0">
              <a:buNone/>
            </a:pPr>
            <a:r>
              <a:rPr lang="tr-TR" dirty="0" smtClean="0">
                <a:latin typeface="Times New Roman" pitchFamily="18" charset="0"/>
                <a:cs typeface="Times New Roman" pitchFamily="18" charset="0"/>
              </a:rPr>
              <a:t>    - </a:t>
            </a:r>
            <a:r>
              <a:rPr lang="tr-TR" dirty="0" err="1" smtClean="0">
                <a:latin typeface="Times New Roman" pitchFamily="18" charset="0"/>
                <a:cs typeface="Times New Roman" pitchFamily="18" charset="0"/>
              </a:rPr>
              <a:t>Implant</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localisation</a:t>
            </a:r>
            <a:endParaRPr lang="tr-TR" dirty="0" smtClean="0">
              <a:latin typeface="Times New Roman" pitchFamily="18" charset="0"/>
              <a:cs typeface="Times New Roman" pitchFamily="18" charset="0"/>
            </a:endParaRPr>
          </a:p>
          <a:p>
            <a:pPr marL="0" indent="0">
              <a:buNone/>
            </a:pPr>
            <a:r>
              <a:rPr lang="tr-TR" dirty="0">
                <a:latin typeface="Times New Roman" pitchFamily="18" charset="0"/>
                <a:cs typeface="Times New Roman" pitchFamily="18" charset="0"/>
              </a:rPr>
              <a:t> </a:t>
            </a:r>
            <a:r>
              <a:rPr lang="tr-TR" dirty="0" smtClean="0">
                <a:latin typeface="Times New Roman" pitchFamily="18" charset="0"/>
                <a:cs typeface="Times New Roman" pitchFamily="18" charset="0"/>
              </a:rPr>
              <a:t>   - </a:t>
            </a:r>
            <a:r>
              <a:rPr lang="tr-TR" dirty="0" err="1">
                <a:latin typeface="Times New Roman" pitchFamily="18" charset="0"/>
                <a:cs typeface="Times New Roman" pitchFamily="18" charset="0"/>
              </a:rPr>
              <a:t>I</a:t>
            </a:r>
            <a:r>
              <a:rPr lang="tr-TR" dirty="0" err="1" smtClean="0">
                <a:latin typeface="Times New Roman" pitchFamily="18" charset="0"/>
                <a:cs typeface="Times New Roman" pitchFamily="18" charset="0"/>
              </a:rPr>
              <a:t>mpression</a:t>
            </a:r>
            <a:endParaRPr lang="tr-TR" dirty="0" smtClean="0">
              <a:latin typeface="Times New Roman" pitchFamily="18" charset="0"/>
              <a:cs typeface="Times New Roman" pitchFamily="18" charset="0"/>
            </a:endParaRPr>
          </a:p>
          <a:p>
            <a:pPr marL="0" indent="0">
              <a:buNone/>
            </a:pPr>
            <a:r>
              <a:rPr lang="tr-TR" dirty="0">
                <a:latin typeface="Times New Roman" pitchFamily="18" charset="0"/>
                <a:cs typeface="Times New Roman" pitchFamily="18" charset="0"/>
              </a:rPr>
              <a:t> </a:t>
            </a:r>
            <a:r>
              <a:rPr lang="tr-TR" dirty="0" smtClean="0">
                <a:latin typeface="Times New Roman" pitchFamily="18" charset="0"/>
                <a:cs typeface="Times New Roman" pitchFamily="18" charset="0"/>
              </a:rPr>
              <a:t>   - </a:t>
            </a:r>
            <a:r>
              <a:rPr lang="tr-TR" dirty="0" err="1" smtClean="0">
                <a:latin typeface="Times New Roman" pitchFamily="18" charset="0"/>
                <a:cs typeface="Times New Roman" pitchFamily="18" charset="0"/>
              </a:rPr>
              <a:t>Fabrication</a:t>
            </a:r>
            <a:endParaRPr lang="tr-TR" dirty="0" smtClean="0">
              <a:latin typeface="Times New Roman" pitchFamily="18" charset="0"/>
              <a:cs typeface="Times New Roman" pitchFamily="18" charset="0"/>
            </a:endParaRPr>
          </a:p>
          <a:p>
            <a:pPr marL="0" indent="0">
              <a:buNone/>
            </a:pPr>
            <a:r>
              <a:rPr lang="tr-TR" dirty="0">
                <a:latin typeface="Times New Roman" pitchFamily="18" charset="0"/>
                <a:cs typeface="Times New Roman" pitchFamily="18" charset="0"/>
              </a:rPr>
              <a:t> </a:t>
            </a:r>
            <a:r>
              <a:rPr lang="tr-TR" dirty="0" smtClean="0">
                <a:latin typeface="Times New Roman" pitchFamily="18" charset="0"/>
                <a:cs typeface="Times New Roman" pitchFamily="18" charset="0"/>
              </a:rPr>
              <a:t>   - </a:t>
            </a:r>
            <a:r>
              <a:rPr lang="tr-TR" dirty="0" err="1" smtClean="0">
                <a:latin typeface="Times New Roman" pitchFamily="18" charset="0"/>
                <a:cs typeface="Times New Roman" pitchFamily="18" charset="0"/>
              </a:rPr>
              <a:t>Patient</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satisfaction</a:t>
            </a:r>
            <a:endParaRPr lang="tr-TR" dirty="0">
              <a:latin typeface="Times New Roman" pitchFamily="18" charset="0"/>
              <a:cs typeface="Times New Roman" pitchFamily="18" charset="0"/>
            </a:endParaRPr>
          </a:p>
        </p:txBody>
      </p:sp>
    </p:spTree>
    <p:extLst>
      <p:ext uri="{BB962C8B-B14F-4D97-AF65-F5344CB8AC3E}">
        <p14:creationId xmlns:p14="http://schemas.microsoft.com/office/powerpoint/2010/main" val="31771364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67544" y="980728"/>
            <a:ext cx="8229600" cy="1143000"/>
          </a:xfrm>
        </p:spPr>
        <p:txBody>
          <a:bodyPr>
            <a:normAutofit/>
          </a:bodyPr>
          <a:lstStyle/>
          <a:p>
            <a:r>
              <a:rPr lang="tr-TR" sz="3600" dirty="0" err="1">
                <a:latin typeface="Times New Roman" pitchFamily="18" charset="0"/>
                <a:cs typeface="Times New Roman" pitchFamily="18" charset="0"/>
              </a:rPr>
              <a:t>Implant</a:t>
            </a:r>
            <a:r>
              <a:rPr lang="tr-TR" sz="3600" dirty="0">
                <a:latin typeface="Times New Roman" pitchFamily="18" charset="0"/>
                <a:cs typeface="Times New Roman" pitchFamily="18" charset="0"/>
              </a:rPr>
              <a:t> </a:t>
            </a:r>
            <a:r>
              <a:rPr lang="tr-TR" sz="3600" dirty="0" err="1">
                <a:latin typeface="Times New Roman" pitchFamily="18" charset="0"/>
                <a:cs typeface="Times New Roman" pitchFamily="18" charset="0"/>
              </a:rPr>
              <a:t>Retained</a:t>
            </a:r>
            <a:r>
              <a:rPr lang="tr-TR" sz="3600" dirty="0">
                <a:latin typeface="Times New Roman" pitchFamily="18" charset="0"/>
                <a:cs typeface="Times New Roman" pitchFamily="18" charset="0"/>
              </a:rPr>
              <a:t> </a:t>
            </a:r>
            <a:r>
              <a:rPr lang="tr-TR" sz="3600" dirty="0" err="1">
                <a:latin typeface="Times New Roman" pitchFamily="18" charset="0"/>
                <a:cs typeface="Times New Roman" pitchFamily="18" charset="0"/>
              </a:rPr>
              <a:t>Maxillofacial</a:t>
            </a:r>
            <a:r>
              <a:rPr lang="tr-TR" sz="3600" dirty="0">
                <a:latin typeface="Times New Roman" pitchFamily="18" charset="0"/>
                <a:cs typeface="Times New Roman" pitchFamily="18" charset="0"/>
              </a:rPr>
              <a:t> </a:t>
            </a:r>
            <a:r>
              <a:rPr lang="tr-TR" sz="3600" dirty="0" err="1">
                <a:latin typeface="Times New Roman" pitchFamily="18" charset="0"/>
                <a:cs typeface="Times New Roman" pitchFamily="18" charset="0"/>
              </a:rPr>
              <a:t>Prostheses</a:t>
            </a:r>
            <a:endParaRPr lang="tr-TR" sz="3600" dirty="0">
              <a:latin typeface="Times New Roman" pitchFamily="18" charset="0"/>
              <a:cs typeface="Times New Roman" pitchFamily="18" charset="0"/>
            </a:endParaRPr>
          </a:p>
        </p:txBody>
      </p:sp>
      <p:sp>
        <p:nvSpPr>
          <p:cNvPr id="3" name="İçerik Yer Tutucusu 2"/>
          <p:cNvSpPr>
            <a:spLocks noGrp="1"/>
          </p:cNvSpPr>
          <p:nvPr>
            <p:ph idx="1"/>
          </p:nvPr>
        </p:nvSpPr>
        <p:spPr>
          <a:xfrm>
            <a:off x="539552" y="2780928"/>
            <a:ext cx="8229600" cy="2985195"/>
          </a:xfrm>
        </p:spPr>
        <p:txBody>
          <a:bodyPr/>
          <a:lstStyle/>
          <a:p>
            <a:r>
              <a:rPr lang="tr-TR" dirty="0" err="1" smtClean="0">
                <a:latin typeface="Times New Roman" pitchFamily="18" charset="0"/>
                <a:cs typeface="Times New Roman" pitchFamily="18" charset="0"/>
              </a:rPr>
              <a:t>Implant</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retained</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maxillofacial</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prostheses</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refabrication</a:t>
            </a:r>
            <a:r>
              <a:rPr lang="tr-TR" dirty="0" smtClean="0">
                <a:latin typeface="Times New Roman" pitchFamily="18" charset="0"/>
                <a:cs typeface="Times New Roman" pitchFamily="18" charset="0"/>
              </a:rPr>
              <a:t>,</a:t>
            </a:r>
            <a:endParaRPr lang="tr-TR" dirty="0">
              <a:latin typeface="Times New Roman" pitchFamily="18" charset="0"/>
              <a:cs typeface="Times New Roman" pitchFamily="18" charset="0"/>
            </a:endParaRPr>
          </a:p>
          <a:p>
            <a:r>
              <a:rPr lang="tr-TR" dirty="0" err="1" smtClean="0">
                <a:latin typeface="Times New Roman" pitchFamily="18" charset="0"/>
                <a:cs typeface="Times New Roman" pitchFamily="18" charset="0"/>
              </a:rPr>
              <a:t>Implant</a:t>
            </a:r>
            <a:r>
              <a:rPr lang="tr-TR" dirty="0" smtClean="0">
                <a:latin typeface="Times New Roman" pitchFamily="18" charset="0"/>
                <a:cs typeface="Times New Roman" pitchFamily="18" charset="0"/>
              </a:rPr>
              <a:t> </a:t>
            </a:r>
            <a:r>
              <a:rPr lang="tr-TR" dirty="0" err="1">
                <a:latin typeface="Times New Roman" pitchFamily="18" charset="0"/>
                <a:cs typeface="Times New Roman" pitchFamily="18" charset="0"/>
              </a:rPr>
              <a:t>retained</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maxillofacial</a:t>
            </a:r>
            <a:r>
              <a:rPr lang="tr-TR" dirty="0">
                <a:latin typeface="Times New Roman" pitchFamily="18" charset="0"/>
                <a:cs typeface="Times New Roman" pitchFamily="18" charset="0"/>
              </a:rPr>
              <a:t> </a:t>
            </a:r>
            <a:r>
              <a:rPr lang="tr-TR" dirty="0" err="1" smtClean="0">
                <a:latin typeface="Times New Roman" pitchFamily="18" charset="0"/>
                <a:cs typeface="Times New Roman" pitchFamily="18" charset="0"/>
              </a:rPr>
              <a:t>prostheses</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repair</a:t>
            </a:r>
            <a:r>
              <a:rPr lang="tr-TR" dirty="0" smtClean="0">
                <a:latin typeface="Times New Roman" pitchFamily="18" charset="0"/>
                <a:cs typeface="Times New Roman" pitchFamily="18" charset="0"/>
              </a:rPr>
              <a:t>.</a:t>
            </a:r>
          </a:p>
          <a:p>
            <a:pPr marL="0" indent="0">
              <a:buNone/>
            </a:pPr>
            <a:endParaRPr lang="tr-TR" dirty="0" smtClean="0"/>
          </a:p>
          <a:p>
            <a:endParaRPr lang="tr-TR" dirty="0" smtClean="0"/>
          </a:p>
          <a:p>
            <a:endParaRPr lang="tr-TR" dirty="0"/>
          </a:p>
        </p:txBody>
      </p:sp>
    </p:spTree>
    <p:extLst>
      <p:ext uri="{BB962C8B-B14F-4D97-AF65-F5344CB8AC3E}">
        <p14:creationId xmlns:p14="http://schemas.microsoft.com/office/powerpoint/2010/main" val="18574659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Horizontal Scroll 3"/>
          <p:cNvSpPr/>
          <p:nvPr/>
        </p:nvSpPr>
        <p:spPr>
          <a:xfrm>
            <a:off x="0" y="1700808"/>
            <a:ext cx="9144000" cy="3429000"/>
          </a:xfrm>
          <a:prstGeom prst="horizontalScroll">
            <a:avLst/>
          </a:prstGeom>
          <a:solidFill>
            <a:schemeClr val="accent2">
              <a:lumMod val="40000"/>
              <a:lumOff val="60000"/>
            </a:schemeClr>
          </a:solidFill>
        </p:spPr>
        <p:style>
          <a:lnRef idx="3">
            <a:schemeClr val="lt1"/>
          </a:lnRef>
          <a:fillRef idx="1">
            <a:schemeClr val="accent2"/>
          </a:fillRef>
          <a:effectRef idx="1">
            <a:schemeClr val="accent2"/>
          </a:effectRef>
          <a:fontRef idx="minor">
            <a:schemeClr val="lt1"/>
          </a:fontRef>
        </p:style>
        <p:txBody>
          <a:bodyPr anchor="ctr"/>
          <a:lstStyle>
            <a:defPPr>
              <a:defRPr lang="it-IT"/>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marL="342900" indent="-342900">
              <a:lnSpc>
                <a:spcPct val="150000"/>
              </a:lnSpc>
              <a:buFont typeface="Wingdings" pitchFamily="2" charset="2"/>
              <a:buChar char="Ø"/>
            </a:pPr>
            <a:r>
              <a:rPr lang="en-US" sz="2400" dirty="0" smtClean="0">
                <a:solidFill>
                  <a:schemeClr val="tx1"/>
                </a:solidFill>
                <a:latin typeface="Times New Roman" pitchFamily="18" charset="0"/>
                <a:cs typeface="Times New Roman" pitchFamily="18" charset="0"/>
              </a:rPr>
              <a:t>Journal </a:t>
            </a:r>
            <a:r>
              <a:rPr lang="en-US" sz="2400" dirty="0">
                <a:solidFill>
                  <a:schemeClr val="tx1"/>
                </a:solidFill>
                <a:latin typeface="Times New Roman" pitchFamily="18" charset="0"/>
                <a:cs typeface="Times New Roman" pitchFamily="18" charset="0"/>
              </a:rPr>
              <a:t>of Chemical Engineering &amp; Process Technology</a:t>
            </a:r>
          </a:p>
          <a:p>
            <a:pPr marL="342900" indent="-342900">
              <a:lnSpc>
                <a:spcPct val="150000"/>
              </a:lnSpc>
              <a:buFont typeface="Wingdings" pitchFamily="2" charset="2"/>
              <a:buChar char="Ø"/>
            </a:pPr>
            <a:r>
              <a:rPr lang="en-US" sz="2400" dirty="0">
                <a:solidFill>
                  <a:schemeClr val="tx1"/>
                </a:solidFill>
                <a:latin typeface="Times New Roman" pitchFamily="18" charset="0"/>
                <a:cs typeface="Times New Roman" pitchFamily="18" charset="0"/>
              </a:rPr>
              <a:t>Journal of Material Sciences &amp; Engineering</a:t>
            </a:r>
          </a:p>
          <a:p>
            <a:pPr marL="342900" indent="-342900">
              <a:lnSpc>
                <a:spcPct val="150000"/>
              </a:lnSpc>
              <a:buFont typeface="Wingdings" pitchFamily="2" charset="2"/>
              <a:buChar char="Ø"/>
            </a:pPr>
            <a:r>
              <a:rPr lang="en-US" sz="2400" dirty="0">
                <a:solidFill>
                  <a:schemeClr val="tx1"/>
                </a:solidFill>
                <a:latin typeface="Times New Roman" pitchFamily="18" charset="0"/>
                <a:cs typeface="Times New Roman" pitchFamily="18" charset="0"/>
              </a:rPr>
              <a:t>Journal of </a:t>
            </a:r>
            <a:r>
              <a:rPr lang="en-US" sz="2400" dirty="0" err="1">
                <a:solidFill>
                  <a:schemeClr val="tx1"/>
                </a:solidFill>
                <a:latin typeface="Times New Roman" pitchFamily="18" charset="0"/>
                <a:cs typeface="Times New Roman" pitchFamily="18" charset="0"/>
              </a:rPr>
              <a:t>Nanomaterials</a:t>
            </a:r>
            <a:r>
              <a:rPr lang="en-US" sz="2400" dirty="0">
                <a:solidFill>
                  <a:schemeClr val="tx1"/>
                </a:solidFill>
                <a:latin typeface="Times New Roman" pitchFamily="18" charset="0"/>
                <a:cs typeface="Times New Roman" pitchFamily="18" charset="0"/>
              </a:rPr>
              <a:t> &amp; Molecular Nanotechnology</a:t>
            </a:r>
            <a:endParaRPr lang="en-US" sz="2400" dirty="0">
              <a:solidFill>
                <a:schemeClr val="tx1"/>
              </a:solidFill>
              <a:latin typeface="Times New Roman" pitchFamily="18" charset="0"/>
              <a:cs typeface="Times New Roman" pitchFamily="18" charset="0"/>
            </a:endParaRPr>
          </a:p>
        </p:txBody>
      </p:sp>
      <p:sp>
        <p:nvSpPr>
          <p:cNvPr id="5" name="Content Placeholder 3"/>
          <p:cNvSpPr>
            <a:spLocks noGrp="1"/>
          </p:cNvSpPr>
          <p:nvPr>
            <p:ph idx="1"/>
          </p:nvPr>
        </p:nvSpPr>
        <p:spPr>
          <a:xfrm>
            <a:off x="428954" y="216024"/>
            <a:ext cx="8286092" cy="1484784"/>
          </a:xfrm>
          <a:prstGeom prst="doubleWave">
            <a:avLst>
              <a:gd name="adj1" fmla="val 6250"/>
              <a:gd name="adj2" fmla="val -171"/>
            </a:avLst>
          </a:prstGeom>
        </p:spPr>
        <p:style>
          <a:lnRef idx="1">
            <a:schemeClr val="accent5"/>
          </a:lnRef>
          <a:fillRef idx="2">
            <a:schemeClr val="accent5"/>
          </a:fillRef>
          <a:effectRef idx="1">
            <a:schemeClr val="accent5"/>
          </a:effectRef>
          <a:fontRef idx="minor">
            <a:schemeClr val="dk1"/>
          </a:fontRef>
        </p:style>
        <p:txBody>
          <a:bodyPr anchor="ctr">
            <a:normAutofit lnSpcReduction="10000"/>
          </a:bodyPr>
          <a:lstStyle>
            <a:defPPr>
              <a:defRPr lang="it-IT"/>
            </a:defPPr>
            <a:lvl1pPr algn="l" rtl="0" fontAlgn="base">
              <a:spcBef>
                <a:spcPct val="0"/>
              </a:spcBef>
              <a:spcAft>
                <a:spcPct val="0"/>
              </a:spcAft>
              <a:defRPr kern="1200">
                <a:solidFill>
                  <a:schemeClr val="dk1"/>
                </a:solidFill>
                <a:latin typeface="+mn-lt"/>
                <a:ea typeface="+mn-ea"/>
                <a:cs typeface="+mn-cs"/>
              </a:defRPr>
            </a:lvl1pPr>
            <a:lvl2pPr marL="457200" algn="l" rtl="0" fontAlgn="base">
              <a:spcBef>
                <a:spcPct val="0"/>
              </a:spcBef>
              <a:spcAft>
                <a:spcPct val="0"/>
              </a:spcAft>
              <a:defRPr kern="1200">
                <a:solidFill>
                  <a:schemeClr val="dk1"/>
                </a:solidFill>
                <a:latin typeface="+mn-lt"/>
                <a:ea typeface="+mn-ea"/>
                <a:cs typeface="+mn-cs"/>
              </a:defRPr>
            </a:lvl2pPr>
            <a:lvl3pPr marL="914400" algn="l" rtl="0" fontAlgn="base">
              <a:spcBef>
                <a:spcPct val="0"/>
              </a:spcBef>
              <a:spcAft>
                <a:spcPct val="0"/>
              </a:spcAft>
              <a:defRPr kern="1200">
                <a:solidFill>
                  <a:schemeClr val="dk1"/>
                </a:solidFill>
                <a:latin typeface="+mn-lt"/>
                <a:ea typeface="+mn-ea"/>
                <a:cs typeface="+mn-cs"/>
              </a:defRPr>
            </a:lvl3pPr>
            <a:lvl4pPr marL="1371600" algn="l" rtl="0" fontAlgn="base">
              <a:spcBef>
                <a:spcPct val="0"/>
              </a:spcBef>
              <a:spcAft>
                <a:spcPct val="0"/>
              </a:spcAft>
              <a:defRPr kern="1200">
                <a:solidFill>
                  <a:schemeClr val="dk1"/>
                </a:solidFill>
                <a:latin typeface="+mn-lt"/>
                <a:ea typeface="+mn-ea"/>
                <a:cs typeface="+mn-cs"/>
              </a:defRPr>
            </a:lvl4pPr>
            <a:lvl5pPr marL="1828800" algn="l" rtl="0" fontAlgn="base">
              <a:spcBef>
                <a:spcPct val="0"/>
              </a:spcBef>
              <a:spcAft>
                <a:spcPct val="0"/>
              </a:spcAft>
              <a:defRPr kern="1200">
                <a:solidFill>
                  <a:schemeClr val="dk1"/>
                </a:solidFill>
                <a:latin typeface="+mn-lt"/>
                <a:ea typeface="+mn-ea"/>
                <a:cs typeface="+mn-cs"/>
              </a:defRPr>
            </a:lvl5pPr>
            <a:lvl6pPr marL="2286000" algn="l" defTabSz="914400" rtl="0" eaLnBrk="1" latinLnBrk="0" hangingPunct="1">
              <a:defRPr kern="1200">
                <a:solidFill>
                  <a:schemeClr val="dk1"/>
                </a:solidFill>
                <a:latin typeface="+mn-lt"/>
                <a:ea typeface="+mn-ea"/>
                <a:cs typeface="+mn-cs"/>
              </a:defRPr>
            </a:lvl6pPr>
            <a:lvl7pPr marL="2743200" algn="l" defTabSz="914400" rtl="0" eaLnBrk="1" latinLnBrk="0" hangingPunct="1">
              <a:defRPr kern="1200">
                <a:solidFill>
                  <a:schemeClr val="dk1"/>
                </a:solidFill>
                <a:latin typeface="+mn-lt"/>
                <a:ea typeface="+mn-ea"/>
                <a:cs typeface="+mn-cs"/>
              </a:defRPr>
            </a:lvl7pPr>
            <a:lvl8pPr marL="3200400" algn="l" defTabSz="914400" rtl="0" eaLnBrk="1" latinLnBrk="0" hangingPunct="1">
              <a:defRPr kern="1200">
                <a:solidFill>
                  <a:schemeClr val="dk1"/>
                </a:solidFill>
                <a:latin typeface="+mn-lt"/>
                <a:ea typeface="+mn-ea"/>
                <a:cs typeface="+mn-cs"/>
              </a:defRPr>
            </a:lvl8pPr>
            <a:lvl9pPr marL="3657600" algn="l" defTabSz="914400" rtl="0" eaLnBrk="1" latinLnBrk="0" hangingPunct="1">
              <a:defRPr kern="1200">
                <a:solidFill>
                  <a:schemeClr val="dk1"/>
                </a:solidFill>
                <a:latin typeface="+mn-lt"/>
                <a:ea typeface="+mn-ea"/>
                <a:cs typeface="+mn-cs"/>
              </a:defRPr>
            </a:lvl9pPr>
          </a:lstStyle>
          <a:p>
            <a:pPr marL="0" indent="0" algn="ctr">
              <a:buNone/>
              <a:defRPr/>
            </a:pPr>
            <a:r>
              <a:rPr lang="en-US" sz="3600" b="1" dirty="0">
                <a:latin typeface="Centaur" pitchFamily="18" charset="0"/>
              </a:rPr>
              <a:t>Powder Metallurgy &amp; Mining </a:t>
            </a:r>
            <a:br>
              <a:rPr lang="en-US" sz="3600" b="1" dirty="0">
                <a:latin typeface="Centaur" pitchFamily="18" charset="0"/>
              </a:rPr>
            </a:br>
            <a:r>
              <a:rPr lang="en-US" sz="3600" b="1" dirty="0">
                <a:latin typeface="Centaur" pitchFamily="18" charset="0"/>
              </a:rPr>
              <a:t>Related </a:t>
            </a:r>
            <a:r>
              <a:rPr lang="en-US" sz="3600" b="1" dirty="0">
                <a:latin typeface="Centaur" pitchFamily="18" charset="0"/>
              </a:rPr>
              <a:t>Journals</a:t>
            </a:r>
            <a:endParaRPr lang="en-US" sz="3600" dirty="0"/>
          </a:p>
        </p:txBody>
      </p:sp>
    </p:spTree>
    <p:extLst>
      <p:ext uri="{BB962C8B-B14F-4D97-AF65-F5344CB8AC3E}">
        <p14:creationId xmlns:p14="http://schemas.microsoft.com/office/powerpoint/2010/main" val="4085581352"/>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150</TotalTime>
  <Words>448</Words>
  <Application>Microsoft Office PowerPoint</Application>
  <PresentationFormat>On-screen Show (4:3)</PresentationFormat>
  <Paragraphs>49</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Ofis Teması</vt:lpstr>
      <vt:lpstr> OMICS Group </vt:lpstr>
      <vt:lpstr>OMICS Journals are welcoming Submissions</vt:lpstr>
      <vt:lpstr>Asst. Prof. Arzu Atay</vt:lpstr>
      <vt:lpstr>Maxillofacial Silicone Elastomers</vt:lpstr>
      <vt:lpstr>Maxillofacial Prostheses Patients’</vt:lpstr>
      <vt:lpstr>İmplant Retained Removable Prostheses</vt:lpstr>
      <vt:lpstr>Implant Retained Maxillofacial Prostheses</vt:lpstr>
      <vt:lpstr>Implant Retained Maxillofacial Prostheses</vt:lpstr>
      <vt:lpstr>PowerPoint Presentation</vt:lpstr>
      <vt:lpstr>PowerPoint Presentation</vt:lpstr>
      <vt:lpstr> OMICS Group Open Access Membership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Assist. Prof. Arzu ATAY</dc:title>
  <dc:creator>arz</dc:creator>
  <cp:lastModifiedBy>Manasa</cp:lastModifiedBy>
  <cp:revision>33</cp:revision>
  <dcterms:created xsi:type="dcterms:W3CDTF">2014-07-12T15:57:16Z</dcterms:created>
  <dcterms:modified xsi:type="dcterms:W3CDTF">2014-09-06T07:17:09Z</dcterms:modified>
</cp:coreProperties>
</file>