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 id="256" r:id="rId4"/>
    <p:sldId id="257" r:id="rId5"/>
    <p:sldId id="259" r:id="rId6"/>
    <p:sldId id="260" r:id="rId7"/>
    <p:sldId id="258" r:id="rId8"/>
    <p:sldId id="261" r:id="rId9"/>
    <p:sldId id="269" r:id="rId10"/>
    <p:sldId id="268"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06.09.2014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06.09.2014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06.09.2014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06.09.2014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06.09.2014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06.09.2014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06.09.2014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06.09.2014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06.09.2014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06.09.2014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06.09.2014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06.09.2014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omicsgroup.com/materials-science-engineering-conference-201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omicsonline.org/membership.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solidFill>
                <a:latin typeface="Stencil" panose="040409050D0802020404" pitchFamily="82" charset="0"/>
              </a:rPr>
              <a:t/>
            </a:r>
            <a:br>
              <a:rPr lang="en-US" dirty="0" smtClean="0">
                <a:solidFill>
                  <a:schemeClr val="accent6"/>
                </a:solidFill>
                <a:latin typeface="Stencil" panose="040409050D0802020404" pitchFamily="82" charset="0"/>
              </a:rPr>
            </a:br>
            <a:r>
              <a:rPr lang="en-US" dirty="0" smtClean="0">
                <a:solidFill>
                  <a:schemeClr val="accent6"/>
                </a:solidFill>
                <a:latin typeface="Stencil" panose="040409050D0802020404" pitchFamily="82" charset="0"/>
              </a:rPr>
              <a:t>OMICS </a:t>
            </a:r>
            <a:r>
              <a:rPr lang="en-US" dirty="0">
                <a:solidFill>
                  <a:schemeClr val="accent6"/>
                </a:solidFill>
                <a:latin typeface="Stencil" panose="040409050D0802020404" pitchFamily="82" charset="0"/>
              </a:rPr>
              <a:t>Group</a:t>
            </a:r>
            <a:br>
              <a:rPr lang="en-US" dirty="0">
                <a:solidFill>
                  <a:schemeClr val="accent6"/>
                </a:solidFill>
                <a:latin typeface="Stencil" panose="040409050D0802020404" pitchFamily="82" charset="0"/>
              </a:rPr>
            </a:br>
            <a:endParaRPr lang="en-US" dirty="0"/>
          </a:p>
        </p:txBody>
      </p:sp>
      <p:sp>
        <p:nvSpPr>
          <p:cNvPr id="3" name="Content Placeholder 2"/>
          <p:cNvSpPr>
            <a:spLocks noGrp="1"/>
          </p:cNvSpPr>
          <p:nvPr>
            <p:ph idx="1"/>
          </p:nvPr>
        </p:nvSpPr>
        <p:spPr/>
        <p:txBody>
          <a:bodyPr>
            <a:normAutofit/>
          </a:bodyPr>
          <a:lstStyle/>
          <a:p>
            <a:pPr algn="just"/>
            <a:r>
              <a:rPr lang="en-US" sz="24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400" b="1" dirty="0">
                <a:solidFill>
                  <a:srgbClr val="0070C0"/>
                </a:solidFill>
                <a:latin typeface="Nyala" panose="02000504070300020003" pitchFamily="2" charset="0"/>
              </a:rPr>
              <a:t>400</a:t>
            </a:r>
            <a:r>
              <a:rPr lang="en-US" sz="2400" dirty="0">
                <a:solidFill>
                  <a:srgbClr val="0070C0"/>
                </a:solidFill>
                <a:latin typeface="Nyala" panose="02000504070300020003" pitchFamily="2" charset="0"/>
              </a:rPr>
              <a:t> leading-edge peer reviewed Open Access Journals and organizes over </a:t>
            </a:r>
            <a:r>
              <a:rPr lang="en-US" sz="2400" b="1" dirty="0">
                <a:solidFill>
                  <a:srgbClr val="0070C0"/>
                </a:solidFill>
                <a:latin typeface="Nyala" panose="02000504070300020003" pitchFamily="2" charset="0"/>
              </a:rPr>
              <a:t>300</a:t>
            </a:r>
            <a:r>
              <a:rPr lang="en-US" sz="2400" dirty="0">
                <a:solidFill>
                  <a:srgbClr val="0070C0"/>
                </a:solidFill>
                <a:latin typeface="Nyala" panose="02000504070300020003" pitchFamily="2" charset="0"/>
              </a:rPr>
              <a:t> International Conferences annually all over the world. OMICS Publishing Group journals have over </a:t>
            </a:r>
            <a:r>
              <a:rPr lang="en-US" sz="2400" b="1" dirty="0">
                <a:solidFill>
                  <a:srgbClr val="0070C0"/>
                </a:solidFill>
                <a:latin typeface="Nyala" panose="02000504070300020003" pitchFamily="2" charset="0"/>
              </a:rPr>
              <a:t>3 million</a:t>
            </a:r>
            <a:r>
              <a:rPr lang="en-US" sz="2400" dirty="0">
                <a:solidFill>
                  <a:srgbClr val="0070C0"/>
                </a:solidFill>
                <a:latin typeface="Nyala" panose="02000504070300020003" pitchFamily="2" charset="0"/>
              </a:rPr>
              <a:t> readers and the fame and success of the same can be attributed to the strong editorial board which contains over </a:t>
            </a:r>
            <a:r>
              <a:rPr lang="en-US" sz="2400" b="1" dirty="0">
                <a:solidFill>
                  <a:srgbClr val="0070C0"/>
                </a:solidFill>
                <a:latin typeface="Nyala" panose="02000504070300020003" pitchFamily="2" charset="0"/>
              </a:rPr>
              <a:t>30000</a:t>
            </a:r>
            <a:r>
              <a:rPr lang="en-US" sz="2400" dirty="0">
                <a:solidFill>
                  <a:srgbClr val="0070C0"/>
                </a:solidFill>
                <a:latin typeface="Nyala" panose="02000504070300020003" pitchFamily="2" charset="0"/>
              </a:rPr>
              <a:t> eminent personalities that ensure a rapid, quality and quick review process. OMICS Group signed an agreement with more than </a:t>
            </a:r>
            <a:r>
              <a:rPr lang="en-US" sz="2400" b="1" dirty="0">
                <a:solidFill>
                  <a:srgbClr val="0070C0"/>
                </a:solidFill>
                <a:latin typeface="Nyala" panose="02000504070300020003" pitchFamily="2" charset="0"/>
              </a:rPr>
              <a:t>1000</a:t>
            </a:r>
            <a:r>
              <a:rPr lang="en-US" sz="2400" dirty="0">
                <a:solidFill>
                  <a:srgbClr val="0070C0"/>
                </a:solidFill>
                <a:latin typeface="Nyala" panose="02000504070300020003" pitchFamily="2" charset="0"/>
              </a:rPr>
              <a:t> International Societies to make healthcare information Open Access.</a:t>
            </a:r>
          </a:p>
          <a:p>
            <a:endParaRPr lang="en-US" dirty="0"/>
          </a:p>
        </p:txBody>
      </p:sp>
      <p:pic>
        <p:nvPicPr>
          <p:cNvPr id="6"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476364"/>
            <a:ext cx="9137650" cy="206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1217613" y="-190615"/>
            <a:ext cx="6556375" cy="841561"/>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pic>
        <p:nvPicPr>
          <p:cNvPr id="8"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171400"/>
            <a:ext cx="1981200" cy="1755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3417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2372" y="0"/>
            <a:ext cx="8286092" cy="1484784"/>
          </a:xfrm>
          <a:prstGeom prst="doubleWave">
            <a:avLst>
              <a:gd name="adj1" fmla="val 6250"/>
              <a:gd name="adj2" fmla="val -171"/>
            </a:avLst>
          </a:prstGeom>
        </p:spPr>
        <p:style>
          <a:lnRef idx="1">
            <a:schemeClr val="accent5"/>
          </a:lnRef>
          <a:fillRef idx="2">
            <a:schemeClr val="accent5"/>
          </a:fillRef>
          <a:effectRef idx="1">
            <a:schemeClr val="accent5"/>
          </a:effectRef>
          <a:fontRef idx="minor">
            <a:schemeClr val="dk1"/>
          </a:fontRef>
        </p:style>
        <p:txBody>
          <a:bodyPr anchor="ctr">
            <a:normAutofit lnSpcReduction="10000"/>
          </a:bodyPr>
          <a:lstStyle>
            <a:defPPr>
              <a:defRPr lang="it-IT"/>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indent="0" algn="ctr">
              <a:buNone/>
              <a:defRPr/>
            </a:pPr>
            <a:r>
              <a:rPr lang="en-US" sz="3600" b="1" dirty="0">
                <a:latin typeface="Centaur" pitchFamily="18" charset="0"/>
              </a:rPr>
              <a:t>Powder Metallurgy &amp; Mining </a:t>
            </a:r>
            <a:br>
              <a:rPr lang="en-US" sz="3600" b="1" dirty="0">
                <a:latin typeface="Centaur" pitchFamily="18" charset="0"/>
              </a:rPr>
            </a:br>
            <a:r>
              <a:rPr lang="en-US" sz="3600" b="1" dirty="0">
                <a:latin typeface="Centaur" pitchFamily="18" charset="0"/>
              </a:rPr>
              <a:t>Related Conferences</a:t>
            </a:r>
            <a:endParaRPr lang="en-US" sz="3600" dirty="0"/>
          </a:p>
        </p:txBody>
      </p:sp>
      <p:sp>
        <p:nvSpPr>
          <p:cNvPr id="8" name="Horizontal Scroll 7"/>
          <p:cNvSpPr/>
          <p:nvPr/>
        </p:nvSpPr>
        <p:spPr>
          <a:xfrm>
            <a:off x="0" y="1584176"/>
            <a:ext cx="9144000" cy="3429000"/>
          </a:xfrm>
          <a:prstGeom prst="horizontalScroll">
            <a:avLst/>
          </a:prstGeom>
          <a:solidFill>
            <a:schemeClr val="accent2">
              <a:lumMod val="40000"/>
              <a:lumOff val="60000"/>
            </a:schemeClr>
          </a:solidFill>
        </p:spPr>
        <p:style>
          <a:lnRef idx="3">
            <a:schemeClr val="lt1"/>
          </a:lnRef>
          <a:fillRef idx="1">
            <a:schemeClr val="accent2"/>
          </a:fillRef>
          <a:effectRef idx="1">
            <a:schemeClr val="accent2"/>
          </a:effectRef>
          <a:fontRef idx="minor">
            <a:schemeClr val="lt1"/>
          </a:fontRef>
        </p:style>
        <p:txBody>
          <a:bodyPr anchor="ctr"/>
          <a:lstStyle>
            <a:defPPr>
              <a:defRPr lang="it-IT"/>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285750" indent="-285750">
              <a:buFont typeface="Wingdings" panose="05000000000000000000" pitchFamily="2" charset="2"/>
              <a:buChar char="Ø"/>
              <a:defRPr/>
            </a:pPr>
            <a:r>
              <a:rPr lang="en-US" sz="2400" dirty="0" smtClean="0"/>
              <a:t> </a:t>
            </a:r>
            <a:r>
              <a:rPr lang="en-US" sz="2400" dirty="0" smtClean="0">
                <a:hlinkClick r:id="rId2"/>
              </a:rPr>
              <a:t>3</a:t>
            </a:r>
            <a:r>
              <a:rPr lang="en-US" sz="2400" baseline="30000" dirty="0" smtClean="0">
                <a:hlinkClick r:id="rId2"/>
              </a:rPr>
              <a:t>rd</a:t>
            </a:r>
            <a:r>
              <a:rPr lang="en-US" sz="2400" dirty="0" smtClean="0">
                <a:hlinkClick r:id="rId2"/>
              </a:rPr>
              <a:t> International Conference and Exhibition on Material Science and Engineering 2014, San Antonio, USA</a:t>
            </a:r>
            <a:endParaRPr lang="en-US" sz="2400" dirty="0" smtClean="0"/>
          </a:p>
        </p:txBody>
      </p:sp>
    </p:spTree>
    <p:extLst>
      <p:ext uri="{BB962C8B-B14F-4D97-AF65-F5344CB8AC3E}">
        <p14:creationId xmlns:p14="http://schemas.microsoft.com/office/powerpoint/2010/main" val="2408870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5">
                    <a:lumMod val="10000"/>
                  </a:schemeClr>
                </a:solidFill>
                <a:latin typeface="Andalus" panose="02020603050405020304" pitchFamily="18" charset="-78"/>
                <a:cs typeface="Andalus" panose="02020603050405020304" pitchFamily="18" charset="-78"/>
              </a:rPr>
              <a:t/>
            </a:r>
            <a:br>
              <a:rPr lang="en-US" b="1" dirty="0">
                <a:solidFill>
                  <a:schemeClr val="accent5">
                    <a:lumMod val="10000"/>
                  </a:schemeClr>
                </a:solidFill>
                <a:latin typeface="Andalus" panose="02020603050405020304" pitchFamily="18" charset="-78"/>
                <a:cs typeface="Andalus" panose="02020603050405020304" pitchFamily="18" charset="-78"/>
              </a:rPr>
            </a:br>
            <a:r>
              <a:rPr lang="en-US" b="1" dirty="0">
                <a:solidFill>
                  <a:schemeClr val="accent5">
                    <a:lumMod val="10000"/>
                  </a:schemeClr>
                </a:solidFill>
                <a:latin typeface="Centaur" pitchFamily="18" charset="0"/>
                <a:cs typeface="Andalus" panose="02020603050405020304" pitchFamily="18" charset="-78"/>
              </a:rPr>
              <a:t>OMICS Group Open Access Membership</a:t>
            </a:r>
            <a:r>
              <a:rPr lang="en-US" dirty="0">
                <a:solidFill>
                  <a:schemeClr val="accent5">
                    <a:lumMod val="10000"/>
                  </a:schemeClr>
                </a:solidFill>
                <a:latin typeface="Andalus" panose="02020603050405020304" pitchFamily="18" charset="-78"/>
                <a:cs typeface="Andalus" panose="02020603050405020304" pitchFamily="18" charset="-78"/>
              </a:rPr>
              <a:t/>
            </a:r>
            <a:br>
              <a:rPr lang="en-US" dirty="0">
                <a:solidFill>
                  <a:schemeClr val="accent5">
                    <a:lumMod val="10000"/>
                  </a:schemeClr>
                </a:solidFill>
                <a:latin typeface="Andalus" panose="02020603050405020304" pitchFamily="18" charset="-78"/>
                <a:cs typeface="Andalus" panose="02020603050405020304" pitchFamily="18" charset="-78"/>
              </a:rPr>
            </a:br>
            <a:endParaRPr lang="en-US" dirty="0"/>
          </a:p>
        </p:txBody>
      </p:sp>
      <p:sp>
        <p:nvSpPr>
          <p:cNvPr id="3" name="Content Placeholder 2"/>
          <p:cNvSpPr>
            <a:spLocks noGrp="1"/>
          </p:cNvSpPr>
          <p:nvPr>
            <p:ph idx="1"/>
          </p:nvPr>
        </p:nvSpPr>
        <p:spPr/>
        <p:txBody>
          <a:bodyPr>
            <a:normAutofit/>
          </a:bodyPr>
          <a:lstStyle/>
          <a:p>
            <a:pPr>
              <a:defRPr/>
            </a:pPr>
            <a:r>
              <a:rPr lang="en-US" sz="2800" dirty="0">
                <a:latin typeface="Centaur"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800" dirty="0">
                <a:latin typeface="Centaur" pitchFamily="18" charset="0"/>
              </a:rPr>
              <a:t>For more details and benefits, click on the link below:</a:t>
            </a:r>
          </a:p>
          <a:p>
            <a:pPr>
              <a:defRPr/>
            </a:pPr>
            <a:r>
              <a:rPr lang="en-US" sz="2800" dirty="0">
                <a:solidFill>
                  <a:schemeClr val="accent4">
                    <a:lumMod val="10000"/>
                  </a:schemeClr>
                </a:solidFill>
                <a:latin typeface="Centaur" pitchFamily="18" charset="0"/>
                <a:hlinkClick r:id="rId2"/>
              </a:rPr>
              <a:t>http://omicsonline.org/membership.php</a:t>
            </a:r>
            <a:r>
              <a:rPr lang="en-US" sz="2800" dirty="0">
                <a:solidFill>
                  <a:schemeClr val="accent4">
                    <a:lumMod val="10000"/>
                  </a:schemeClr>
                </a:solidFill>
                <a:latin typeface="Centaur" pitchFamily="18" charset="0"/>
              </a:rPr>
              <a:t> </a:t>
            </a:r>
          </a:p>
          <a:p>
            <a:endParaRPr lang="en-US" dirty="0"/>
          </a:p>
        </p:txBody>
      </p:sp>
    </p:spTree>
    <p:extLst>
      <p:ext uri="{BB962C8B-B14F-4D97-AF65-F5344CB8AC3E}">
        <p14:creationId xmlns:p14="http://schemas.microsoft.com/office/powerpoint/2010/main" val="30901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1584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403648" y="125760"/>
            <a:ext cx="7149480" cy="1143000"/>
          </a:xfrm>
        </p:spPr>
        <p:txBody>
          <a:bodyPr>
            <a:normAutofit fontScale="90000"/>
          </a:bodyPr>
          <a:lstStyle/>
          <a:p>
            <a:r>
              <a:rPr lang="en-US" b="1" dirty="0" smtClean="0">
                <a:solidFill>
                  <a:srgbClr val="7030A0"/>
                </a:solidFill>
                <a:latin typeface="Centaur" pitchFamily="18" charset="0"/>
              </a:rPr>
              <a:t>OMICS Journals are welcoming Submissions</a:t>
            </a:r>
            <a:endParaRPr lang="en-US" dirty="0">
              <a:solidFill>
                <a:srgbClr val="7030A0"/>
              </a:solidFill>
              <a:latin typeface="Centaur" pitchFamily="18" charset="0"/>
            </a:endParaRPr>
          </a:p>
        </p:txBody>
      </p:sp>
      <p:sp>
        <p:nvSpPr>
          <p:cNvPr id="3" name="Content Placeholder 2"/>
          <p:cNvSpPr>
            <a:spLocks noGrp="1"/>
          </p:cNvSpPr>
          <p:nvPr>
            <p:ph idx="1"/>
          </p:nvPr>
        </p:nvSpPr>
        <p:spPr>
          <a:xfrm>
            <a:off x="323528" y="1855365"/>
            <a:ext cx="8229600" cy="4525963"/>
          </a:xfrm>
        </p:spPr>
        <p:txBody>
          <a:bodyPr>
            <a:normAutofit fontScale="70000" lnSpcReduction="20000"/>
          </a:bodyPr>
          <a:lstStyle/>
          <a:p>
            <a:pPr>
              <a:defRPr/>
            </a:pPr>
            <a:r>
              <a:rPr lang="en-IN"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defRPr/>
            </a:pPr>
            <a:r>
              <a:rPr lang="en-US" dirty="0" smtClean="0">
                <a:solidFill>
                  <a:schemeClr val="bg2">
                    <a:lumMod val="10000"/>
                  </a:schemeClr>
                </a:solidFill>
                <a:latin typeface="Centaur" panose="02030504050205020304" pitchFamily="18" charset="0"/>
              </a:rPr>
              <a:t>OMICS Journals  are poised in excellence by publishing high quality research. </a:t>
            </a:r>
            <a:r>
              <a:rPr lang="en-IN" dirty="0" smtClean="0">
                <a:solidFill>
                  <a:schemeClr val="bg2">
                    <a:lumMod val="10000"/>
                  </a:schemeClr>
                </a:solidFill>
                <a:latin typeface="Centaur" panose="02030504050205020304" pitchFamily="18" charset="0"/>
              </a:rPr>
              <a:t>OMICS Group follows an Editorial Manager® System peer review process and boasts of a strong and active editorial </a:t>
            </a:r>
            <a:r>
              <a:rPr lang="en-IN" dirty="0">
                <a:solidFill>
                  <a:schemeClr val="bg2">
                    <a:lumMod val="10000"/>
                  </a:schemeClr>
                </a:solidFill>
                <a:latin typeface="Centaur" panose="02030504050205020304" pitchFamily="18" charset="0"/>
              </a:rPr>
              <a:t>board.</a:t>
            </a:r>
            <a:endParaRPr lang="en-US" dirty="0">
              <a:solidFill>
                <a:schemeClr val="bg2">
                  <a:lumMod val="10000"/>
                </a:schemeClr>
              </a:solidFill>
              <a:latin typeface="Centaur" panose="02030504050205020304" pitchFamily="18" charset="0"/>
            </a:endParaRPr>
          </a:p>
          <a:p>
            <a:pPr>
              <a:defRPr/>
            </a:pPr>
            <a:r>
              <a:rPr lang="en-US"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defRPr/>
            </a:pPr>
            <a:r>
              <a:rPr lang="en-IN"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dirty="0">
              <a:solidFill>
                <a:schemeClr val="bg2">
                  <a:lumMod val="10000"/>
                </a:schemeClr>
              </a:solidFill>
              <a:latin typeface="Centaur" panose="02030504050205020304" pitchFamily="18" charset="0"/>
            </a:endParaRPr>
          </a:p>
          <a:p>
            <a:pPr>
              <a:defRPr/>
            </a:pPr>
            <a:r>
              <a:rPr lang="en-US" dirty="0">
                <a:latin typeface="Centaur" pitchFamily="18" charset="0"/>
                <a:ea typeface="Microsoft YaHei" panose="020B0503020204020204" pitchFamily="34" charset="-122"/>
              </a:rPr>
              <a:t>For more details please visit our website: </a:t>
            </a:r>
            <a:r>
              <a:rPr lang="en-US" dirty="0">
                <a:solidFill>
                  <a:schemeClr val="accent5">
                    <a:lumMod val="10000"/>
                  </a:schemeClr>
                </a:solidFill>
                <a:latin typeface="Centaur" pitchFamily="18" charset="0"/>
                <a:ea typeface="Microsoft YaHei" panose="020B0503020204020204" pitchFamily="34" charset="-122"/>
                <a:hlinkClick r:id="rId3"/>
              </a:rPr>
              <a:t>http://omicsonline.org/Submitmanuscript.php</a:t>
            </a:r>
            <a:r>
              <a:rPr lang="en-US" dirty="0">
                <a:solidFill>
                  <a:schemeClr val="accent5">
                    <a:lumMod val="10000"/>
                  </a:schemeClr>
                </a:solidFill>
                <a:latin typeface="Centaur" pitchFamily="18" charset="0"/>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a:p>
            <a:endParaRPr lang="en-US" dirty="0"/>
          </a:p>
        </p:txBody>
      </p:sp>
      <p:pic>
        <p:nvPicPr>
          <p:cNvPr id="6" name="Picture 3" descr="C:\Users\rakesh-s\Desktop\indexF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 y="0"/>
            <a:ext cx="1691680" cy="1584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1476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latin typeface="Times New Roman" pitchFamily="18" charset="0"/>
                <a:cs typeface="Times New Roman" pitchFamily="18" charset="0"/>
              </a:rPr>
              <a:t>Ass</a:t>
            </a:r>
            <a:r>
              <a:rPr lang="en-US" dirty="0" smtClean="0">
                <a:latin typeface="Times New Roman" pitchFamily="18" charset="0"/>
                <a:cs typeface="Times New Roman" pitchFamily="18" charset="0"/>
              </a:rPr>
              <a:t>t</a:t>
            </a:r>
            <a:r>
              <a:rPr lang="tr-TR" dirty="0" smtClean="0">
                <a:latin typeface="Times New Roman" pitchFamily="18" charset="0"/>
                <a:cs typeface="Times New Roman" pitchFamily="18" charset="0"/>
              </a:rPr>
              <a:t>. Prof. Arzu A</a:t>
            </a:r>
            <a:r>
              <a:rPr lang="en-US" dirty="0" err="1" smtClean="0">
                <a:latin typeface="Times New Roman" pitchFamily="18" charset="0"/>
                <a:cs typeface="Times New Roman" pitchFamily="18" charset="0"/>
              </a:rPr>
              <a:t>tay</a:t>
            </a:r>
            <a:endParaRPr lang="tr-TR" dirty="0">
              <a:latin typeface="Times New Roman" pitchFamily="18" charset="0"/>
              <a:cs typeface="Times New Roman" pitchFamily="18" charset="0"/>
            </a:endParaRPr>
          </a:p>
        </p:txBody>
      </p:sp>
      <p:sp>
        <p:nvSpPr>
          <p:cNvPr id="3" name="Alt Başlık 2"/>
          <p:cNvSpPr>
            <a:spLocks noGrp="1"/>
          </p:cNvSpPr>
          <p:nvPr>
            <p:ph type="subTitle" idx="1"/>
          </p:nvPr>
        </p:nvSpPr>
        <p:spPr/>
        <p:txBody>
          <a:bodyPr/>
          <a:lstStyle/>
          <a:p>
            <a:r>
              <a:rPr lang="tr-TR" dirty="0" err="1" smtClean="0">
                <a:solidFill>
                  <a:schemeClr val="tx1"/>
                </a:solidFill>
                <a:latin typeface="Times New Roman" pitchFamily="18" charset="0"/>
                <a:cs typeface="Times New Roman" pitchFamily="18" charset="0"/>
              </a:rPr>
              <a:t>Research</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Interest</a:t>
            </a:r>
            <a:endParaRPr lang="tr-TR" dirty="0">
              <a:solidFill>
                <a:schemeClr val="tx1"/>
              </a:solidFill>
              <a:latin typeface="Times New Roman" pitchFamily="18" charset="0"/>
              <a:cs typeface="Times New Roman" pitchFamily="18" charset="0"/>
            </a:endParaRPr>
          </a:p>
        </p:txBody>
      </p:sp>
      <p:pic>
        <p:nvPicPr>
          <p:cNvPr id="7"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1584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384"/>
            <a:ext cx="1835696" cy="1611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979712" y="242982"/>
            <a:ext cx="6552728" cy="707886"/>
          </a:xfrm>
          <a:prstGeom prst="rect">
            <a:avLst/>
          </a:prstGeom>
        </p:spPr>
        <p:txBody>
          <a:bodyPr wrap="square">
            <a:spAutoFit/>
          </a:bodyPr>
          <a:lstStyle/>
          <a:p>
            <a:r>
              <a:rPr lang="en-US" sz="4000" b="1" dirty="0">
                <a:solidFill>
                  <a:srgbClr val="7030A0"/>
                </a:solidFill>
                <a:latin typeface="Centaur" pitchFamily="18" charset="0"/>
              </a:rPr>
              <a:t>Powder Metallurgy &amp; Mining </a:t>
            </a:r>
            <a:endParaRPr lang="en-US" sz="4000" dirty="0">
              <a:solidFill>
                <a:srgbClr val="7030A0"/>
              </a:solidFill>
              <a:latin typeface="Centaur" pitchFamily="18" charset="0"/>
            </a:endParaRPr>
          </a:p>
        </p:txBody>
      </p:sp>
    </p:spTree>
    <p:extLst>
      <p:ext uri="{BB962C8B-B14F-4D97-AF65-F5344CB8AC3E}">
        <p14:creationId xmlns:p14="http://schemas.microsoft.com/office/powerpoint/2010/main" val="835695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24744"/>
            <a:ext cx="8229600" cy="1143000"/>
          </a:xfrm>
        </p:spPr>
        <p:txBody>
          <a:bodyPr>
            <a:normAutofit/>
          </a:bodyPr>
          <a:lstStyle/>
          <a:p>
            <a:r>
              <a:rPr lang="tr-TR" sz="3600" dirty="0" err="1">
                <a:latin typeface="Times New Roman" pitchFamily="18" charset="0"/>
                <a:cs typeface="Times New Roman" pitchFamily="18" charset="0"/>
              </a:rPr>
              <a:t>Maxillofacial</a:t>
            </a:r>
            <a:r>
              <a:rPr lang="tr-TR" sz="3600" dirty="0">
                <a:latin typeface="Times New Roman" pitchFamily="18" charset="0"/>
                <a:cs typeface="Times New Roman" pitchFamily="18" charset="0"/>
              </a:rPr>
              <a:t> </a:t>
            </a:r>
            <a:r>
              <a:rPr lang="tr-TR" sz="3600" dirty="0" err="1">
                <a:latin typeface="Times New Roman" pitchFamily="18" charset="0"/>
                <a:cs typeface="Times New Roman" pitchFamily="18" charset="0"/>
              </a:rPr>
              <a:t>Silicone</a:t>
            </a:r>
            <a:r>
              <a:rPr lang="tr-TR" sz="3600" dirty="0">
                <a:latin typeface="Times New Roman" pitchFamily="18" charset="0"/>
                <a:cs typeface="Times New Roman" pitchFamily="18" charset="0"/>
              </a:rPr>
              <a:t> </a:t>
            </a:r>
            <a:r>
              <a:rPr lang="tr-TR" sz="3600" dirty="0" err="1">
                <a:latin typeface="Times New Roman" pitchFamily="18" charset="0"/>
                <a:cs typeface="Times New Roman" pitchFamily="18" charset="0"/>
              </a:rPr>
              <a:t>Elastomers</a:t>
            </a:r>
            <a:endParaRPr lang="tr-TR" sz="3600" dirty="0">
              <a:latin typeface="Times New Roman" pitchFamily="18" charset="0"/>
              <a:cs typeface="Times New Roman" pitchFamily="18" charset="0"/>
            </a:endParaRPr>
          </a:p>
        </p:txBody>
      </p:sp>
      <p:sp>
        <p:nvSpPr>
          <p:cNvPr id="3" name="İçerik Yer Tutucusu 2"/>
          <p:cNvSpPr>
            <a:spLocks noGrp="1"/>
          </p:cNvSpPr>
          <p:nvPr>
            <p:ph idx="1"/>
          </p:nvPr>
        </p:nvSpPr>
        <p:spPr>
          <a:xfrm>
            <a:off x="827584" y="2204864"/>
            <a:ext cx="7571184" cy="3777283"/>
          </a:xfrm>
        </p:spPr>
        <p:txBody>
          <a:bodyPr/>
          <a:lstStyle/>
          <a:p>
            <a:pPr marL="0" indent="0">
              <a:buNone/>
            </a:pPr>
            <a:endParaRPr lang="tr-TR" dirty="0" smtClean="0"/>
          </a:p>
          <a:p>
            <a:r>
              <a:rPr lang="tr-TR" dirty="0" err="1" smtClean="0">
                <a:latin typeface="Times New Roman" pitchFamily="18" charset="0"/>
                <a:cs typeface="Times New Roman" pitchFamily="18" charset="0"/>
              </a:rPr>
              <a:t>Color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stability</a:t>
            </a:r>
            <a:r>
              <a:rPr lang="tr-TR" dirty="0" smtClean="0">
                <a:latin typeface="Times New Roman" pitchFamily="18" charset="0"/>
                <a:cs typeface="Times New Roman" pitchFamily="18" charset="0"/>
              </a:rPr>
              <a:t>,</a:t>
            </a:r>
          </a:p>
          <a:p>
            <a:r>
              <a:rPr lang="tr-TR" i="1" dirty="0" err="1" smtClean="0">
                <a:latin typeface="Times New Roman" pitchFamily="18" charset="0"/>
                <a:cs typeface="Times New Roman" pitchFamily="18" charset="0"/>
              </a:rPr>
              <a:t>C.albicans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adhesion</a:t>
            </a:r>
            <a:r>
              <a:rPr lang="tr-TR" dirty="0" smtClean="0">
                <a:latin typeface="Times New Roman" pitchFamily="18" charset="0"/>
                <a:cs typeface="Times New Roman" pitchFamily="18" charset="0"/>
              </a:rPr>
              <a:t>,</a:t>
            </a:r>
          </a:p>
          <a:p>
            <a:r>
              <a:rPr lang="tr-TR" dirty="0" smtClean="0">
                <a:latin typeface="Times New Roman" pitchFamily="18" charset="0"/>
                <a:cs typeface="Times New Roman" pitchFamily="18" charset="0"/>
              </a:rPr>
              <a:t>Tensile </a:t>
            </a:r>
            <a:r>
              <a:rPr lang="tr-TR" dirty="0" err="1" smtClean="0">
                <a:latin typeface="Times New Roman" pitchFamily="18" charset="0"/>
                <a:cs typeface="Times New Roman" pitchFamily="18" charset="0"/>
              </a:rPr>
              <a:t>stregnth</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tear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strength</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ultimate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elongation</a:t>
            </a:r>
            <a:r>
              <a:rPr lang="tr-TR" dirty="0" smtClean="0">
                <a:latin typeface="Times New Roman" pitchFamily="18" charset="0"/>
                <a:cs typeface="Times New Roman" pitchFamily="18" charset="0"/>
              </a:rPr>
              <a:t>.</a:t>
            </a:r>
          </a:p>
          <a:p>
            <a:pPr marL="0" indent="0">
              <a:buNone/>
            </a:pPr>
            <a:endParaRPr lang="tr-TR" dirty="0"/>
          </a:p>
        </p:txBody>
      </p:sp>
    </p:spTree>
    <p:extLst>
      <p:ext uri="{BB962C8B-B14F-4D97-AF65-F5344CB8AC3E}">
        <p14:creationId xmlns:p14="http://schemas.microsoft.com/office/powerpoint/2010/main" val="98967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412776"/>
            <a:ext cx="8229600" cy="1143000"/>
          </a:xfrm>
        </p:spPr>
        <p:txBody>
          <a:bodyPr>
            <a:normAutofit/>
          </a:bodyPr>
          <a:lstStyle/>
          <a:p>
            <a:r>
              <a:rPr lang="tr-TR" sz="3600" dirty="0" err="1" smtClean="0">
                <a:latin typeface="Times New Roman" pitchFamily="18" charset="0"/>
                <a:cs typeface="Times New Roman" pitchFamily="18" charset="0"/>
              </a:rPr>
              <a:t>Maxillofacial</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Prostheses</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Patients</a:t>
            </a:r>
            <a:r>
              <a:rPr lang="tr-TR" sz="3600" dirty="0" smtClean="0">
                <a:latin typeface="Times New Roman" pitchFamily="18" charset="0"/>
                <a:cs typeface="Times New Roman" pitchFamily="18" charset="0"/>
              </a:rPr>
              <a:t>’</a:t>
            </a:r>
            <a:endParaRPr lang="tr-TR" sz="3600" dirty="0">
              <a:latin typeface="Times New Roman" pitchFamily="18" charset="0"/>
              <a:cs typeface="Times New Roman" pitchFamily="18" charset="0"/>
            </a:endParaRPr>
          </a:p>
        </p:txBody>
      </p:sp>
      <p:sp>
        <p:nvSpPr>
          <p:cNvPr id="3" name="İçerik Yer Tutucusu 2"/>
          <p:cNvSpPr>
            <a:spLocks noGrp="1"/>
          </p:cNvSpPr>
          <p:nvPr>
            <p:ph idx="1"/>
          </p:nvPr>
        </p:nvSpPr>
        <p:spPr>
          <a:xfrm>
            <a:off x="457200" y="2852936"/>
            <a:ext cx="8229600" cy="3273227"/>
          </a:xfrm>
        </p:spPr>
        <p:txBody>
          <a:bodyPr/>
          <a:lstStyle/>
          <a:p>
            <a:r>
              <a:rPr lang="tr-TR" dirty="0" err="1" smtClean="0">
                <a:latin typeface="Times New Roman" pitchFamily="18" charset="0"/>
                <a:cs typeface="Times New Roman" pitchFamily="18" charset="0"/>
              </a:rPr>
              <a:t>Quality</a:t>
            </a:r>
            <a:r>
              <a:rPr lang="tr-TR" dirty="0" smtClean="0">
                <a:latin typeface="Times New Roman" pitchFamily="18" charset="0"/>
                <a:cs typeface="Times New Roman" pitchFamily="18" charset="0"/>
              </a:rPr>
              <a:t> of life,</a:t>
            </a:r>
          </a:p>
          <a:p>
            <a:r>
              <a:rPr lang="tr-TR" dirty="0" smtClean="0">
                <a:latin typeface="Times New Roman" pitchFamily="18" charset="0"/>
                <a:cs typeface="Times New Roman" pitchFamily="18" charset="0"/>
              </a:rPr>
              <a:t>Self-</a:t>
            </a:r>
            <a:r>
              <a:rPr lang="tr-TR" dirty="0" err="1" smtClean="0">
                <a:latin typeface="Times New Roman" pitchFamily="18" charset="0"/>
                <a:cs typeface="Times New Roman" pitchFamily="18" charset="0"/>
              </a:rPr>
              <a:t>esteem</a:t>
            </a:r>
            <a:r>
              <a:rPr lang="tr-TR" dirty="0" smtClean="0">
                <a:latin typeface="Times New Roman" pitchFamily="18" charset="0"/>
                <a:cs typeface="Times New Roman" pitchFamily="18" charset="0"/>
              </a:rPr>
              <a:t>,</a:t>
            </a:r>
          </a:p>
          <a:p>
            <a:r>
              <a:rPr lang="tr-TR" dirty="0" err="1" smtClean="0">
                <a:latin typeface="Times New Roman" pitchFamily="18" charset="0"/>
                <a:cs typeface="Times New Roman" pitchFamily="18" charset="0"/>
              </a:rPr>
              <a:t>Reintegration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these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patients</a:t>
            </a:r>
            <a:r>
              <a:rPr lang="tr-TR" dirty="0" smtClean="0">
                <a:latin typeface="Times New Roman" pitchFamily="18" charset="0"/>
                <a:cs typeface="Times New Roman" pitchFamily="18" charset="0"/>
              </a:rPr>
              <a:t> in </a:t>
            </a:r>
            <a:r>
              <a:rPr lang="tr-TR" dirty="0" err="1" smtClean="0">
                <a:latin typeface="Times New Roman" pitchFamily="18" charset="0"/>
                <a:cs typeface="Times New Roman" pitchFamily="18" charset="0"/>
              </a:rPr>
              <a:t>to</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social</a:t>
            </a:r>
            <a:r>
              <a:rPr lang="tr-TR" dirty="0" smtClean="0">
                <a:latin typeface="Times New Roman" pitchFamily="18" charset="0"/>
                <a:cs typeface="Times New Roman" pitchFamily="18" charset="0"/>
              </a:rPr>
              <a:t> life,</a:t>
            </a:r>
          </a:p>
          <a:p>
            <a:r>
              <a:rPr lang="tr-TR" dirty="0" err="1" smtClean="0">
                <a:latin typeface="Times New Roman" pitchFamily="18" charset="0"/>
                <a:cs typeface="Times New Roman" pitchFamily="18" charset="0"/>
              </a:rPr>
              <a:t>Satisfaction</a:t>
            </a:r>
            <a:r>
              <a:rPr lang="tr-TR" dirty="0" smtClean="0">
                <a:latin typeface="Times New Roman" pitchFamily="18" charset="0"/>
                <a:cs typeface="Times New Roman" pitchFamily="18" charset="0"/>
              </a:rPr>
              <a:t> of </a:t>
            </a:r>
            <a:r>
              <a:rPr lang="tr-TR" dirty="0" err="1" smtClean="0">
                <a:latin typeface="Times New Roman" pitchFamily="18" charset="0"/>
                <a:cs typeface="Times New Roman" pitchFamily="18" charset="0"/>
              </a:rPr>
              <a:t>maxillofacial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prostheses</a:t>
            </a:r>
            <a:r>
              <a:rPr lang="tr-TR" dirty="0" smtClean="0">
                <a:latin typeface="Times New Roman" pitchFamily="18" charset="0"/>
                <a:cs typeface="Times New Roman" pitchFamily="18" charset="0"/>
              </a:rPr>
              <a:t>.</a:t>
            </a: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375694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08720"/>
            <a:ext cx="8229600" cy="1143000"/>
          </a:xfrm>
        </p:spPr>
        <p:txBody>
          <a:bodyPr>
            <a:normAutofit/>
          </a:bodyPr>
          <a:lstStyle/>
          <a:p>
            <a:r>
              <a:rPr lang="tr-TR" sz="3600" dirty="0" err="1" smtClean="0">
                <a:latin typeface="Times New Roman" pitchFamily="18" charset="0"/>
                <a:cs typeface="Times New Roman" pitchFamily="18" charset="0"/>
              </a:rPr>
              <a:t>İmplant</a:t>
            </a:r>
            <a:r>
              <a:rPr lang="tr-TR" sz="3600" dirty="0" smtClean="0">
                <a:latin typeface="Times New Roman" pitchFamily="18" charset="0"/>
                <a:cs typeface="Times New Roman" pitchFamily="18" charset="0"/>
              </a:rPr>
              <a:t> </a:t>
            </a:r>
            <a:r>
              <a:rPr lang="tr-TR" sz="3600" dirty="0" err="1">
                <a:latin typeface="Times New Roman" pitchFamily="18" charset="0"/>
                <a:cs typeface="Times New Roman" pitchFamily="18" charset="0"/>
              </a:rPr>
              <a:t>R</a:t>
            </a:r>
            <a:r>
              <a:rPr lang="tr-TR" sz="3600" dirty="0" err="1" smtClean="0">
                <a:latin typeface="Times New Roman" pitchFamily="18" charset="0"/>
                <a:cs typeface="Times New Roman" pitchFamily="18" charset="0"/>
              </a:rPr>
              <a:t>etained</a:t>
            </a:r>
            <a:r>
              <a:rPr lang="tr-TR" sz="3600" dirty="0" smtClean="0">
                <a:latin typeface="Times New Roman" pitchFamily="18" charset="0"/>
                <a:cs typeface="Times New Roman" pitchFamily="18" charset="0"/>
              </a:rPr>
              <a:t> </a:t>
            </a:r>
            <a:r>
              <a:rPr lang="tr-TR" sz="3600" dirty="0" err="1">
                <a:latin typeface="Times New Roman" pitchFamily="18" charset="0"/>
                <a:cs typeface="Times New Roman" pitchFamily="18" charset="0"/>
              </a:rPr>
              <a:t>R</a:t>
            </a:r>
            <a:r>
              <a:rPr lang="tr-TR" sz="3600" dirty="0" err="1" smtClean="0">
                <a:latin typeface="Times New Roman" pitchFamily="18" charset="0"/>
                <a:cs typeface="Times New Roman" pitchFamily="18" charset="0"/>
              </a:rPr>
              <a:t>emovable</a:t>
            </a:r>
            <a:r>
              <a:rPr lang="tr-TR" sz="3600" dirty="0" smtClean="0">
                <a:latin typeface="Times New Roman" pitchFamily="18" charset="0"/>
                <a:cs typeface="Times New Roman" pitchFamily="18" charset="0"/>
              </a:rPr>
              <a:t> </a:t>
            </a:r>
            <a:r>
              <a:rPr lang="tr-TR" sz="3600" dirty="0" err="1">
                <a:latin typeface="Times New Roman" pitchFamily="18" charset="0"/>
                <a:cs typeface="Times New Roman" pitchFamily="18" charset="0"/>
              </a:rPr>
              <a:t>P</a:t>
            </a:r>
            <a:r>
              <a:rPr lang="tr-TR" sz="3600" dirty="0" err="1" smtClean="0">
                <a:latin typeface="Times New Roman" pitchFamily="18" charset="0"/>
                <a:cs typeface="Times New Roman" pitchFamily="18" charset="0"/>
              </a:rPr>
              <a:t>rostheses</a:t>
            </a:r>
            <a:endParaRPr lang="tr-TR" sz="3600" dirty="0">
              <a:latin typeface="Times New Roman" pitchFamily="18" charset="0"/>
              <a:cs typeface="Times New Roman" pitchFamily="18" charset="0"/>
            </a:endParaRPr>
          </a:p>
        </p:txBody>
      </p:sp>
      <p:sp>
        <p:nvSpPr>
          <p:cNvPr id="3" name="İçerik Yer Tutucusu 2"/>
          <p:cNvSpPr>
            <a:spLocks noGrp="1"/>
          </p:cNvSpPr>
          <p:nvPr>
            <p:ph idx="1"/>
          </p:nvPr>
        </p:nvSpPr>
        <p:spPr>
          <a:xfrm>
            <a:off x="467544" y="2708920"/>
            <a:ext cx="8229600" cy="3705275"/>
          </a:xfrm>
        </p:spPr>
        <p:txBody>
          <a:bodyPr/>
          <a:lstStyle/>
          <a:p>
            <a:r>
              <a:rPr lang="tr-TR" dirty="0" err="1" smtClean="0">
                <a:latin typeface="Times New Roman" pitchFamily="18" charset="0"/>
                <a:cs typeface="Times New Roman" pitchFamily="18" charset="0"/>
              </a:rPr>
              <a:t>Ball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attachment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denture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repair</a:t>
            </a:r>
            <a:r>
              <a:rPr lang="tr-TR" dirty="0" smtClean="0">
                <a:latin typeface="Times New Roman" pitchFamily="18" charset="0"/>
                <a:cs typeface="Times New Roman" pitchFamily="18" charset="0"/>
              </a:rPr>
              <a:t>,</a:t>
            </a:r>
          </a:p>
          <a:p>
            <a:r>
              <a:rPr lang="tr-TR" dirty="0" err="1" smtClean="0">
                <a:latin typeface="Times New Roman" pitchFamily="18" charset="0"/>
                <a:cs typeface="Times New Roman" pitchFamily="18" charset="0"/>
              </a:rPr>
              <a:t>Ball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attachment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denture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refabrication</a:t>
            </a:r>
            <a:r>
              <a:rPr lang="tr-TR" dirty="0" smtClean="0">
                <a:latin typeface="Times New Roman" pitchFamily="18" charset="0"/>
                <a:cs typeface="Times New Roman" pitchFamily="18" charset="0"/>
              </a:rPr>
              <a:t>,</a:t>
            </a:r>
          </a:p>
          <a:p>
            <a:r>
              <a:rPr lang="tr-TR" dirty="0" err="1" smtClean="0">
                <a:latin typeface="Times New Roman" pitchFamily="18" charset="0"/>
                <a:cs typeface="Times New Roman" pitchFamily="18" charset="0"/>
              </a:rPr>
              <a:t>Ball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atachmnet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denture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relining</a:t>
            </a:r>
            <a:r>
              <a:rPr lang="tr-TR" dirty="0" smtClean="0">
                <a:latin typeface="Times New Roman" pitchFamily="18" charset="0"/>
                <a:cs typeface="Times New Roman" pitchFamily="18" charset="0"/>
              </a:rPr>
              <a:t>,</a:t>
            </a:r>
          </a:p>
          <a:p>
            <a:r>
              <a:rPr lang="tr-TR" dirty="0" err="1" smtClean="0">
                <a:latin typeface="Times New Roman" pitchFamily="18" charset="0"/>
                <a:cs typeface="Times New Roman" pitchFamily="18" charset="0"/>
              </a:rPr>
              <a:t>Ball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attachment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denture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survival</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735145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143000"/>
          </a:xfrm>
        </p:spPr>
        <p:txBody>
          <a:bodyPr>
            <a:normAutofit/>
          </a:bodyPr>
          <a:lstStyle/>
          <a:p>
            <a:r>
              <a:rPr lang="tr-TR" sz="3600" dirty="0" err="1" smtClean="0">
                <a:latin typeface="Times New Roman" pitchFamily="18" charset="0"/>
                <a:cs typeface="Times New Roman" pitchFamily="18" charset="0"/>
              </a:rPr>
              <a:t>Implant</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Retained</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Maxillofacial</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Prostheses</a:t>
            </a:r>
            <a:endParaRPr lang="tr-TR" sz="3600" dirty="0">
              <a:latin typeface="Times New Roman" pitchFamily="18" charset="0"/>
              <a:cs typeface="Times New Roman" pitchFamily="18" charset="0"/>
            </a:endParaRPr>
          </a:p>
        </p:txBody>
      </p:sp>
      <p:sp>
        <p:nvSpPr>
          <p:cNvPr id="3" name="İçerik Yer Tutucusu 2"/>
          <p:cNvSpPr>
            <a:spLocks noGrp="1"/>
          </p:cNvSpPr>
          <p:nvPr>
            <p:ph idx="1"/>
          </p:nvPr>
        </p:nvSpPr>
        <p:spPr>
          <a:xfrm>
            <a:off x="457200" y="1844824"/>
            <a:ext cx="8229600" cy="4281339"/>
          </a:xfrm>
        </p:spPr>
        <p:txBody>
          <a:bodyPr/>
          <a:lstStyle/>
          <a:p>
            <a:r>
              <a:rPr lang="tr-TR" dirty="0" err="1" smtClean="0">
                <a:latin typeface="Times New Roman" pitchFamily="18" charset="0"/>
                <a:cs typeface="Times New Roman" pitchFamily="18" charset="0"/>
              </a:rPr>
              <a:t>Implant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retained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ear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prostheses</a:t>
            </a:r>
            <a:r>
              <a:rPr lang="tr-TR" dirty="0" smtClean="0">
                <a:latin typeface="Times New Roman" pitchFamily="18" charset="0"/>
                <a:cs typeface="Times New Roman" pitchFamily="18" charset="0"/>
              </a:rPr>
              <a:t>,</a:t>
            </a:r>
          </a:p>
          <a:p>
            <a:r>
              <a:rPr lang="tr-TR" dirty="0" err="1" smtClean="0">
                <a:latin typeface="Times New Roman" pitchFamily="18" charset="0"/>
                <a:cs typeface="Times New Roman" pitchFamily="18" charset="0"/>
              </a:rPr>
              <a:t>Implant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retained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nasal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prostheses</a:t>
            </a:r>
            <a:r>
              <a:rPr lang="tr-TR" dirty="0" smtClean="0">
                <a:latin typeface="Times New Roman" pitchFamily="18" charset="0"/>
                <a:cs typeface="Times New Roman" pitchFamily="18" charset="0"/>
              </a:rPr>
              <a:t>,</a:t>
            </a:r>
          </a:p>
          <a:p>
            <a:r>
              <a:rPr lang="tr-TR" dirty="0" err="1" smtClean="0">
                <a:latin typeface="Times New Roman" pitchFamily="18" charset="0"/>
                <a:cs typeface="Times New Roman" pitchFamily="18" charset="0"/>
              </a:rPr>
              <a:t>Implant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retained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orbital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prostheses</a:t>
            </a:r>
            <a:r>
              <a:rPr lang="tr-TR" dirty="0" smtClean="0">
                <a:latin typeface="Times New Roman" pitchFamily="18" charset="0"/>
                <a:cs typeface="Times New Roman" pitchFamily="18" charset="0"/>
              </a:rPr>
              <a:t>,</a:t>
            </a:r>
          </a:p>
          <a:p>
            <a:pPr marL="0" indent="0">
              <a:buNone/>
            </a:pPr>
            <a:r>
              <a:rPr lang="tr-TR" dirty="0" smtClean="0">
                <a:latin typeface="Times New Roman" pitchFamily="18" charset="0"/>
                <a:cs typeface="Times New Roman" pitchFamily="18" charset="0"/>
              </a:rPr>
              <a:t>    - </a:t>
            </a:r>
            <a:r>
              <a:rPr lang="tr-TR" dirty="0" err="1" smtClean="0">
                <a:latin typeface="Times New Roman" pitchFamily="18" charset="0"/>
                <a:cs typeface="Times New Roman" pitchFamily="18" charset="0"/>
              </a:rPr>
              <a:t>Implant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localisation</a:t>
            </a:r>
            <a:endParaRPr lang="tr-TR" dirty="0" smtClean="0">
              <a:latin typeface="Times New Roman" pitchFamily="18" charset="0"/>
              <a:cs typeface="Times New Roman" pitchFamily="18" charset="0"/>
            </a:endParaRPr>
          </a:p>
          <a:p>
            <a:pPr marL="0" indent="0">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 </a:t>
            </a:r>
            <a:r>
              <a:rPr lang="tr-TR" dirty="0" err="1">
                <a:latin typeface="Times New Roman" pitchFamily="18" charset="0"/>
                <a:cs typeface="Times New Roman" pitchFamily="18" charset="0"/>
              </a:rPr>
              <a:t>I</a:t>
            </a:r>
            <a:r>
              <a:rPr lang="tr-TR" dirty="0" err="1" smtClean="0">
                <a:latin typeface="Times New Roman" pitchFamily="18" charset="0"/>
                <a:cs typeface="Times New Roman" pitchFamily="18" charset="0"/>
              </a:rPr>
              <a:t>mpression</a:t>
            </a:r>
            <a:endParaRPr lang="tr-TR" dirty="0" smtClean="0">
              <a:latin typeface="Times New Roman" pitchFamily="18" charset="0"/>
              <a:cs typeface="Times New Roman" pitchFamily="18" charset="0"/>
            </a:endParaRPr>
          </a:p>
          <a:p>
            <a:pPr marL="0" indent="0">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 </a:t>
            </a:r>
            <a:r>
              <a:rPr lang="tr-TR" dirty="0" err="1" smtClean="0">
                <a:latin typeface="Times New Roman" pitchFamily="18" charset="0"/>
                <a:cs typeface="Times New Roman" pitchFamily="18" charset="0"/>
              </a:rPr>
              <a:t>Fabrication</a:t>
            </a:r>
            <a:endParaRPr lang="tr-TR" dirty="0" smtClean="0">
              <a:latin typeface="Times New Roman" pitchFamily="18" charset="0"/>
              <a:cs typeface="Times New Roman" pitchFamily="18" charset="0"/>
            </a:endParaRPr>
          </a:p>
          <a:p>
            <a:pPr marL="0" indent="0">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 </a:t>
            </a:r>
            <a:r>
              <a:rPr lang="tr-TR" dirty="0" err="1" smtClean="0">
                <a:latin typeface="Times New Roman" pitchFamily="18" charset="0"/>
                <a:cs typeface="Times New Roman" pitchFamily="18" charset="0"/>
              </a:rPr>
              <a:t>Patient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satisfaction</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177136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80728"/>
            <a:ext cx="8229600" cy="1143000"/>
          </a:xfrm>
        </p:spPr>
        <p:txBody>
          <a:bodyPr>
            <a:normAutofit/>
          </a:bodyPr>
          <a:lstStyle/>
          <a:p>
            <a:r>
              <a:rPr lang="tr-TR" sz="3600" dirty="0" err="1">
                <a:latin typeface="Times New Roman" pitchFamily="18" charset="0"/>
                <a:cs typeface="Times New Roman" pitchFamily="18" charset="0"/>
              </a:rPr>
              <a:t>Implant</a:t>
            </a:r>
            <a:r>
              <a:rPr lang="tr-TR" sz="3600" dirty="0">
                <a:latin typeface="Times New Roman" pitchFamily="18" charset="0"/>
                <a:cs typeface="Times New Roman" pitchFamily="18" charset="0"/>
              </a:rPr>
              <a:t> </a:t>
            </a:r>
            <a:r>
              <a:rPr lang="tr-TR" sz="3600" dirty="0" err="1">
                <a:latin typeface="Times New Roman" pitchFamily="18" charset="0"/>
                <a:cs typeface="Times New Roman" pitchFamily="18" charset="0"/>
              </a:rPr>
              <a:t>Retained</a:t>
            </a:r>
            <a:r>
              <a:rPr lang="tr-TR" sz="3600" dirty="0">
                <a:latin typeface="Times New Roman" pitchFamily="18" charset="0"/>
                <a:cs typeface="Times New Roman" pitchFamily="18" charset="0"/>
              </a:rPr>
              <a:t> </a:t>
            </a:r>
            <a:r>
              <a:rPr lang="tr-TR" sz="3600" dirty="0" err="1">
                <a:latin typeface="Times New Roman" pitchFamily="18" charset="0"/>
                <a:cs typeface="Times New Roman" pitchFamily="18" charset="0"/>
              </a:rPr>
              <a:t>Maxillofacial</a:t>
            </a:r>
            <a:r>
              <a:rPr lang="tr-TR" sz="3600" dirty="0">
                <a:latin typeface="Times New Roman" pitchFamily="18" charset="0"/>
                <a:cs typeface="Times New Roman" pitchFamily="18" charset="0"/>
              </a:rPr>
              <a:t> </a:t>
            </a:r>
            <a:r>
              <a:rPr lang="tr-TR" sz="3600" dirty="0" err="1">
                <a:latin typeface="Times New Roman" pitchFamily="18" charset="0"/>
                <a:cs typeface="Times New Roman" pitchFamily="18" charset="0"/>
              </a:rPr>
              <a:t>Prostheses</a:t>
            </a:r>
            <a:endParaRPr lang="tr-TR" sz="3600" dirty="0">
              <a:latin typeface="Times New Roman" pitchFamily="18" charset="0"/>
              <a:cs typeface="Times New Roman" pitchFamily="18" charset="0"/>
            </a:endParaRPr>
          </a:p>
        </p:txBody>
      </p:sp>
      <p:sp>
        <p:nvSpPr>
          <p:cNvPr id="3" name="İçerik Yer Tutucusu 2"/>
          <p:cNvSpPr>
            <a:spLocks noGrp="1"/>
          </p:cNvSpPr>
          <p:nvPr>
            <p:ph idx="1"/>
          </p:nvPr>
        </p:nvSpPr>
        <p:spPr>
          <a:xfrm>
            <a:off x="539552" y="2780928"/>
            <a:ext cx="8229600" cy="2985195"/>
          </a:xfrm>
        </p:spPr>
        <p:txBody>
          <a:bodyPr/>
          <a:lstStyle/>
          <a:p>
            <a:r>
              <a:rPr lang="tr-TR" dirty="0" err="1" smtClean="0">
                <a:latin typeface="Times New Roman" pitchFamily="18" charset="0"/>
                <a:cs typeface="Times New Roman" pitchFamily="18" charset="0"/>
              </a:rPr>
              <a:t>Implant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retained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maxillofacial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prostheses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refabrication</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r>
              <a:rPr lang="tr-TR" dirty="0" err="1" smtClean="0">
                <a:latin typeface="Times New Roman" pitchFamily="18" charset="0"/>
                <a:cs typeface="Times New Roman" pitchFamily="18" charset="0"/>
              </a:rPr>
              <a:t>Implant</a:t>
            </a:r>
            <a:r>
              <a:rPr lang="tr-TR" dirty="0" smtClean="0">
                <a:latin typeface="Times New Roman" pitchFamily="18" charset="0"/>
                <a:cs typeface="Times New Roman" pitchFamily="18" charset="0"/>
              </a:rPr>
              <a:t> </a:t>
            </a:r>
            <a:r>
              <a:rPr lang="tr-TR" dirty="0" err="1">
                <a:latin typeface="Times New Roman" pitchFamily="18" charset="0"/>
                <a:cs typeface="Times New Roman" pitchFamily="18" charset="0"/>
              </a:rPr>
              <a:t>retained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maxillofacial</a:t>
            </a:r>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prostheses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repair</a:t>
            </a:r>
            <a:r>
              <a:rPr lang="tr-TR" dirty="0" smtClean="0">
                <a:latin typeface="Times New Roman" pitchFamily="18" charset="0"/>
                <a:cs typeface="Times New Roman" pitchFamily="18" charset="0"/>
              </a:rPr>
              <a:t>.</a:t>
            </a:r>
          </a:p>
          <a:p>
            <a:pPr marL="0" indent="0">
              <a:buNone/>
            </a:pPr>
            <a:endParaRPr lang="tr-TR" dirty="0" smtClean="0"/>
          </a:p>
          <a:p>
            <a:endParaRPr lang="tr-TR" dirty="0" smtClean="0"/>
          </a:p>
          <a:p>
            <a:endParaRPr lang="tr-TR" dirty="0"/>
          </a:p>
        </p:txBody>
      </p:sp>
    </p:spTree>
    <p:extLst>
      <p:ext uri="{BB962C8B-B14F-4D97-AF65-F5344CB8AC3E}">
        <p14:creationId xmlns:p14="http://schemas.microsoft.com/office/powerpoint/2010/main" val="1857465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0" y="1700808"/>
            <a:ext cx="9144000" cy="3429000"/>
          </a:xfrm>
          <a:prstGeom prst="horizontalScroll">
            <a:avLst/>
          </a:prstGeom>
          <a:solidFill>
            <a:schemeClr val="accent2">
              <a:lumMod val="40000"/>
              <a:lumOff val="60000"/>
            </a:schemeClr>
          </a:solidFill>
        </p:spPr>
        <p:style>
          <a:lnRef idx="3">
            <a:schemeClr val="lt1"/>
          </a:lnRef>
          <a:fillRef idx="1">
            <a:schemeClr val="accent2"/>
          </a:fillRef>
          <a:effectRef idx="1">
            <a:schemeClr val="accent2"/>
          </a:effectRef>
          <a:fontRef idx="minor">
            <a:schemeClr val="lt1"/>
          </a:fontRef>
        </p:style>
        <p:txBody>
          <a:bodyPr anchor="ctr"/>
          <a:lstStyle>
            <a:defPPr>
              <a:defRPr lang="it-IT"/>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342900" indent="-342900">
              <a:lnSpc>
                <a:spcPct val="150000"/>
              </a:lnSpc>
              <a:buFont typeface="Wingdings" pitchFamily="2" charset="2"/>
              <a:buChar char="Ø"/>
            </a:pPr>
            <a:r>
              <a:rPr lang="en-US" sz="2400" dirty="0" smtClean="0">
                <a:solidFill>
                  <a:schemeClr val="tx1"/>
                </a:solidFill>
                <a:latin typeface="Times New Roman" pitchFamily="18" charset="0"/>
                <a:cs typeface="Times New Roman" pitchFamily="18" charset="0"/>
              </a:rPr>
              <a:t>Journal </a:t>
            </a:r>
            <a:r>
              <a:rPr lang="en-US" sz="2400" dirty="0">
                <a:solidFill>
                  <a:schemeClr val="tx1"/>
                </a:solidFill>
                <a:latin typeface="Times New Roman" pitchFamily="18" charset="0"/>
                <a:cs typeface="Times New Roman" pitchFamily="18" charset="0"/>
              </a:rPr>
              <a:t>of Chemical Engineering &amp; Process Technology</a:t>
            </a:r>
          </a:p>
          <a:p>
            <a:pPr marL="342900" indent="-342900">
              <a:lnSpc>
                <a:spcPct val="150000"/>
              </a:lnSpc>
              <a:buFont typeface="Wingdings" pitchFamily="2" charset="2"/>
              <a:buChar char="Ø"/>
            </a:pPr>
            <a:r>
              <a:rPr lang="en-US" sz="2400" dirty="0">
                <a:solidFill>
                  <a:schemeClr val="tx1"/>
                </a:solidFill>
                <a:latin typeface="Times New Roman" pitchFamily="18" charset="0"/>
                <a:cs typeface="Times New Roman" pitchFamily="18" charset="0"/>
              </a:rPr>
              <a:t>Journal of Material Sciences &amp; Engineering</a:t>
            </a:r>
          </a:p>
          <a:p>
            <a:pPr marL="342900" indent="-342900">
              <a:lnSpc>
                <a:spcPct val="150000"/>
              </a:lnSpc>
              <a:buFont typeface="Wingdings" pitchFamily="2" charset="2"/>
              <a:buChar char="Ø"/>
            </a:pPr>
            <a:r>
              <a:rPr lang="en-US" sz="2400" dirty="0">
                <a:solidFill>
                  <a:schemeClr val="tx1"/>
                </a:solidFill>
                <a:latin typeface="Times New Roman" pitchFamily="18" charset="0"/>
                <a:cs typeface="Times New Roman" pitchFamily="18" charset="0"/>
              </a:rPr>
              <a:t>Journal of </a:t>
            </a:r>
            <a:r>
              <a:rPr lang="en-US" sz="2400" dirty="0" err="1">
                <a:solidFill>
                  <a:schemeClr val="tx1"/>
                </a:solidFill>
                <a:latin typeface="Times New Roman" pitchFamily="18" charset="0"/>
                <a:cs typeface="Times New Roman" pitchFamily="18" charset="0"/>
              </a:rPr>
              <a:t>Nanomaterials</a:t>
            </a:r>
            <a:r>
              <a:rPr lang="en-US" sz="2400" dirty="0">
                <a:solidFill>
                  <a:schemeClr val="tx1"/>
                </a:solidFill>
                <a:latin typeface="Times New Roman" pitchFamily="18" charset="0"/>
                <a:cs typeface="Times New Roman" pitchFamily="18" charset="0"/>
              </a:rPr>
              <a:t> &amp; Molecular Nanotechnology</a:t>
            </a:r>
            <a:endParaRPr lang="en-US" sz="2400" dirty="0">
              <a:solidFill>
                <a:schemeClr val="tx1"/>
              </a:solidFill>
              <a:latin typeface="Times New Roman" pitchFamily="18" charset="0"/>
              <a:cs typeface="Times New Roman" pitchFamily="18" charset="0"/>
            </a:endParaRPr>
          </a:p>
        </p:txBody>
      </p:sp>
      <p:sp>
        <p:nvSpPr>
          <p:cNvPr id="5" name="Content Placeholder 3"/>
          <p:cNvSpPr>
            <a:spLocks noGrp="1"/>
          </p:cNvSpPr>
          <p:nvPr>
            <p:ph idx="1"/>
          </p:nvPr>
        </p:nvSpPr>
        <p:spPr>
          <a:xfrm>
            <a:off x="428954" y="216024"/>
            <a:ext cx="8286092" cy="1484784"/>
          </a:xfrm>
          <a:prstGeom prst="doubleWave">
            <a:avLst>
              <a:gd name="adj1" fmla="val 6250"/>
              <a:gd name="adj2" fmla="val -171"/>
            </a:avLst>
          </a:prstGeom>
        </p:spPr>
        <p:style>
          <a:lnRef idx="1">
            <a:schemeClr val="accent5"/>
          </a:lnRef>
          <a:fillRef idx="2">
            <a:schemeClr val="accent5"/>
          </a:fillRef>
          <a:effectRef idx="1">
            <a:schemeClr val="accent5"/>
          </a:effectRef>
          <a:fontRef idx="minor">
            <a:schemeClr val="dk1"/>
          </a:fontRef>
        </p:style>
        <p:txBody>
          <a:bodyPr anchor="ctr">
            <a:normAutofit lnSpcReduction="10000"/>
          </a:bodyPr>
          <a:lstStyle>
            <a:defPPr>
              <a:defRPr lang="it-IT"/>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indent="0" algn="ctr">
              <a:buNone/>
              <a:defRPr/>
            </a:pPr>
            <a:r>
              <a:rPr lang="en-US" sz="3600" b="1" dirty="0">
                <a:latin typeface="Centaur" pitchFamily="18" charset="0"/>
              </a:rPr>
              <a:t>Powder Metallurgy &amp; Mining </a:t>
            </a:r>
            <a:br>
              <a:rPr lang="en-US" sz="3600" b="1" dirty="0">
                <a:latin typeface="Centaur" pitchFamily="18" charset="0"/>
              </a:rPr>
            </a:br>
            <a:r>
              <a:rPr lang="en-US" sz="3600" b="1" dirty="0">
                <a:latin typeface="Centaur" pitchFamily="18" charset="0"/>
              </a:rPr>
              <a:t>Related </a:t>
            </a:r>
            <a:r>
              <a:rPr lang="en-US" sz="3600" b="1" dirty="0">
                <a:latin typeface="Centaur" pitchFamily="18" charset="0"/>
              </a:rPr>
              <a:t>Journals</a:t>
            </a:r>
            <a:endParaRPr lang="en-US" sz="3600" dirty="0"/>
          </a:p>
        </p:txBody>
      </p:sp>
    </p:spTree>
    <p:extLst>
      <p:ext uri="{BB962C8B-B14F-4D97-AF65-F5344CB8AC3E}">
        <p14:creationId xmlns:p14="http://schemas.microsoft.com/office/powerpoint/2010/main" val="408558135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448</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Ofis Teması</vt:lpstr>
      <vt:lpstr> OMICS Group </vt:lpstr>
      <vt:lpstr>OMICS Journals are welcoming Submissions</vt:lpstr>
      <vt:lpstr>Asst. Prof. Arzu Atay</vt:lpstr>
      <vt:lpstr>Maxillofacial Silicone Elastomers</vt:lpstr>
      <vt:lpstr>Maxillofacial Prostheses Patients’</vt:lpstr>
      <vt:lpstr>İmplant Retained Removable Prostheses</vt:lpstr>
      <vt:lpstr>Implant Retained Maxillofacial Prostheses</vt:lpstr>
      <vt:lpstr>Implant Retained Maxillofacial Prostheses</vt:lpstr>
      <vt:lpstr>PowerPoint Presentation</vt:lpstr>
      <vt:lpstr>PowerPoint Presentation</vt:lpstr>
      <vt:lpstr> OMICS Group Open Access Membership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 Prof. Arzu ATAY</dc:title>
  <dc:creator>arz</dc:creator>
  <cp:lastModifiedBy>Manasa</cp:lastModifiedBy>
  <cp:revision>33</cp:revision>
  <dcterms:created xsi:type="dcterms:W3CDTF">2014-07-12T15:57:16Z</dcterms:created>
  <dcterms:modified xsi:type="dcterms:W3CDTF">2014-09-06T07:17:09Z</dcterms:modified>
</cp:coreProperties>
</file>