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21" r:id="rId2"/>
    <p:sldMasterId id="2147483733" r:id="rId3"/>
    <p:sldMasterId id="2147483745" r:id="rId4"/>
  </p:sldMasterIdLst>
  <p:sldIdLst>
    <p:sldId id="277" r:id="rId5"/>
    <p:sldId id="278" r:id="rId6"/>
    <p:sldId id="256" r:id="rId7"/>
    <p:sldId id="266" r:id="rId8"/>
    <p:sldId id="272" r:id="rId9"/>
    <p:sldId id="259" r:id="rId10"/>
    <p:sldId id="260" r:id="rId11"/>
    <p:sldId id="261" r:id="rId12"/>
    <p:sldId id="262" r:id="rId13"/>
    <p:sldId id="263" r:id="rId14"/>
    <p:sldId id="264" r:id="rId15"/>
    <p:sldId id="265" r:id="rId16"/>
    <p:sldId id="267" r:id="rId17"/>
    <p:sldId id="268" r:id="rId18"/>
    <p:sldId id="275" r:id="rId19"/>
    <p:sldId id="276" r:id="rId20"/>
    <p:sldId id="281" r:id="rId21"/>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1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1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Tahoma" pitchFamily="34" charset="0"/>
        <a:ea typeface="+mn-ea"/>
        <a:cs typeface="+mn-cs"/>
      </a:defRPr>
    </a:lvl5pPr>
    <a:lvl6pPr marL="2286000" algn="l" defTabSz="914400" rtl="0" eaLnBrk="1" latinLnBrk="0" hangingPunct="1">
      <a:defRPr sz="1400" kern="1200">
        <a:solidFill>
          <a:schemeClr val="tx1"/>
        </a:solidFill>
        <a:latin typeface="Tahoma" pitchFamily="34" charset="0"/>
        <a:ea typeface="+mn-ea"/>
        <a:cs typeface="+mn-cs"/>
      </a:defRPr>
    </a:lvl6pPr>
    <a:lvl7pPr marL="2743200" algn="l" defTabSz="914400" rtl="0" eaLnBrk="1" latinLnBrk="0" hangingPunct="1">
      <a:defRPr sz="1400" kern="1200">
        <a:solidFill>
          <a:schemeClr val="tx1"/>
        </a:solidFill>
        <a:latin typeface="Tahoma" pitchFamily="34" charset="0"/>
        <a:ea typeface="+mn-ea"/>
        <a:cs typeface="+mn-cs"/>
      </a:defRPr>
    </a:lvl7pPr>
    <a:lvl8pPr marL="3200400" algn="l" defTabSz="914400" rtl="0" eaLnBrk="1" latinLnBrk="0" hangingPunct="1">
      <a:defRPr sz="1400" kern="1200">
        <a:solidFill>
          <a:schemeClr val="tx1"/>
        </a:solidFill>
        <a:latin typeface="Tahoma" pitchFamily="34" charset="0"/>
        <a:ea typeface="+mn-ea"/>
        <a:cs typeface="+mn-cs"/>
      </a:defRPr>
    </a:lvl8pPr>
    <a:lvl9pPr marL="3657600" algn="l" defTabSz="914400" rtl="0" eaLnBrk="1" latinLnBrk="0" hangingPunct="1">
      <a:defRPr sz="1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sp>
        <p:nvSpPr>
          <p:cNvPr id="614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15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pPr>
              <a:defRPr/>
            </a:pPr>
            <a:fld id="{F65063BD-E490-43A0-ADD4-4E8099EE97C5}" type="slidenum">
              <a:rPr lang="en-US"/>
              <a:pPr>
                <a:defRPr/>
              </a:pPr>
              <a:t>‹#›</a:t>
            </a:fld>
            <a:endParaRPr lang="en-US"/>
          </a:p>
        </p:txBody>
      </p:sp>
    </p:spTree>
    <p:extLst>
      <p:ext uri="{BB962C8B-B14F-4D97-AF65-F5344CB8AC3E}">
        <p14:creationId xmlns:p14="http://schemas.microsoft.com/office/powerpoint/2010/main" val="242265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4B153FB3-90AC-4454-A1E2-B6DEE999B1F5}" type="slidenum">
              <a:rPr lang="en-US"/>
              <a:pPr>
                <a:defRPr/>
              </a:pPr>
              <a:t>‹#›</a:t>
            </a:fld>
            <a:endParaRPr lang="en-US"/>
          </a:p>
        </p:txBody>
      </p:sp>
    </p:spTree>
    <p:extLst>
      <p:ext uri="{BB962C8B-B14F-4D97-AF65-F5344CB8AC3E}">
        <p14:creationId xmlns:p14="http://schemas.microsoft.com/office/powerpoint/2010/main" val="1309474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27811F35-2FB3-4C9A-85C1-FBF78AF8F4E8}" type="slidenum">
              <a:rPr lang="en-US"/>
              <a:pPr>
                <a:defRPr/>
              </a:pPr>
              <a:t>‹#›</a:t>
            </a:fld>
            <a:endParaRPr lang="en-US"/>
          </a:p>
        </p:txBody>
      </p:sp>
    </p:spTree>
    <p:extLst>
      <p:ext uri="{BB962C8B-B14F-4D97-AF65-F5344CB8AC3E}">
        <p14:creationId xmlns:p14="http://schemas.microsoft.com/office/powerpoint/2010/main" val="531363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858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0552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6085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3966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2416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9110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29890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5325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5A455BAF-BD22-4070-9BE1-B8950A614C11}" type="slidenum">
              <a:rPr lang="en-US"/>
              <a:pPr>
                <a:defRPr/>
              </a:pPr>
              <a:t>‹#›</a:t>
            </a:fld>
            <a:endParaRPr lang="en-US"/>
          </a:p>
        </p:txBody>
      </p:sp>
    </p:spTree>
    <p:extLst>
      <p:ext uri="{BB962C8B-B14F-4D97-AF65-F5344CB8AC3E}">
        <p14:creationId xmlns:p14="http://schemas.microsoft.com/office/powerpoint/2010/main" val="40137010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478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13354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9958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3569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68131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13455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60981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85680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05707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6292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A2985129-D0D5-4D2B-B4BE-5523E9C6DF86}" type="slidenum">
              <a:rPr lang="en-US"/>
              <a:pPr>
                <a:defRPr/>
              </a:pPr>
              <a:t>‹#›</a:t>
            </a:fld>
            <a:endParaRPr lang="en-US"/>
          </a:p>
        </p:txBody>
      </p:sp>
    </p:spTree>
    <p:extLst>
      <p:ext uri="{BB962C8B-B14F-4D97-AF65-F5344CB8AC3E}">
        <p14:creationId xmlns:p14="http://schemas.microsoft.com/office/powerpoint/2010/main" val="1874443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5306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3935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00777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82315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43348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64422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5785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33457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94978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25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929F1CC9-7E2A-46C6-9ACA-0C265F18091E}" type="slidenum">
              <a:rPr lang="en-US"/>
              <a:pPr>
                <a:defRPr/>
              </a:pPr>
              <a:t>‹#›</a:t>
            </a:fld>
            <a:endParaRPr lang="en-US"/>
          </a:p>
        </p:txBody>
      </p:sp>
    </p:spTree>
    <p:extLst>
      <p:ext uri="{BB962C8B-B14F-4D97-AF65-F5344CB8AC3E}">
        <p14:creationId xmlns:p14="http://schemas.microsoft.com/office/powerpoint/2010/main" val="27513936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09950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46930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49306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84831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3705DBE-4AD4-654C-A153-C32C19A1BDF3}" type="datetimeFigureOut">
              <a:rPr lang="en-US" smtClean="0">
                <a:solidFill>
                  <a:prstClr val="black">
                    <a:tint val="75000"/>
                  </a:prstClr>
                </a:solidFill>
              </a:rPr>
              <a:pPr/>
              <a:t>9/18/2015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4E52FB8-DB2E-4747-8AA1-8FE54EAC05D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89185F1C-94E1-4E67-A038-6C0C51FC1F31}" type="slidenum">
              <a:rPr lang="en-US"/>
              <a:pPr>
                <a:defRPr/>
              </a:pPr>
              <a:t>‹#›</a:t>
            </a:fld>
            <a:endParaRPr lang="en-US"/>
          </a:p>
        </p:txBody>
      </p:sp>
    </p:spTree>
    <p:extLst>
      <p:ext uri="{BB962C8B-B14F-4D97-AF65-F5344CB8AC3E}">
        <p14:creationId xmlns:p14="http://schemas.microsoft.com/office/powerpoint/2010/main" val="990921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EFE4B365-BCBC-4B00-9032-A55C416A7C59}" type="slidenum">
              <a:rPr lang="en-US"/>
              <a:pPr>
                <a:defRPr/>
              </a:pPr>
              <a:t>‹#›</a:t>
            </a:fld>
            <a:endParaRPr lang="en-US"/>
          </a:p>
        </p:txBody>
      </p:sp>
    </p:spTree>
    <p:extLst>
      <p:ext uri="{BB962C8B-B14F-4D97-AF65-F5344CB8AC3E}">
        <p14:creationId xmlns:p14="http://schemas.microsoft.com/office/powerpoint/2010/main" val="2056552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D6E77126-16FC-4506-9711-D6739BB97966}" type="slidenum">
              <a:rPr lang="en-US"/>
              <a:pPr>
                <a:defRPr/>
              </a:pPr>
              <a:t>‹#›</a:t>
            </a:fld>
            <a:endParaRPr lang="en-US"/>
          </a:p>
        </p:txBody>
      </p:sp>
    </p:spTree>
    <p:extLst>
      <p:ext uri="{BB962C8B-B14F-4D97-AF65-F5344CB8AC3E}">
        <p14:creationId xmlns:p14="http://schemas.microsoft.com/office/powerpoint/2010/main" val="224969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EC681546-9345-447F-983E-A970DCAC0D38}" type="slidenum">
              <a:rPr lang="en-US"/>
              <a:pPr>
                <a:defRPr/>
              </a:pPr>
              <a:t>‹#›</a:t>
            </a:fld>
            <a:endParaRPr lang="en-US"/>
          </a:p>
        </p:txBody>
      </p:sp>
    </p:spTree>
    <p:extLst>
      <p:ext uri="{BB962C8B-B14F-4D97-AF65-F5344CB8AC3E}">
        <p14:creationId xmlns:p14="http://schemas.microsoft.com/office/powerpoint/2010/main" val="1603575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DC4ABE30-AA24-4B49-AA1D-79AFD7BAA0D6}" type="slidenum">
              <a:rPr lang="en-US"/>
              <a:pPr>
                <a:defRPr/>
              </a:pPr>
              <a:t>‹#›</a:t>
            </a:fld>
            <a:endParaRPr lang="en-US"/>
          </a:p>
        </p:txBody>
      </p:sp>
    </p:spTree>
    <p:extLst>
      <p:ext uri="{BB962C8B-B14F-4D97-AF65-F5344CB8AC3E}">
        <p14:creationId xmlns:p14="http://schemas.microsoft.com/office/powerpoint/2010/main" val="80024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5123"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5124"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5125"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6"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7"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5128"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5129"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5ACE9A3C-0C33-4E99-92A5-DFBCA384CE3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E3705DBE-4AD4-654C-A153-C32C19A1BDF3}" type="datetimeFigureOut">
              <a:rPr lang="en-US" smtClean="0">
                <a:solidFill>
                  <a:prstClr val="black">
                    <a:tint val="75000"/>
                  </a:prstClr>
                </a:solidFill>
                <a:latin typeface="Calibri"/>
              </a:rPr>
              <a:pPr defTabSz="457200" eaLnBrk="1" fontAlgn="auto" hangingPunct="1">
                <a:spcBef>
                  <a:spcPts val="0"/>
                </a:spcBef>
                <a:spcAft>
                  <a:spcPts val="0"/>
                </a:spcAft>
              </a:pPr>
              <a:t>9/18/2015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D4E52FB8-DB2E-4747-8AA1-8FE54EAC05D0}"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03798820"/>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E3705DBE-4AD4-654C-A153-C32C19A1BDF3}" type="datetimeFigureOut">
              <a:rPr lang="en-US" smtClean="0">
                <a:solidFill>
                  <a:prstClr val="black">
                    <a:tint val="75000"/>
                  </a:prstClr>
                </a:solidFill>
                <a:latin typeface="Calibri"/>
              </a:rPr>
              <a:pPr defTabSz="457200" eaLnBrk="1" fontAlgn="auto" hangingPunct="1">
                <a:spcBef>
                  <a:spcPts val="0"/>
                </a:spcBef>
                <a:spcAft>
                  <a:spcPts val="0"/>
                </a:spcAft>
              </a:pPr>
              <a:t>9/18/2015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D4E52FB8-DB2E-4747-8AA1-8FE54EAC05D0}"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4172900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E3705DBE-4AD4-654C-A153-C32C19A1BDF3}" type="datetimeFigureOut">
              <a:rPr lang="en-US" smtClean="0">
                <a:solidFill>
                  <a:prstClr val="black">
                    <a:tint val="75000"/>
                  </a:prstClr>
                </a:solidFill>
                <a:latin typeface="Calibri"/>
              </a:rPr>
              <a:pPr defTabSz="457200" eaLnBrk="1" fontAlgn="auto" hangingPunct="1">
                <a:spcBef>
                  <a:spcPts val="0"/>
                </a:spcBef>
                <a:spcAft>
                  <a:spcPts val="0"/>
                </a:spcAft>
              </a:pPr>
              <a:t>9/18/2015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D4E52FB8-DB2E-4747-8AA1-8FE54EAC05D0}"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1340017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35.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Subtitle 2"/>
          <p:cNvSpPr txBox="1">
            <a:spLocks/>
          </p:cNvSpPr>
          <p:nvPr/>
        </p:nvSpPr>
        <p:spPr bwMode="auto">
          <a:xfrm>
            <a:off x="1217613" y="285750"/>
            <a:ext cx="6556375"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新細明體" pitchFamily="18" charset="-120"/>
              </a:defRPr>
            </a:lvl1pPr>
            <a:lvl2pPr marL="742950" indent="-285750">
              <a:defRPr kumimoji="1">
                <a:solidFill>
                  <a:schemeClr val="tx1"/>
                </a:solidFill>
                <a:latin typeface="Arial" charset="0"/>
                <a:ea typeface="新細明體" pitchFamily="18" charset="-120"/>
              </a:defRPr>
            </a:lvl2pPr>
            <a:lvl3pPr marL="1143000" indent="-228600">
              <a:defRPr kumimoji="1">
                <a:solidFill>
                  <a:schemeClr val="tx1"/>
                </a:solidFill>
                <a:latin typeface="Arial" charset="0"/>
                <a:ea typeface="新細明體" pitchFamily="18" charset="-120"/>
              </a:defRPr>
            </a:lvl3pPr>
            <a:lvl4pPr marL="1600200" indent="-228600">
              <a:defRPr kumimoji="1">
                <a:solidFill>
                  <a:schemeClr val="tx1"/>
                </a:solidFill>
                <a:latin typeface="Arial" charset="0"/>
                <a:ea typeface="新細明體" pitchFamily="18" charset="-120"/>
              </a:defRPr>
            </a:lvl4pPr>
            <a:lvl5pPr marL="2057400" indent="-22860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defTabSz="457200" eaLnBrk="1" fontAlgn="auto" hangingPunct="1">
              <a:spcBef>
                <a:spcPct val="20000"/>
              </a:spcBef>
              <a:spcAft>
                <a:spcPts val="0"/>
              </a:spcAft>
              <a:buFont typeface="Arial" charset="0"/>
              <a:buNone/>
            </a:pPr>
            <a:r>
              <a:rPr lang="en-US" sz="5400" b="1" dirty="0">
                <a:solidFill>
                  <a:srgbClr val="AC6D56"/>
                </a:solidFill>
                <a:latin typeface="Stencil" pitchFamily="82" charset="0"/>
              </a:rPr>
              <a:t>OMICS </a:t>
            </a:r>
            <a:r>
              <a:rPr lang="en-US" sz="5400" b="1" dirty="0" smtClean="0">
                <a:solidFill>
                  <a:srgbClr val="AC6D56"/>
                </a:solidFill>
                <a:latin typeface="Stencil" pitchFamily="82" charset="0"/>
              </a:rPr>
              <a:t>International</a:t>
            </a:r>
            <a:endParaRPr lang="en-US" sz="5400" b="1" dirty="0">
              <a:solidFill>
                <a:srgbClr val="AC6D56"/>
              </a:solidFill>
              <a:latin typeface="Stencil" pitchFamily="82" charset="0"/>
            </a:endParaRPr>
          </a:p>
        </p:txBody>
      </p:sp>
      <p:sp>
        <p:nvSpPr>
          <p:cNvPr id="276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457200" eaLnBrk="1" fontAlgn="auto" hangingPunct="1">
              <a:spcBef>
                <a:spcPts val="0"/>
              </a:spcBef>
              <a:spcAft>
                <a:spcPts val="0"/>
              </a:spcAft>
            </a:pPr>
            <a:r>
              <a:rPr lang="en-US" altLang="en-US" sz="2000">
                <a:solidFill>
                  <a:srgbClr val="7030A0"/>
                </a:solidFill>
                <a:latin typeface="Calibri"/>
                <a:cs typeface="Arial" charset="0"/>
              </a:rPr>
              <a:t>Contact us at: contact.omics@omicsonline.org</a:t>
            </a:r>
          </a:p>
        </p:txBody>
      </p:sp>
      <p:sp>
        <p:nvSpPr>
          <p:cNvPr id="2" name="Folded Corner 1"/>
          <p:cNvSpPr/>
          <p:nvPr/>
        </p:nvSpPr>
        <p:spPr>
          <a:xfrm>
            <a:off x="6350" y="3457183"/>
            <a:ext cx="9137650" cy="3315091"/>
          </a:xfrm>
          <a:prstGeom prst="foldedCorner">
            <a:avLst/>
          </a:prstGeom>
          <a:gradFill>
            <a:gsLst>
              <a:gs pos="95419">
                <a:srgbClr val="FFE7E6"/>
              </a:gs>
              <a:gs pos="90417">
                <a:srgbClr val="FFE5E3"/>
              </a:gs>
              <a:gs pos="76683">
                <a:srgbClr val="FFDFDD"/>
              </a:gs>
              <a:gs pos="61650">
                <a:srgbClr val="FFD8D6"/>
              </a:gs>
              <a:gs pos="0">
                <a:srgbClr val="FBA7A4"/>
              </a:gs>
              <a:gs pos="57493">
                <a:srgbClr val="FFD3D1"/>
              </a:gs>
              <a:gs pos="35000">
                <a:srgbClr val="FFB8B9"/>
              </a:gs>
              <a:gs pos="100000">
                <a:schemeClr val="accent5">
                  <a:tint val="15000"/>
                  <a:satMod val="350000"/>
                </a:schemeClr>
              </a:gs>
            </a:gsLst>
            <a:lin ang="16200000" scaled="1"/>
          </a:gradFill>
        </p:spPr>
        <p:style>
          <a:lnRef idx="1">
            <a:schemeClr val="accent5"/>
          </a:lnRef>
          <a:fillRef idx="2">
            <a:schemeClr val="accent5"/>
          </a:fillRef>
          <a:effectRef idx="1">
            <a:schemeClr val="accent5"/>
          </a:effectRef>
          <a:fontRef idx="minor">
            <a:schemeClr val="dk1"/>
          </a:fontRef>
        </p:style>
        <p:txBody>
          <a:bodyPr anchor="ctr"/>
          <a:lstStyle/>
          <a:p>
            <a:pPr defTabSz="457200" eaLnBrk="1" fontAlgn="auto" hangingPunct="1">
              <a:spcBef>
                <a:spcPts val="0"/>
              </a:spcBef>
              <a:spcAft>
                <a:spcPts val="0"/>
              </a:spcAft>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a:t>
            </a:r>
            <a:r>
              <a:rPr lang="en-US" sz="2200" dirty="0" smtClean="0">
                <a:solidFill>
                  <a:srgbClr val="0070C0"/>
                </a:solidFill>
                <a:latin typeface="Nyala" panose="02000504070300020003" pitchFamily="2" charset="0"/>
              </a:rPr>
              <a:t>OMICS </a:t>
            </a:r>
            <a:r>
              <a:rPr lang="en-US" sz="2200" dirty="0">
                <a:solidFill>
                  <a:srgbClr val="0070C0"/>
                </a:solidFill>
                <a:latin typeface="Nyala" panose="02000504070300020003" pitchFamily="2" charset="0"/>
              </a:rPr>
              <a:t>Group signed an agreement with more than 1000 International Societies to make healthcare information Open Access.</a:t>
            </a:r>
          </a:p>
        </p:txBody>
      </p:sp>
    </p:spTree>
    <p:extLst>
      <p:ext uri="{BB962C8B-B14F-4D97-AF65-F5344CB8AC3E}">
        <p14:creationId xmlns:p14="http://schemas.microsoft.com/office/powerpoint/2010/main" val="4247801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715962"/>
          </a:xfrm>
        </p:spPr>
        <p:txBody>
          <a:bodyPr/>
          <a:lstStyle/>
          <a:p>
            <a:pPr eaLnBrk="1" hangingPunct="1">
              <a:defRPr/>
            </a:pPr>
            <a:r>
              <a:rPr lang="en-US" sz="1800" b="1" u="sng" dirty="0" smtClean="0">
                <a:latin typeface="Times New Roman" pitchFamily="18" charset="0"/>
              </a:rPr>
              <a:t>Editorial Board Member in Esteemed International Journals</a:t>
            </a:r>
          </a:p>
        </p:txBody>
      </p:sp>
      <p:sp>
        <p:nvSpPr>
          <p:cNvPr id="12291" name="Rectangle 3"/>
          <p:cNvSpPr>
            <a:spLocks noGrp="1" noChangeArrowheads="1"/>
          </p:cNvSpPr>
          <p:nvPr>
            <p:ph type="body" idx="1"/>
          </p:nvPr>
        </p:nvSpPr>
        <p:spPr>
          <a:xfrm>
            <a:off x="457200" y="1066800"/>
            <a:ext cx="8229600" cy="5486400"/>
          </a:xfrm>
        </p:spPr>
        <p:txBody>
          <a:bodyPr/>
          <a:lstStyle/>
          <a:p>
            <a:pPr eaLnBrk="1" hangingPunct="1">
              <a:lnSpc>
                <a:spcPct val="80000"/>
              </a:lnSpc>
              <a:defRPr/>
            </a:pPr>
            <a:r>
              <a:rPr lang="en-US" altLang="zh-CN" sz="1600" b="1" smtClean="0">
                <a:latin typeface="Times New Roman" pitchFamily="18" charset="0"/>
                <a:ea typeface="宋体" charset="-122"/>
              </a:rPr>
              <a:t> Polymer from Renewable Resources (Smither Rapra Publishers,Akron, North  America)</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 Malaysian Polymer Journal (Plastics Rubber Institute of Malaysia).</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 International Journal of Chemical &amp; Petrochemical Technology (Transstellar Journal  </a:t>
            </a:r>
          </a:p>
          <a:p>
            <a:pPr eaLnBrk="1" hangingPunct="1">
              <a:lnSpc>
                <a:spcPct val="80000"/>
              </a:lnSpc>
              <a:buFont typeface="Wingdings" pitchFamily="2" charset="2"/>
              <a:buNone/>
              <a:defRPr/>
            </a:pPr>
            <a:r>
              <a:rPr lang="en-US" altLang="zh-CN" sz="1600" b="1" smtClean="0">
                <a:latin typeface="Times New Roman" pitchFamily="18" charset="0"/>
                <a:ea typeface="宋体" charset="-122"/>
              </a:rPr>
              <a:t>       Publications)</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Journal of Chemical Engineering and Technology (Transstellar Journal Publications)</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International Journal of Metallurgical &amp; Materials Science and Engineering (-do-)</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Journal of Metallurgical &amp; Materials Science and Engineering (-do-)</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Journal of Engineering and  Physical Science (World Academy of Science, Engineering    and Technology) P-38</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World Journal of Engineering and Pure &amp; Applied Science (WJEPAS), RRP Journals</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Journal of Analytical and Bio-analytical Techniques (OMICS Publishers) </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Pharmaceutical Analytica Acta (OMICS Publishers) </a:t>
            </a:r>
          </a:p>
          <a:p>
            <a:pPr eaLnBrk="1" hangingPunct="1">
              <a:lnSpc>
                <a:spcPct val="80000"/>
              </a:lnSpc>
              <a:buFont typeface="Wingdings" pitchFamily="2" charset="2"/>
              <a:buNone/>
              <a:defRPr/>
            </a:pPr>
            <a:endParaRPr lang="en-US" altLang="zh-CN" sz="1600" b="1" smtClean="0">
              <a:latin typeface="Times New Roman" pitchFamily="18" charset="0"/>
              <a:ea typeface="宋体" charset="-122"/>
            </a:endParaRPr>
          </a:p>
          <a:p>
            <a:pPr eaLnBrk="1" hangingPunct="1">
              <a:lnSpc>
                <a:spcPct val="80000"/>
              </a:lnSpc>
              <a:defRPr/>
            </a:pPr>
            <a:r>
              <a:rPr lang="en-US" altLang="zh-CN" sz="1600" b="1" smtClean="0">
                <a:latin typeface="Times New Roman" pitchFamily="18" charset="0"/>
                <a:ea typeface="宋体" charset="-122"/>
              </a:rPr>
              <a:t>Journal of Bioremediation &amp; Biodegradation (OMICS Publishers) </a:t>
            </a:r>
            <a:endParaRPr lang="en-US" sz="1600" b="1" smtClean="0">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altLang="zh-CN" sz="2400" b="1" u="sng" dirty="0" smtClean="0">
                <a:latin typeface="Times New Roman" pitchFamily="18" charset="0"/>
                <a:ea typeface="宋体" charset="-122"/>
              </a:rPr>
              <a:t>Editorial Advisory Board  Member  in  Distinguished</a:t>
            </a:r>
            <a:br>
              <a:rPr lang="en-US" altLang="zh-CN" sz="2400" b="1" u="sng" dirty="0" smtClean="0">
                <a:latin typeface="Times New Roman" pitchFamily="18" charset="0"/>
                <a:ea typeface="宋体" charset="-122"/>
              </a:rPr>
            </a:br>
            <a:r>
              <a:rPr lang="en-US" altLang="zh-CN" sz="2400" b="1" u="sng" dirty="0" smtClean="0">
                <a:latin typeface="Times New Roman" pitchFamily="18" charset="0"/>
                <a:ea typeface="宋体" charset="-122"/>
              </a:rPr>
              <a:t> International Journals</a:t>
            </a:r>
            <a:endParaRPr lang="en-US" sz="2400" b="1" u="sng" dirty="0" smtClean="0">
              <a:latin typeface="Times New Roman" pitchFamily="18" charset="0"/>
            </a:endParaRPr>
          </a:p>
        </p:txBody>
      </p:sp>
      <p:sp>
        <p:nvSpPr>
          <p:cNvPr id="13315" name="Rectangle 3"/>
          <p:cNvSpPr>
            <a:spLocks noGrp="1" noChangeArrowheads="1"/>
          </p:cNvSpPr>
          <p:nvPr>
            <p:ph type="body" idx="1"/>
          </p:nvPr>
        </p:nvSpPr>
        <p:spPr>
          <a:xfrm>
            <a:off x="457200" y="2133600"/>
            <a:ext cx="8229600" cy="3962400"/>
          </a:xfrm>
        </p:spPr>
        <p:txBody>
          <a:bodyPr/>
          <a:lstStyle/>
          <a:p>
            <a:pPr eaLnBrk="1" hangingPunct="1">
              <a:defRPr/>
            </a:pPr>
            <a:r>
              <a:rPr lang="en-US" altLang="zh-CN" sz="1800" b="1" dirty="0" smtClean="0">
                <a:latin typeface="Times New Roman" pitchFamily="18" charset="0"/>
                <a:ea typeface="宋体" charset="-122"/>
              </a:rPr>
              <a:t>Annals of Plant Science</a:t>
            </a:r>
            <a:r>
              <a:rPr lang="en-US" altLang="zh-CN" sz="1800" b="1" i="1" dirty="0" smtClean="0">
                <a:latin typeface="Times New Roman" pitchFamily="18" charset="0"/>
                <a:ea typeface="宋体" charset="-122"/>
              </a:rPr>
              <a:t> </a:t>
            </a:r>
            <a:r>
              <a:rPr lang="en-US" sz="1800" b="1" dirty="0" smtClean="0">
                <a:latin typeface="Times New Roman" pitchFamily="18" charset="0"/>
              </a:rPr>
              <a:t>[ISSN: 2287-688X] </a:t>
            </a:r>
            <a:r>
              <a:rPr lang="en-US" sz="1800" dirty="0" smtClean="0">
                <a:latin typeface="Times New Roman" pitchFamily="18" charset="0"/>
              </a:rPr>
              <a:t> </a:t>
            </a:r>
          </a:p>
          <a:p>
            <a:pPr eaLnBrk="1" hangingPunct="1">
              <a:defRPr/>
            </a:pPr>
            <a:r>
              <a:rPr lang="en-US" altLang="zh-CN" sz="1800" b="1" dirty="0" smtClean="0">
                <a:latin typeface="Times New Roman" pitchFamily="18" charset="0"/>
                <a:ea typeface="宋体" charset="-122"/>
              </a:rPr>
              <a:t>International Journal of Bioassay (OJS Editorial and Publishing)</a:t>
            </a:r>
          </a:p>
          <a:p>
            <a:pPr eaLnBrk="1" hangingPunct="1">
              <a:defRPr/>
            </a:pPr>
            <a:r>
              <a:rPr lang="en-US" altLang="zh-CN" sz="1800" b="1" dirty="0" smtClean="0">
                <a:latin typeface="Times New Roman" pitchFamily="18" charset="0"/>
                <a:ea typeface="宋体" charset="-122"/>
              </a:rPr>
              <a:t>International Journal of Chemical and Life Science (OJS Editorial and Publishing)</a:t>
            </a:r>
          </a:p>
          <a:p>
            <a:pPr eaLnBrk="1" hangingPunct="1">
              <a:defRPr/>
            </a:pPr>
            <a:r>
              <a:rPr lang="en-US" altLang="zh-CN" sz="1800" b="1" dirty="0" smtClean="0">
                <a:latin typeface="Times New Roman" pitchFamily="18" charset="0"/>
                <a:ea typeface="宋体" charset="-122"/>
              </a:rPr>
              <a:t>International Journal of Chemicals and Life Sciences [</a:t>
            </a:r>
            <a:r>
              <a:rPr lang="en-US" sz="1800" b="1" dirty="0" smtClean="0">
                <a:latin typeface="Times New Roman" pitchFamily="18" charset="0"/>
              </a:rPr>
              <a:t>ISSN NO: 2234-8638 ]</a:t>
            </a:r>
          </a:p>
          <a:p>
            <a:pPr eaLnBrk="1" hangingPunct="1">
              <a:defRPr/>
            </a:pPr>
            <a:r>
              <a:rPr lang="en-US" altLang="zh-CN" sz="1800" b="1" dirty="0" smtClean="0">
                <a:latin typeface="Times New Roman" pitchFamily="18" charset="0"/>
                <a:ea typeface="宋体" charset="-122"/>
              </a:rPr>
              <a:t>Asian Journal of Science and Applied Technology [ISSN: 2249 - 0698</a:t>
            </a:r>
            <a:r>
              <a:rPr lang="en-US" altLang="zh-CN" sz="1800" dirty="0" smtClean="0">
                <a:latin typeface="Times New Roman" pitchFamily="18" charset="0"/>
                <a:ea typeface="宋体" charset="-122"/>
              </a:rPr>
              <a:t> </a:t>
            </a:r>
            <a:r>
              <a:rPr lang="en-US" altLang="zh-CN" sz="1800" b="1" dirty="0" smtClean="0">
                <a:latin typeface="Times New Roman" pitchFamily="18" charset="0"/>
                <a:ea typeface="宋体" charset="-122"/>
              </a:rPr>
              <a:t>]</a:t>
            </a:r>
          </a:p>
          <a:p>
            <a:pPr eaLnBrk="1" hangingPunct="1">
              <a:defRPr/>
            </a:pPr>
            <a:r>
              <a:rPr lang="en-US" altLang="zh-CN" sz="1800" b="1" dirty="0" smtClean="0">
                <a:latin typeface="Times New Roman" pitchFamily="18" charset="0"/>
                <a:ea typeface="宋体" charset="-122"/>
              </a:rPr>
              <a:t>Asian Journal of Engineering and Applied Technology [</a:t>
            </a:r>
            <a:r>
              <a:rPr lang="en-US" sz="1800" b="1" dirty="0" smtClean="0">
                <a:latin typeface="Times New Roman" pitchFamily="18" charset="0"/>
              </a:rPr>
              <a:t>ISSN:2249-068X</a:t>
            </a:r>
            <a:r>
              <a:rPr lang="en-US" sz="1800" dirty="0" smtClean="0">
                <a:latin typeface="Times New Roman" pitchFamily="18" charset="0"/>
              </a:rPr>
              <a:t>]</a:t>
            </a:r>
          </a:p>
          <a:p>
            <a:pPr>
              <a:defRPr/>
            </a:pPr>
            <a:r>
              <a:rPr lang="en-US" sz="1800" b="1" dirty="0" smtClean="0">
                <a:latin typeface="Times New Roman" pitchFamily="18" charset="0"/>
                <a:cs typeface="Times New Roman" pitchFamily="18" charset="0"/>
              </a:rPr>
              <a:t>International Journal of Chemicals and Life Sciences [</a:t>
            </a:r>
            <a:r>
              <a:rPr lang="en-US" sz="1800" dirty="0" smtClean="0"/>
              <a:t>ISSN: 2234-8638]</a:t>
            </a:r>
            <a:endParaRPr lang="en-US" sz="1800" b="1" dirty="0" smtClean="0">
              <a:latin typeface="Times New Roman" pitchFamily="18" charset="0"/>
              <a:cs typeface="Times New Roman" pitchFamily="18" charset="0"/>
            </a:endParaRPr>
          </a:p>
          <a:p>
            <a:pPr>
              <a:defRPr/>
            </a:pPr>
            <a:r>
              <a:rPr lang="en-US" sz="1800" b="1" dirty="0" smtClean="0">
                <a:latin typeface="Times New Roman" pitchFamily="18" charset="0"/>
                <a:cs typeface="Times New Roman" pitchFamily="18" charset="0"/>
              </a:rPr>
              <a:t>The Journal of Applied Sciences Research [</a:t>
            </a:r>
            <a:r>
              <a:rPr lang="en-US" sz="1800" dirty="0" smtClean="0"/>
              <a:t>ISSN: 2383-2215]</a:t>
            </a:r>
            <a:endParaRPr lang="en-US" sz="1800" b="1" dirty="0" smtClean="0">
              <a:latin typeface="Times New Roman" pitchFamily="18" charset="0"/>
              <a:cs typeface="Times New Roman" pitchFamily="18" charset="0"/>
            </a:endParaRPr>
          </a:p>
          <a:p>
            <a:pPr eaLnBrk="1" hangingPunct="1">
              <a:defRPr/>
            </a:pPr>
            <a:endParaRPr lang="en-US" sz="1800" dirty="0" smtClean="0">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z="3600" u="sng" smtClean="0">
                <a:latin typeface="Times New Roman" pitchFamily="18" charset="0"/>
              </a:rPr>
              <a:t>Acknowledged Reviewer of </a:t>
            </a:r>
            <a:br>
              <a:rPr lang="en-US" sz="3600" u="sng" smtClean="0">
                <a:latin typeface="Times New Roman" pitchFamily="18" charset="0"/>
              </a:rPr>
            </a:br>
            <a:r>
              <a:rPr lang="en-US" sz="3600" u="sng" smtClean="0">
                <a:latin typeface="Times New Roman" pitchFamily="18" charset="0"/>
              </a:rPr>
              <a:t>International Journals</a:t>
            </a:r>
          </a:p>
        </p:txBody>
      </p:sp>
      <p:sp>
        <p:nvSpPr>
          <p:cNvPr id="14339" name="Rectangle 3"/>
          <p:cNvSpPr>
            <a:spLocks noGrp="1" noChangeArrowheads="1"/>
          </p:cNvSpPr>
          <p:nvPr>
            <p:ph type="body" idx="1"/>
          </p:nvPr>
        </p:nvSpPr>
        <p:spPr>
          <a:xfrm>
            <a:off x="457200" y="1905000"/>
            <a:ext cx="8229600" cy="4191000"/>
          </a:xfrm>
        </p:spPr>
        <p:txBody>
          <a:bodyPr/>
          <a:lstStyle/>
          <a:p>
            <a:pPr eaLnBrk="1" hangingPunct="1">
              <a:defRPr/>
            </a:pPr>
            <a:r>
              <a:rPr lang="en-US" altLang="zh-CN" smtClean="0">
                <a:latin typeface="Times New Roman" pitchFamily="18" charset="0"/>
                <a:ea typeface="宋体" charset="-122"/>
              </a:rPr>
              <a:t> International Journal of Polymer Science</a:t>
            </a:r>
            <a:endParaRPr lang="en-US" altLang="zh-CN" b="1" smtClean="0">
              <a:latin typeface="Times New Roman" pitchFamily="18" charset="0"/>
              <a:ea typeface="宋体" charset="-122"/>
            </a:endParaRPr>
          </a:p>
          <a:p>
            <a:pPr eaLnBrk="1" hangingPunct="1">
              <a:defRPr/>
            </a:pPr>
            <a:r>
              <a:rPr lang="en-US" altLang="zh-CN" smtClean="0">
                <a:latin typeface="Times New Roman" pitchFamily="18" charset="0"/>
                <a:ea typeface="宋体" charset="-122"/>
              </a:rPr>
              <a:t> International Journal of Composite Materials,</a:t>
            </a:r>
            <a:endParaRPr lang="en-US" altLang="zh-CN" b="1" smtClean="0">
              <a:latin typeface="Times New Roman" pitchFamily="18" charset="0"/>
              <a:ea typeface="宋体" charset="-122"/>
            </a:endParaRPr>
          </a:p>
          <a:p>
            <a:pPr eaLnBrk="1" hangingPunct="1">
              <a:defRPr/>
            </a:pPr>
            <a:r>
              <a:rPr lang="en-US" altLang="zh-CN" smtClean="0">
                <a:latin typeface="Times New Roman" pitchFamily="18" charset="0"/>
                <a:ea typeface="宋体" charset="-122"/>
              </a:rPr>
              <a:t> International Journal of Science and  </a:t>
            </a:r>
          </a:p>
          <a:p>
            <a:pPr eaLnBrk="1" hangingPunct="1">
              <a:buFont typeface="Wingdings" pitchFamily="2" charset="2"/>
              <a:buNone/>
              <a:defRPr/>
            </a:pPr>
            <a:r>
              <a:rPr lang="en-US" altLang="zh-CN" smtClean="0">
                <a:latin typeface="Times New Roman" pitchFamily="18" charset="0"/>
                <a:ea typeface="宋体" charset="-122"/>
              </a:rPr>
              <a:t>     Advanced Technology</a:t>
            </a:r>
          </a:p>
          <a:p>
            <a:pPr eaLnBrk="1" hangingPunct="1">
              <a:defRPr/>
            </a:pPr>
            <a:r>
              <a:rPr lang="en-US" altLang="zh-CN" smtClean="0">
                <a:latin typeface="Times New Roman" pitchFamily="18" charset="0"/>
                <a:ea typeface="宋体" charset="-122"/>
              </a:rPr>
              <a:t> Asiatic Journal of Biotechnology Resources </a:t>
            </a:r>
            <a:endParaRPr lang="en-US" altLang="zh-CN" b="1" smtClean="0">
              <a:latin typeface="Times New Roman" pitchFamily="18" charset="0"/>
              <a:ea typeface="宋体" charset="-122"/>
            </a:endParaRPr>
          </a:p>
          <a:p>
            <a:pPr eaLnBrk="1" hangingPunct="1">
              <a:defRPr/>
            </a:pPr>
            <a:r>
              <a:rPr lang="en-US" altLang="zh-CN" smtClean="0">
                <a:latin typeface="Times New Roman" pitchFamily="18" charset="0"/>
                <a:ea typeface="宋体" charset="-122"/>
              </a:rPr>
              <a:t> Journal of Research Update in Polymer </a:t>
            </a:r>
          </a:p>
          <a:p>
            <a:pPr eaLnBrk="1" hangingPunct="1">
              <a:buFont typeface="Wingdings" pitchFamily="2" charset="2"/>
              <a:buNone/>
              <a:defRPr/>
            </a:pPr>
            <a:r>
              <a:rPr lang="en-US" altLang="zh-CN" smtClean="0">
                <a:latin typeface="Times New Roman" pitchFamily="18" charset="0"/>
                <a:ea typeface="宋体" charset="-122"/>
              </a:rPr>
              <a:t>     Science</a:t>
            </a:r>
            <a:endParaRPr lang="en-US" smtClean="0">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15962"/>
          </a:xfrm>
        </p:spPr>
        <p:txBody>
          <a:bodyPr/>
          <a:lstStyle/>
          <a:p>
            <a:pPr eaLnBrk="1" hangingPunct="1">
              <a:defRPr/>
            </a:pPr>
            <a:r>
              <a:rPr lang="en-US" sz="2400" b="1" u="sng" smtClean="0">
                <a:latin typeface="Times New Roman" pitchFamily="18" charset="0"/>
              </a:rPr>
              <a:t>Editorial Articles in International Journals</a:t>
            </a:r>
          </a:p>
        </p:txBody>
      </p:sp>
      <p:sp>
        <p:nvSpPr>
          <p:cNvPr id="16387" name="Rectangle 3"/>
          <p:cNvSpPr>
            <a:spLocks noGrp="1" noChangeArrowheads="1"/>
          </p:cNvSpPr>
          <p:nvPr>
            <p:ph type="body" idx="1"/>
          </p:nvPr>
        </p:nvSpPr>
        <p:spPr>
          <a:xfrm>
            <a:off x="457200" y="1143000"/>
            <a:ext cx="8229600" cy="4953000"/>
          </a:xfrm>
        </p:spPr>
        <p:txBody>
          <a:bodyPr/>
          <a:lstStyle/>
          <a:p>
            <a:pPr marL="609600" indent="-609600" eaLnBrk="1" hangingPunct="1">
              <a:lnSpc>
                <a:spcPct val="80000"/>
              </a:lnSpc>
              <a:defRPr/>
            </a:pPr>
            <a:r>
              <a:rPr lang="en-US" sz="1600" b="1" smtClean="0">
                <a:latin typeface="Times New Roman" pitchFamily="18" charset="0"/>
              </a:rPr>
              <a:t>Ashish Chauhan, The Changing Scenario of SME in India, </a:t>
            </a:r>
            <a:r>
              <a:rPr lang="en-US" sz="1600" b="1" i="1" smtClean="0">
                <a:latin typeface="Times New Roman" pitchFamily="18" charset="0"/>
              </a:rPr>
              <a:t>Journal of Chemical Engineering and Process Technology</a:t>
            </a:r>
            <a:r>
              <a:rPr lang="en-US" sz="1600" b="1" smtClean="0">
                <a:latin typeface="Times New Roman" pitchFamily="18" charset="0"/>
              </a:rPr>
              <a:t>, 3 (4), 1000e103 (2012).</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Composite, The Wonder Materials,  </a:t>
            </a:r>
            <a:r>
              <a:rPr lang="en-US" sz="1600" b="1" i="1" smtClean="0">
                <a:latin typeface="Times New Roman" pitchFamily="18" charset="0"/>
              </a:rPr>
              <a:t>Journal of Analytical and Bio-analytical Techniques</a:t>
            </a:r>
            <a:r>
              <a:rPr lang="en-US" sz="1600" b="1" smtClean="0">
                <a:latin typeface="Times New Roman" pitchFamily="18" charset="0"/>
              </a:rPr>
              <a:t>, 3 (3) 1000e104 (2012).</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A Debatable Drug Trial System, </a:t>
            </a:r>
            <a:r>
              <a:rPr lang="en-US" sz="1600" b="1" i="1" smtClean="0">
                <a:latin typeface="Times New Roman" pitchFamily="18" charset="0"/>
              </a:rPr>
              <a:t>Pharmaceutica Analytica Acta</a:t>
            </a:r>
            <a:r>
              <a:rPr lang="en-US" sz="1600" b="1" smtClean="0">
                <a:latin typeface="Times New Roman" pitchFamily="18" charset="0"/>
              </a:rPr>
              <a:t>, 3 (6), e116 (2012).</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Environmental Hazards due to Polychlorinated Biphenyls, </a:t>
            </a:r>
            <a:r>
              <a:rPr lang="en-US" sz="1600" b="1" i="1" smtClean="0">
                <a:latin typeface="Times New Roman" pitchFamily="18" charset="0"/>
              </a:rPr>
              <a:t>Journal of Chemical Engineering and Process Technology</a:t>
            </a:r>
            <a:r>
              <a:rPr lang="en-US" sz="1600" b="1" smtClean="0">
                <a:latin typeface="Times New Roman" pitchFamily="18" charset="0"/>
              </a:rPr>
              <a:t>, 3 (4), 1000e105 (2012).</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Composite, The Advanced Material, </a:t>
            </a:r>
            <a:r>
              <a:rPr lang="en-US" sz="1600" b="1" i="1" smtClean="0">
                <a:latin typeface="Times New Roman" pitchFamily="18" charset="0"/>
              </a:rPr>
              <a:t>Journal of Chemical Engineering and Process Technology</a:t>
            </a:r>
            <a:r>
              <a:rPr lang="en-US" sz="1600" b="1" smtClean="0">
                <a:latin typeface="Times New Roman" pitchFamily="18" charset="0"/>
              </a:rPr>
              <a:t>, 3 (4), 1000e106 (2012).</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FTIR: A Novel Bio-analytical Technique, </a:t>
            </a:r>
            <a:r>
              <a:rPr lang="en-US" sz="1600" b="1" i="1" smtClean="0">
                <a:latin typeface="Times New Roman" pitchFamily="18" charset="0"/>
              </a:rPr>
              <a:t>Journal of Analytical and Bio-analytical Techniques</a:t>
            </a:r>
            <a:r>
              <a:rPr lang="en-US" sz="1600" b="1" smtClean="0">
                <a:latin typeface="Times New Roman" pitchFamily="18" charset="0"/>
              </a:rPr>
              <a:t>, 3 (5) 1000e107 (2012).</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Antioxidants and their Bio-availability, </a:t>
            </a:r>
            <a:r>
              <a:rPr lang="en-US" sz="1600" b="1" i="1" smtClean="0">
                <a:latin typeface="Times New Roman" pitchFamily="18" charset="0"/>
              </a:rPr>
              <a:t>Pharmaceutica Analytica Acta, </a:t>
            </a:r>
            <a:r>
              <a:rPr lang="en-US" sz="1600" b="1" smtClean="0">
                <a:latin typeface="Times New Roman" pitchFamily="18" charset="0"/>
              </a:rPr>
              <a:t>3 (6</a:t>
            </a:r>
            <a:r>
              <a:rPr lang="en-US" sz="1600" b="1" i="1" smtClean="0">
                <a:latin typeface="Times New Roman" pitchFamily="18" charset="0"/>
              </a:rPr>
              <a:t>), </a:t>
            </a:r>
            <a:r>
              <a:rPr lang="en-US" sz="1600" b="1" smtClean="0">
                <a:latin typeface="Times New Roman" pitchFamily="18" charset="0"/>
              </a:rPr>
              <a:t>e119, (2012).</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Pulmonary Drug Delivery System, A Versatile Technology, </a:t>
            </a:r>
            <a:r>
              <a:rPr lang="en-US" sz="1600" b="1" i="1" smtClean="0">
                <a:latin typeface="Times New Roman" pitchFamily="18" charset="0"/>
              </a:rPr>
              <a:t>Pharmaceutica Analytica Acta, </a:t>
            </a:r>
            <a:r>
              <a:rPr lang="en-US" sz="1600" b="1" smtClean="0">
                <a:latin typeface="Times New Roman" pitchFamily="18" charset="0"/>
              </a:rPr>
              <a:t>3 (6</a:t>
            </a:r>
            <a:r>
              <a:rPr lang="en-US" sz="1600" b="1" i="1" smtClean="0">
                <a:latin typeface="Times New Roman" pitchFamily="18" charset="0"/>
              </a:rPr>
              <a:t>), </a:t>
            </a:r>
            <a:r>
              <a:rPr lang="en-US" sz="1600" b="1" smtClean="0">
                <a:latin typeface="Times New Roman" pitchFamily="18" charset="0"/>
              </a:rPr>
              <a:t>e117, (2012).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0"/>
            <a:ext cx="8229600" cy="990600"/>
          </a:xfrm>
        </p:spPr>
        <p:txBody>
          <a:bodyPr/>
          <a:lstStyle/>
          <a:p>
            <a:pPr eaLnBrk="1" hangingPunct="1">
              <a:defRPr/>
            </a:pPr>
            <a:r>
              <a:rPr lang="en-US" sz="2400" b="1" u="sng" dirty="0" smtClean="0">
                <a:latin typeface="Times New Roman" pitchFamily="18" charset="0"/>
              </a:rPr>
              <a:t>Editorial Articles in International Journals</a:t>
            </a:r>
          </a:p>
        </p:txBody>
      </p:sp>
      <p:sp>
        <p:nvSpPr>
          <p:cNvPr id="17411" name="Rectangle 3"/>
          <p:cNvSpPr>
            <a:spLocks noGrp="1" noChangeArrowheads="1"/>
          </p:cNvSpPr>
          <p:nvPr>
            <p:ph type="body" idx="1"/>
          </p:nvPr>
        </p:nvSpPr>
        <p:spPr>
          <a:xfrm>
            <a:off x="457200" y="990600"/>
            <a:ext cx="8229600" cy="5105400"/>
          </a:xfrm>
        </p:spPr>
        <p:txBody>
          <a:bodyPr/>
          <a:lstStyle/>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Utilizing the Natural fibers for Textile and Engineering, </a:t>
            </a:r>
            <a:r>
              <a:rPr lang="en-US" sz="1400" b="1" i="1" dirty="0" smtClean="0">
                <a:latin typeface="Times New Roman" pitchFamily="18" charset="0"/>
              </a:rPr>
              <a:t>Journal of Textile Science and Engineering, </a:t>
            </a:r>
            <a:r>
              <a:rPr lang="en-US" sz="1400" b="1" dirty="0" smtClean="0">
                <a:latin typeface="Times New Roman" pitchFamily="18" charset="0"/>
              </a:rPr>
              <a:t>2 (5) e 108 (2012).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Radioisotopes Study and its importance, </a:t>
            </a:r>
            <a:r>
              <a:rPr lang="en-US" sz="1400" b="1" i="1" dirty="0" err="1" smtClean="0">
                <a:latin typeface="Times New Roman" pitchFamily="18" charset="0"/>
              </a:rPr>
              <a:t>Pharmaceutica</a:t>
            </a:r>
            <a:r>
              <a:rPr lang="en-US" sz="1400" b="1" i="1" dirty="0" smtClean="0">
                <a:latin typeface="Times New Roman" pitchFamily="18" charset="0"/>
              </a:rPr>
              <a:t> </a:t>
            </a:r>
            <a:r>
              <a:rPr lang="en-US" sz="1400" b="1" i="1" dirty="0" err="1" smtClean="0">
                <a:latin typeface="Times New Roman" pitchFamily="18" charset="0"/>
              </a:rPr>
              <a:t>Analytica</a:t>
            </a:r>
            <a:r>
              <a:rPr lang="en-US" sz="1400" b="1" i="1" dirty="0" smtClean="0">
                <a:latin typeface="Times New Roman" pitchFamily="18" charset="0"/>
              </a:rPr>
              <a:t> </a:t>
            </a:r>
            <a:r>
              <a:rPr lang="en-US" sz="1400" b="1" i="1" dirty="0" err="1" smtClean="0">
                <a:latin typeface="Times New Roman" pitchFamily="18" charset="0"/>
              </a:rPr>
              <a:t>Acta</a:t>
            </a:r>
            <a:r>
              <a:rPr lang="en-US" sz="1400" b="1" i="1" dirty="0" smtClean="0">
                <a:latin typeface="Times New Roman" pitchFamily="18" charset="0"/>
              </a:rPr>
              <a:t>, </a:t>
            </a:r>
            <a:r>
              <a:rPr lang="en-US" sz="1400" b="1" dirty="0" smtClean="0">
                <a:latin typeface="Times New Roman" pitchFamily="18" charset="0"/>
              </a:rPr>
              <a:t>3 (7</a:t>
            </a:r>
            <a:r>
              <a:rPr lang="en-US" sz="1400" b="1" i="1" dirty="0" smtClean="0">
                <a:latin typeface="Times New Roman" pitchFamily="18" charset="0"/>
              </a:rPr>
              <a:t>), </a:t>
            </a:r>
            <a:r>
              <a:rPr lang="en-US" sz="1400" b="1" dirty="0" smtClean="0">
                <a:latin typeface="Times New Roman" pitchFamily="18" charset="0"/>
              </a:rPr>
              <a:t>e120, (2012).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God, the Pharmacist!,</a:t>
            </a:r>
            <a:r>
              <a:rPr lang="en-US" sz="1400" b="1" i="1" dirty="0" smtClean="0">
                <a:latin typeface="Times New Roman" pitchFamily="18" charset="0"/>
              </a:rPr>
              <a:t> Open Access Scientific Report</a:t>
            </a:r>
            <a:r>
              <a:rPr lang="en-US" sz="1400" b="1" dirty="0" smtClean="0">
                <a:latin typeface="Times New Roman" pitchFamily="18" charset="0"/>
              </a:rPr>
              <a:t> </a:t>
            </a:r>
            <a:r>
              <a:rPr lang="en-US" sz="1400" b="1" i="1" dirty="0" smtClean="0">
                <a:latin typeface="Times New Roman" pitchFamily="18" charset="0"/>
              </a:rPr>
              <a:t>, </a:t>
            </a:r>
            <a:r>
              <a:rPr lang="en-US" sz="1400" b="1" dirty="0" smtClean="0">
                <a:latin typeface="Times New Roman" pitchFamily="18" charset="0"/>
              </a:rPr>
              <a:t>1 (5</a:t>
            </a:r>
            <a:r>
              <a:rPr lang="en-US" sz="1400" b="1" i="1" dirty="0" smtClean="0">
                <a:latin typeface="Times New Roman" pitchFamily="18" charset="0"/>
              </a:rPr>
              <a:t>), </a:t>
            </a:r>
            <a:r>
              <a:rPr lang="en-US" sz="1400" b="1" dirty="0" smtClean="0">
                <a:latin typeface="Times New Roman" pitchFamily="18" charset="0"/>
              </a:rPr>
              <a:t>(2012).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Use of Polymers in Sustained Drug Release System, </a:t>
            </a:r>
            <a:r>
              <a:rPr lang="en-US" sz="1400" b="1" i="1" dirty="0" smtClean="0">
                <a:latin typeface="Times New Roman" pitchFamily="18" charset="0"/>
              </a:rPr>
              <a:t>Open Access Scientific Report</a:t>
            </a:r>
            <a:r>
              <a:rPr lang="en-US" sz="1400" b="1" dirty="0" smtClean="0">
                <a:latin typeface="Times New Roman" pitchFamily="18" charset="0"/>
              </a:rPr>
              <a:t>, 1 (6), (2012).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Thermally Resistant Polymers and their use,</a:t>
            </a:r>
            <a:r>
              <a:rPr lang="en-US" sz="1400" b="1" i="1" dirty="0" smtClean="0">
                <a:latin typeface="Times New Roman" pitchFamily="18" charset="0"/>
              </a:rPr>
              <a:t> </a:t>
            </a:r>
            <a:r>
              <a:rPr lang="en-US" sz="1400" b="1" i="1" dirty="0" err="1" smtClean="0">
                <a:latin typeface="Times New Roman" pitchFamily="18" charset="0"/>
              </a:rPr>
              <a:t>Pharmaceutica</a:t>
            </a:r>
            <a:r>
              <a:rPr lang="en-US" sz="1400" b="1" i="1" dirty="0" smtClean="0">
                <a:latin typeface="Times New Roman" pitchFamily="18" charset="0"/>
              </a:rPr>
              <a:t> </a:t>
            </a:r>
            <a:r>
              <a:rPr lang="en-US" sz="1400" b="1" i="1" dirty="0" err="1" smtClean="0">
                <a:latin typeface="Times New Roman" pitchFamily="18" charset="0"/>
              </a:rPr>
              <a:t>Analytica</a:t>
            </a:r>
            <a:r>
              <a:rPr lang="en-US" sz="1400" b="1" i="1" dirty="0" smtClean="0">
                <a:latin typeface="Times New Roman" pitchFamily="18" charset="0"/>
              </a:rPr>
              <a:t> </a:t>
            </a:r>
            <a:r>
              <a:rPr lang="en-US" sz="1400" b="1" i="1" dirty="0" err="1" smtClean="0">
                <a:latin typeface="Times New Roman" pitchFamily="18" charset="0"/>
              </a:rPr>
              <a:t>Acta</a:t>
            </a:r>
            <a:r>
              <a:rPr lang="en-US" sz="1400" b="1" i="1" dirty="0" smtClean="0">
                <a:latin typeface="Times New Roman" pitchFamily="18" charset="0"/>
              </a:rPr>
              <a:t>, </a:t>
            </a:r>
            <a:r>
              <a:rPr lang="en-US" sz="1400" b="1" dirty="0" smtClean="0">
                <a:latin typeface="Times New Roman" pitchFamily="18" charset="0"/>
              </a:rPr>
              <a:t>3 (8</a:t>
            </a:r>
            <a:r>
              <a:rPr lang="en-US" sz="1400" b="1" i="1" dirty="0" smtClean="0">
                <a:latin typeface="Times New Roman" pitchFamily="18" charset="0"/>
              </a:rPr>
              <a:t>), </a:t>
            </a:r>
            <a:r>
              <a:rPr lang="en-US" sz="1400" b="1" dirty="0" smtClean="0">
                <a:latin typeface="Times New Roman" pitchFamily="18" charset="0"/>
              </a:rPr>
              <a:t>e127, (2012).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and </a:t>
            </a:r>
            <a:r>
              <a:rPr lang="en-US" sz="1400" b="1" dirty="0" err="1" smtClean="0">
                <a:latin typeface="Times New Roman" pitchFamily="18" charset="0"/>
              </a:rPr>
              <a:t>Bharti</a:t>
            </a:r>
            <a:r>
              <a:rPr lang="en-US" sz="1400" b="1" dirty="0" smtClean="0">
                <a:latin typeface="Times New Roman" pitchFamily="18" charset="0"/>
              </a:rPr>
              <a:t> </a:t>
            </a:r>
            <a:r>
              <a:rPr lang="en-US" sz="1400" b="1" dirty="0" err="1" smtClean="0">
                <a:latin typeface="Times New Roman" pitchFamily="18" charset="0"/>
              </a:rPr>
              <a:t>Mittu</a:t>
            </a:r>
            <a:r>
              <a:rPr lang="en-US" sz="1400" b="1" dirty="0" smtClean="0">
                <a:latin typeface="Times New Roman" pitchFamily="18" charset="0"/>
              </a:rPr>
              <a:t>, Modern Approach to Research by DSC and its Advancements, </a:t>
            </a:r>
            <a:r>
              <a:rPr lang="en-US" sz="1400" b="1" i="1" dirty="0" err="1" smtClean="0">
                <a:latin typeface="Times New Roman" pitchFamily="18" charset="0"/>
              </a:rPr>
              <a:t>Pharmaceutica</a:t>
            </a:r>
            <a:r>
              <a:rPr lang="en-US" sz="1400" b="1" i="1" dirty="0" smtClean="0">
                <a:latin typeface="Times New Roman" pitchFamily="18" charset="0"/>
              </a:rPr>
              <a:t> </a:t>
            </a:r>
            <a:r>
              <a:rPr lang="en-US" sz="1400" b="1" i="1" dirty="0" err="1" smtClean="0">
                <a:latin typeface="Times New Roman" pitchFamily="18" charset="0"/>
              </a:rPr>
              <a:t>Analytica</a:t>
            </a:r>
            <a:r>
              <a:rPr lang="en-US" sz="1400" b="1" i="1" dirty="0" smtClean="0">
                <a:latin typeface="Times New Roman" pitchFamily="18" charset="0"/>
              </a:rPr>
              <a:t> </a:t>
            </a:r>
            <a:r>
              <a:rPr lang="en-US" sz="1400" b="1" i="1" dirty="0" err="1" smtClean="0">
                <a:latin typeface="Times New Roman" pitchFamily="18" charset="0"/>
              </a:rPr>
              <a:t>Acta</a:t>
            </a:r>
            <a:r>
              <a:rPr lang="en-US" sz="1400" b="1" dirty="0" smtClean="0">
                <a:latin typeface="Times New Roman" pitchFamily="18" charset="0"/>
              </a:rPr>
              <a:t>, 3(8), e129 (2012).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Polymers and its modifications, </a:t>
            </a:r>
            <a:r>
              <a:rPr lang="en-US" sz="1400" b="1" i="1" dirty="0" err="1" smtClean="0">
                <a:latin typeface="Times New Roman" pitchFamily="18" charset="0"/>
              </a:rPr>
              <a:t>Pharmaceutica</a:t>
            </a:r>
            <a:r>
              <a:rPr lang="en-US" sz="1400" b="1" i="1" dirty="0" smtClean="0">
                <a:latin typeface="Times New Roman" pitchFamily="18" charset="0"/>
              </a:rPr>
              <a:t> </a:t>
            </a:r>
            <a:r>
              <a:rPr lang="en-US" sz="1400" b="1" i="1" dirty="0" err="1" smtClean="0">
                <a:latin typeface="Times New Roman" pitchFamily="18" charset="0"/>
              </a:rPr>
              <a:t>Analytica</a:t>
            </a:r>
            <a:r>
              <a:rPr lang="en-US" sz="1400" b="1" i="1" dirty="0" smtClean="0">
                <a:latin typeface="Times New Roman" pitchFamily="18" charset="0"/>
              </a:rPr>
              <a:t> </a:t>
            </a:r>
            <a:r>
              <a:rPr lang="en-US" sz="1400" b="1" i="1" dirty="0" err="1" smtClean="0">
                <a:latin typeface="Times New Roman" pitchFamily="18" charset="0"/>
              </a:rPr>
              <a:t>Acta</a:t>
            </a:r>
            <a:r>
              <a:rPr lang="en-US" sz="1400" b="1" dirty="0" smtClean="0">
                <a:latin typeface="Times New Roman" pitchFamily="18" charset="0"/>
              </a:rPr>
              <a:t>, 3(8), e128 (2012).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and </a:t>
            </a:r>
            <a:r>
              <a:rPr lang="en-US" sz="1400" b="1" dirty="0" err="1" smtClean="0">
                <a:latin typeface="Times New Roman" pitchFamily="18" charset="0"/>
              </a:rPr>
              <a:t>Priyanka</a:t>
            </a:r>
            <a:r>
              <a:rPr lang="en-US" sz="1400" b="1" dirty="0" smtClean="0">
                <a:latin typeface="Times New Roman" pitchFamily="18" charset="0"/>
              </a:rPr>
              <a:t> </a:t>
            </a:r>
            <a:r>
              <a:rPr lang="en-US" sz="1400" b="1" dirty="0" err="1" smtClean="0">
                <a:latin typeface="Times New Roman" pitchFamily="18" charset="0"/>
              </a:rPr>
              <a:t>Chauhan</a:t>
            </a:r>
            <a:r>
              <a:rPr lang="en-US" sz="1400" b="1" dirty="0" smtClean="0">
                <a:latin typeface="Times New Roman" pitchFamily="18" charset="0"/>
              </a:rPr>
              <a:t>, Advanced Polymer Composites, </a:t>
            </a:r>
            <a:r>
              <a:rPr lang="en-US" sz="1400" b="1" i="1" dirty="0" smtClean="0">
                <a:latin typeface="Times New Roman" pitchFamily="18" charset="0"/>
              </a:rPr>
              <a:t>Journal of Analytical and Bio-analytical Techniques</a:t>
            </a:r>
            <a:r>
              <a:rPr lang="en-US" sz="1400" b="1" dirty="0" smtClean="0">
                <a:latin typeface="Times New Roman" pitchFamily="18" charset="0"/>
              </a:rPr>
              <a:t>, 3(6) 1000e108 (2012).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and </a:t>
            </a:r>
            <a:r>
              <a:rPr lang="en-US" sz="1400" b="1" dirty="0" err="1" smtClean="0">
                <a:latin typeface="Times New Roman" pitchFamily="18" charset="0"/>
              </a:rPr>
              <a:t>Priyanka</a:t>
            </a:r>
            <a:r>
              <a:rPr lang="en-US" sz="1400" b="1" dirty="0" smtClean="0">
                <a:latin typeface="Times New Roman" pitchFamily="18" charset="0"/>
              </a:rPr>
              <a:t> </a:t>
            </a:r>
            <a:r>
              <a:rPr lang="en-US" sz="1400" b="1" dirty="0" err="1" smtClean="0">
                <a:latin typeface="Times New Roman" pitchFamily="18" charset="0"/>
              </a:rPr>
              <a:t>Chauhan</a:t>
            </a:r>
            <a:r>
              <a:rPr lang="en-US" sz="1400" b="1" dirty="0" smtClean="0">
                <a:latin typeface="Times New Roman" pitchFamily="18" charset="0"/>
              </a:rPr>
              <a:t>, Bioremediation of Biopolymers, </a:t>
            </a:r>
            <a:r>
              <a:rPr lang="en-US" sz="1400" b="1" i="1" dirty="0" smtClean="0">
                <a:latin typeface="Times New Roman" pitchFamily="18" charset="0"/>
              </a:rPr>
              <a:t>Journal of Bioremediation and Biodegradation</a:t>
            </a:r>
            <a:r>
              <a:rPr lang="en-US" sz="1400" b="1" dirty="0" smtClean="0">
                <a:latin typeface="Times New Roman" pitchFamily="18" charset="0"/>
              </a:rPr>
              <a:t>, 3 (12) 100e127 (2012).</a:t>
            </a:r>
          </a:p>
          <a:p>
            <a:pPr marL="609600" indent="-609600" eaLnBrk="1" hangingPunct="1">
              <a:lnSpc>
                <a:spcPct val="80000"/>
              </a:lnSpc>
              <a:buFont typeface="Wingdings" pitchFamily="2" charset="2"/>
              <a:buNone/>
              <a:defRPr/>
            </a:pPr>
            <a:endParaRPr lang="en-US" sz="1400" b="1" dirty="0" smtClean="0">
              <a:latin typeface="Times New Roman" pitchFamily="18" charset="0"/>
            </a:endParaRPr>
          </a:p>
          <a:p>
            <a:pPr marL="609600" indent="-609600" eaLnBrk="1" hangingPunct="1">
              <a:lnSpc>
                <a:spcPct val="80000"/>
              </a:lnSpc>
              <a:defRPr/>
            </a:pPr>
            <a:r>
              <a:rPr lang="en-US" sz="1400" b="1" dirty="0" smtClean="0">
                <a:latin typeface="Times New Roman" pitchFamily="18" charset="0"/>
              </a:rPr>
              <a:t>Ashish </a:t>
            </a:r>
            <a:r>
              <a:rPr lang="en-US" sz="1400" b="1" dirty="0" err="1" smtClean="0">
                <a:latin typeface="Times New Roman" pitchFamily="18" charset="0"/>
              </a:rPr>
              <a:t>Chauhan</a:t>
            </a:r>
            <a:r>
              <a:rPr lang="en-US" sz="1400" b="1" dirty="0" smtClean="0">
                <a:latin typeface="Times New Roman" pitchFamily="18" charset="0"/>
              </a:rPr>
              <a:t>, </a:t>
            </a:r>
            <a:r>
              <a:rPr lang="en-US" sz="1400" b="1" dirty="0" err="1" smtClean="0">
                <a:latin typeface="Times New Roman" pitchFamily="18" charset="0"/>
              </a:rPr>
              <a:t>Priyanka</a:t>
            </a:r>
            <a:r>
              <a:rPr lang="en-US" sz="1400" b="1" dirty="0" smtClean="0">
                <a:latin typeface="Times New Roman" pitchFamily="18" charset="0"/>
              </a:rPr>
              <a:t> </a:t>
            </a:r>
            <a:r>
              <a:rPr lang="en-US" sz="1400" b="1" dirty="0" err="1" smtClean="0">
                <a:latin typeface="Times New Roman" pitchFamily="18" charset="0"/>
              </a:rPr>
              <a:t>Chauhan</a:t>
            </a:r>
            <a:r>
              <a:rPr lang="en-US" sz="1400" b="1" dirty="0" smtClean="0">
                <a:latin typeface="Times New Roman" pitchFamily="18" charset="0"/>
              </a:rPr>
              <a:t> and </a:t>
            </a:r>
            <a:r>
              <a:rPr lang="en-US" sz="1400" b="1" dirty="0" err="1" smtClean="0">
                <a:latin typeface="Times New Roman" pitchFamily="18" charset="0"/>
              </a:rPr>
              <a:t>Bharti</a:t>
            </a:r>
            <a:r>
              <a:rPr lang="en-US" sz="1400" b="1" dirty="0" smtClean="0">
                <a:latin typeface="Times New Roman" pitchFamily="18" charset="0"/>
              </a:rPr>
              <a:t> </a:t>
            </a:r>
            <a:r>
              <a:rPr lang="en-US" sz="1400" b="1" dirty="0" err="1" smtClean="0">
                <a:latin typeface="Times New Roman" pitchFamily="18" charset="0"/>
              </a:rPr>
              <a:t>Mittu</a:t>
            </a:r>
            <a:r>
              <a:rPr lang="en-US" sz="1400" b="1" dirty="0" smtClean="0">
                <a:latin typeface="Times New Roman" pitchFamily="18" charset="0"/>
              </a:rPr>
              <a:t>,  Biodegradable Plastic, </a:t>
            </a:r>
            <a:r>
              <a:rPr lang="en-US" sz="1400" b="1" i="1" dirty="0" smtClean="0">
                <a:latin typeface="Times New Roman" pitchFamily="18" charset="0"/>
              </a:rPr>
              <a:t>Journal of Textile Science and Engineering</a:t>
            </a:r>
            <a:r>
              <a:rPr lang="en-US" sz="1400" b="1" dirty="0" smtClean="0">
                <a:latin typeface="Times New Roman" pitchFamily="18" charset="0"/>
              </a:rPr>
              <a:t>, 3(1) (2013).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endParaRPr lang="en-US" smtClean="0"/>
          </a:p>
        </p:txBody>
      </p:sp>
      <p:sp>
        <p:nvSpPr>
          <p:cNvPr id="31747" name="Content Placeholder 2"/>
          <p:cNvSpPr>
            <a:spLocks noGrp="1"/>
          </p:cNvSpPr>
          <p:nvPr>
            <p:ph idx="1"/>
          </p:nvPr>
        </p:nvSpPr>
        <p:spPr/>
        <p:txBody>
          <a:bodyPr/>
          <a:lstStyle/>
          <a:p>
            <a:endParaRPr lang="en-US" smtClean="0"/>
          </a:p>
        </p:txBody>
      </p:sp>
      <p:pic>
        <p:nvPicPr>
          <p:cNvPr id="317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44450" y="225425"/>
            <a:ext cx="9007475" cy="1143000"/>
          </a:xfrm>
          <a:prstGeom prst="rect">
            <a:avLst/>
          </a:prstGeom>
          <a:gradFill flip="none" rotWithShape="1">
            <a:gsLst>
              <a:gs pos="0">
                <a:srgbClr val="B8A6A6">
                  <a:tint val="66000"/>
                  <a:satMod val="160000"/>
                </a:srgbClr>
              </a:gs>
              <a:gs pos="50000">
                <a:srgbClr val="B8A6A6">
                  <a:tint val="44500"/>
                  <a:satMod val="160000"/>
                </a:srgbClr>
              </a:gs>
              <a:gs pos="100000">
                <a:srgbClr val="B8A6A6">
                  <a:tint val="23500"/>
                  <a:satMod val="160000"/>
                </a:srgbClr>
              </a:gs>
            </a:gsLst>
            <a:lin ang="16200000" scaled="1"/>
            <a:tileRect/>
          </a:gradFill>
          <a:ln>
            <a:solidFill>
              <a:srgbClr val="B8A6A6"/>
            </a:solidFill>
          </a:ln>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auto">
              <a:spcAft>
                <a:spcPts val="0"/>
              </a:spcAft>
              <a:defRPr/>
            </a:pPr>
            <a:r>
              <a:rPr lang="en-US" sz="3000" b="1" dirty="0" smtClean="0">
                <a:solidFill>
                  <a:srgbClr val="8C0000"/>
                </a:solidFill>
              </a:rPr>
              <a:t>Journal of Chemical Engineering &amp; Process Technology </a:t>
            </a:r>
            <a:r>
              <a:rPr lang="en-US" sz="3200" b="1" dirty="0" smtClean="0">
                <a:solidFill>
                  <a:srgbClr val="8C0000"/>
                </a:solidFill>
              </a:rPr>
              <a:t/>
            </a:r>
            <a:br>
              <a:rPr lang="en-US" sz="3200" b="1" dirty="0" smtClean="0">
                <a:solidFill>
                  <a:srgbClr val="8C0000"/>
                </a:solidFill>
              </a:rPr>
            </a:br>
            <a:r>
              <a:rPr lang="en-US" sz="3000" b="1" dirty="0" smtClean="0">
                <a:solidFill>
                  <a:srgbClr val="8C0000"/>
                </a:solidFill>
              </a:rPr>
              <a:t>Related Journals</a:t>
            </a:r>
            <a:endParaRPr lang="en-US" sz="3000" b="1" dirty="0">
              <a:solidFill>
                <a:srgbClr val="8C0000"/>
              </a:solidFill>
            </a:endParaRPr>
          </a:p>
        </p:txBody>
      </p:sp>
      <p:sp>
        <p:nvSpPr>
          <p:cNvPr id="7" name="Vertical Scroll 6"/>
          <p:cNvSpPr/>
          <p:nvPr/>
        </p:nvSpPr>
        <p:spPr>
          <a:xfrm>
            <a:off x="-82550" y="1471613"/>
            <a:ext cx="5864225" cy="5486400"/>
          </a:xfrm>
          <a:prstGeom prst="verticalScroll">
            <a:avLst/>
          </a:prstGeom>
          <a:solidFill>
            <a:srgbClr val="B8A6A6"/>
          </a:solidFill>
          <a:ln>
            <a:solidFill>
              <a:srgbClr val="B8A6A6"/>
            </a:solidFill>
          </a:ln>
        </p:spPr>
        <p:style>
          <a:lnRef idx="2">
            <a:schemeClr val="accent3"/>
          </a:lnRef>
          <a:fillRef idx="1">
            <a:schemeClr val="lt1"/>
          </a:fillRef>
          <a:effectRef idx="0">
            <a:schemeClr val="accent3"/>
          </a:effectRef>
          <a:fontRef idx="minor">
            <a:schemeClr val="dk1"/>
          </a:fontRef>
        </p:style>
        <p:txBody>
          <a:bodyPr anchor="ctr"/>
          <a:lstStyle/>
          <a:p>
            <a:pPr marL="342900" indent="-342900" defTabSz="457200" eaLnBrk="1" fontAlgn="auto" hangingPunct="1">
              <a:spcBef>
                <a:spcPts val="0"/>
              </a:spcBef>
              <a:spcAft>
                <a:spcPts val="0"/>
              </a:spcAft>
              <a:buFont typeface="Wingdings" panose="05000000000000000000" pitchFamily="2" charset="2"/>
              <a:buChar char="Ø"/>
              <a:defRPr/>
            </a:pPr>
            <a:r>
              <a:rPr lang="en-US" sz="2400" dirty="0">
                <a:solidFill>
                  <a:srgbClr val="460000"/>
                </a:solidFill>
                <a:ea typeface="Tahoma" pitchFamily="34" charset="0"/>
                <a:cs typeface="Tahoma" pitchFamily="34" charset="0"/>
              </a:rPr>
              <a:t>Journal of Petroleum &amp; Environmental Biotechnology</a:t>
            </a:r>
          </a:p>
          <a:p>
            <a:pPr marL="342900" indent="-342900" defTabSz="457200" eaLnBrk="1" fontAlgn="auto" hangingPunct="1">
              <a:spcBef>
                <a:spcPts val="0"/>
              </a:spcBef>
              <a:spcAft>
                <a:spcPts val="0"/>
              </a:spcAft>
              <a:buFont typeface="Wingdings" panose="05000000000000000000" pitchFamily="2" charset="2"/>
              <a:buChar char="Ø"/>
              <a:defRPr/>
            </a:pPr>
            <a:r>
              <a:rPr lang="en-US" sz="2400" dirty="0">
                <a:solidFill>
                  <a:srgbClr val="460000"/>
                </a:solidFill>
                <a:ea typeface="Tahoma" pitchFamily="34" charset="0"/>
                <a:cs typeface="Tahoma" pitchFamily="34" charset="0"/>
              </a:rPr>
              <a:t>Journal of Civil &amp; Environmental Engineering</a:t>
            </a:r>
          </a:p>
          <a:p>
            <a:pPr marL="342900" indent="-342900" defTabSz="457200" eaLnBrk="1" fontAlgn="auto" hangingPunct="1">
              <a:spcBef>
                <a:spcPts val="0"/>
              </a:spcBef>
              <a:spcAft>
                <a:spcPts val="0"/>
              </a:spcAft>
              <a:buFont typeface="Wingdings" panose="05000000000000000000" pitchFamily="2" charset="2"/>
              <a:buChar char="Ø"/>
              <a:defRPr/>
            </a:pPr>
            <a:r>
              <a:rPr lang="en-US" sz="2400" dirty="0">
                <a:solidFill>
                  <a:srgbClr val="460000"/>
                </a:solidFill>
                <a:ea typeface="Tahoma" pitchFamily="34" charset="0"/>
                <a:cs typeface="Tahoma" pitchFamily="34" charset="0"/>
              </a:rPr>
              <a:t>Journal of Advanced Chemical Engineering</a:t>
            </a:r>
          </a:p>
        </p:txBody>
      </p:sp>
      <p:pic>
        <p:nvPicPr>
          <p:cNvPr id="31751"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9217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a:solidFill>
            <a:srgbClr val="957878"/>
          </a:solidFill>
        </p:spPr>
        <p:style>
          <a:lnRef idx="3">
            <a:schemeClr val="lt1"/>
          </a:lnRef>
          <a:fillRef idx="1">
            <a:schemeClr val="accent2"/>
          </a:fillRef>
          <a:effectRef idx="1">
            <a:schemeClr val="accent2"/>
          </a:effectRef>
          <a:fontRef idx="minor">
            <a:schemeClr val="lt1"/>
          </a:fontRef>
        </p:style>
        <p:txBody>
          <a:bodyPr anchor="ctr"/>
          <a:lstStyle/>
          <a:p>
            <a:pPr marL="285750" indent="-285750" defTabSz="457200" eaLnBrk="1" fontAlgn="auto" hangingPunct="1">
              <a:spcBef>
                <a:spcPts val="0"/>
              </a:spcBef>
              <a:spcAft>
                <a:spcPts val="0"/>
              </a:spcAft>
              <a:buFont typeface="Wingdings" panose="05000000000000000000" pitchFamily="2" charset="2"/>
              <a:buChar char="Ø"/>
              <a:defRPr/>
            </a:pPr>
            <a:r>
              <a:rPr lang="en-US" sz="2400" dirty="0">
                <a:solidFill>
                  <a:srgbClr val="FFC000"/>
                </a:solidFill>
              </a:rPr>
              <a:t>3rd World Congress on </a:t>
            </a:r>
            <a:r>
              <a:rPr lang="en-US" sz="2400" dirty="0" err="1">
                <a:solidFill>
                  <a:srgbClr val="FFC000"/>
                </a:solidFill>
              </a:rPr>
              <a:t>Petrochemistry</a:t>
            </a:r>
            <a:r>
              <a:rPr lang="en-US" sz="2400" dirty="0">
                <a:solidFill>
                  <a:srgbClr val="FFC000"/>
                </a:solidFill>
              </a:rPr>
              <a:t> and Chemical Engineering</a:t>
            </a:r>
          </a:p>
          <a:p>
            <a:pPr marL="285750" indent="-285750" defTabSz="457200" eaLnBrk="1" fontAlgn="auto" hangingPunct="1">
              <a:spcBef>
                <a:spcPts val="0"/>
              </a:spcBef>
              <a:spcAft>
                <a:spcPts val="0"/>
              </a:spcAft>
              <a:buFont typeface="Wingdings" panose="05000000000000000000" pitchFamily="2" charset="2"/>
              <a:buChar char="Ø"/>
              <a:defRPr/>
            </a:pPr>
            <a:r>
              <a:rPr lang="en-US" sz="2400" dirty="0">
                <a:solidFill>
                  <a:srgbClr val="FFC000"/>
                </a:solidFill>
              </a:rPr>
              <a:t>International Conference on Significant Advances in Biomedical Engineering</a:t>
            </a:r>
            <a:endParaRPr lang="en-US" sz="2200" dirty="0">
              <a:solidFill>
                <a:srgbClr val="FFC000"/>
              </a:solidFill>
            </a:endParaRPr>
          </a:p>
        </p:txBody>
      </p:sp>
      <p:sp>
        <p:nvSpPr>
          <p:cNvPr id="7" name="Double Wave 6"/>
          <p:cNvSpPr/>
          <p:nvPr/>
        </p:nvSpPr>
        <p:spPr>
          <a:xfrm>
            <a:off x="187325" y="0"/>
            <a:ext cx="8777288" cy="1435100"/>
          </a:xfrm>
          <a:prstGeom prst="doubleWave">
            <a:avLst/>
          </a:prstGeom>
          <a:gradFill>
            <a:gsLst>
              <a:gs pos="6244">
                <a:srgbClr val="F2AEAF"/>
              </a:gs>
              <a:gs pos="12900">
                <a:srgbClr val="FBA7A4"/>
              </a:gs>
              <a:gs pos="83750">
                <a:srgbClr val="FBA7A4"/>
              </a:gs>
              <a:gs pos="5463">
                <a:srgbClr val="F3ABAC"/>
              </a:gs>
              <a:gs pos="4683">
                <a:srgbClr val="F4A8A8"/>
              </a:gs>
              <a:gs pos="3122">
                <a:srgbClr val="F6A1A0"/>
              </a:gs>
              <a:gs pos="0">
                <a:srgbClr val="FBA7A4">
                  <a:lumMod val="95000"/>
                </a:srgbClr>
              </a:gs>
              <a:gs pos="50000">
                <a:srgbClr val="FBA7A4"/>
              </a:gs>
              <a:gs pos="100000">
                <a:srgbClr val="FBA7A4"/>
              </a:gs>
            </a:gsLst>
            <a:lin ang="5400000" scaled="0"/>
          </a:gradFill>
          <a:ln>
            <a:noFill/>
          </a:ln>
        </p:spPr>
        <p:style>
          <a:lnRef idx="1">
            <a:schemeClr val="accent5"/>
          </a:lnRef>
          <a:fillRef idx="2">
            <a:schemeClr val="accent5"/>
          </a:fillRef>
          <a:effectRef idx="1">
            <a:schemeClr val="accent5"/>
          </a:effectRef>
          <a:fontRef idx="minor">
            <a:schemeClr val="dk1"/>
          </a:fontRef>
        </p:style>
        <p:txBody>
          <a:bodyPr anchor="ctr"/>
          <a:lstStyle/>
          <a:p>
            <a:pPr algn="ctr" defTabSz="457200" eaLnBrk="1" fontAlgn="auto" hangingPunct="1">
              <a:spcBef>
                <a:spcPts val="0"/>
              </a:spcBef>
              <a:spcAft>
                <a:spcPts val="0"/>
              </a:spcAft>
              <a:defRPr/>
            </a:pPr>
            <a:r>
              <a:rPr lang="en-US" sz="3000" b="1" dirty="0">
                <a:solidFill>
                  <a:srgbClr val="8C0000"/>
                </a:solidFill>
              </a:rPr>
              <a:t>Journal of Chemical Engineering &amp; Process Technology</a:t>
            </a:r>
            <a:r>
              <a:rPr lang="en-US" sz="3400" b="1" dirty="0">
                <a:solidFill>
                  <a:srgbClr val="000000"/>
                </a:solidFill>
              </a:rPr>
              <a:t/>
            </a:r>
            <a:br>
              <a:rPr lang="en-US" sz="3400" b="1" dirty="0">
                <a:solidFill>
                  <a:srgbClr val="000000"/>
                </a:solidFill>
              </a:rPr>
            </a:br>
            <a:r>
              <a:rPr lang="en-US" sz="3000" b="1" dirty="0">
                <a:solidFill>
                  <a:srgbClr val="8C0000"/>
                </a:solidFill>
              </a:rPr>
              <a:t>Related Conferences</a:t>
            </a:r>
          </a:p>
        </p:txBody>
      </p:sp>
    </p:spTree>
    <p:extLst>
      <p:ext uri="{BB962C8B-B14F-4D97-AF65-F5344CB8AC3E}">
        <p14:creationId xmlns:p14="http://schemas.microsoft.com/office/powerpoint/2010/main" val="1116987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endParaRPr lang="en-US" smtClean="0"/>
          </a:p>
        </p:txBody>
      </p:sp>
      <p:sp>
        <p:nvSpPr>
          <p:cNvPr id="33795" name="Content Placeholder 2"/>
          <p:cNvSpPr>
            <a:spLocks noGrp="1"/>
          </p:cNvSpPr>
          <p:nvPr>
            <p:ph idx="1"/>
          </p:nvPr>
        </p:nvSpPr>
        <p:spPr/>
        <p:txBody>
          <a:bodyPr/>
          <a:lstStyle/>
          <a:p>
            <a:endParaRPr lang="en-US" smtClean="0"/>
          </a:p>
        </p:txBody>
      </p:sp>
      <p:pic>
        <p:nvPicPr>
          <p:cNvPr id="33796"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084388" y="215900"/>
            <a:ext cx="7086600" cy="830263"/>
          </a:xfrm>
          <a:prstGeom prst="rect">
            <a:avLst/>
          </a:prstGeom>
        </p:spPr>
        <p:txBody>
          <a:bodyPr>
            <a:spAutoFit/>
          </a:bodyPr>
          <a:lstStyle/>
          <a:p>
            <a:pPr defTabSz="457200" eaLnBrk="1" fontAlgn="auto" hangingPunct="1">
              <a:spcBef>
                <a:spcPts val="0"/>
              </a:spcBef>
              <a:spcAft>
                <a:spcPts val="0"/>
              </a:spcAft>
              <a:defRPr/>
            </a:pPr>
            <a:r>
              <a:rPr lang="en-US" sz="2400" b="1" dirty="0">
                <a:solidFill>
                  <a:srgbClr val="CED5DD">
                    <a:lumMod val="10000"/>
                  </a:srgbClr>
                </a:solidFill>
                <a:latin typeface="Andalus" panose="02020603050405020304" pitchFamily="18" charset="-78"/>
                <a:cs typeface="Andalus" panose="02020603050405020304" pitchFamily="18" charset="-78"/>
              </a:rPr>
              <a:t>OMICS </a:t>
            </a:r>
            <a:r>
              <a:rPr lang="en-US" sz="2400" b="1" dirty="0" smtClean="0">
                <a:solidFill>
                  <a:srgbClr val="CED5DD">
                    <a:lumMod val="10000"/>
                  </a:srgbClr>
                </a:solidFill>
                <a:latin typeface="Andalus" panose="02020603050405020304" pitchFamily="18" charset="-78"/>
                <a:cs typeface="Andalus" panose="02020603050405020304" pitchFamily="18" charset="-78"/>
              </a:rPr>
              <a:t>International </a:t>
            </a:r>
            <a:r>
              <a:rPr lang="en-US" sz="2400" b="1" dirty="0">
                <a:solidFill>
                  <a:srgbClr val="CED5DD">
                    <a:lumMod val="10000"/>
                  </a:srgbClr>
                </a:solidFill>
                <a:latin typeface="Andalus" panose="02020603050405020304" pitchFamily="18" charset="-78"/>
                <a:cs typeface="Andalus" panose="02020603050405020304" pitchFamily="18" charset="-78"/>
              </a:rPr>
              <a:t>Open Access Membership</a:t>
            </a:r>
            <a:br>
              <a:rPr lang="en-US" sz="2400" b="1" dirty="0">
                <a:solidFill>
                  <a:srgbClr val="CED5DD">
                    <a:lumMod val="10000"/>
                  </a:srgbClr>
                </a:solidFill>
                <a:latin typeface="Andalus" panose="02020603050405020304" pitchFamily="18" charset="-78"/>
                <a:cs typeface="Andalus" panose="02020603050405020304" pitchFamily="18" charset="-78"/>
              </a:rPr>
            </a:br>
            <a:endParaRPr lang="en-US" sz="2400" b="1" dirty="0">
              <a:solidFill>
                <a:srgbClr val="CED5DD">
                  <a:lumMod val="10000"/>
                </a:srgbClr>
              </a:solidFill>
              <a:latin typeface="Andalus" panose="02020603050405020304" pitchFamily="18" charset="-78"/>
              <a:cs typeface="Andalus" panose="02020603050405020304" pitchFamily="18" charset="-78"/>
            </a:endParaRPr>
          </a:p>
        </p:txBody>
      </p:sp>
      <p:sp>
        <p:nvSpPr>
          <p:cNvPr id="7" name="Teardrop 6"/>
          <p:cNvSpPr/>
          <p:nvPr/>
        </p:nvSpPr>
        <p:spPr>
          <a:xfrm>
            <a:off x="1260475" y="630238"/>
            <a:ext cx="7696200" cy="3560762"/>
          </a:xfrm>
          <a:prstGeom prst="teardrop">
            <a:avLst/>
          </a:prstGeom>
          <a:solidFill>
            <a:srgbClr val="957878"/>
          </a:solidFill>
        </p:spPr>
        <p:style>
          <a:lnRef idx="1">
            <a:schemeClr val="accent5"/>
          </a:lnRef>
          <a:fillRef idx="2">
            <a:schemeClr val="accent5"/>
          </a:fillRef>
          <a:effectRef idx="1">
            <a:schemeClr val="accent5"/>
          </a:effectRef>
          <a:fontRef idx="minor">
            <a:schemeClr val="dk1"/>
          </a:fontRef>
        </p:style>
        <p:txBody>
          <a:bodyPr anchor="ctr"/>
          <a:lstStyle/>
          <a:p>
            <a:pPr defTabSz="457200" eaLnBrk="1" fontAlgn="auto" hangingPunct="1">
              <a:spcBef>
                <a:spcPts val="0"/>
              </a:spcBef>
              <a:spcAft>
                <a:spcPts val="0"/>
              </a:spcAft>
              <a:defRPr/>
            </a:pPr>
            <a:r>
              <a:rPr lang="en-US" sz="1800" dirty="0">
                <a:solidFill>
                  <a:srgbClr val="000000"/>
                </a:solidFill>
                <a:latin typeface="Calisto MT" panose="02040603050505030304" pitchFamily="18" charset="0"/>
              </a:rPr>
              <a:t>OMICS </a:t>
            </a:r>
            <a:r>
              <a:rPr lang="en-US" sz="1800" dirty="0" smtClean="0">
                <a:solidFill>
                  <a:srgbClr val="000000"/>
                </a:solidFill>
                <a:latin typeface="Calisto MT" panose="02040603050505030304" pitchFamily="18" charset="0"/>
              </a:rPr>
              <a:t>International offers Open </a:t>
            </a:r>
            <a:r>
              <a:rPr lang="en-US" sz="1800" dirty="0">
                <a:solidFill>
                  <a:srgbClr val="000000"/>
                </a:solidFill>
                <a:latin typeface="Calisto MT" panose="02040603050505030304" pitchFamily="18" charset="0"/>
              </a:rPr>
              <a:t>Access Membership </a:t>
            </a:r>
            <a:r>
              <a:rPr lang="en-US" sz="1800" dirty="0" smtClean="0">
                <a:solidFill>
                  <a:srgbClr val="000000"/>
                </a:solidFill>
                <a:latin typeface="Calisto MT" panose="02040603050505030304" pitchFamily="18" charset="0"/>
              </a:rPr>
              <a:t>for </a:t>
            </a:r>
            <a:r>
              <a:rPr lang="en-US" sz="1800" dirty="0">
                <a:solidFill>
                  <a:srgbClr val="000000"/>
                </a:solidFill>
                <a:latin typeface="Calisto MT" panose="02040603050505030304" pitchFamily="18" charset="0"/>
              </a:rPr>
              <a:t>academic and research institutions, funders and corporations to actively encourage open access in scholarly communication and the dissemination of research published by their authors.</a:t>
            </a:r>
          </a:p>
          <a:p>
            <a:pPr defTabSz="457200" eaLnBrk="1" fontAlgn="auto" hangingPunct="1">
              <a:spcBef>
                <a:spcPts val="0"/>
              </a:spcBef>
              <a:spcAft>
                <a:spcPts val="0"/>
              </a:spcAft>
              <a:defRPr/>
            </a:pPr>
            <a:r>
              <a:rPr lang="en-US" sz="1800" dirty="0">
                <a:solidFill>
                  <a:srgbClr val="000000"/>
                </a:solidFill>
                <a:latin typeface="Calisto MT" panose="02040603050505030304" pitchFamily="18" charset="0"/>
              </a:rPr>
              <a:t>For more details and benefits, click on the link below:</a:t>
            </a:r>
          </a:p>
          <a:p>
            <a:pPr defTabSz="457200" eaLnBrk="1" fontAlgn="auto" hangingPunct="1">
              <a:spcBef>
                <a:spcPts val="0"/>
              </a:spcBef>
              <a:spcAft>
                <a:spcPts val="0"/>
              </a:spcAft>
              <a:defRPr/>
            </a:pPr>
            <a:r>
              <a:rPr lang="en-US" sz="1800" dirty="0">
                <a:solidFill>
                  <a:srgbClr val="CED5DD">
                    <a:lumMod val="75000"/>
                  </a:srgbClr>
                </a:solidFill>
                <a:latin typeface="Calisto MT" panose="02040603050505030304" pitchFamily="18" charset="0"/>
                <a:hlinkClick r:id="rId4"/>
              </a:rPr>
              <a:t>http://omicsonline.org/membership.php</a:t>
            </a:r>
            <a:r>
              <a:rPr lang="en-US" sz="1800" dirty="0">
                <a:solidFill>
                  <a:srgbClr val="000000">
                    <a:lumMod val="10000"/>
                  </a:srgbClr>
                </a:solidFill>
                <a:latin typeface="Calisto MT" panose="02040603050505030304" pitchFamily="18" charset="0"/>
              </a:rPr>
              <a:t> </a:t>
            </a:r>
          </a:p>
        </p:txBody>
      </p:sp>
    </p:spTree>
    <p:extLst>
      <p:ext uri="{BB962C8B-B14F-4D97-AF65-F5344CB8AC3E}">
        <p14:creationId xmlns:p14="http://schemas.microsoft.com/office/powerpoint/2010/main" val="36452918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defTabSz="457200" eaLnBrk="1" fontAlgn="auto" hangingPunct="1">
              <a:spcBef>
                <a:spcPts val="0"/>
              </a:spcBef>
              <a:spcAft>
                <a:spcPts val="0"/>
              </a:spcAft>
              <a:defRPr/>
            </a:pPr>
            <a:r>
              <a:rPr lang="en-IN" sz="2000" dirty="0">
                <a:solidFill>
                  <a:srgbClr val="EEECE1">
                    <a:lumMod val="10000"/>
                  </a:srgbClr>
                </a:solidFill>
                <a:latin typeface="Centaur" panose="02030504050205020304" pitchFamily="18" charset="0"/>
              </a:rPr>
              <a:t>OMICS </a:t>
            </a:r>
            <a:r>
              <a:rPr lang="en-IN" sz="2000" dirty="0" smtClean="0">
                <a:solidFill>
                  <a:srgbClr val="EEECE1">
                    <a:lumMod val="10000"/>
                  </a:srgbClr>
                </a:solidFill>
                <a:latin typeface="Centaur" panose="02030504050205020304" pitchFamily="18" charset="0"/>
              </a:rPr>
              <a:t>International </a:t>
            </a:r>
            <a:r>
              <a:rPr lang="en-IN" sz="2000" dirty="0">
                <a:solidFill>
                  <a:srgbClr val="EEECE1">
                    <a:lumMod val="10000"/>
                  </a:srgbClr>
                </a:solidFill>
                <a:latin typeface="Centaur" panose="02030504050205020304" pitchFamily="18" charset="0"/>
              </a:rPr>
              <a:t>welcomes submissions that are original and technically so as to serve both the developing world and developed countries in the best possible way.</a:t>
            </a:r>
          </a:p>
          <a:p>
            <a:pPr algn="ctr" defTabSz="457200" eaLnBrk="1" fontAlgn="auto" hangingPunct="1">
              <a:spcBef>
                <a:spcPts val="0"/>
              </a:spcBef>
              <a:spcAft>
                <a:spcPts val="0"/>
              </a:spcAft>
              <a:defRPr/>
            </a:pPr>
            <a:r>
              <a:rPr lang="en-US" sz="2000" dirty="0">
                <a:solidFill>
                  <a:srgbClr val="EEECE1">
                    <a:lumMod val="10000"/>
                  </a:srgbClr>
                </a:solidFill>
                <a:latin typeface="Centaur" panose="02030504050205020304" pitchFamily="18" charset="0"/>
              </a:rPr>
              <a:t>OMICS </a:t>
            </a:r>
            <a:r>
              <a:rPr lang="en-IN" sz="2000" dirty="0">
                <a:solidFill>
                  <a:srgbClr val="EEECE1">
                    <a:lumMod val="10000"/>
                  </a:srgbClr>
                </a:solidFill>
                <a:latin typeface="Centaur" panose="02030504050205020304" pitchFamily="18" charset="0"/>
              </a:rPr>
              <a:t>International </a:t>
            </a:r>
            <a:r>
              <a:rPr lang="en-US" sz="2000" dirty="0" smtClean="0">
                <a:solidFill>
                  <a:srgbClr val="EEECE1">
                    <a:lumMod val="10000"/>
                  </a:srgbClr>
                </a:solidFill>
                <a:latin typeface="Centaur" panose="02030504050205020304" pitchFamily="18" charset="0"/>
              </a:rPr>
              <a:t>Journals  </a:t>
            </a:r>
            <a:r>
              <a:rPr lang="en-US" sz="2000" dirty="0">
                <a:solidFill>
                  <a:srgbClr val="EEECE1">
                    <a:lumMod val="10000"/>
                  </a:srgbClr>
                </a:solidFill>
                <a:latin typeface="Centaur" panose="02030504050205020304" pitchFamily="18" charset="0"/>
              </a:rPr>
              <a:t>are poised in excellence by publishing high quality research. </a:t>
            </a:r>
            <a:r>
              <a:rPr lang="en-IN" sz="2000" dirty="0">
                <a:solidFill>
                  <a:srgbClr val="EEECE1">
                    <a:lumMod val="10000"/>
                  </a:srgbClr>
                </a:solidFill>
                <a:latin typeface="Centaur" panose="02030504050205020304" pitchFamily="18" charset="0"/>
              </a:rPr>
              <a:t>OMICS Group follows an Editorial Manager® System peer review process and boasts of a strong and active editorial board.</a:t>
            </a:r>
            <a:endParaRPr lang="en-US" sz="2000" dirty="0">
              <a:solidFill>
                <a:srgbClr val="EEECE1">
                  <a:lumMod val="10000"/>
                </a:srgbClr>
              </a:solidFill>
              <a:latin typeface="Centaur" panose="02030504050205020304" pitchFamily="18" charset="0"/>
            </a:endParaRPr>
          </a:p>
          <a:p>
            <a:pPr algn="ctr" defTabSz="457200" eaLnBrk="1" fontAlgn="auto" hangingPunct="1">
              <a:spcBef>
                <a:spcPts val="0"/>
              </a:spcBef>
              <a:spcAft>
                <a:spcPts val="0"/>
              </a:spcAft>
              <a:defRPr/>
            </a:pPr>
            <a:r>
              <a:rPr lang="en-US" sz="2000" dirty="0">
                <a:solidFill>
                  <a:srgbClr val="EEECE1">
                    <a:lumMod val="10000"/>
                  </a:srgbClr>
                </a:solidFill>
                <a:latin typeface="Centaur" panose="02030504050205020304" pitchFamily="18" charset="0"/>
              </a:rPr>
              <a:t>Editors and reviewers are experts in their field and provide anonymous, unbiased and detailed reviews of all submissions.</a:t>
            </a:r>
          </a:p>
          <a:p>
            <a:pPr algn="ctr" defTabSz="457200" eaLnBrk="1" fontAlgn="auto" hangingPunct="1">
              <a:spcBef>
                <a:spcPts val="0"/>
              </a:spcBef>
              <a:spcAft>
                <a:spcPts val="0"/>
              </a:spcAft>
              <a:defRPr/>
            </a:pPr>
            <a:r>
              <a:rPr lang="en-IN" sz="2000" dirty="0">
                <a:solidFill>
                  <a:srgbClr val="EEECE1">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EEECE1">
                  <a:lumMod val="10000"/>
                </a:srgbClr>
              </a:solidFill>
              <a:latin typeface="Centaur" panose="02030504050205020304" pitchFamily="18" charset="0"/>
            </a:endParaRPr>
          </a:p>
          <a:p>
            <a:pPr defTabSz="457200" eaLnBrk="1" fontAlgn="auto" hangingPunct="1">
              <a:spcBef>
                <a:spcPts val="0"/>
              </a:spcBef>
              <a:spcAft>
                <a:spcPts val="0"/>
              </a:spcAft>
              <a:defRPr/>
            </a:pPr>
            <a:endParaRPr lang="en-US" sz="2000" dirty="0">
              <a:solidFill>
                <a:prstClr val="black"/>
              </a:solidFill>
            </a:endParaRPr>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defTabSz="457200" eaLnBrk="1" fontAlgn="auto" hangingPunct="1">
              <a:spcBef>
                <a:spcPts val="0"/>
              </a:spcBef>
              <a:spcAft>
                <a:spcPts val="0"/>
              </a:spcAft>
              <a:defRPr/>
            </a:pPr>
            <a:r>
              <a:rPr lang="en-US" sz="1800"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sz="1800" dirty="0">
                <a:solidFill>
                  <a:srgbClr val="4BACC6">
                    <a:lumMod val="10000"/>
                  </a:srgbClr>
                </a:solidFill>
                <a:latin typeface="Microsoft YaHei" panose="020B0503020204020204" pitchFamily="34" charset="-122"/>
                <a:ea typeface="Microsoft YaHei" panose="020B0503020204020204" pitchFamily="34" charset="-122"/>
                <a:hlinkClick r:id="rId3"/>
              </a:rPr>
              <a:t>http://omicsonline.org/Submitmanuscript.php</a:t>
            </a:r>
            <a:r>
              <a:rPr lang="en-US" sz="1800" dirty="0">
                <a:solidFill>
                  <a:srgbClr val="4BACC6">
                    <a:lumMod val="10000"/>
                  </a:srgbClr>
                </a:solidFill>
                <a:latin typeface="Microsoft YaHei" panose="020B0503020204020204" pitchFamily="34" charset="-122"/>
                <a:ea typeface="Microsoft YaHei" panose="020B0503020204020204" pitchFamily="34" charset="-122"/>
              </a:rPr>
              <a:t> </a:t>
            </a:r>
          </a:p>
          <a:p>
            <a:pPr defTabSz="457200" eaLnBrk="1" fontAlgn="auto" hangingPunct="1">
              <a:spcBef>
                <a:spcPts val="0"/>
              </a:spcBef>
              <a:spcAft>
                <a:spcPts val="0"/>
              </a:spcAft>
              <a:defRPr/>
            </a:pPr>
            <a:endParaRPr lang="en-US" sz="1800"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3200" dirty="0" smtClean="0">
                <a:solidFill>
                  <a:srgbClr val="8064A2">
                    <a:lumMod val="10000"/>
                  </a:srgbClr>
                </a:solidFill>
                <a:latin typeface="Baskerville Old Face" panose="02020602080505020303" pitchFamily="18" charset="0"/>
              </a:rPr>
              <a:t>OMICS Journals are welcoming Submissions</a:t>
            </a:r>
            <a:r>
              <a:rPr lang="en-US" sz="3200" dirty="0" smtClean="0">
                <a:solidFill>
                  <a:srgbClr val="8064A2">
                    <a:lumMod val="10000"/>
                  </a:srgbClr>
                </a:solidFill>
              </a:rPr>
              <a:t/>
            </a:r>
            <a:br>
              <a:rPr lang="en-US" sz="3200" dirty="0" smtClean="0">
                <a:solidFill>
                  <a:srgbClr val="8064A2">
                    <a:lumMod val="10000"/>
                  </a:srgbClr>
                </a:solidFill>
              </a:rPr>
            </a:br>
            <a:endParaRPr lang="en-US" sz="3200" dirty="0">
              <a:solidFill>
                <a:srgbClr val="8064A2">
                  <a:lumMod val="10000"/>
                </a:srgbClr>
              </a:solidFill>
            </a:endParaRPr>
          </a:p>
        </p:txBody>
      </p:sp>
    </p:spTree>
    <p:extLst>
      <p:ext uri="{BB962C8B-B14F-4D97-AF65-F5344CB8AC3E}">
        <p14:creationId xmlns:p14="http://schemas.microsoft.com/office/powerpoint/2010/main" val="3110485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124200"/>
            <a:ext cx="7772400" cy="1219200"/>
          </a:xfrm>
        </p:spPr>
        <p:txBody>
          <a:bodyPr/>
          <a:lstStyle/>
          <a:p>
            <a:pPr eaLnBrk="1" hangingPunct="1">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Dr Ashish </a:t>
            </a:r>
            <a:r>
              <a:rPr lang="en-US" dirty="0" err="1" smtClean="0"/>
              <a:t>Chauhan</a:t>
            </a:r>
            <a:endParaRPr lang="en-US" dirty="0" smtClean="0"/>
          </a:p>
        </p:txBody>
      </p:sp>
      <p:sp>
        <p:nvSpPr>
          <p:cNvPr id="2051" name="Rectangle 3"/>
          <p:cNvSpPr>
            <a:spLocks noGrp="1" noChangeArrowheads="1"/>
          </p:cNvSpPr>
          <p:nvPr>
            <p:ph type="subTitle" idx="1"/>
          </p:nvPr>
        </p:nvSpPr>
        <p:spPr>
          <a:xfrm>
            <a:off x="1295400" y="4343400"/>
            <a:ext cx="6477000" cy="1676400"/>
          </a:xfrm>
        </p:spPr>
        <p:txBody>
          <a:bodyPr/>
          <a:lstStyle/>
          <a:p>
            <a:pPr eaLnBrk="1" hangingPunct="1">
              <a:defRPr/>
            </a:pPr>
            <a:r>
              <a:rPr lang="en-US" sz="1600" dirty="0" smtClean="0">
                <a:latin typeface="Times New Roman" pitchFamily="18" charset="0"/>
              </a:rPr>
              <a:t>(Serving under the </a:t>
            </a:r>
            <a:r>
              <a:rPr lang="en-US" sz="1600" dirty="0" err="1" smtClean="0">
                <a:latin typeface="Times New Roman" pitchFamily="18" charset="0"/>
              </a:rPr>
              <a:t>Ministery</a:t>
            </a:r>
            <a:r>
              <a:rPr lang="en-US" sz="1600" dirty="0" smtClean="0">
                <a:latin typeface="Times New Roman" pitchFamily="18" charset="0"/>
              </a:rPr>
              <a:t> of Chemicals and Fertilizers)</a:t>
            </a:r>
          </a:p>
          <a:p>
            <a:pPr eaLnBrk="1" hangingPunct="1">
              <a:defRPr/>
            </a:pPr>
            <a:r>
              <a:rPr lang="en-US" dirty="0" smtClean="0"/>
              <a:t>Small and Medium Pharmaceutical Industry Centre (SMPIC)</a:t>
            </a:r>
          </a:p>
          <a:p>
            <a:pPr eaLnBrk="1" hangingPunct="1">
              <a:defRPr/>
            </a:pPr>
            <a:r>
              <a:rPr lang="en-US" dirty="0" smtClean="0"/>
              <a:t> PUNJAB, INDIA</a:t>
            </a:r>
          </a:p>
          <a:p>
            <a:pPr eaLnBrk="1" hangingPunct="1">
              <a:defRPr/>
            </a:pPr>
            <a:r>
              <a:rPr lang="en-US" sz="1600" dirty="0" smtClean="0"/>
              <a:t>e-mail : aashishchauhan26@gmail.com</a:t>
            </a:r>
          </a:p>
        </p:txBody>
      </p:sp>
      <p:pic>
        <p:nvPicPr>
          <p:cNvPr id="307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52400"/>
            <a:ext cx="2860675" cy="335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487362"/>
          </a:xfrm>
        </p:spPr>
        <p:txBody>
          <a:bodyPr/>
          <a:lstStyle/>
          <a:p>
            <a:pPr eaLnBrk="1" hangingPunct="1">
              <a:defRPr/>
            </a:pPr>
            <a:r>
              <a:rPr lang="en-US" sz="2000" b="1" u="sng" dirty="0" smtClean="0">
                <a:latin typeface="Times New Roman" pitchFamily="18" charset="0"/>
              </a:rPr>
              <a:t>Dr Ashish </a:t>
            </a:r>
            <a:r>
              <a:rPr lang="en-US" sz="2000" b="1" u="sng" dirty="0" err="1" smtClean="0">
                <a:latin typeface="Times New Roman" pitchFamily="18" charset="0"/>
              </a:rPr>
              <a:t>Chauhan</a:t>
            </a:r>
            <a:r>
              <a:rPr lang="en-US" sz="2000" b="1" u="sng" dirty="0" smtClean="0">
                <a:latin typeface="Times New Roman" pitchFamily="18" charset="0"/>
              </a:rPr>
              <a:t> and his Scientific Contribution</a:t>
            </a:r>
          </a:p>
        </p:txBody>
      </p:sp>
      <p:sp>
        <p:nvSpPr>
          <p:cNvPr id="15363" name="Rectangle 3"/>
          <p:cNvSpPr>
            <a:spLocks noGrp="1" noChangeArrowheads="1"/>
          </p:cNvSpPr>
          <p:nvPr>
            <p:ph type="body" idx="1"/>
          </p:nvPr>
        </p:nvSpPr>
        <p:spPr>
          <a:xfrm>
            <a:off x="457200" y="1295400"/>
            <a:ext cx="8229600" cy="5181600"/>
          </a:xfrm>
        </p:spPr>
        <p:txBody>
          <a:bodyPr/>
          <a:lstStyle/>
          <a:p>
            <a:pPr algn="just" eaLnBrk="1" hangingPunct="1">
              <a:lnSpc>
                <a:spcPct val="90000"/>
              </a:lnSpc>
              <a:buFont typeface="Wingdings" pitchFamily="2" charset="2"/>
              <a:buNone/>
              <a:defRPr/>
            </a:pPr>
            <a:r>
              <a:rPr lang="en-US" sz="1800" b="1" dirty="0" smtClean="0">
                <a:latin typeface="Times New Roman" pitchFamily="18" charset="0"/>
              </a:rPr>
              <a:t>      Dr Ashish </a:t>
            </a:r>
            <a:r>
              <a:rPr lang="en-US" sz="1800" b="1" dirty="0" err="1" smtClean="0">
                <a:latin typeface="Times New Roman" pitchFamily="18" charset="0"/>
              </a:rPr>
              <a:t>Chauhan</a:t>
            </a:r>
            <a:r>
              <a:rPr lang="en-US" sz="1800" b="1" dirty="0" smtClean="0">
                <a:latin typeface="Times New Roman" pitchFamily="18" charset="0"/>
              </a:rPr>
              <a:t> was born in Himachal Pradesh on 16 October, 1979 in </a:t>
            </a:r>
            <a:r>
              <a:rPr lang="en-US" sz="1800" b="1" dirty="0" err="1" smtClean="0">
                <a:latin typeface="Times New Roman" pitchFamily="18" charset="0"/>
              </a:rPr>
              <a:t>Chamba</a:t>
            </a:r>
            <a:r>
              <a:rPr lang="en-US" sz="1800" b="1" dirty="0" smtClean="0">
                <a:latin typeface="Times New Roman" pitchFamily="18" charset="0"/>
              </a:rPr>
              <a:t>,  India. He did schooling at St. </a:t>
            </a:r>
            <a:r>
              <a:rPr lang="en-US" sz="1800" b="1" dirty="0" err="1" smtClean="0">
                <a:latin typeface="Times New Roman" pitchFamily="18" charset="0"/>
              </a:rPr>
              <a:t>Lukes</a:t>
            </a:r>
            <a:r>
              <a:rPr lang="en-US" sz="1800" b="1" dirty="0" smtClean="0">
                <a:latin typeface="Times New Roman" pitchFamily="18" charset="0"/>
              </a:rPr>
              <a:t>, </a:t>
            </a:r>
            <a:r>
              <a:rPr lang="en-US" sz="1800" b="1" dirty="0" err="1" smtClean="0">
                <a:latin typeface="Times New Roman" pitchFamily="18" charset="0"/>
              </a:rPr>
              <a:t>Solan</a:t>
            </a:r>
            <a:r>
              <a:rPr lang="en-US" sz="1800" b="1" dirty="0" smtClean="0">
                <a:latin typeface="Times New Roman" pitchFamily="18" charset="0"/>
              </a:rPr>
              <a:t> and Masters Degree in Organic Chemistry with specialization in Pharmaceutical Chemistry in 2002.  He received his PhD Degree in 2011 under the supervision of Dr  B. S. </a:t>
            </a:r>
            <a:r>
              <a:rPr lang="en-US" sz="1800" b="1" dirty="0" err="1" smtClean="0">
                <a:latin typeface="Times New Roman" pitchFamily="18" charset="0"/>
              </a:rPr>
              <a:t>Kaith</a:t>
            </a:r>
            <a:r>
              <a:rPr lang="en-US" sz="1800" b="1" dirty="0" smtClean="0">
                <a:latin typeface="Times New Roman" pitchFamily="18" charset="0"/>
              </a:rPr>
              <a:t> (Professor and Head of Chemistry Department) at Dr B. R. </a:t>
            </a:r>
            <a:r>
              <a:rPr lang="en-US" sz="1800" b="1" dirty="0" err="1" smtClean="0">
                <a:latin typeface="Times New Roman" pitchFamily="18" charset="0"/>
              </a:rPr>
              <a:t>Ambedkar</a:t>
            </a:r>
            <a:r>
              <a:rPr lang="en-US" sz="1800" b="1" dirty="0" smtClean="0">
                <a:latin typeface="Times New Roman" pitchFamily="18" charset="0"/>
              </a:rPr>
              <a:t> National Institute of Technology, </a:t>
            </a:r>
            <a:r>
              <a:rPr lang="en-US" sz="1800" b="1" dirty="0" err="1" smtClean="0">
                <a:latin typeface="Times New Roman" pitchFamily="18" charset="0"/>
              </a:rPr>
              <a:t>Jalandhar</a:t>
            </a:r>
            <a:r>
              <a:rPr lang="en-US" sz="1800" b="1" dirty="0" smtClean="0">
                <a:latin typeface="Times New Roman" pitchFamily="18" charset="0"/>
              </a:rPr>
              <a:t>, Punjab. He has distinguished in various subjects and received academic awards. </a:t>
            </a:r>
          </a:p>
          <a:p>
            <a:pPr algn="just" eaLnBrk="1" hangingPunct="1">
              <a:lnSpc>
                <a:spcPct val="90000"/>
              </a:lnSpc>
              <a:buFont typeface="Wingdings" pitchFamily="2" charset="2"/>
              <a:buNone/>
              <a:defRPr/>
            </a:pPr>
            <a:endParaRPr lang="en-US" sz="1800" b="1" dirty="0" smtClean="0">
              <a:latin typeface="Times New Roman" pitchFamily="18" charset="0"/>
            </a:endParaRPr>
          </a:p>
          <a:p>
            <a:pPr algn="just" eaLnBrk="1" hangingPunct="1">
              <a:lnSpc>
                <a:spcPct val="90000"/>
              </a:lnSpc>
              <a:buFont typeface="Wingdings" pitchFamily="2" charset="2"/>
              <a:buNone/>
              <a:defRPr/>
            </a:pPr>
            <a:r>
              <a:rPr lang="en-US" sz="1800" b="1" dirty="0" smtClean="0">
                <a:latin typeface="Times New Roman" pitchFamily="18" charset="0"/>
              </a:rPr>
              <a:t>      He has been imparting theoretical and practical training on advanced analytical techniques to Post Graduate and </a:t>
            </a:r>
            <a:r>
              <a:rPr lang="en-US" sz="1800" b="1" dirty="0" err="1" smtClean="0">
                <a:latin typeface="Times New Roman" pitchFamily="18" charset="0"/>
              </a:rPr>
              <a:t>Ph.D</a:t>
            </a:r>
            <a:r>
              <a:rPr lang="en-US" sz="1800" b="1" dirty="0" smtClean="0">
                <a:latin typeface="Times New Roman" pitchFamily="18" charset="0"/>
              </a:rPr>
              <a:t> Scholars of Science, Applied Science, Pharmacy and Technology at SMPIC Centre under the Ministry of Chemicals and Fertilizers at Punjab, India. He has been working on modern bio-analytical techniques,  </a:t>
            </a:r>
            <a:r>
              <a:rPr lang="en-US" sz="1800" b="1" dirty="0" err="1" smtClean="0">
                <a:latin typeface="Times New Roman" pitchFamily="18" charset="0"/>
              </a:rPr>
              <a:t>utillizing</a:t>
            </a:r>
            <a:r>
              <a:rPr lang="en-US" sz="1800" b="1" dirty="0" smtClean="0">
                <a:latin typeface="Times New Roman" pitchFamily="18" charset="0"/>
              </a:rPr>
              <a:t> the biomass, polymers and composites since last eight years. He has numerous international publications of research and review articles in high impact Journals. He has contributed a number of research articles for International and National Conferences, Editorial Articles for the esteemed Journals. He is associated as an active member in scientific associations. He is member of Advisory Board, Editorial Board and Acknowledged reviewer of many International Scientific Journals.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defRPr/>
            </a:pPr>
            <a:r>
              <a:rPr lang="en-US" sz="1800" b="1" u="sng" dirty="0" smtClean="0">
                <a:latin typeface="Times New Roman" pitchFamily="18" charset="0"/>
                <a:cs typeface="Times New Roman" pitchFamily="18" charset="0"/>
              </a:rPr>
              <a:t>Striving to obtain the Advanced Materials from waste  Biomass by using latest Characterization and Evaluation Techniques</a:t>
            </a:r>
            <a:endParaRPr lang="en-US" sz="1800" b="1" u="sng" dirty="0">
              <a:latin typeface="Times New Roman" pitchFamily="18" charset="0"/>
              <a:cs typeface="Times New Roman" pitchFamily="18" charset="0"/>
            </a:endParaRPr>
          </a:p>
        </p:txBody>
      </p:sp>
      <p:pic>
        <p:nvPicPr>
          <p:cNvPr id="5123" name="Picture 2" descr="C:\Documents and Settings\Ashish\Desktop\x.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733800" y="3200400"/>
            <a:ext cx="2133600" cy="3333750"/>
          </a:xfrm>
          <a:noFill/>
          <a:extLst>
            <a:ext uri="{909E8E84-426E-40DD-AFC4-6F175D3DCCD1}">
              <a14:hiddenFill xmlns:a14="http://schemas.microsoft.com/office/drawing/2010/main">
                <a:solidFill>
                  <a:srgbClr val="FFFFFF"/>
                </a:solidFill>
              </a14:hiddenFill>
            </a:ext>
          </a:extLst>
        </p:spPr>
      </p:pic>
      <p:pic>
        <p:nvPicPr>
          <p:cNvPr id="5124" name="Picture 5" descr="https://encrypted-tbn1.gstatic.com/images?q=tbn:ANd9GcT3L6HEjJB5NumnVc2Cl9RTcSpnapavg64mornIN7nSrr2Z_WMwR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200400"/>
            <a:ext cx="2743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7" descr="https://encrypted-tbn0.gstatic.com/images?q=tbn:ANd9GcQgGFpiKlJood80bETzaZcHi3xieR-Iv3EWhxtbDoCR2FE2drmWZ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1524000"/>
            <a:ext cx="239077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9" descr="http://www.agrokagri.com/Export/raw-jute-fiber-893663.jpg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447800"/>
            <a:ext cx="27432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1" descr="https://encrypted-tbn1.gstatic.com/images?q=tbn:ANd9GcT5oBWtuptps68pmVoBr6HH1BroZRwadkVGDM4s4PAkchR_6Uw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4800600"/>
            <a:ext cx="314325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3" descr="https://encrypted-tbn3.gstatic.com/images?q=tbn:ANd9GcSjDRqwWD5BqUooBl8WwGGgGeMuWpI2rikuyoEZNSs7Dv60tDcQ"/>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1524000"/>
            <a:ext cx="250507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17" descr="https://encrypted-tbn0.gstatic.com/images?q=tbn:ANd9GcQ8mc14DwkEBYpEyV5ax1Qs-JmukOmN1wMvcCehJ_jOpOv-XzYts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3276600"/>
            <a:ext cx="3048000"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792162"/>
          </a:xfrm>
        </p:spPr>
        <p:txBody>
          <a:bodyPr/>
          <a:lstStyle/>
          <a:p>
            <a:pPr eaLnBrk="1" hangingPunct="1">
              <a:defRPr/>
            </a:pPr>
            <a:r>
              <a:rPr lang="en-US" sz="2400" b="1" u="sng" smtClean="0">
                <a:latin typeface="Times New Roman" pitchFamily="18" charset="0"/>
              </a:rPr>
              <a:t>Publications in International Journals</a:t>
            </a:r>
          </a:p>
        </p:txBody>
      </p:sp>
      <p:sp>
        <p:nvSpPr>
          <p:cNvPr id="8195" name="Rectangle 3"/>
          <p:cNvSpPr>
            <a:spLocks noGrp="1" noChangeArrowheads="1"/>
          </p:cNvSpPr>
          <p:nvPr>
            <p:ph type="body" idx="1"/>
          </p:nvPr>
        </p:nvSpPr>
        <p:spPr>
          <a:xfrm>
            <a:off x="457200" y="1295400"/>
            <a:ext cx="8229600" cy="5181600"/>
          </a:xfrm>
        </p:spPr>
        <p:txBody>
          <a:bodyPr/>
          <a:lstStyle/>
          <a:p>
            <a:pPr marL="609600" indent="-609600" eaLnBrk="1" hangingPunct="1">
              <a:defRPr/>
            </a:pPr>
            <a:r>
              <a:rPr lang="en-US" sz="1600" b="1" dirty="0" err="1" smtClean="0">
                <a:latin typeface="Times New Roman" pitchFamily="18" charset="0"/>
              </a:rPr>
              <a:t>Ashish</a:t>
            </a:r>
            <a:r>
              <a:rPr lang="en-US" sz="1600" b="1" dirty="0" smtClean="0">
                <a:latin typeface="Times New Roman" pitchFamily="18" charset="0"/>
              </a:rPr>
              <a:t> </a:t>
            </a:r>
            <a:r>
              <a:rPr lang="en-US" sz="1600" b="1" dirty="0" err="1" smtClean="0">
                <a:latin typeface="Times New Roman" pitchFamily="18" charset="0"/>
              </a:rPr>
              <a:t>Chauhan</a:t>
            </a:r>
            <a:r>
              <a:rPr lang="en-US" sz="1600" b="1" dirty="0" smtClean="0">
                <a:latin typeface="Times New Roman" pitchFamily="18" charset="0"/>
              </a:rPr>
              <a:t> and </a:t>
            </a:r>
            <a:r>
              <a:rPr lang="en-US" sz="1600" b="1" dirty="0" err="1" smtClean="0">
                <a:latin typeface="Times New Roman" pitchFamily="18" charset="0"/>
              </a:rPr>
              <a:t>Balbir</a:t>
            </a:r>
            <a:r>
              <a:rPr lang="en-US" sz="1600" b="1" dirty="0" smtClean="0">
                <a:latin typeface="Times New Roman" pitchFamily="18" charset="0"/>
              </a:rPr>
              <a:t> </a:t>
            </a:r>
            <a:r>
              <a:rPr lang="en-US" sz="1600" b="1" dirty="0" err="1" smtClean="0">
                <a:latin typeface="Times New Roman" pitchFamily="18" charset="0"/>
              </a:rPr>
              <a:t>Kaith</a:t>
            </a:r>
            <a:r>
              <a:rPr lang="en-US" sz="1600" b="1" dirty="0" smtClean="0">
                <a:latin typeface="Times New Roman" pitchFamily="18" charset="0"/>
              </a:rPr>
              <a:t>, Synthesis, Characterization and Chemical studies of </a:t>
            </a:r>
            <a:r>
              <a:rPr lang="en-US" sz="1600" b="1" i="1" dirty="0" smtClean="0">
                <a:latin typeface="Times New Roman" pitchFamily="18" charset="0"/>
              </a:rPr>
              <a:t>Hibiscus </a:t>
            </a:r>
            <a:r>
              <a:rPr lang="en-US" sz="1600" b="1" i="1" dirty="0" err="1" smtClean="0">
                <a:latin typeface="Times New Roman" pitchFamily="18" charset="0"/>
              </a:rPr>
              <a:t>sabdariffa</a:t>
            </a:r>
            <a:r>
              <a:rPr lang="en-US" sz="1600" b="1" i="1" dirty="0" smtClean="0">
                <a:latin typeface="Times New Roman" pitchFamily="18" charset="0"/>
              </a:rPr>
              <a:t>-</a:t>
            </a:r>
            <a:r>
              <a:rPr lang="en-US" sz="1600" b="1" dirty="0" smtClean="0">
                <a:latin typeface="Times New Roman" pitchFamily="18" charset="0"/>
              </a:rPr>
              <a:t>g-copolymers</a:t>
            </a:r>
            <a:r>
              <a:rPr lang="en-US" sz="1600" b="1" i="1" dirty="0" smtClean="0">
                <a:latin typeface="Times New Roman" pitchFamily="18" charset="0"/>
              </a:rPr>
              <a:t>, Fibers and Polymers</a:t>
            </a:r>
            <a:r>
              <a:rPr lang="en-US" sz="1600" b="1" dirty="0" smtClean="0">
                <a:latin typeface="Times New Roman" pitchFamily="18" charset="0"/>
              </a:rPr>
              <a:t> , 12(1), 1-7 (2011), Citation:06, IF:0.90.</a:t>
            </a:r>
          </a:p>
          <a:p>
            <a:pPr marL="609600" indent="-609600" eaLnBrk="1" hangingPunct="1">
              <a:buFont typeface="Wingdings" pitchFamily="2" charset="2"/>
              <a:buNone/>
              <a:defRPr/>
            </a:pPr>
            <a:endParaRPr lang="en-US" sz="1600" b="1" dirty="0" smtClean="0">
              <a:latin typeface="Times New Roman" pitchFamily="18" charset="0"/>
            </a:endParaRPr>
          </a:p>
          <a:p>
            <a:pPr marL="609600" indent="-609600" eaLnBrk="1" hangingPunct="1">
              <a:defRPr/>
            </a:pPr>
            <a:r>
              <a:rPr lang="en-US" sz="1800" b="1" dirty="0" smtClean="0">
                <a:latin typeface="Times New Roman" pitchFamily="18" charset="0"/>
              </a:rPr>
              <a:t>B. S. </a:t>
            </a:r>
            <a:r>
              <a:rPr lang="en-US" sz="1800" b="1" dirty="0" err="1" smtClean="0">
                <a:latin typeface="Times New Roman" pitchFamily="18" charset="0"/>
              </a:rPr>
              <a:t>Kaith</a:t>
            </a:r>
            <a:r>
              <a:rPr lang="en-US" sz="1800" b="1" dirty="0" smtClean="0">
                <a:latin typeface="Times New Roman" pitchFamily="18" charset="0"/>
              </a:rPr>
              <a:t>, </a:t>
            </a:r>
            <a:r>
              <a:rPr lang="en-US" sz="1800" b="1" dirty="0" err="1" smtClean="0">
                <a:latin typeface="Times New Roman" pitchFamily="18" charset="0"/>
              </a:rPr>
              <a:t>Ashish</a:t>
            </a:r>
            <a:r>
              <a:rPr lang="en-US" sz="1800" b="1" dirty="0" smtClean="0">
                <a:latin typeface="Times New Roman" pitchFamily="18" charset="0"/>
              </a:rPr>
              <a:t> </a:t>
            </a:r>
            <a:r>
              <a:rPr lang="en-US" sz="1800" b="1" dirty="0" err="1" smtClean="0">
                <a:latin typeface="Times New Roman" pitchFamily="18" charset="0"/>
              </a:rPr>
              <a:t>Chauhan</a:t>
            </a:r>
            <a:r>
              <a:rPr lang="en-US" sz="1800" b="1" dirty="0" smtClean="0">
                <a:latin typeface="Times New Roman" pitchFamily="18" charset="0"/>
              </a:rPr>
              <a:t>, A. S. </a:t>
            </a:r>
            <a:r>
              <a:rPr lang="en-US" sz="1800" b="1" dirty="0" err="1" smtClean="0">
                <a:latin typeface="Times New Roman" pitchFamily="18" charset="0"/>
              </a:rPr>
              <a:t>Singha</a:t>
            </a:r>
            <a:r>
              <a:rPr lang="en-US" sz="1800" b="1" dirty="0" smtClean="0">
                <a:latin typeface="Times New Roman" pitchFamily="18" charset="0"/>
              </a:rPr>
              <a:t> and Deepak </a:t>
            </a:r>
            <a:r>
              <a:rPr lang="en-US" sz="1800" b="1" dirty="0" err="1" smtClean="0">
                <a:latin typeface="Times New Roman" pitchFamily="18" charset="0"/>
              </a:rPr>
              <a:t>Pathania</a:t>
            </a:r>
            <a:r>
              <a:rPr lang="en-US" sz="1800" b="1" dirty="0" smtClean="0">
                <a:latin typeface="Times New Roman" pitchFamily="18" charset="0"/>
              </a:rPr>
              <a:t>, Induction of the morphological changes in </a:t>
            </a:r>
            <a:r>
              <a:rPr lang="en-US" sz="1800" b="1" i="1" dirty="0" smtClean="0">
                <a:latin typeface="Times New Roman" pitchFamily="18" charset="0"/>
              </a:rPr>
              <a:t>Hibiscus </a:t>
            </a:r>
            <a:r>
              <a:rPr lang="en-US" sz="1800" b="1" i="1" dirty="0" err="1" smtClean="0">
                <a:latin typeface="Times New Roman" pitchFamily="18" charset="0"/>
              </a:rPr>
              <a:t>sabdariffa</a:t>
            </a:r>
            <a:r>
              <a:rPr lang="en-US" sz="1800" b="1" i="1" dirty="0" smtClean="0">
                <a:latin typeface="Times New Roman" pitchFamily="18" charset="0"/>
              </a:rPr>
              <a:t> </a:t>
            </a:r>
            <a:r>
              <a:rPr lang="en-US" sz="1800" b="1" dirty="0" smtClean="0">
                <a:latin typeface="Times New Roman" pitchFamily="18" charset="0"/>
              </a:rPr>
              <a:t>fiber on graft copolymerization with Binary vinyl monomer mixtures, </a:t>
            </a:r>
            <a:r>
              <a:rPr lang="en-US" sz="1800" b="1" i="1" dirty="0" smtClean="0">
                <a:latin typeface="Times New Roman" pitchFamily="18" charset="0"/>
              </a:rPr>
              <a:t>Inter. Jour. </a:t>
            </a:r>
            <a:r>
              <a:rPr lang="en-US" sz="1800" b="1" i="1" dirty="0" err="1" smtClean="0">
                <a:latin typeface="Times New Roman" pitchFamily="18" charset="0"/>
              </a:rPr>
              <a:t>Polym</a:t>
            </a:r>
            <a:r>
              <a:rPr lang="en-US" sz="1800" b="1" i="1" dirty="0" smtClean="0">
                <a:latin typeface="Times New Roman" pitchFamily="18" charset="0"/>
              </a:rPr>
              <a:t>. Anal.  and  Characterization, </a:t>
            </a:r>
            <a:r>
              <a:rPr lang="en-US" sz="1800" b="1" dirty="0" smtClean="0">
                <a:latin typeface="Times New Roman" pitchFamily="18" charset="0"/>
              </a:rPr>
              <a:t>14(3), 246-258 (2009), Citation:09, IF:1.2. </a:t>
            </a:r>
            <a:endParaRPr lang="en-US" sz="1800" b="1" smtClean="0">
              <a:latin typeface="Times New Roman" pitchFamily="18" charset="0"/>
            </a:endParaRPr>
          </a:p>
          <a:p>
            <a:pPr marL="609600" indent="-609600" eaLnBrk="1" hangingPunct="1">
              <a:defRPr/>
            </a:pPr>
            <a:endParaRPr lang="en-US" sz="1800" b="1" smtClean="0">
              <a:latin typeface="Times New Roman" pitchFamily="18" charset="0"/>
            </a:endParaRPr>
          </a:p>
          <a:p>
            <a:pPr marL="609600" indent="-609600" eaLnBrk="1" hangingPunct="1">
              <a:defRPr/>
            </a:pPr>
            <a:r>
              <a:rPr lang="en-US" sz="1600" b="1" dirty="0" err="1" smtClean="0">
                <a:latin typeface="Times New Roman" pitchFamily="18" charset="0"/>
              </a:rPr>
              <a:t>Ashish</a:t>
            </a:r>
            <a:r>
              <a:rPr lang="en-US" sz="1600" b="1" dirty="0" smtClean="0">
                <a:latin typeface="Times New Roman" pitchFamily="18" charset="0"/>
              </a:rPr>
              <a:t> </a:t>
            </a:r>
            <a:r>
              <a:rPr lang="en-US" sz="1600" b="1" dirty="0" err="1" smtClean="0">
                <a:latin typeface="Times New Roman" pitchFamily="18" charset="0"/>
              </a:rPr>
              <a:t>Chauhan</a:t>
            </a:r>
            <a:r>
              <a:rPr lang="en-US" sz="1600" b="1" dirty="0" smtClean="0">
                <a:latin typeface="Times New Roman" pitchFamily="18" charset="0"/>
              </a:rPr>
              <a:t> and </a:t>
            </a:r>
            <a:r>
              <a:rPr lang="en-US" sz="1600" b="1" dirty="0" err="1" smtClean="0">
                <a:latin typeface="Times New Roman" pitchFamily="18" charset="0"/>
              </a:rPr>
              <a:t>Balbir</a:t>
            </a:r>
            <a:r>
              <a:rPr lang="en-US" sz="1600" b="1" dirty="0" smtClean="0">
                <a:latin typeface="Times New Roman" pitchFamily="18" charset="0"/>
              </a:rPr>
              <a:t> </a:t>
            </a:r>
            <a:r>
              <a:rPr lang="en-US" sz="1600" b="1" dirty="0" err="1" smtClean="0">
                <a:latin typeface="Times New Roman" pitchFamily="18" charset="0"/>
              </a:rPr>
              <a:t>Kaith</a:t>
            </a:r>
            <a:r>
              <a:rPr lang="en-US" sz="1600" b="1" dirty="0" smtClean="0">
                <a:latin typeface="Times New Roman" pitchFamily="18" charset="0"/>
              </a:rPr>
              <a:t>, Synthesis, Characterization and Evaluation of novel </a:t>
            </a:r>
            <a:r>
              <a:rPr lang="en-US" sz="1600" b="1" i="1" dirty="0" smtClean="0">
                <a:latin typeface="Times New Roman" pitchFamily="18" charset="0"/>
              </a:rPr>
              <a:t>Hibiscus </a:t>
            </a:r>
            <a:r>
              <a:rPr lang="en-US" sz="1600" b="1" i="1" dirty="0" err="1" smtClean="0">
                <a:latin typeface="Times New Roman" pitchFamily="18" charset="0"/>
              </a:rPr>
              <a:t>sabdariffa</a:t>
            </a:r>
            <a:r>
              <a:rPr lang="en-US" sz="1600" b="1" i="1" dirty="0" smtClean="0">
                <a:latin typeface="Times New Roman" pitchFamily="18" charset="0"/>
              </a:rPr>
              <a:t>-</a:t>
            </a:r>
            <a:r>
              <a:rPr lang="en-US" sz="1600" b="1" dirty="0" smtClean="0">
                <a:latin typeface="Times New Roman" pitchFamily="18" charset="0"/>
              </a:rPr>
              <a:t>g-poly(EA) copolymer from waste biomass, </a:t>
            </a:r>
            <a:r>
              <a:rPr lang="en-US" sz="1600" b="1" i="1" dirty="0" smtClean="0">
                <a:latin typeface="Times New Roman" pitchFamily="18" charset="0"/>
              </a:rPr>
              <a:t>Journal of Applied Polymer Science</a:t>
            </a:r>
            <a:r>
              <a:rPr lang="en-US" sz="1600" b="1" dirty="0" smtClean="0">
                <a:latin typeface="Times New Roman" pitchFamily="18" charset="0"/>
              </a:rPr>
              <a:t> 123 (1), 448-454  (2011), Citation:08, IF:1.4.</a:t>
            </a:r>
          </a:p>
          <a:p>
            <a:pPr marL="609600" indent="-609600" eaLnBrk="1" hangingPunct="1">
              <a:defRPr/>
            </a:pPr>
            <a:endParaRPr lang="en-US" sz="1600" b="1" dirty="0" smtClean="0">
              <a:latin typeface="Times New Roman" pitchFamily="18" charset="0"/>
            </a:endParaRPr>
          </a:p>
          <a:p>
            <a:pPr marL="609600" indent="-609600" eaLnBrk="1" hangingPunct="1">
              <a:defRPr/>
            </a:pPr>
            <a:r>
              <a:rPr lang="en-US" sz="1800" b="1" dirty="0" err="1" smtClean="0">
                <a:latin typeface="Times New Roman" pitchFamily="18" charset="0"/>
              </a:rPr>
              <a:t>Ashish</a:t>
            </a:r>
            <a:r>
              <a:rPr lang="en-US" sz="1800" b="1" dirty="0" smtClean="0">
                <a:latin typeface="Times New Roman" pitchFamily="18" charset="0"/>
              </a:rPr>
              <a:t> </a:t>
            </a:r>
            <a:r>
              <a:rPr lang="en-US" sz="1800" b="1" dirty="0" err="1" smtClean="0">
                <a:latin typeface="Times New Roman" pitchFamily="18" charset="0"/>
              </a:rPr>
              <a:t>Chauhan</a:t>
            </a:r>
            <a:r>
              <a:rPr lang="en-US" sz="1800" b="1" dirty="0" smtClean="0">
                <a:latin typeface="Times New Roman" pitchFamily="18" charset="0"/>
              </a:rPr>
              <a:t> and </a:t>
            </a:r>
            <a:r>
              <a:rPr lang="en-US" sz="1800" b="1" dirty="0" err="1" smtClean="0">
                <a:latin typeface="Times New Roman" pitchFamily="18" charset="0"/>
              </a:rPr>
              <a:t>Balbir</a:t>
            </a:r>
            <a:r>
              <a:rPr lang="en-US" sz="1800" b="1" dirty="0" smtClean="0">
                <a:latin typeface="Times New Roman" pitchFamily="18" charset="0"/>
              </a:rPr>
              <a:t> </a:t>
            </a:r>
            <a:r>
              <a:rPr lang="en-US" sz="1800" b="1" dirty="0" err="1" smtClean="0">
                <a:latin typeface="Times New Roman" pitchFamily="18" charset="0"/>
              </a:rPr>
              <a:t>Kaith</a:t>
            </a:r>
            <a:r>
              <a:rPr lang="en-US" sz="1800" b="1" dirty="0" smtClean="0">
                <a:latin typeface="Times New Roman" pitchFamily="18" charset="0"/>
              </a:rPr>
              <a:t>, Thermal and Chemical studies of  </a:t>
            </a:r>
            <a:r>
              <a:rPr lang="en-US" sz="1800" b="1" i="1" dirty="0" smtClean="0">
                <a:latin typeface="Times New Roman" pitchFamily="18" charset="0"/>
              </a:rPr>
              <a:t>Hibiscus </a:t>
            </a:r>
            <a:r>
              <a:rPr lang="en-US" sz="1800" b="1" i="1" dirty="0" err="1" smtClean="0">
                <a:latin typeface="Times New Roman" pitchFamily="18" charset="0"/>
              </a:rPr>
              <a:t>sabdariffa</a:t>
            </a:r>
            <a:r>
              <a:rPr lang="en-US" sz="1800" b="1" i="1" dirty="0" smtClean="0">
                <a:latin typeface="Times New Roman" pitchFamily="18" charset="0"/>
              </a:rPr>
              <a:t>-</a:t>
            </a:r>
            <a:r>
              <a:rPr lang="en-US" sz="1800" b="1" dirty="0" smtClean="0">
                <a:latin typeface="Times New Roman" pitchFamily="18" charset="0"/>
              </a:rPr>
              <a:t>graft-(Vinyl monomers), </a:t>
            </a:r>
            <a:r>
              <a:rPr lang="en-US" sz="1800" b="1" i="1" dirty="0" smtClean="0">
                <a:latin typeface="Times New Roman" pitchFamily="18" charset="0"/>
              </a:rPr>
              <a:t>International Journal of Polymeric Materials, </a:t>
            </a:r>
            <a:r>
              <a:rPr lang="en-US" sz="1800" b="1" dirty="0" smtClean="0">
                <a:latin typeface="Times New Roman" pitchFamily="18" charset="0"/>
              </a:rPr>
              <a:t>60, 1-15 (2011), Citation:08, IF:1.2</a:t>
            </a:r>
            <a:endParaRPr lang="en-US" sz="1600" b="1" dirty="0" smtClean="0">
              <a:latin typeface="Times New Roman" pitchFamily="18" charset="0"/>
            </a:endParaRPr>
          </a:p>
          <a:p>
            <a:pPr marL="609600" indent="-609600" eaLnBrk="1" hangingPunct="1">
              <a:buFont typeface="Wingdings" pitchFamily="2" charset="2"/>
              <a:buNone/>
              <a:defRPr/>
            </a:pPr>
            <a:endParaRPr lang="en-US" sz="1600" b="1" dirty="0" smtClean="0">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04800"/>
            <a:ext cx="8229600" cy="792163"/>
          </a:xfrm>
        </p:spPr>
        <p:txBody>
          <a:bodyPr/>
          <a:lstStyle/>
          <a:p>
            <a:pPr eaLnBrk="1" hangingPunct="1">
              <a:defRPr/>
            </a:pPr>
            <a:r>
              <a:rPr lang="en-US" sz="2800" b="1" u="sng" smtClean="0">
                <a:latin typeface="Times New Roman" pitchFamily="18" charset="0"/>
              </a:rPr>
              <a:t>Publications in International Journals</a:t>
            </a:r>
          </a:p>
        </p:txBody>
      </p:sp>
      <p:sp>
        <p:nvSpPr>
          <p:cNvPr id="9219" name="Rectangle 3"/>
          <p:cNvSpPr>
            <a:spLocks noGrp="1" noChangeArrowheads="1"/>
          </p:cNvSpPr>
          <p:nvPr>
            <p:ph type="body" idx="1"/>
          </p:nvPr>
        </p:nvSpPr>
        <p:spPr>
          <a:xfrm>
            <a:off x="457200" y="1447800"/>
            <a:ext cx="8229600" cy="5105400"/>
          </a:xfrm>
        </p:spPr>
        <p:txBody>
          <a:bodyPr/>
          <a:lstStyle/>
          <a:p>
            <a:pPr marL="609600" indent="-609600" eaLnBrk="1" hangingPunct="1">
              <a:lnSpc>
                <a:spcPct val="90000"/>
              </a:lnSpc>
              <a:defRPr/>
            </a:pPr>
            <a:r>
              <a:rPr lang="en-US" sz="1600" b="1" smtClean="0">
                <a:latin typeface="Times New Roman" pitchFamily="18" charset="0"/>
              </a:rPr>
              <a:t>Ashish Chauhan and Balbir Kaith, Development and Assessment of the Advanced Graft obtained from </a:t>
            </a:r>
            <a:r>
              <a:rPr lang="en-US" sz="1600" b="1" i="1" smtClean="0">
                <a:latin typeface="Times New Roman" pitchFamily="18" charset="0"/>
              </a:rPr>
              <a:t>Hibiscus sabdariffa</a:t>
            </a:r>
            <a:r>
              <a:rPr lang="en-US" sz="1600" b="1" smtClean="0">
                <a:latin typeface="Times New Roman" pitchFamily="18" charset="0"/>
              </a:rPr>
              <a:t> biomass, </a:t>
            </a:r>
            <a:r>
              <a:rPr lang="en-US" sz="1600" b="1" i="1" smtClean="0">
                <a:latin typeface="Times New Roman" pitchFamily="18" charset="0"/>
              </a:rPr>
              <a:t>Journal of Applied Polymer Science</a:t>
            </a:r>
            <a:r>
              <a:rPr lang="en-US" sz="1600" b="1" smtClean="0">
                <a:latin typeface="Times New Roman" pitchFamily="18" charset="0"/>
              </a:rPr>
              <a:t>, 123 (3) 1650-1657 (2011), Citation: 07, IF:1.4.</a:t>
            </a:r>
          </a:p>
          <a:p>
            <a:pPr marL="609600" indent="-609600" eaLnBrk="1" hangingPunct="1">
              <a:lnSpc>
                <a:spcPct val="90000"/>
              </a:lnSpc>
              <a:buFont typeface="Wingdings" pitchFamily="2" charset="2"/>
              <a:buNone/>
              <a:defRPr/>
            </a:pPr>
            <a:endParaRPr lang="en-US" sz="1600" b="1" smtClean="0">
              <a:latin typeface="Times New Roman" pitchFamily="18" charset="0"/>
            </a:endParaRPr>
          </a:p>
          <a:p>
            <a:pPr marL="609600" indent="-609600" eaLnBrk="1" hangingPunct="1">
              <a:lnSpc>
                <a:spcPct val="90000"/>
              </a:lnSpc>
              <a:defRPr/>
            </a:pPr>
            <a:r>
              <a:rPr lang="en-US" sz="1600" b="1" smtClean="0">
                <a:latin typeface="Times New Roman" pitchFamily="18" charset="0"/>
              </a:rPr>
              <a:t>Ashish Chauhan and Balbir Singh, X-Ray Powder Diffraction Studies to Accredit the Morphological Transformations in </a:t>
            </a:r>
            <a:r>
              <a:rPr lang="en-US" sz="1600" b="1" i="1" smtClean="0">
                <a:latin typeface="Times New Roman" pitchFamily="18" charset="0"/>
              </a:rPr>
              <a:t>Hibiscus sabdariffa</a:t>
            </a:r>
            <a:r>
              <a:rPr lang="en-US" sz="1600" b="1" smtClean="0">
                <a:latin typeface="Times New Roman" pitchFamily="18" charset="0"/>
              </a:rPr>
              <a:t> Graft-copolymers, </a:t>
            </a:r>
            <a:r>
              <a:rPr lang="en-US" sz="1600" b="1" i="1" smtClean="0">
                <a:latin typeface="Times New Roman" pitchFamily="18" charset="0"/>
              </a:rPr>
              <a:t>International Journal of Polymer Analysis and Characterization,</a:t>
            </a:r>
            <a:r>
              <a:rPr lang="en-US" sz="1600" b="1" smtClean="0">
                <a:latin typeface="Times New Roman" pitchFamily="18" charset="0"/>
              </a:rPr>
              <a:t>16 (5), 319-328 (2011), Citation:08, IF:1.2.</a:t>
            </a:r>
          </a:p>
          <a:p>
            <a:pPr marL="609600" indent="-609600" eaLnBrk="1" hangingPunct="1">
              <a:lnSpc>
                <a:spcPct val="90000"/>
              </a:lnSpc>
              <a:buFont typeface="Wingdings" pitchFamily="2" charset="2"/>
              <a:buNone/>
              <a:defRPr/>
            </a:pPr>
            <a:endParaRPr lang="en-US" sz="1600" b="1" smtClean="0">
              <a:latin typeface="Times New Roman" pitchFamily="18" charset="0"/>
            </a:endParaRPr>
          </a:p>
          <a:p>
            <a:pPr marL="609600" indent="-609600" eaLnBrk="1" hangingPunct="1">
              <a:lnSpc>
                <a:spcPct val="90000"/>
              </a:lnSpc>
              <a:defRPr/>
            </a:pPr>
            <a:r>
              <a:rPr lang="en-US" sz="1600" b="1" smtClean="0">
                <a:latin typeface="Times New Roman" pitchFamily="18" charset="0"/>
              </a:rPr>
              <a:t>Ashish Chauhan and Balbir Kaith, Fabrication and Evaluation of Physico-Chemico-Thermally Resistant Bio-polymers, </a:t>
            </a:r>
            <a:r>
              <a:rPr lang="en-US" sz="1600" b="1" i="1" smtClean="0">
                <a:latin typeface="Times New Roman" pitchFamily="18" charset="0"/>
              </a:rPr>
              <a:t>International Journal of Polymeric Materials, </a:t>
            </a:r>
            <a:r>
              <a:rPr lang="en-US" sz="1600" b="1" smtClean="0">
                <a:latin typeface="Times New Roman" pitchFamily="18" charset="0"/>
              </a:rPr>
              <a:t>61(12) 893-905 (2012), Citation:06, IF: 1.2.</a:t>
            </a:r>
          </a:p>
          <a:p>
            <a:pPr marL="609600" indent="-609600" eaLnBrk="1" hangingPunct="1">
              <a:lnSpc>
                <a:spcPct val="90000"/>
              </a:lnSpc>
              <a:buFont typeface="Wingdings" pitchFamily="2" charset="2"/>
              <a:buNone/>
              <a:defRPr/>
            </a:pPr>
            <a:endParaRPr lang="en-US" sz="1600" b="1" smtClean="0">
              <a:latin typeface="Times New Roman" pitchFamily="18" charset="0"/>
            </a:endParaRPr>
          </a:p>
          <a:p>
            <a:pPr marL="609600" indent="-609600" eaLnBrk="1" hangingPunct="1">
              <a:lnSpc>
                <a:spcPct val="90000"/>
              </a:lnSpc>
              <a:defRPr/>
            </a:pPr>
            <a:r>
              <a:rPr lang="en-US" sz="1600" b="1" smtClean="0">
                <a:latin typeface="Times New Roman" pitchFamily="18" charset="0"/>
              </a:rPr>
              <a:t>Ashish Chauhan and Balbir Kaith, The Potential Use of Roselle as Novel Graft-copolymer,</a:t>
            </a:r>
            <a:r>
              <a:rPr lang="en-US" sz="1600" b="1" i="1" smtClean="0">
                <a:latin typeface="Times New Roman" pitchFamily="18" charset="0"/>
              </a:rPr>
              <a:t> Journal of Natural Fiber</a:t>
            </a:r>
            <a:r>
              <a:rPr lang="en-US" sz="1600" b="1" smtClean="0">
                <a:latin typeface="Times New Roman" pitchFamily="18" charset="0"/>
              </a:rPr>
              <a:t>, 8(4) 308-321 (2011), Citation:06, IF:0.55.</a:t>
            </a:r>
          </a:p>
          <a:p>
            <a:pPr marL="609600" indent="-609600" eaLnBrk="1" hangingPunct="1">
              <a:lnSpc>
                <a:spcPct val="90000"/>
              </a:lnSpc>
              <a:buFont typeface="Wingdings" pitchFamily="2" charset="2"/>
              <a:buNone/>
              <a:defRPr/>
            </a:pPr>
            <a:endParaRPr lang="en-US" sz="1600" b="1" smtClean="0">
              <a:latin typeface="Times New Roman" pitchFamily="18" charset="0"/>
            </a:endParaRPr>
          </a:p>
          <a:p>
            <a:pPr marL="609600" indent="-609600" eaLnBrk="1" hangingPunct="1">
              <a:lnSpc>
                <a:spcPct val="90000"/>
              </a:lnSpc>
              <a:defRPr/>
            </a:pPr>
            <a:r>
              <a:rPr lang="en-US" sz="1600" b="1" smtClean="0">
                <a:latin typeface="Times New Roman" pitchFamily="18" charset="0"/>
              </a:rPr>
              <a:t>Ashish Chauhan and Balbir Kaith, XRD Elaborate the Metamorphosis in Graft Copolymers,  </a:t>
            </a:r>
            <a:r>
              <a:rPr lang="en-US" sz="1600" b="1" i="1" smtClean="0">
                <a:latin typeface="Times New Roman" pitchFamily="18" charset="0"/>
              </a:rPr>
              <a:t>Journal of Analytical and Bio-Analytical Techniques</a:t>
            </a:r>
            <a:r>
              <a:rPr lang="en-US" sz="1600" b="1" smtClean="0">
                <a:latin typeface="Times New Roman" pitchFamily="18" charset="0"/>
              </a:rPr>
              <a:t>, 3 (5) 1-6 (2012), Citation: 04, IF: 3.48. </a:t>
            </a:r>
          </a:p>
          <a:p>
            <a:pPr marL="609600" indent="-609600" eaLnBrk="1" hangingPunct="1">
              <a:lnSpc>
                <a:spcPct val="90000"/>
              </a:lnSpc>
              <a:buFont typeface="Wingdings" pitchFamily="2" charset="2"/>
              <a:buNone/>
              <a:defRPr/>
            </a:pPr>
            <a:endParaRPr lang="en-US" sz="1600" b="1" smtClean="0">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z="2800" b="1" u="sng" smtClean="0">
                <a:latin typeface="Times New Roman" pitchFamily="18" charset="0"/>
              </a:rPr>
              <a:t>Publications in International Journals</a:t>
            </a:r>
          </a:p>
        </p:txBody>
      </p:sp>
      <p:sp>
        <p:nvSpPr>
          <p:cNvPr id="10243" name="Rectangle 3"/>
          <p:cNvSpPr>
            <a:spLocks noGrp="1" noChangeArrowheads="1"/>
          </p:cNvSpPr>
          <p:nvPr>
            <p:ph type="body" idx="1"/>
          </p:nvPr>
        </p:nvSpPr>
        <p:spPr/>
        <p:txBody>
          <a:bodyPr/>
          <a:lstStyle/>
          <a:p>
            <a:pPr marL="609600" indent="-609600" eaLnBrk="1" hangingPunct="1">
              <a:lnSpc>
                <a:spcPct val="80000"/>
              </a:lnSpc>
              <a:defRPr/>
            </a:pPr>
            <a:r>
              <a:rPr lang="en-US" sz="1600" b="1" smtClean="0">
                <a:latin typeface="Times New Roman" pitchFamily="18" charset="0"/>
              </a:rPr>
              <a:t>Ashish Chauhan and Balbir Kaith, Using the Advanced Analytical Techniques for Investigating  the Versatile Cellulosic Graft copolymers,  </a:t>
            </a:r>
            <a:r>
              <a:rPr lang="en-US" sz="1600" b="1" i="1" smtClean="0">
                <a:latin typeface="Times New Roman" pitchFamily="18" charset="0"/>
              </a:rPr>
              <a:t>Journal of Analytical and Bio-Analytical Techniques</a:t>
            </a:r>
            <a:r>
              <a:rPr lang="en-US" sz="1600" b="1" smtClean="0">
                <a:latin typeface="Times New Roman" pitchFamily="18" charset="0"/>
              </a:rPr>
              <a:t>, 3 (5) 7-14 (2012) Citation: 07, IF: 3.48. </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and Balbir Kaith, Exploring the viability of Modified Cellulosic Polymer and its use as reinforcement to obtain Green Composite by Advanced Analytical and Evaluation Techniques,  </a:t>
            </a:r>
            <a:r>
              <a:rPr lang="en-US" sz="1600" b="1" i="1" smtClean="0">
                <a:latin typeface="Times New Roman" pitchFamily="18" charset="0"/>
              </a:rPr>
              <a:t>Journal of Analytical and Bio-Analytical Techniques</a:t>
            </a:r>
            <a:r>
              <a:rPr lang="en-US" sz="1600" b="1" smtClean="0">
                <a:latin typeface="Times New Roman" pitchFamily="18" charset="0"/>
              </a:rPr>
              <a:t>, 3 (7) 156 (2012) Citation 04, IF: 3.48. </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buFont typeface="Wingdings" pitchFamily="2" charset="2"/>
              <a:buNone/>
              <a:defRPr/>
            </a:pPr>
            <a:endParaRPr lang="en-US" sz="1600"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and Balbir Kaith, Fabrication and Physico-chemico-thermo-mechanical Accreditation of  Green Composite, </a:t>
            </a:r>
            <a:r>
              <a:rPr lang="en-US" sz="1600" b="1" i="1" smtClean="0">
                <a:latin typeface="Times New Roman" pitchFamily="18" charset="0"/>
              </a:rPr>
              <a:t>Journal of Biodegradation and Bioremediation</a:t>
            </a:r>
            <a:r>
              <a:rPr lang="en-US" sz="1600" b="1" smtClean="0">
                <a:latin typeface="Times New Roman" pitchFamily="18" charset="0"/>
              </a:rPr>
              <a:t>, 4(2) (2013) Citation: 05, IF: 3.5.</a:t>
            </a:r>
          </a:p>
          <a:p>
            <a:pPr marL="609600" indent="-609600" eaLnBrk="1" hangingPunct="1">
              <a:lnSpc>
                <a:spcPct val="80000"/>
              </a:lnSpc>
              <a:buFont typeface="Wingdings" pitchFamily="2" charset="2"/>
              <a:buNone/>
              <a:defRPr/>
            </a:pPr>
            <a:endParaRPr lang="en-US" sz="1600" b="1" smtClean="0">
              <a:latin typeface="Times New Roman" pitchFamily="18" charset="0"/>
            </a:endParaRPr>
          </a:p>
          <a:p>
            <a:pPr marL="609600" indent="-609600" eaLnBrk="1" hangingPunct="1">
              <a:lnSpc>
                <a:spcPct val="80000"/>
              </a:lnSpc>
              <a:defRPr/>
            </a:pPr>
            <a:r>
              <a:rPr lang="en-US" sz="1600" b="1" smtClean="0">
                <a:latin typeface="Times New Roman" pitchFamily="18" charset="0"/>
              </a:rPr>
              <a:t>Ashish Chauhan and Balbir Kaith, Bioremediation of Natural Fiber by Graft-copolymerization, </a:t>
            </a:r>
            <a:r>
              <a:rPr lang="en-US" sz="1600" b="1" i="1" smtClean="0">
                <a:latin typeface="Times New Roman" pitchFamily="18" charset="0"/>
              </a:rPr>
              <a:t>Journal of Chemical Engineering and Process Technology</a:t>
            </a:r>
            <a:r>
              <a:rPr lang="en-US" sz="1600" b="1" smtClean="0">
                <a:latin typeface="Times New Roman" pitchFamily="18" charset="0"/>
              </a:rPr>
              <a:t>,(2013). IF: 1.1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563562"/>
          </a:xfrm>
        </p:spPr>
        <p:txBody>
          <a:bodyPr/>
          <a:lstStyle/>
          <a:p>
            <a:pPr eaLnBrk="1" hangingPunct="1">
              <a:defRPr/>
            </a:pPr>
            <a:r>
              <a:rPr lang="en-US" sz="2400" b="1" u="sng" smtClean="0">
                <a:latin typeface="Times New Roman" pitchFamily="18" charset="0"/>
              </a:rPr>
              <a:t>Editorial Board Member in Esteemed International Journals</a:t>
            </a:r>
            <a:r>
              <a:rPr lang="en-US" sz="1400" b="1" smtClean="0">
                <a:latin typeface="Times New Roman" pitchFamily="18" charset="0"/>
              </a:rPr>
              <a:t> </a:t>
            </a:r>
          </a:p>
        </p:txBody>
      </p:sp>
      <p:sp>
        <p:nvSpPr>
          <p:cNvPr id="11267" name="Rectangle 3"/>
          <p:cNvSpPr>
            <a:spLocks noGrp="1" noChangeArrowheads="1"/>
          </p:cNvSpPr>
          <p:nvPr>
            <p:ph type="body" idx="1"/>
          </p:nvPr>
        </p:nvSpPr>
        <p:spPr>
          <a:xfrm>
            <a:off x="457200" y="1219200"/>
            <a:ext cx="8686800" cy="4876800"/>
          </a:xfrm>
        </p:spPr>
        <p:txBody>
          <a:bodyPr/>
          <a:lstStyle/>
          <a:p>
            <a:pPr eaLnBrk="1" hangingPunct="1">
              <a:lnSpc>
                <a:spcPct val="80000"/>
              </a:lnSpc>
              <a:defRPr/>
            </a:pPr>
            <a:r>
              <a:rPr lang="en-US" altLang="zh-CN" sz="1400" b="1" smtClean="0">
                <a:latin typeface="Times New Roman" pitchFamily="18" charset="0"/>
                <a:ea typeface="宋体" charset="-122"/>
              </a:rPr>
              <a:t> Journal of Chemical Engineering and Process Technology (OMICS Publishers)</a:t>
            </a:r>
          </a:p>
          <a:p>
            <a:pPr eaLnBrk="1" hangingPunct="1">
              <a:lnSpc>
                <a:spcPct val="80000"/>
              </a:lnSpc>
              <a:defRPr/>
            </a:pPr>
            <a:r>
              <a:rPr lang="en-US" altLang="zh-CN" sz="1400" b="1" smtClean="0">
                <a:latin typeface="Times New Roman" pitchFamily="18" charset="0"/>
                <a:ea typeface="宋体" charset="-122"/>
              </a:rPr>
              <a:t> Journal of Textile Science and Engineering (OMICS Publishers)</a:t>
            </a:r>
          </a:p>
          <a:p>
            <a:pPr eaLnBrk="1" hangingPunct="1">
              <a:lnSpc>
                <a:spcPct val="80000"/>
              </a:lnSpc>
              <a:defRPr/>
            </a:pPr>
            <a:r>
              <a:rPr lang="en-US" altLang="zh-CN" sz="1400" b="1" smtClean="0">
                <a:latin typeface="Times New Roman" pitchFamily="18" charset="0"/>
                <a:ea typeface="宋体" charset="-122"/>
              </a:rPr>
              <a:t> Journal of Chemical Engineering and  Material Science (Academic Journals, Victoria Island,Lagos)               </a:t>
            </a:r>
          </a:p>
          <a:p>
            <a:pPr eaLnBrk="1" hangingPunct="1">
              <a:lnSpc>
                <a:spcPct val="80000"/>
              </a:lnSpc>
              <a:defRPr/>
            </a:pPr>
            <a:r>
              <a:rPr lang="en-US" altLang="zh-CN" sz="1400" b="1" smtClean="0">
                <a:latin typeface="Times New Roman" pitchFamily="18" charset="0"/>
                <a:ea typeface="宋体" charset="-122"/>
              </a:rPr>
              <a:t> International Journal of Plastic and Polymer Technology (Trans Stellar Publishers)</a:t>
            </a:r>
          </a:p>
          <a:p>
            <a:pPr eaLnBrk="1" hangingPunct="1">
              <a:lnSpc>
                <a:spcPct val="80000"/>
              </a:lnSpc>
              <a:defRPr/>
            </a:pPr>
            <a:r>
              <a:rPr lang="en-US" altLang="zh-CN" sz="1400" b="1" smtClean="0">
                <a:latin typeface="Times New Roman" pitchFamily="18" charset="0"/>
                <a:ea typeface="宋体" charset="-122"/>
              </a:rPr>
              <a:t> International Jornal of Chemical Technology (Science Alert Publishers, USA)</a:t>
            </a:r>
          </a:p>
          <a:p>
            <a:pPr eaLnBrk="1" hangingPunct="1">
              <a:lnSpc>
                <a:spcPct val="80000"/>
              </a:lnSpc>
              <a:defRPr/>
            </a:pPr>
            <a:r>
              <a:rPr lang="en-US" altLang="zh-CN" sz="1400" b="1" smtClean="0">
                <a:latin typeface="Times New Roman" pitchFamily="18" charset="0"/>
                <a:ea typeface="宋体" charset="-122"/>
              </a:rPr>
              <a:t> International Journual of Fundamental and Applied Science (BioMedAsia)</a:t>
            </a:r>
          </a:p>
          <a:p>
            <a:pPr eaLnBrk="1" hangingPunct="1">
              <a:lnSpc>
                <a:spcPct val="80000"/>
              </a:lnSpc>
              <a:defRPr/>
            </a:pPr>
            <a:r>
              <a:rPr lang="en-US" altLang="zh-CN" sz="1400" b="1" smtClean="0">
                <a:latin typeface="Times New Roman" pitchFamily="18" charset="0"/>
                <a:ea typeface="宋体" charset="-122"/>
              </a:rPr>
              <a:t> International Journal of Applied, Physical  and Bio-Chemistry Research (Trans Stellar Publishers)</a:t>
            </a:r>
          </a:p>
          <a:p>
            <a:pPr eaLnBrk="1" hangingPunct="1">
              <a:lnSpc>
                <a:spcPct val="80000"/>
              </a:lnSpc>
              <a:defRPr/>
            </a:pPr>
            <a:r>
              <a:rPr lang="en-US" altLang="zh-CN" sz="1400" b="1" smtClean="0">
                <a:latin typeface="Times New Roman" pitchFamily="18" charset="0"/>
                <a:ea typeface="宋体" charset="-122"/>
              </a:rPr>
              <a:t> American Journal of Food Technology (Science Alert Publishers, USA)</a:t>
            </a:r>
          </a:p>
          <a:p>
            <a:pPr eaLnBrk="1" hangingPunct="1">
              <a:lnSpc>
                <a:spcPct val="80000"/>
              </a:lnSpc>
              <a:defRPr/>
            </a:pPr>
            <a:r>
              <a:rPr lang="en-US" altLang="zh-CN" sz="1400" b="1" smtClean="0">
                <a:latin typeface="Times New Roman" pitchFamily="18" charset="0"/>
                <a:ea typeface="宋体" charset="-122"/>
              </a:rPr>
              <a:t> Asian Journal of Material Science (Science Alert Publishers, USA)</a:t>
            </a:r>
          </a:p>
          <a:p>
            <a:pPr eaLnBrk="1" hangingPunct="1">
              <a:lnSpc>
                <a:spcPct val="80000"/>
              </a:lnSpc>
              <a:defRPr/>
            </a:pPr>
            <a:r>
              <a:rPr lang="en-US" altLang="zh-CN" sz="1400" b="1" smtClean="0">
                <a:latin typeface="Times New Roman" pitchFamily="18" charset="0"/>
                <a:ea typeface="宋体" charset="-122"/>
              </a:rPr>
              <a:t> Singapore Journal of Scientific Research (Science Alert Publishers, USA)</a:t>
            </a:r>
          </a:p>
          <a:p>
            <a:pPr eaLnBrk="1" hangingPunct="1">
              <a:lnSpc>
                <a:spcPct val="80000"/>
              </a:lnSpc>
              <a:defRPr/>
            </a:pPr>
            <a:r>
              <a:rPr lang="en-US" altLang="zh-CN" sz="1400" b="1" smtClean="0">
                <a:latin typeface="Times New Roman" pitchFamily="18" charset="0"/>
                <a:ea typeface="宋体" charset="-122"/>
              </a:rPr>
              <a:t> New York Journal of Science (Marsland Press, USA)</a:t>
            </a:r>
          </a:p>
          <a:p>
            <a:pPr eaLnBrk="1" hangingPunct="1">
              <a:lnSpc>
                <a:spcPct val="80000"/>
              </a:lnSpc>
              <a:defRPr/>
            </a:pPr>
            <a:r>
              <a:rPr lang="en-US" altLang="zh-CN" sz="1400" b="1" smtClean="0">
                <a:latin typeface="Times New Roman" pitchFamily="18" charset="0"/>
                <a:ea typeface="宋体" charset="-122"/>
              </a:rPr>
              <a:t> The Journal of American Science  (Marsland Press, USA)</a:t>
            </a:r>
          </a:p>
          <a:p>
            <a:pPr eaLnBrk="1" hangingPunct="1">
              <a:lnSpc>
                <a:spcPct val="80000"/>
              </a:lnSpc>
              <a:defRPr/>
            </a:pPr>
            <a:r>
              <a:rPr lang="en-US" altLang="zh-CN" sz="1400" b="1" smtClean="0">
                <a:latin typeface="Times New Roman" pitchFamily="18" charset="0"/>
                <a:ea typeface="宋体" charset="-122"/>
              </a:rPr>
              <a:t> Asian Journal of Engineering and Applied Technology (Sriraam Publishers)</a:t>
            </a:r>
          </a:p>
          <a:p>
            <a:pPr eaLnBrk="1" hangingPunct="1">
              <a:lnSpc>
                <a:spcPct val="80000"/>
              </a:lnSpc>
              <a:defRPr/>
            </a:pPr>
            <a:r>
              <a:rPr lang="en-US" altLang="zh-CN" sz="1400" b="1" smtClean="0">
                <a:latin typeface="Times New Roman" pitchFamily="18" charset="0"/>
                <a:ea typeface="宋体" charset="-122"/>
              </a:rPr>
              <a:t> Asian Journal of Science and Applied Technology (Sriraam Publishers, India)</a:t>
            </a:r>
          </a:p>
          <a:p>
            <a:pPr eaLnBrk="1" hangingPunct="1">
              <a:lnSpc>
                <a:spcPct val="80000"/>
              </a:lnSpc>
              <a:defRPr/>
            </a:pPr>
            <a:r>
              <a:rPr lang="en-US" altLang="zh-CN" sz="1400" b="1" smtClean="0">
                <a:latin typeface="Times New Roman" pitchFamily="18" charset="0"/>
                <a:ea typeface="宋体" charset="-122"/>
              </a:rPr>
              <a:t> International Journal on Chemistry and Chemical Engineering (RI Publishers)</a:t>
            </a:r>
          </a:p>
          <a:p>
            <a:pPr eaLnBrk="1" hangingPunct="1">
              <a:lnSpc>
                <a:spcPct val="80000"/>
              </a:lnSpc>
              <a:defRPr/>
            </a:pPr>
            <a:r>
              <a:rPr lang="en-US" altLang="zh-CN" sz="1400" b="1" smtClean="0">
                <a:latin typeface="Times New Roman" pitchFamily="18" charset="0"/>
                <a:ea typeface="宋体" charset="-122"/>
              </a:rPr>
              <a:t> International Journal of Applied Chemistry (Research India Publications, Delhi)    </a:t>
            </a:r>
          </a:p>
          <a:p>
            <a:pPr eaLnBrk="1" hangingPunct="1">
              <a:lnSpc>
                <a:spcPct val="80000"/>
              </a:lnSpc>
              <a:defRPr/>
            </a:pPr>
            <a:r>
              <a:rPr lang="en-US" altLang="zh-CN" sz="1400" b="1" smtClean="0">
                <a:latin typeface="Times New Roman" pitchFamily="18" charset="0"/>
                <a:ea typeface="宋体" charset="-122"/>
              </a:rPr>
              <a:t> Journal of Material Science Research (Canadian Center of Science and Education Publications, Canada)</a:t>
            </a:r>
          </a:p>
          <a:p>
            <a:pPr eaLnBrk="1" hangingPunct="1">
              <a:lnSpc>
                <a:spcPct val="80000"/>
              </a:lnSpc>
              <a:defRPr/>
            </a:pPr>
            <a:r>
              <a:rPr lang="en-US" altLang="zh-CN" sz="1400" b="1" u="sng" smtClean="0">
                <a:latin typeface="Times New Roman" pitchFamily="18" charset="0"/>
                <a:ea typeface="宋体" charset="-122"/>
              </a:rPr>
              <a:t> </a:t>
            </a:r>
            <a:r>
              <a:rPr lang="en-US" altLang="zh-CN" sz="1400" b="1" smtClean="0">
                <a:latin typeface="Times New Roman" pitchFamily="18" charset="0"/>
                <a:ea typeface="宋体" charset="-122"/>
              </a:rPr>
              <a:t>International Journal of Chemistry and Applications (Research India Publications)</a:t>
            </a:r>
          </a:p>
          <a:p>
            <a:pPr eaLnBrk="1" hangingPunct="1">
              <a:lnSpc>
                <a:spcPct val="80000"/>
              </a:lnSpc>
              <a:defRPr/>
            </a:pPr>
            <a:r>
              <a:rPr lang="en-US" altLang="zh-CN" sz="1400" b="1" smtClean="0">
                <a:latin typeface="Times New Roman" pitchFamily="18" charset="0"/>
                <a:ea typeface="宋体" charset="-122"/>
              </a:rPr>
              <a:t> International Journal of Chemical Engineering Research ( -do-)</a:t>
            </a:r>
          </a:p>
          <a:p>
            <a:pPr eaLnBrk="1" hangingPunct="1">
              <a:lnSpc>
                <a:spcPct val="80000"/>
              </a:lnSpc>
              <a:defRPr/>
            </a:pPr>
            <a:r>
              <a:rPr lang="en-US" altLang="zh-CN" sz="1400" b="1" smtClean="0">
                <a:latin typeface="Times New Roman" pitchFamily="18" charset="0"/>
                <a:ea typeface="宋体" charset="-122"/>
              </a:rPr>
              <a:t> International Journal of Material Sciences and Technology (-do-)</a:t>
            </a:r>
          </a:p>
          <a:p>
            <a:pPr eaLnBrk="1" hangingPunct="1">
              <a:lnSpc>
                <a:spcPct val="80000"/>
              </a:lnSpc>
              <a:defRPr/>
            </a:pPr>
            <a:r>
              <a:rPr lang="en-US" altLang="zh-CN" sz="1400" b="1" smtClean="0">
                <a:latin typeface="Times New Roman" pitchFamily="18" charset="0"/>
                <a:ea typeface="宋体" charset="-122"/>
              </a:rPr>
              <a:t> International Journal of Advanced Materials Sciences (-do-)</a:t>
            </a:r>
          </a:p>
          <a:p>
            <a:pPr eaLnBrk="1" hangingPunct="1">
              <a:lnSpc>
                <a:spcPct val="80000"/>
              </a:lnSpc>
              <a:defRPr/>
            </a:pPr>
            <a:r>
              <a:rPr lang="en-US" altLang="zh-CN" sz="1400" b="1" smtClean="0">
                <a:latin typeface="Times New Roman" pitchFamily="18" charset="0"/>
                <a:ea typeface="宋体" charset="-122"/>
              </a:rPr>
              <a:t> Pakistan Journal of Scientific and  Industrial Research (Pakistan Council of  Scientific and Industrial Research, Pakistan)-Physical Sciences</a:t>
            </a:r>
          </a:p>
          <a:p>
            <a:pPr eaLnBrk="1" hangingPunct="1">
              <a:lnSpc>
                <a:spcPct val="80000"/>
              </a:lnSpc>
              <a:defRPr/>
            </a:pPr>
            <a:endParaRPr lang="en-US" altLang="zh-CN" sz="1400" b="1" smtClean="0">
              <a:latin typeface="Times New Roman" pitchFamily="18" charset="0"/>
              <a:ea typeface="宋体" charset="-122"/>
            </a:endParaRPr>
          </a:p>
          <a:p>
            <a:pPr eaLnBrk="1" hangingPunct="1">
              <a:lnSpc>
                <a:spcPct val="80000"/>
              </a:lnSpc>
              <a:defRPr/>
            </a:pPr>
            <a:endParaRPr lang="en-US" altLang="zh-CN" sz="1400" b="1" smtClean="0">
              <a:latin typeface="Times New Roman" pitchFamily="18" charset="0"/>
              <a:ea typeface="宋体" charset="-122"/>
            </a:endParaRPr>
          </a:p>
          <a:p>
            <a:pPr eaLnBrk="1" hangingPunct="1">
              <a:lnSpc>
                <a:spcPct val="80000"/>
              </a:lnSpc>
              <a:defRPr/>
            </a:pPr>
            <a:endParaRPr lang="en-US" altLang="zh-CN" sz="1400" b="1" smtClean="0">
              <a:latin typeface="Times New Roman" pitchFamily="18" charset="0"/>
              <a:ea typeface="宋体" charset="-122"/>
            </a:endParaRPr>
          </a:p>
          <a:p>
            <a:pPr eaLnBrk="1" hangingPunct="1">
              <a:lnSpc>
                <a:spcPct val="80000"/>
              </a:lnSpc>
              <a:defRPr/>
            </a:pPr>
            <a:endParaRPr lang="en-US" altLang="zh-CN" sz="1400" b="1" smtClean="0">
              <a:latin typeface="Times New Roman" pitchFamily="18" charset="0"/>
              <a:ea typeface="宋体" charset="-122"/>
            </a:endParaRPr>
          </a:p>
        </p:txBody>
      </p:sp>
    </p:spTree>
  </p:cSld>
  <p:clrMapOvr>
    <a:masterClrMapping/>
  </p:clrMapOvr>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Slit</Template>
  <TotalTime>290</TotalTime>
  <Words>1699</Words>
  <Application>Microsoft Office PowerPoint</Application>
  <PresentationFormat>On-screen Show (4:3)</PresentationFormat>
  <Paragraphs>159</Paragraphs>
  <Slides>17</Slides>
  <Notes>0</Notes>
  <HiddenSlides>0</HiddenSlides>
  <MMClips>0</MMClips>
  <ScaleCrop>false</ScaleCrop>
  <HeadingPairs>
    <vt:vector size="4" baseType="variant">
      <vt:variant>
        <vt:lpstr>Theme</vt:lpstr>
      </vt:variant>
      <vt:variant>
        <vt:i4>4</vt:i4>
      </vt:variant>
      <vt:variant>
        <vt:lpstr>Slide Titles</vt:lpstr>
      </vt:variant>
      <vt:variant>
        <vt:i4>17</vt:i4>
      </vt:variant>
    </vt:vector>
  </HeadingPairs>
  <TitlesOfParts>
    <vt:vector size="21" baseType="lpstr">
      <vt:lpstr>Slit</vt:lpstr>
      <vt:lpstr>Office Theme</vt:lpstr>
      <vt:lpstr>1_Office Theme</vt:lpstr>
      <vt:lpstr>2_Office Theme</vt:lpstr>
      <vt:lpstr>PowerPoint Presentation</vt:lpstr>
      <vt:lpstr>PowerPoint Presentation</vt:lpstr>
      <vt:lpstr>     Dr Ashish Chauhan</vt:lpstr>
      <vt:lpstr>Dr Ashish Chauhan and his Scientific Contribution</vt:lpstr>
      <vt:lpstr>Striving to obtain the Advanced Materials from waste  Biomass by using latest Characterization and Evaluation Techniques</vt:lpstr>
      <vt:lpstr>Publications in International Journals</vt:lpstr>
      <vt:lpstr>Publications in International Journals</vt:lpstr>
      <vt:lpstr>Publications in International Journals</vt:lpstr>
      <vt:lpstr>Editorial Board Member in Esteemed International Journals </vt:lpstr>
      <vt:lpstr>Editorial Board Member in Esteemed International Journals</vt:lpstr>
      <vt:lpstr>Editorial Advisory Board  Member  in  Distinguished  International Journals</vt:lpstr>
      <vt:lpstr>Acknowledged Reviewer of  International Journals</vt:lpstr>
      <vt:lpstr>Editorial Articles in International Journals</vt:lpstr>
      <vt:lpstr>Editorial Articles in International Journals</vt:lpstr>
      <vt:lpstr>PowerPoint Presentation</vt:lpstr>
      <vt:lpstr>PowerPoint Presentation</vt:lpstr>
      <vt:lpstr>PowerPoint Presentation</vt:lpstr>
    </vt:vector>
  </TitlesOfParts>
  <Company>NIPER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Ashish Chauhan</dc:title>
  <dc:creator>Ashish</dc:creator>
  <cp:lastModifiedBy>Sri Harsha Jalli</cp:lastModifiedBy>
  <cp:revision>33</cp:revision>
  <dcterms:created xsi:type="dcterms:W3CDTF">2014-08-20T06:52:18Z</dcterms:created>
  <dcterms:modified xsi:type="dcterms:W3CDTF">2015-09-18T11:53:49Z</dcterms:modified>
</cp:coreProperties>
</file>