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4" r:id="rId7"/>
    <p:sldId id="265" r:id="rId8"/>
    <p:sldId id="266"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577A66A-B76C-4FD6-8B8B-BF39BE6FB0B6}" type="datetimeFigureOut">
              <a:rPr lang="en-NZ" smtClean="0"/>
              <a:t>12/10/2015</a:t>
            </a:fld>
            <a:endParaRPr lang="en-NZ"/>
          </a:p>
        </p:txBody>
      </p:sp>
      <p:sp>
        <p:nvSpPr>
          <p:cNvPr id="19" name="Footer Placeholder 18"/>
          <p:cNvSpPr>
            <a:spLocks noGrp="1"/>
          </p:cNvSpPr>
          <p:nvPr>
            <p:ph type="ftr" sz="quarter" idx="11"/>
          </p:nvPr>
        </p:nvSpPr>
        <p:spPr/>
        <p:txBody>
          <a:bodyPr/>
          <a:lstStyle/>
          <a:p>
            <a:endParaRPr lang="en-NZ"/>
          </a:p>
        </p:txBody>
      </p:sp>
      <p:sp>
        <p:nvSpPr>
          <p:cNvPr id="27" name="Slide Number Placeholder 26"/>
          <p:cNvSpPr>
            <a:spLocks noGrp="1"/>
          </p:cNvSpPr>
          <p:nvPr>
            <p:ph type="sldNum" sz="quarter" idx="12"/>
          </p:nvPr>
        </p:nvSpPr>
        <p:spPr/>
        <p:txBody>
          <a:bodyPr/>
          <a:lstStyle/>
          <a:p>
            <a:fld id="{5507BBAD-E2BE-427B-964C-B900351D10E7}" type="slidenum">
              <a:rPr lang="en-NZ" smtClean="0"/>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7A66A-B76C-4FD6-8B8B-BF39BE6FB0B6}" type="datetimeFigureOut">
              <a:rPr lang="en-NZ" smtClean="0"/>
              <a:t>12/10/2015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507BBAD-E2BE-427B-964C-B900351D10E7}" type="slidenum">
              <a:rPr lang="en-NZ" smtClean="0"/>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7A66A-B76C-4FD6-8B8B-BF39BE6FB0B6}" type="datetimeFigureOut">
              <a:rPr lang="en-NZ" smtClean="0"/>
              <a:t>12/10/2015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507BBAD-E2BE-427B-964C-B900351D10E7}" type="slidenum">
              <a:rPr lang="en-NZ" smtClean="0"/>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77A66A-B76C-4FD6-8B8B-BF39BE6FB0B6}" type="datetimeFigureOut">
              <a:rPr lang="en-NZ" smtClean="0"/>
              <a:t>12/10/2015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507BBAD-E2BE-427B-964C-B900351D10E7}" type="slidenum">
              <a:rPr lang="en-NZ" smtClean="0"/>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77A66A-B76C-4FD6-8B8B-BF39BE6FB0B6}" type="datetimeFigureOut">
              <a:rPr lang="en-NZ" smtClean="0"/>
              <a:t>12/10/2015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507BBAD-E2BE-427B-964C-B900351D10E7}" type="slidenum">
              <a:rPr lang="en-NZ" smtClean="0"/>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77A66A-B76C-4FD6-8B8B-BF39BE6FB0B6}" type="datetimeFigureOut">
              <a:rPr lang="en-NZ" smtClean="0"/>
              <a:t>12/10/2015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507BBAD-E2BE-427B-964C-B900351D10E7}" type="slidenum">
              <a:rPr lang="en-NZ" smtClean="0"/>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77A66A-B76C-4FD6-8B8B-BF39BE6FB0B6}" type="datetimeFigureOut">
              <a:rPr lang="en-NZ" smtClean="0"/>
              <a:t>12/10/2015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5507BBAD-E2BE-427B-964C-B900351D10E7}" type="slidenum">
              <a:rPr lang="en-NZ" smtClean="0"/>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77A66A-B76C-4FD6-8B8B-BF39BE6FB0B6}" type="datetimeFigureOut">
              <a:rPr lang="en-NZ" smtClean="0"/>
              <a:t>12/10/2015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5507BBAD-E2BE-427B-964C-B900351D10E7}" type="slidenum">
              <a:rPr lang="en-NZ" smtClean="0"/>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7A66A-B76C-4FD6-8B8B-BF39BE6FB0B6}" type="datetimeFigureOut">
              <a:rPr lang="en-NZ" smtClean="0"/>
              <a:t>12/10/2015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5507BBAD-E2BE-427B-964C-B900351D10E7}" type="slidenum">
              <a:rPr lang="en-NZ" smtClean="0"/>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77A66A-B76C-4FD6-8B8B-BF39BE6FB0B6}" type="datetimeFigureOut">
              <a:rPr lang="en-NZ" smtClean="0"/>
              <a:t>12/10/2015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507BBAD-E2BE-427B-964C-B900351D10E7}" type="slidenum">
              <a:rPr lang="en-NZ" smtClean="0"/>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77A66A-B76C-4FD6-8B8B-BF39BE6FB0B6}" type="datetimeFigureOut">
              <a:rPr lang="en-NZ" smtClean="0"/>
              <a:t>12/10/2015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a:xfrm>
            <a:off x="8077200" y="6356350"/>
            <a:ext cx="609600" cy="365125"/>
          </a:xfrm>
        </p:spPr>
        <p:txBody>
          <a:bodyPr/>
          <a:lstStyle/>
          <a:p>
            <a:fld id="{5507BBAD-E2BE-427B-964C-B900351D10E7}" type="slidenum">
              <a:rPr lang="en-NZ" smtClean="0"/>
              <a:t>‹#›</a:t>
            </a:fld>
            <a:endParaRPr lang="en-N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577A66A-B76C-4FD6-8B8B-BF39BE6FB0B6}" type="datetimeFigureOut">
              <a:rPr lang="en-NZ" smtClean="0"/>
              <a:t>12/10/2015</a:t>
            </a:fld>
            <a:endParaRPr lang="en-N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N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507BBAD-E2BE-427B-964C-B900351D10E7}" type="slidenum">
              <a:rPr lang="en-NZ" smtClean="0"/>
              <a:t>‹#›</a:t>
            </a:fld>
            <a:endParaRPr lang="en-N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hokanpt@gmail.com" TargetMode="External"/><Relationship Id="rId2" Type="http://schemas.openxmlformats.org/officeDocument/2006/relationships/hyperlink" Target="mailto:ashokan.arumugam@otago.ac.nz"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omicsonline.org/" TargetMode="External"/><Relationship Id="rId7"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mailto:contact.omics@omicsonline.org" TargetMode="External"/><Relationship Id="rId5" Type="http://schemas.openxmlformats.org/officeDocument/2006/relationships/hyperlink" Target="http://www.omicsonline.org/international-scientific-conferences/" TargetMode="External"/><Relationship Id="rId4" Type="http://schemas.openxmlformats.org/officeDocument/2006/relationships/hyperlink" Target="http://www.omicsonline.org/open-access.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ustinpublishinggroup.com/physical-medicine/editorialBoard.php" TargetMode="External"/><Relationship Id="rId2" Type="http://schemas.openxmlformats.org/officeDocument/2006/relationships/hyperlink" Target="http://jmscr.igmpublication.org/home/index.php/2013-12-23-15-46-40/board-member" TargetMode="External"/><Relationship Id="rId1" Type="http://schemas.openxmlformats.org/officeDocument/2006/relationships/slideLayout" Target="../slideLayouts/slideLayout2.xml"/><Relationship Id="rId5" Type="http://schemas.openxmlformats.org/officeDocument/2006/relationships/hyperlink" Target="http://www.ijpot.com/editorial.html" TargetMode="External"/><Relationship Id="rId4" Type="http://schemas.openxmlformats.org/officeDocument/2006/relationships/hyperlink" Target="http://www.ijpbs.net/editorial-board.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otago.ac.nz/physio/otago050122.pdf" TargetMode="External"/><Relationship Id="rId2" Type="http://schemas.openxmlformats.org/officeDocument/2006/relationships/hyperlink" Target="http://www.ijpbs.net/admin/upload/con_1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712968" cy="5616624"/>
          </a:xfrm>
        </p:spPr>
        <p:txBody>
          <a:bodyPr>
            <a:normAutofit/>
          </a:bodyPr>
          <a:lstStyle/>
          <a:p>
            <a:pPr marL="457200" indent="-457200" algn="l"/>
            <a:r>
              <a:rPr lang="ms-MY" sz="2200" b="0" dirty="0" smtClean="0">
                <a:effectLst/>
              </a:rPr>
              <a:t>        </a:t>
            </a:r>
            <a:r>
              <a:rPr lang="ms-MY" sz="3600" dirty="0" smtClean="0">
                <a:solidFill>
                  <a:schemeClr val="tx1"/>
                </a:solidFill>
                <a:effectLst/>
                <a:latin typeface="Times New Roman" pitchFamily="18" charset="0"/>
                <a:cs typeface="Times New Roman" pitchFamily="18" charset="0"/>
              </a:rPr>
              <a:t>Dr. Ashokan Arumugam, PT PhD,</a:t>
            </a:r>
            <a:br>
              <a:rPr lang="ms-MY" sz="3600" dirty="0" smtClean="0">
                <a:solidFill>
                  <a:schemeClr val="tx1"/>
                </a:solidFill>
                <a:effectLst/>
                <a:latin typeface="Times New Roman" pitchFamily="18" charset="0"/>
                <a:cs typeface="Times New Roman" pitchFamily="18" charset="0"/>
              </a:rPr>
            </a:br>
            <a:r>
              <a:rPr lang="ms-MY" sz="3600" dirty="0" smtClean="0">
                <a:solidFill>
                  <a:schemeClr val="tx1"/>
                </a:solidFill>
                <a:effectLst/>
                <a:latin typeface="Times New Roman" pitchFamily="18" charset="0"/>
                <a:cs typeface="Times New Roman" pitchFamily="18" charset="0"/>
              </a:rPr>
              <a:t>Freelance Healthcare Research Professional &amp; Manual Therapist,</a:t>
            </a:r>
            <a:br>
              <a:rPr lang="ms-MY" sz="3600" dirty="0" smtClean="0">
                <a:solidFill>
                  <a:schemeClr val="tx1"/>
                </a:solidFill>
                <a:effectLst/>
                <a:latin typeface="Times New Roman" pitchFamily="18" charset="0"/>
                <a:cs typeface="Times New Roman" pitchFamily="18" charset="0"/>
              </a:rPr>
            </a:br>
            <a:r>
              <a:rPr lang="ms-MY" sz="3600" dirty="0" smtClean="0">
                <a:solidFill>
                  <a:schemeClr val="tx1"/>
                </a:solidFill>
                <a:effectLst/>
                <a:latin typeface="Times New Roman" pitchFamily="18" charset="0"/>
                <a:cs typeface="Times New Roman" pitchFamily="18" charset="0"/>
              </a:rPr>
              <a:t>Coimbatore, </a:t>
            </a:r>
            <a:br>
              <a:rPr lang="ms-MY" sz="3600" dirty="0" smtClean="0">
                <a:solidFill>
                  <a:schemeClr val="tx1"/>
                </a:solidFill>
                <a:effectLst/>
                <a:latin typeface="Times New Roman" pitchFamily="18" charset="0"/>
                <a:cs typeface="Times New Roman" pitchFamily="18" charset="0"/>
              </a:rPr>
            </a:br>
            <a:r>
              <a:rPr lang="ms-MY" sz="3600" dirty="0">
                <a:solidFill>
                  <a:schemeClr val="tx1"/>
                </a:solidFill>
                <a:effectLst/>
                <a:latin typeface="Times New Roman" pitchFamily="18" charset="0"/>
                <a:cs typeface="Times New Roman" pitchFamily="18" charset="0"/>
              </a:rPr>
              <a:t>T</a:t>
            </a:r>
            <a:r>
              <a:rPr lang="ms-MY" sz="3600" dirty="0" smtClean="0">
                <a:solidFill>
                  <a:schemeClr val="tx1"/>
                </a:solidFill>
                <a:effectLst/>
                <a:latin typeface="Times New Roman" pitchFamily="18" charset="0"/>
                <a:cs typeface="Times New Roman" pitchFamily="18" charset="0"/>
              </a:rPr>
              <a:t>amil Nadu, India</a:t>
            </a:r>
            <a:r>
              <a:rPr lang="ms-MY" sz="3600" dirty="0" smtClean="0">
                <a:effectLst/>
                <a:latin typeface="Times New Roman" pitchFamily="18" charset="0"/>
                <a:cs typeface="Times New Roman" pitchFamily="18" charset="0"/>
              </a:rPr>
              <a:t/>
            </a:r>
            <a:br>
              <a:rPr lang="ms-MY" sz="3600" dirty="0" smtClean="0">
                <a:effectLst/>
                <a:latin typeface="Times New Roman" pitchFamily="18" charset="0"/>
                <a:cs typeface="Times New Roman" pitchFamily="18" charset="0"/>
              </a:rPr>
            </a:br>
            <a:r>
              <a:rPr lang="ms-MY" sz="3600" dirty="0" smtClean="0">
                <a:solidFill>
                  <a:schemeClr val="tx1"/>
                </a:solidFill>
                <a:effectLst/>
                <a:latin typeface="Times New Roman" pitchFamily="18" charset="0"/>
                <a:cs typeface="Times New Roman" pitchFamily="18" charset="0"/>
              </a:rPr>
              <a:t>Email addresses :  </a:t>
            </a:r>
            <a:r>
              <a:rPr lang="en-NZ" sz="3600" u="sng" dirty="0" smtClean="0">
                <a:solidFill>
                  <a:srgbClr val="FFFF00"/>
                </a:solidFill>
                <a:effectLst/>
                <a:latin typeface="Times New Roman" pitchFamily="18" charset="0"/>
                <a:cs typeface="Times New Roman" pitchFamily="18" charset="0"/>
                <a:hlinkClick r:id="rId2"/>
              </a:rPr>
              <a:t>ashokan.arumugam@otago.ac.nz</a:t>
            </a:r>
            <a:r>
              <a:rPr lang="en-NZ" sz="3600" dirty="0">
                <a:solidFill>
                  <a:srgbClr val="FFFF00"/>
                </a:solidFill>
                <a:effectLst/>
                <a:latin typeface="Times New Roman" pitchFamily="18" charset="0"/>
                <a:cs typeface="Times New Roman" pitchFamily="18" charset="0"/>
              </a:rPr>
              <a:t>; </a:t>
            </a:r>
            <a:r>
              <a:rPr lang="en-NZ" sz="3600" u="sng" dirty="0">
                <a:solidFill>
                  <a:srgbClr val="FFFF00"/>
                </a:solidFill>
                <a:effectLst/>
                <a:latin typeface="Times New Roman" pitchFamily="18" charset="0"/>
                <a:cs typeface="Times New Roman" pitchFamily="18" charset="0"/>
                <a:hlinkClick r:id="rId3"/>
              </a:rPr>
              <a:t>ashokanpt@gmail.com</a:t>
            </a:r>
            <a:r>
              <a:rPr lang="ms-MY" sz="3600" dirty="0" smtClean="0">
                <a:effectLst/>
                <a:latin typeface="Times New Roman" pitchFamily="18" charset="0"/>
                <a:cs typeface="Times New Roman" pitchFamily="18" charset="0"/>
              </a:rPr>
              <a:t/>
            </a:r>
            <a:br>
              <a:rPr lang="ms-MY" sz="3600" dirty="0" smtClean="0">
                <a:effectLst/>
                <a:latin typeface="Times New Roman" pitchFamily="18" charset="0"/>
                <a:cs typeface="Times New Roman" pitchFamily="18" charset="0"/>
              </a:rPr>
            </a:br>
            <a:r>
              <a:rPr lang="ms-MY" sz="3600" dirty="0" smtClean="0">
                <a:solidFill>
                  <a:schemeClr val="tx1"/>
                </a:solidFill>
                <a:effectLst/>
                <a:latin typeface="Times New Roman" pitchFamily="18" charset="0"/>
                <a:cs typeface="Times New Roman" pitchFamily="18" charset="0"/>
              </a:rPr>
              <a:t>Phone: +91 8870710424</a:t>
            </a:r>
            <a:endParaRPr lang="en-NZ" sz="3600" dirty="0">
              <a:solidFill>
                <a:schemeClr val="tx1"/>
              </a:solidFill>
              <a:effectLst/>
              <a:latin typeface="Times New Roman" pitchFamily="18" charset="0"/>
              <a:cs typeface="Times New Roman" pitchFamily="18" charset="0"/>
            </a:endParaRPr>
          </a:p>
        </p:txBody>
      </p:sp>
      <p:pic>
        <p:nvPicPr>
          <p:cNvPr id="5" name="Picture 4" descr="Ashok 3.jpg"/>
          <p:cNvPicPr>
            <a:picLocks noChangeAspect="1"/>
          </p:cNvPicPr>
          <p:nvPr/>
        </p:nvPicPr>
        <p:blipFill>
          <a:blip r:embed="rId4" cstate="print"/>
          <a:stretch>
            <a:fillRect/>
          </a:stretch>
        </p:blipFill>
        <p:spPr>
          <a:xfrm>
            <a:off x="7452320" y="5145174"/>
            <a:ext cx="1691680" cy="17128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normAutofit/>
          </a:bodyPr>
          <a:lstStyle/>
          <a:p>
            <a:endParaRPr lang="en-NZ" sz="4800" dirty="0" smtClean="0"/>
          </a:p>
          <a:p>
            <a:endParaRPr lang="en-NZ" sz="4800" dirty="0" smtClean="0"/>
          </a:p>
          <a:p>
            <a:pPr algn="ctr">
              <a:buNone/>
            </a:pPr>
            <a:r>
              <a:rPr lang="en-NZ" sz="4800" dirty="0" smtClean="0"/>
              <a:t>Thank you</a:t>
            </a:r>
            <a:endParaRPr lang="en-NZ" sz="4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base">
              <a:spcAft>
                <a:spcPct val="0"/>
              </a:spcAft>
              <a:buFont typeface="Arial" panose="020B0604020202020204" pitchFamily="34" charset="0"/>
              <a:buNone/>
              <a:defRPr/>
            </a:pPr>
            <a:r>
              <a:rPr lang="en-US" sz="5400" dirty="0" smtClean="0">
                <a:solidFill>
                  <a:srgbClr val="F79646"/>
                </a:solidFill>
                <a:latin typeface="Stencil" panose="040409050D0802020404" pitchFamily="82" charset="0"/>
              </a:rPr>
              <a:t>OMICS </a:t>
            </a:r>
            <a:r>
              <a:rPr lang="en-US" sz="5400" dirty="0" smtClean="0">
                <a:solidFill>
                  <a:srgbClr val="F79646"/>
                </a:solidFill>
                <a:latin typeface="Stencil" panose="040409050D0802020404" pitchFamily="82" charset="0"/>
              </a:rPr>
              <a:t>International</a:t>
            </a:r>
          </a:p>
          <a:p>
            <a:pPr marL="0" indent="0" algn="ctr" fontAlgn="base">
              <a:spcAft>
                <a:spcPct val="0"/>
              </a:spcAft>
              <a:buFont typeface="Arial" panose="020B0604020202020204" pitchFamily="34" charset="0"/>
              <a:buNone/>
              <a:defRPr/>
            </a:pPr>
            <a:r>
              <a:rPr lang="en-US" sz="5400" dirty="0" smtClean="0">
                <a:solidFill>
                  <a:srgbClr val="F79646"/>
                </a:solidFill>
              </a:rPr>
              <a:t>www.omicsonline.org</a:t>
            </a:r>
            <a:endParaRPr lang="en-US" sz="5400" dirty="0">
              <a:solidFill>
                <a:srgbClr val="F79646"/>
              </a:solidFill>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en-US" sz="2000" smtClean="0">
                <a:solidFill>
                  <a:srgbClr val="7030A0"/>
                </a:solidFill>
                <a:latin typeface="Arial" charset="0"/>
                <a:cs typeface="Arial" charset="0"/>
              </a:rPr>
              <a:t>Contact us at: contact.omics@omicsonline.org</a:t>
            </a:r>
          </a:p>
        </p:txBody>
      </p:sp>
      <p:sp>
        <p:nvSpPr>
          <p:cNvPr id="2" name="Folded Corner 1"/>
          <p:cNvSpPr/>
          <p:nvPr/>
        </p:nvSpPr>
        <p:spPr>
          <a:xfrm>
            <a:off x="0" y="2841625"/>
            <a:ext cx="9144000" cy="39830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endParaRPr lang="en-US" b="1" dirty="0">
              <a:hlinkClick r:id="rId3" tooltip="OMICS International"/>
            </a:endParaRPr>
          </a:p>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r>
              <a:rPr lang="en-US" b="1" dirty="0" smtClean="0">
                <a:hlinkClick r:id="rId3" tooltip="OMICS International"/>
              </a:rPr>
              <a:t>OMICS </a:t>
            </a:r>
            <a:r>
              <a:rPr lang="en-US" b="1" dirty="0">
                <a:hlinkClick r:id="rId3" tooltip="OMICS International"/>
              </a:rPr>
              <a:t>International</a:t>
            </a:r>
            <a:r>
              <a:rPr lang="en-US" dirty="0"/>
              <a:t> (and its subsidiaries), is an </a:t>
            </a:r>
            <a:r>
              <a:rPr lang="en-US" dirty="0">
                <a:hlinkClick r:id="rId4" tooltip="Open Access"/>
              </a:rPr>
              <a:t>Open Access</a:t>
            </a:r>
            <a:r>
              <a:rPr lang="en-US" dirty="0"/>
              <a:t> publisher and international </a:t>
            </a:r>
            <a:r>
              <a:rPr lang="en-US" dirty="0">
                <a:hlinkClick r:id="rId5" tooltip="conference"/>
              </a:rPr>
              <a:t>conference</a:t>
            </a:r>
            <a:r>
              <a:rPr lang="en-US" dirty="0"/>
              <a:t> Organizer, which owns and operates </a:t>
            </a:r>
            <a:r>
              <a:rPr lang="en-US" dirty="0" smtClean="0"/>
              <a:t>peer-reviewed </a:t>
            </a:r>
            <a:r>
              <a:rPr lang="en-US" dirty="0"/>
              <a:t>Clinical, Medical, Life Sciences, and Engineering &amp; Technology journals and hosts </a:t>
            </a:r>
            <a:r>
              <a:rPr lang="en-US" dirty="0" smtClean="0"/>
              <a:t> scholarly </a:t>
            </a:r>
            <a:r>
              <a:rPr lang="en-US" dirty="0"/>
              <a:t>conferences per year in the fields of clinical, medical, pharmaceutical, life sciences, business, engineering, and technology. Our journals have more than 3 million readers and our conferences bring together internationally renowned speakers and scientists to create exciting and memorable events, filled with lively interactive sessions and world-class exhibitions and poster presentations. Join us!</a:t>
            </a:r>
            <a:br>
              <a:rPr lang="en-US" dirty="0"/>
            </a:br>
            <a:r>
              <a:rPr lang="en-US" dirty="0"/>
              <a:t/>
            </a:r>
            <a:br>
              <a:rPr lang="en-US" dirty="0"/>
            </a:br>
            <a:r>
              <a:rPr lang="en-US" dirty="0">
                <a:hlinkClick r:id="rId3" tooltip="OMICS International"/>
              </a:rPr>
              <a:t>OMICS International</a:t>
            </a:r>
            <a:r>
              <a:rPr lang="en-US" dirty="0"/>
              <a:t> is always open to constructive feedback. We pride ourselves on our commitment to serving the Open Access community and are always hard at work to become better at what we do. We invite your concerns, questions, even complaints. Contact us at </a:t>
            </a:r>
            <a:r>
              <a:rPr lang="en-US" dirty="0">
                <a:hlinkClick r:id="rId6" tooltip="Click here"/>
              </a:rPr>
              <a:t>contact.omics@omicsonline.org</a:t>
            </a:r>
            <a:r>
              <a:rPr lang="en-US" dirty="0"/>
              <a:t>. We will get back to you in 24-48 hours. You may also call 1-800-216-6499 (USA Toll Free) or at +1-650-268-9744 and we will return your call in the same timeframe.</a:t>
            </a:r>
            <a:endParaRPr lang="en-US" dirty="0">
              <a:solidFill>
                <a:srgbClr val="0070C0"/>
              </a:solidFill>
            </a:endParaRPr>
          </a:p>
        </p:txBody>
      </p:sp>
      <p:pic>
        <p:nvPicPr>
          <p:cNvPr id="1028" name="Picture 4" descr="OMICS Internatin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1889125"/>
            <a:ext cx="2857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017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s-MY" b="1" dirty="0" smtClean="0"/>
              <a:t>Academic and Professional Qualifications</a:t>
            </a:r>
            <a:endParaRPr lang="en-NZ" dirty="0"/>
          </a:p>
        </p:txBody>
      </p:sp>
      <p:graphicFrame>
        <p:nvGraphicFramePr>
          <p:cNvPr id="5" name="Table 4"/>
          <p:cNvGraphicFramePr>
            <a:graphicFrameLocks noGrp="1"/>
          </p:cNvGraphicFramePr>
          <p:nvPr/>
        </p:nvGraphicFramePr>
        <p:xfrm>
          <a:off x="467544" y="1916832"/>
          <a:ext cx="8136904" cy="4608512"/>
        </p:xfrm>
        <a:graphic>
          <a:graphicData uri="http://schemas.openxmlformats.org/drawingml/2006/table">
            <a:tbl>
              <a:tblPr/>
              <a:tblGrid>
                <a:gridCol w="1084921"/>
                <a:gridCol w="2613672"/>
                <a:gridCol w="1972583"/>
                <a:gridCol w="2465728"/>
              </a:tblGrid>
              <a:tr h="505814">
                <a:tc>
                  <a:txBody>
                    <a:bodyPr/>
                    <a:lstStyle/>
                    <a:p>
                      <a:pPr algn="ctr">
                        <a:spcBef>
                          <a:spcPts val="200"/>
                        </a:spcBef>
                        <a:spcAft>
                          <a:spcPts val="200"/>
                        </a:spcAft>
                        <a:tabLst>
                          <a:tab pos="228600" algn="l"/>
                          <a:tab pos="457200" algn="l"/>
                        </a:tabLst>
                      </a:pPr>
                      <a:r>
                        <a:rPr lang="ms-MY" sz="2000" b="1" dirty="0">
                          <a:latin typeface="Times New Roman" pitchFamily="18" charset="0"/>
                          <a:ea typeface="Times New Roman"/>
                          <a:cs typeface="Times New Roman" pitchFamily="18" charset="0"/>
                        </a:rPr>
                        <a:t>Year</a:t>
                      </a:r>
                      <a:endParaRPr lang="ms-MY" sz="2000" dirty="0">
                        <a:latin typeface="Times New Roman" pitchFamily="18" charset="0"/>
                        <a:ea typeface="Times New Roman"/>
                        <a:cs typeface="Times New Roman" pitchFamily="18"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tabLst>
                          <a:tab pos="228600" algn="l"/>
                          <a:tab pos="457200" algn="l"/>
                        </a:tabLst>
                      </a:pPr>
                      <a:r>
                        <a:rPr lang="ms-MY" sz="2000" b="1">
                          <a:latin typeface="Times New Roman" pitchFamily="18" charset="0"/>
                          <a:ea typeface="Times New Roman"/>
                          <a:cs typeface="Times New Roman" pitchFamily="18" charset="0"/>
                        </a:rPr>
                        <a:t>Degree</a:t>
                      </a:r>
                      <a:endParaRPr lang="ms-MY" sz="2000">
                        <a:latin typeface="Times New Roman" pitchFamily="18" charset="0"/>
                        <a:ea typeface="Times New Roman"/>
                        <a:cs typeface="Times New Roman" pitchFamily="18"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tabLst>
                          <a:tab pos="228600" algn="l"/>
                          <a:tab pos="457200" algn="l"/>
                        </a:tabLst>
                      </a:pPr>
                      <a:r>
                        <a:rPr lang="ms-MY" sz="2000" b="1">
                          <a:latin typeface="Times New Roman" pitchFamily="18" charset="0"/>
                          <a:ea typeface="Times New Roman"/>
                          <a:cs typeface="Times New Roman" pitchFamily="18" charset="0"/>
                        </a:rPr>
                        <a:t>Discipline</a:t>
                      </a:r>
                      <a:endParaRPr lang="ms-MY" sz="2000">
                        <a:latin typeface="Times New Roman" pitchFamily="18" charset="0"/>
                        <a:ea typeface="Times New Roman"/>
                        <a:cs typeface="Times New Roman" pitchFamily="18"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tabLst>
                          <a:tab pos="228600" algn="l"/>
                          <a:tab pos="457200" algn="l"/>
                        </a:tabLst>
                      </a:pPr>
                      <a:r>
                        <a:rPr lang="ms-MY" sz="2000" b="1">
                          <a:latin typeface="Times New Roman" pitchFamily="18" charset="0"/>
                          <a:ea typeface="Times New Roman"/>
                          <a:cs typeface="Times New Roman" pitchFamily="18" charset="0"/>
                        </a:rPr>
                        <a:t>University</a:t>
                      </a:r>
                      <a:endParaRPr lang="ms-MY" sz="2000">
                        <a:latin typeface="Times New Roman" pitchFamily="18" charset="0"/>
                        <a:ea typeface="Times New Roman"/>
                        <a:cs typeface="Times New Roman" pitchFamily="18"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02698">
                <a:tc>
                  <a:txBody>
                    <a:bodyPr/>
                    <a:lstStyle/>
                    <a:p>
                      <a:pPr algn="ctr">
                        <a:spcAft>
                          <a:spcPts val="0"/>
                        </a:spcAft>
                      </a:pPr>
                      <a:r>
                        <a:rPr lang="en-NZ" sz="2000" kern="1200" dirty="0" smtClean="0">
                          <a:solidFill>
                            <a:schemeClr val="tx1"/>
                          </a:solidFill>
                          <a:latin typeface="Times New Roman" pitchFamily="18" charset="0"/>
                          <a:ea typeface="+mn-ea"/>
                          <a:cs typeface="Times New Roman" pitchFamily="18" charset="0"/>
                        </a:rPr>
                        <a:t>2014 </a:t>
                      </a:r>
                    </a:p>
                    <a:p>
                      <a:pPr algn="ctr">
                        <a:spcAft>
                          <a:spcPts val="0"/>
                        </a:spcAft>
                      </a:pPr>
                      <a:endParaRPr lang="en-NZ" sz="2000" kern="1200" dirty="0" smtClean="0">
                        <a:solidFill>
                          <a:schemeClr val="tx1"/>
                        </a:solidFill>
                        <a:latin typeface="Times New Roman" pitchFamily="18" charset="0"/>
                        <a:ea typeface="+mn-ea"/>
                        <a:cs typeface="Times New Roman" pitchFamily="18" charset="0"/>
                      </a:endParaRPr>
                    </a:p>
                    <a:p>
                      <a:pPr algn="ctr">
                        <a:spcAft>
                          <a:spcPts val="0"/>
                        </a:spcAft>
                      </a:pPr>
                      <a:endParaRPr lang="en-NZ" sz="2000" kern="1200" dirty="0" smtClean="0">
                        <a:solidFill>
                          <a:schemeClr val="tx1"/>
                        </a:solidFill>
                        <a:latin typeface="Times New Roman" pitchFamily="18" charset="0"/>
                        <a:ea typeface="+mn-ea"/>
                        <a:cs typeface="Times New Roman" pitchFamily="18" charset="0"/>
                      </a:endParaRPr>
                    </a:p>
                    <a:p>
                      <a:pPr algn="ctr">
                        <a:spcAft>
                          <a:spcPts val="0"/>
                        </a:spcAft>
                      </a:pPr>
                      <a:r>
                        <a:rPr lang="en-NZ" sz="2000" kern="1200" dirty="0" smtClean="0">
                          <a:solidFill>
                            <a:schemeClr val="tx1"/>
                          </a:solidFill>
                          <a:latin typeface="Times New Roman" pitchFamily="18" charset="0"/>
                          <a:ea typeface="+mn-ea"/>
                          <a:cs typeface="Times New Roman" pitchFamily="18" charset="0"/>
                        </a:rPr>
                        <a:t>2008</a:t>
                      </a:r>
                    </a:p>
                    <a:p>
                      <a:pPr algn="ctr">
                        <a:spcAft>
                          <a:spcPts val="0"/>
                        </a:spcAft>
                      </a:pPr>
                      <a:endParaRPr lang="en-NZ" sz="2000" kern="1200" dirty="0" smtClean="0">
                        <a:solidFill>
                          <a:schemeClr val="tx1"/>
                        </a:solidFill>
                        <a:latin typeface="Times New Roman" pitchFamily="18" charset="0"/>
                        <a:ea typeface="+mn-ea"/>
                        <a:cs typeface="Times New Roman" pitchFamily="18" charset="0"/>
                      </a:endParaRPr>
                    </a:p>
                    <a:p>
                      <a:pPr algn="ctr">
                        <a:spcAft>
                          <a:spcPts val="0"/>
                        </a:spcAft>
                      </a:pPr>
                      <a:endParaRPr lang="en-NZ" sz="2000" kern="1200" dirty="0" smtClean="0">
                        <a:solidFill>
                          <a:schemeClr val="tx1"/>
                        </a:solidFill>
                        <a:latin typeface="Times New Roman" pitchFamily="18" charset="0"/>
                        <a:ea typeface="+mn-ea"/>
                        <a:cs typeface="Times New Roman" pitchFamily="18" charset="0"/>
                      </a:endParaRPr>
                    </a:p>
                    <a:p>
                      <a:pPr algn="ctr">
                        <a:spcAft>
                          <a:spcPts val="0"/>
                        </a:spcAft>
                      </a:pPr>
                      <a:endParaRPr lang="en-NZ" sz="2000" kern="1200" dirty="0" smtClean="0">
                        <a:solidFill>
                          <a:schemeClr val="tx1"/>
                        </a:solidFill>
                        <a:latin typeface="Times New Roman" pitchFamily="18" charset="0"/>
                        <a:ea typeface="+mn-ea"/>
                        <a:cs typeface="Times New Roman" pitchFamily="18" charset="0"/>
                      </a:endParaRPr>
                    </a:p>
                    <a:p>
                      <a:pPr algn="ctr">
                        <a:spcAft>
                          <a:spcPts val="0"/>
                        </a:spcAft>
                      </a:pPr>
                      <a:endParaRPr lang="en-NZ" sz="2000" kern="1200" dirty="0" smtClean="0">
                        <a:solidFill>
                          <a:schemeClr val="tx1"/>
                        </a:solidFill>
                        <a:latin typeface="Times New Roman" pitchFamily="18" charset="0"/>
                        <a:ea typeface="+mn-ea"/>
                        <a:cs typeface="Times New Roman" pitchFamily="18" charset="0"/>
                      </a:endParaRPr>
                    </a:p>
                    <a:p>
                      <a:pPr algn="ctr">
                        <a:spcAft>
                          <a:spcPts val="0"/>
                        </a:spcAft>
                      </a:pPr>
                      <a:endParaRPr lang="en-NZ" sz="2000" kern="1200" dirty="0" smtClean="0">
                        <a:solidFill>
                          <a:schemeClr val="tx1"/>
                        </a:solidFill>
                        <a:latin typeface="Times New Roman" pitchFamily="18" charset="0"/>
                        <a:ea typeface="+mn-ea"/>
                        <a:cs typeface="Times New Roman" pitchFamily="18" charset="0"/>
                      </a:endParaRPr>
                    </a:p>
                    <a:p>
                      <a:pPr algn="ctr">
                        <a:spcAft>
                          <a:spcPts val="0"/>
                        </a:spcAft>
                      </a:pPr>
                      <a:r>
                        <a:rPr lang="en-NZ" sz="2000" kern="1200" dirty="0" smtClean="0">
                          <a:solidFill>
                            <a:schemeClr val="tx1"/>
                          </a:solidFill>
                          <a:latin typeface="Times New Roman" pitchFamily="18" charset="0"/>
                          <a:ea typeface="+mn-ea"/>
                          <a:cs typeface="Times New Roman" pitchFamily="18" charset="0"/>
                        </a:rPr>
                        <a:t>2004</a:t>
                      </a:r>
                      <a:endParaRPr lang="ms-MY" sz="2000" dirty="0">
                        <a:latin typeface="Times New Roman" pitchFamily="18" charset="0"/>
                        <a:ea typeface="Times New Roman"/>
                        <a:cs typeface="Times New Roman" pitchFamily="18"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NZ" sz="2000" b="1" kern="1200" dirty="0" smtClean="0">
                          <a:solidFill>
                            <a:schemeClr val="tx1"/>
                          </a:solidFill>
                          <a:latin typeface="Times New Roman" pitchFamily="18" charset="0"/>
                          <a:ea typeface="+mn-ea"/>
                          <a:cs typeface="Times New Roman" pitchFamily="18" charset="0"/>
                        </a:rPr>
                        <a:t>Doctor of Philosophy (PhD)</a:t>
                      </a:r>
                    </a:p>
                    <a:p>
                      <a:pPr>
                        <a:spcAft>
                          <a:spcPts val="0"/>
                        </a:spcAft>
                      </a:pPr>
                      <a:endParaRPr lang="en-NZ" sz="2000" b="1" kern="1200" dirty="0" smtClean="0">
                        <a:solidFill>
                          <a:schemeClr val="tx1"/>
                        </a:solidFill>
                        <a:latin typeface="Times New Roman" pitchFamily="18" charset="0"/>
                        <a:ea typeface="+mn-ea"/>
                        <a:cs typeface="Times New Roman" pitchFamily="18" charset="0"/>
                      </a:endParaRPr>
                    </a:p>
                    <a:p>
                      <a:pPr>
                        <a:spcAft>
                          <a:spcPts val="0"/>
                        </a:spcAft>
                      </a:pPr>
                      <a:r>
                        <a:rPr lang="en-NZ" sz="2000" b="1" kern="1200" dirty="0" smtClean="0">
                          <a:solidFill>
                            <a:schemeClr val="tx1"/>
                          </a:solidFill>
                          <a:latin typeface="Times New Roman" pitchFamily="18" charset="0"/>
                          <a:ea typeface="+mn-ea"/>
                          <a:cs typeface="Times New Roman" pitchFamily="18" charset="0"/>
                        </a:rPr>
                        <a:t>Master of Physiotherapy</a:t>
                      </a:r>
                      <a:r>
                        <a:rPr lang="en-NZ" sz="2000" b="1" kern="1200" baseline="0" dirty="0" smtClean="0">
                          <a:solidFill>
                            <a:schemeClr val="tx1"/>
                          </a:solidFill>
                          <a:latin typeface="Times New Roman" pitchFamily="18" charset="0"/>
                          <a:ea typeface="+mn-ea"/>
                          <a:cs typeface="Times New Roman" pitchFamily="18" charset="0"/>
                        </a:rPr>
                        <a:t> -</a:t>
                      </a:r>
                      <a:r>
                        <a:rPr lang="en-NZ" sz="2000" b="1" kern="1200" dirty="0" smtClean="0">
                          <a:solidFill>
                            <a:schemeClr val="tx1"/>
                          </a:solidFill>
                          <a:latin typeface="Times New Roman" pitchFamily="18" charset="0"/>
                          <a:ea typeface="+mn-ea"/>
                          <a:cs typeface="Times New Roman" pitchFamily="18" charset="0"/>
                        </a:rPr>
                        <a:t>Orthopaedics &amp; Manual Therapy</a:t>
                      </a:r>
                      <a:r>
                        <a:rPr lang="en-NZ" sz="2000" b="1" kern="1200" baseline="0" dirty="0" smtClean="0">
                          <a:solidFill>
                            <a:schemeClr val="tx1"/>
                          </a:solidFill>
                          <a:latin typeface="Times New Roman" pitchFamily="18" charset="0"/>
                          <a:ea typeface="+mn-ea"/>
                          <a:cs typeface="Times New Roman" pitchFamily="18" charset="0"/>
                        </a:rPr>
                        <a:t> (</a:t>
                      </a:r>
                      <a:r>
                        <a:rPr lang="en-NZ" sz="2000" b="1" kern="1200" dirty="0" smtClean="0">
                          <a:solidFill>
                            <a:schemeClr val="tx1"/>
                          </a:solidFill>
                          <a:latin typeface="Times New Roman" pitchFamily="18" charset="0"/>
                          <a:ea typeface="+mn-ea"/>
                          <a:cs typeface="Times New Roman" pitchFamily="18" charset="0"/>
                        </a:rPr>
                        <a:t>MPT)</a:t>
                      </a:r>
                      <a:br>
                        <a:rPr lang="en-NZ" sz="2000" b="1" kern="1200" dirty="0" smtClean="0">
                          <a:solidFill>
                            <a:schemeClr val="tx1"/>
                          </a:solidFill>
                          <a:latin typeface="Times New Roman" pitchFamily="18" charset="0"/>
                          <a:ea typeface="+mn-ea"/>
                          <a:cs typeface="Times New Roman" pitchFamily="18" charset="0"/>
                        </a:rPr>
                      </a:br>
                      <a:endParaRPr lang="en-NZ" sz="2000" b="1" kern="1200" dirty="0" smtClean="0">
                        <a:solidFill>
                          <a:schemeClr val="tx1"/>
                        </a:solidFill>
                        <a:latin typeface="Times New Roman" pitchFamily="18" charset="0"/>
                        <a:ea typeface="+mn-ea"/>
                        <a:cs typeface="Times New Roman" pitchFamily="18" charset="0"/>
                      </a:endParaRPr>
                    </a:p>
                    <a:p>
                      <a:pPr>
                        <a:spcAft>
                          <a:spcPts val="0"/>
                        </a:spcAft>
                      </a:pPr>
                      <a:r>
                        <a:rPr lang="en-NZ" sz="2000" b="1" kern="1200" dirty="0" smtClean="0">
                          <a:solidFill>
                            <a:schemeClr val="tx1"/>
                          </a:solidFill>
                          <a:latin typeface="Times New Roman" pitchFamily="18" charset="0"/>
                          <a:ea typeface="+mn-ea"/>
                          <a:cs typeface="Times New Roman" pitchFamily="18" charset="0"/>
                        </a:rPr>
                        <a:t>Bachelor of Physiotherapy (BPT)</a:t>
                      </a:r>
                      <a:endParaRPr lang="ms-MY" sz="2000" dirty="0">
                        <a:latin typeface="Times New Roman" pitchFamily="18" charset="0"/>
                        <a:ea typeface="Times New Roman"/>
                        <a:cs typeface="Times New Roman" pitchFamily="18"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28600" algn="l"/>
                          <a:tab pos="457200" algn="l"/>
                        </a:tabLst>
                      </a:pPr>
                      <a:r>
                        <a:rPr lang="ms-MY" sz="2000" dirty="0" smtClean="0">
                          <a:latin typeface="Times New Roman" pitchFamily="18" charset="0"/>
                          <a:ea typeface="Times New Roman"/>
                          <a:cs typeface="Times New Roman" pitchFamily="18" charset="0"/>
                        </a:rPr>
                        <a:t>Physiotherapy</a:t>
                      </a:r>
                      <a:br>
                        <a:rPr lang="ms-MY" sz="2000" dirty="0" smtClean="0">
                          <a:latin typeface="Times New Roman" pitchFamily="18" charset="0"/>
                          <a:ea typeface="Times New Roman"/>
                          <a:cs typeface="Times New Roman" pitchFamily="18" charset="0"/>
                        </a:rPr>
                      </a:br>
                      <a:endParaRPr lang="ms-MY" sz="2000" dirty="0" smtClean="0">
                        <a:latin typeface="Times New Roman" pitchFamily="18" charset="0"/>
                        <a:ea typeface="Times New Roman"/>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tab pos="228600" algn="l"/>
                          <a:tab pos="457200" algn="l"/>
                        </a:tabLst>
                        <a:defRPr/>
                      </a:pPr>
                      <a:endParaRPr lang="ms-MY" sz="2000" dirty="0" smtClean="0">
                        <a:latin typeface="Times New Roman" pitchFamily="18" charset="0"/>
                        <a:ea typeface="Times New Roman"/>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tab pos="228600" algn="l"/>
                          <a:tab pos="457200" algn="l"/>
                        </a:tabLst>
                        <a:defRPr/>
                      </a:pPr>
                      <a:r>
                        <a:rPr lang="ms-MY" sz="2000" dirty="0" smtClean="0">
                          <a:latin typeface="Times New Roman" pitchFamily="18" charset="0"/>
                          <a:ea typeface="Times New Roman"/>
                          <a:cs typeface="Times New Roman" pitchFamily="18" charset="0"/>
                        </a:rPr>
                        <a:t>Physiotherapy</a:t>
                      </a:r>
                    </a:p>
                    <a:p>
                      <a:pPr>
                        <a:spcAft>
                          <a:spcPts val="0"/>
                        </a:spcAft>
                        <a:tabLst>
                          <a:tab pos="228600" algn="l"/>
                          <a:tab pos="457200" algn="l"/>
                        </a:tabLst>
                      </a:pPr>
                      <a:endParaRPr lang="ms-MY" sz="2000" dirty="0" smtClean="0">
                        <a:latin typeface="Times New Roman" pitchFamily="18" charset="0"/>
                        <a:ea typeface="Times New Roman"/>
                        <a:cs typeface="Times New Roman" pitchFamily="18" charset="0"/>
                      </a:endParaRPr>
                    </a:p>
                    <a:p>
                      <a:pPr>
                        <a:spcAft>
                          <a:spcPts val="0"/>
                        </a:spcAft>
                        <a:tabLst>
                          <a:tab pos="228600" algn="l"/>
                          <a:tab pos="457200" algn="l"/>
                        </a:tabLst>
                      </a:pPr>
                      <a:endParaRPr lang="ms-MY" sz="2000" dirty="0" smtClean="0">
                        <a:latin typeface="Times New Roman" pitchFamily="18" charset="0"/>
                        <a:ea typeface="Times New Roman"/>
                        <a:cs typeface="Times New Roman" pitchFamily="18" charset="0"/>
                      </a:endParaRPr>
                    </a:p>
                    <a:p>
                      <a:pPr>
                        <a:spcAft>
                          <a:spcPts val="0"/>
                        </a:spcAft>
                        <a:tabLst>
                          <a:tab pos="228600" algn="l"/>
                          <a:tab pos="457200" algn="l"/>
                        </a:tabLst>
                      </a:pPr>
                      <a:endParaRPr lang="ms-MY" sz="2000" dirty="0" smtClean="0">
                        <a:latin typeface="Times New Roman" pitchFamily="18" charset="0"/>
                        <a:ea typeface="Times New Roman"/>
                        <a:cs typeface="Times New Roman" pitchFamily="18" charset="0"/>
                      </a:endParaRPr>
                    </a:p>
                    <a:p>
                      <a:pPr>
                        <a:spcAft>
                          <a:spcPts val="0"/>
                        </a:spcAft>
                        <a:tabLst>
                          <a:tab pos="228600" algn="l"/>
                          <a:tab pos="457200" algn="l"/>
                        </a:tabLst>
                      </a:pPr>
                      <a:endParaRPr lang="ms-MY" sz="2000" dirty="0" smtClean="0">
                        <a:latin typeface="Times New Roman" pitchFamily="18" charset="0"/>
                        <a:ea typeface="Times New Roman"/>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tab pos="228600" algn="l"/>
                          <a:tab pos="457200" algn="l"/>
                        </a:tabLst>
                        <a:defRPr/>
                      </a:pPr>
                      <a:endParaRPr lang="ms-MY" sz="2000" dirty="0" smtClean="0">
                        <a:latin typeface="Times New Roman" pitchFamily="18" charset="0"/>
                        <a:ea typeface="Times New Roman"/>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tab pos="228600" algn="l"/>
                          <a:tab pos="457200" algn="l"/>
                        </a:tabLst>
                        <a:defRPr/>
                      </a:pPr>
                      <a:r>
                        <a:rPr lang="ms-MY" sz="2000" dirty="0" smtClean="0">
                          <a:latin typeface="Times New Roman" pitchFamily="18" charset="0"/>
                          <a:ea typeface="Times New Roman"/>
                          <a:cs typeface="Times New Roman" pitchFamily="18" charset="0"/>
                        </a:rPr>
                        <a:t>Physiotherapy</a:t>
                      </a:r>
                    </a:p>
                    <a:p>
                      <a:pPr>
                        <a:spcAft>
                          <a:spcPts val="0"/>
                        </a:spcAft>
                        <a:tabLst>
                          <a:tab pos="228600" algn="l"/>
                          <a:tab pos="457200" algn="l"/>
                        </a:tabLst>
                      </a:pPr>
                      <a:endParaRPr lang="ms-MY" sz="2000" dirty="0">
                        <a:latin typeface="Times New Roman" pitchFamily="18" charset="0"/>
                        <a:ea typeface="Times New Roman"/>
                        <a:cs typeface="Times New Roman" pitchFamily="18"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28600" algn="l"/>
                          <a:tab pos="457200" algn="l"/>
                        </a:tabLst>
                      </a:pPr>
                      <a:r>
                        <a:rPr lang="en-NZ" sz="2000" kern="1200" dirty="0" smtClean="0">
                          <a:solidFill>
                            <a:schemeClr val="tx1"/>
                          </a:solidFill>
                          <a:latin typeface="Times New Roman" pitchFamily="18" charset="0"/>
                          <a:ea typeface="+mn-ea"/>
                          <a:cs typeface="Times New Roman" pitchFamily="18" charset="0"/>
                        </a:rPr>
                        <a:t>University of </a:t>
                      </a:r>
                      <a:r>
                        <a:rPr lang="en-NZ" sz="2000" kern="1200" dirty="0" err="1" smtClean="0">
                          <a:solidFill>
                            <a:schemeClr val="tx1"/>
                          </a:solidFill>
                          <a:latin typeface="Times New Roman" pitchFamily="18" charset="0"/>
                          <a:ea typeface="+mn-ea"/>
                          <a:cs typeface="Times New Roman" pitchFamily="18" charset="0"/>
                        </a:rPr>
                        <a:t>Otago</a:t>
                      </a:r>
                      <a:r>
                        <a:rPr lang="en-NZ" sz="2000" kern="1200" dirty="0" smtClean="0">
                          <a:solidFill>
                            <a:schemeClr val="tx1"/>
                          </a:solidFill>
                          <a:latin typeface="Times New Roman" pitchFamily="18" charset="0"/>
                          <a:ea typeface="+mn-ea"/>
                          <a:cs typeface="Times New Roman" pitchFamily="18" charset="0"/>
                        </a:rPr>
                        <a:t>, New</a:t>
                      </a:r>
                      <a:r>
                        <a:rPr lang="en-NZ" sz="2000" kern="1200" baseline="0" dirty="0" smtClean="0">
                          <a:solidFill>
                            <a:schemeClr val="tx1"/>
                          </a:solidFill>
                          <a:latin typeface="Times New Roman" pitchFamily="18" charset="0"/>
                          <a:ea typeface="+mn-ea"/>
                          <a:cs typeface="Times New Roman" pitchFamily="18" charset="0"/>
                        </a:rPr>
                        <a:t> Zealand</a:t>
                      </a:r>
                      <a:endParaRPr lang="en-NZ" sz="2000" kern="1200" dirty="0" smtClean="0">
                        <a:solidFill>
                          <a:schemeClr val="tx1"/>
                        </a:solidFill>
                        <a:latin typeface="Times New Roman" pitchFamily="18" charset="0"/>
                        <a:ea typeface="+mn-ea"/>
                        <a:cs typeface="Times New Roman" pitchFamily="18" charset="0"/>
                      </a:endParaRPr>
                    </a:p>
                    <a:p>
                      <a:pPr>
                        <a:spcAft>
                          <a:spcPts val="0"/>
                        </a:spcAft>
                        <a:tabLst>
                          <a:tab pos="228600" algn="l"/>
                          <a:tab pos="457200" algn="l"/>
                        </a:tabLst>
                      </a:pPr>
                      <a:endParaRPr lang="en-NZ" sz="2000" kern="1200" dirty="0" smtClean="0">
                        <a:solidFill>
                          <a:schemeClr val="tx1"/>
                        </a:solidFill>
                        <a:latin typeface="Times New Roman" pitchFamily="18" charset="0"/>
                        <a:ea typeface="+mn-ea"/>
                        <a:cs typeface="Times New Roman" pitchFamily="18" charset="0"/>
                      </a:endParaRPr>
                    </a:p>
                    <a:p>
                      <a:pPr>
                        <a:spcAft>
                          <a:spcPts val="0"/>
                        </a:spcAft>
                        <a:tabLst>
                          <a:tab pos="228600" algn="l"/>
                          <a:tab pos="457200" algn="l"/>
                        </a:tabLst>
                      </a:pPr>
                      <a:r>
                        <a:rPr lang="en-NZ" sz="2000" kern="1200" dirty="0" err="1" smtClean="0">
                          <a:solidFill>
                            <a:schemeClr val="tx1"/>
                          </a:solidFill>
                          <a:latin typeface="Times New Roman" pitchFamily="18" charset="0"/>
                          <a:ea typeface="+mn-ea"/>
                          <a:cs typeface="Times New Roman" pitchFamily="18" charset="0"/>
                        </a:rPr>
                        <a:t>Manipal</a:t>
                      </a:r>
                      <a:r>
                        <a:rPr lang="en-NZ" sz="2000" kern="1200" dirty="0" smtClean="0">
                          <a:solidFill>
                            <a:schemeClr val="tx1"/>
                          </a:solidFill>
                          <a:latin typeface="Times New Roman" pitchFamily="18" charset="0"/>
                          <a:ea typeface="+mn-ea"/>
                          <a:cs typeface="Times New Roman" pitchFamily="18" charset="0"/>
                        </a:rPr>
                        <a:t> University, India</a:t>
                      </a:r>
                    </a:p>
                    <a:p>
                      <a:pPr>
                        <a:spcAft>
                          <a:spcPts val="0"/>
                        </a:spcAft>
                        <a:tabLst>
                          <a:tab pos="228600" algn="l"/>
                          <a:tab pos="457200" algn="l"/>
                        </a:tabLst>
                      </a:pPr>
                      <a:endParaRPr lang="en-NZ" sz="2000" kern="1200" dirty="0" smtClean="0">
                        <a:solidFill>
                          <a:schemeClr val="tx1"/>
                        </a:solidFill>
                        <a:latin typeface="Times New Roman" pitchFamily="18" charset="0"/>
                        <a:ea typeface="+mn-ea"/>
                        <a:cs typeface="Times New Roman" pitchFamily="18" charset="0"/>
                      </a:endParaRPr>
                    </a:p>
                    <a:p>
                      <a:pPr>
                        <a:spcAft>
                          <a:spcPts val="0"/>
                        </a:spcAft>
                        <a:tabLst>
                          <a:tab pos="228600" algn="l"/>
                          <a:tab pos="457200" algn="l"/>
                        </a:tabLst>
                      </a:pPr>
                      <a:endParaRPr lang="en-NZ" sz="2000" kern="1200" dirty="0" smtClean="0">
                        <a:solidFill>
                          <a:schemeClr val="tx1"/>
                        </a:solidFill>
                        <a:latin typeface="Times New Roman" pitchFamily="18" charset="0"/>
                        <a:ea typeface="+mn-ea"/>
                        <a:cs typeface="Times New Roman" pitchFamily="18" charset="0"/>
                      </a:endParaRPr>
                    </a:p>
                    <a:p>
                      <a:pPr>
                        <a:spcAft>
                          <a:spcPts val="0"/>
                        </a:spcAft>
                        <a:tabLst>
                          <a:tab pos="228600" algn="l"/>
                          <a:tab pos="457200" algn="l"/>
                        </a:tabLst>
                      </a:pPr>
                      <a:endParaRPr lang="en-NZ" sz="2000" kern="1200" dirty="0" smtClean="0">
                        <a:solidFill>
                          <a:schemeClr val="tx1"/>
                        </a:solidFill>
                        <a:latin typeface="Times New Roman" pitchFamily="18" charset="0"/>
                        <a:ea typeface="+mn-ea"/>
                        <a:cs typeface="Times New Roman" pitchFamily="18" charset="0"/>
                      </a:endParaRPr>
                    </a:p>
                    <a:p>
                      <a:endParaRPr lang="en-NZ" sz="2000" kern="1200" dirty="0" smtClean="0">
                        <a:solidFill>
                          <a:schemeClr val="tx1"/>
                        </a:solidFill>
                        <a:latin typeface="Times New Roman" pitchFamily="18" charset="0"/>
                        <a:ea typeface="+mn-ea"/>
                        <a:cs typeface="Times New Roman" pitchFamily="18" charset="0"/>
                      </a:endParaRPr>
                    </a:p>
                    <a:p>
                      <a:r>
                        <a:rPr lang="en-NZ" sz="2000" kern="1200" dirty="0" smtClean="0">
                          <a:solidFill>
                            <a:schemeClr val="tx1"/>
                          </a:solidFill>
                          <a:latin typeface="Times New Roman" pitchFamily="18" charset="0"/>
                          <a:ea typeface="+mn-ea"/>
                          <a:cs typeface="Times New Roman" pitchFamily="18" charset="0"/>
                        </a:rPr>
                        <a:t>The TN Dr MGR Medical University, India</a:t>
                      </a:r>
                      <a:endParaRPr lang="ms-MY" sz="2000" dirty="0">
                        <a:latin typeface="Times New Roman" pitchFamily="18" charset="0"/>
                        <a:ea typeface="Times New Roman"/>
                        <a:cs typeface="Times New Roman" pitchFamily="18"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NZ" dirty="0" smtClean="0"/>
              <a:t>Work experience</a:t>
            </a:r>
            <a:endParaRPr lang="en-NZ" dirty="0"/>
          </a:p>
        </p:txBody>
      </p:sp>
      <p:sp>
        <p:nvSpPr>
          <p:cNvPr id="3" name="Content Placeholder 2"/>
          <p:cNvSpPr>
            <a:spLocks noGrp="1"/>
          </p:cNvSpPr>
          <p:nvPr>
            <p:ph idx="1"/>
          </p:nvPr>
        </p:nvSpPr>
        <p:spPr>
          <a:xfrm>
            <a:off x="179512" y="1268760"/>
            <a:ext cx="8496944" cy="5328591"/>
          </a:xfrm>
        </p:spPr>
        <p:txBody>
          <a:bodyPr>
            <a:normAutofit fontScale="70000" lnSpcReduction="20000"/>
          </a:bodyPr>
          <a:lstStyle/>
          <a:p>
            <a:pPr>
              <a:buNone/>
            </a:pPr>
            <a:endParaRPr lang="en-NZ" b="1" dirty="0" smtClean="0"/>
          </a:p>
          <a:p>
            <a:pPr>
              <a:buNone/>
            </a:pPr>
            <a:r>
              <a:rPr lang="en-NZ" b="1" dirty="0" smtClean="0"/>
              <a:t>Part-time </a:t>
            </a:r>
            <a:r>
              <a:rPr lang="en-NZ" b="1" dirty="0"/>
              <a:t>(teaching/research) positions held while doing PhD at the University of </a:t>
            </a:r>
            <a:r>
              <a:rPr lang="en-NZ" b="1" dirty="0" err="1"/>
              <a:t>Otago</a:t>
            </a:r>
            <a:endParaRPr lang="en-NZ" dirty="0" smtClean="0"/>
          </a:p>
          <a:p>
            <a:r>
              <a:rPr lang="en-NZ" dirty="0"/>
              <a:t>2014	         </a:t>
            </a:r>
            <a:r>
              <a:rPr lang="en-NZ" dirty="0" smtClean="0"/>
              <a:t>    </a:t>
            </a:r>
            <a:r>
              <a:rPr lang="en-NZ" dirty="0"/>
              <a:t>Research Assistant, School of Physiotherapy, University of </a:t>
            </a:r>
            <a:r>
              <a:rPr lang="en-NZ" dirty="0" err="1"/>
              <a:t>Otago</a:t>
            </a:r>
            <a:endParaRPr lang="en-NZ" dirty="0" smtClean="0"/>
          </a:p>
          <a:p>
            <a:r>
              <a:rPr lang="en-NZ" dirty="0"/>
              <a:t>2013-2014     </a:t>
            </a:r>
            <a:r>
              <a:rPr lang="en-NZ" dirty="0" smtClean="0"/>
              <a:t>   Senior </a:t>
            </a:r>
            <a:r>
              <a:rPr lang="en-NZ" dirty="0"/>
              <a:t>Demonstrator, Department of Anatomy, University of </a:t>
            </a:r>
            <a:r>
              <a:rPr lang="en-NZ" dirty="0" err="1"/>
              <a:t>Otago</a:t>
            </a:r>
            <a:endParaRPr lang="en-NZ" dirty="0" smtClean="0"/>
          </a:p>
          <a:p>
            <a:r>
              <a:rPr lang="en-NZ" dirty="0"/>
              <a:t>2011-2012     </a:t>
            </a:r>
            <a:r>
              <a:rPr lang="en-NZ" dirty="0" smtClean="0"/>
              <a:t>    Demonstrator</a:t>
            </a:r>
            <a:r>
              <a:rPr lang="en-NZ" dirty="0"/>
              <a:t>, Department of Anatomy, University of </a:t>
            </a:r>
            <a:r>
              <a:rPr lang="en-NZ" dirty="0" err="1"/>
              <a:t>Otago</a:t>
            </a:r>
            <a:endParaRPr lang="en-NZ" dirty="0" smtClean="0"/>
          </a:p>
          <a:p>
            <a:r>
              <a:rPr lang="en-NZ" dirty="0"/>
              <a:t>         </a:t>
            </a:r>
            <a:r>
              <a:rPr lang="en-NZ" dirty="0" smtClean="0"/>
              <a:t>	             </a:t>
            </a:r>
            <a:r>
              <a:rPr lang="en-NZ" dirty="0"/>
              <a:t>(Anatomy for Physiotherapy, Medicine, and Physical </a:t>
            </a:r>
            <a:r>
              <a:rPr lang="en-NZ" dirty="0" smtClean="0"/>
              <a:t>Education 	              	              courses</a:t>
            </a:r>
            <a:r>
              <a:rPr lang="en-NZ" dirty="0"/>
              <a:t>)</a:t>
            </a:r>
            <a:endParaRPr lang="en-NZ" dirty="0" smtClean="0"/>
          </a:p>
          <a:p>
            <a:r>
              <a:rPr lang="en-NZ" dirty="0"/>
              <a:t>2012 	        </a:t>
            </a:r>
            <a:r>
              <a:rPr lang="en-NZ" dirty="0" smtClean="0"/>
              <a:t>     </a:t>
            </a:r>
            <a:r>
              <a:rPr lang="en-NZ" dirty="0"/>
              <a:t>Anatomy Tutor, Maori Centre, University of </a:t>
            </a:r>
            <a:r>
              <a:rPr lang="en-NZ" dirty="0" err="1"/>
              <a:t>Otago</a:t>
            </a:r>
            <a:endParaRPr lang="en-NZ" dirty="0" smtClean="0"/>
          </a:p>
          <a:p>
            <a:r>
              <a:rPr lang="en-NZ" dirty="0"/>
              <a:t>2011 	         </a:t>
            </a:r>
            <a:r>
              <a:rPr lang="en-NZ" dirty="0" smtClean="0"/>
              <a:t>    </a:t>
            </a:r>
            <a:r>
              <a:rPr lang="en-NZ" dirty="0"/>
              <a:t>Research Assistant, School of Physiotherapy, University of </a:t>
            </a:r>
            <a:r>
              <a:rPr lang="en-NZ" dirty="0" err="1"/>
              <a:t>Otago</a:t>
            </a:r>
            <a:endParaRPr lang="en-NZ" dirty="0" smtClean="0"/>
          </a:p>
          <a:p>
            <a:r>
              <a:rPr lang="en-NZ" dirty="0"/>
              <a:t>2011	          </a:t>
            </a:r>
            <a:r>
              <a:rPr lang="en-NZ" dirty="0" smtClean="0"/>
              <a:t>   Senior </a:t>
            </a:r>
            <a:r>
              <a:rPr lang="en-NZ" dirty="0"/>
              <a:t>demonstrator/tutor, School of Physical Education, </a:t>
            </a:r>
            <a:r>
              <a:rPr lang="en-NZ" dirty="0" smtClean="0"/>
              <a:t>		             University </a:t>
            </a:r>
            <a:r>
              <a:rPr lang="en-NZ" dirty="0"/>
              <a:t>of </a:t>
            </a:r>
            <a:r>
              <a:rPr lang="en-NZ" dirty="0" smtClean="0"/>
              <a:t> </a:t>
            </a:r>
            <a:r>
              <a:rPr lang="en-NZ" dirty="0" err="1" smtClean="0"/>
              <a:t>Otago</a:t>
            </a:r>
            <a:r>
              <a:rPr lang="en-NZ" dirty="0" smtClean="0"/>
              <a:t> (Motor </a:t>
            </a:r>
            <a:r>
              <a:rPr lang="en-NZ" dirty="0"/>
              <a:t>control and biomechanics for Physical </a:t>
            </a:r>
            <a:r>
              <a:rPr lang="en-NZ" dirty="0" smtClean="0"/>
              <a:t>	             Education </a:t>
            </a:r>
            <a:r>
              <a:rPr lang="en-NZ" dirty="0"/>
              <a:t>Course</a:t>
            </a:r>
            <a:r>
              <a:rPr lang="en-NZ" dirty="0" smtClean="0"/>
              <a:t>)</a:t>
            </a:r>
          </a:p>
          <a:p>
            <a:pPr>
              <a:buNone/>
            </a:pPr>
            <a:r>
              <a:rPr lang="en-NZ" dirty="0"/>
              <a:t>	</a:t>
            </a:r>
            <a:endParaRPr lang="en-NZ" dirty="0" smtClean="0"/>
          </a:p>
          <a:p>
            <a:r>
              <a:rPr lang="en-NZ" b="1" dirty="0"/>
              <a:t>Guest </a:t>
            </a:r>
            <a:r>
              <a:rPr lang="en-NZ" b="1" dirty="0" smtClean="0"/>
              <a:t>lecture</a:t>
            </a:r>
          </a:p>
          <a:p>
            <a:r>
              <a:rPr lang="en-NZ" dirty="0" smtClean="0"/>
              <a:t>2014	             Invited guest lecturer – RVS college of Physiotherapy (Tamil Nadu), 	             India</a:t>
            </a:r>
          </a:p>
          <a:p>
            <a:r>
              <a:rPr lang="en-NZ" dirty="0"/>
              <a:t>2011              </a:t>
            </a:r>
            <a:r>
              <a:rPr lang="en-NZ" dirty="0" smtClean="0"/>
              <a:t>   </a:t>
            </a:r>
            <a:r>
              <a:rPr lang="en-NZ" dirty="0"/>
              <a:t>Invited guest lecturer </a:t>
            </a:r>
            <a:r>
              <a:rPr lang="en-NZ" dirty="0" smtClean="0"/>
              <a:t>- </a:t>
            </a:r>
            <a:r>
              <a:rPr lang="en-NZ" dirty="0" err="1" smtClean="0"/>
              <a:t>Manipal</a:t>
            </a:r>
            <a:r>
              <a:rPr lang="en-NZ" dirty="0" smtClean="0"/>
              <a:t> University (Karnataka) and </a:t>
            </a:r>
            <a:r>
              <a:rPr lang="en-NZ" dirty="0"/>
              <a:t>PSG </a:t>
            </a:r>
            <a:r>
              <a:rPr lang="en-NZ" dirty="0" smtClean="0"/>
              <a:t>  </a:t>
            </a:r>
          </a:p>
          <a:p>
            <a:pPr>
              <a:buNone/>
            </a:pPr>
            <a:r>
              <a:rPr lang="en-NZ" dirty="0" smtClean="0"/>
              <a:t>		             College of  Physiotherapy (Tamil Nadu), India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3568" y="260645"/>
          <a:ext cx="8136904" cy="6462758"/>
        </p:xfrm>
        <a:graphic>
          <a:graphicData uri="http://schemas.openxmlformats.org/drawingml/2006/table">
            <a:tbl>
              <a:tblPr/>
              <a:tblGrid>
                <a:gridCol w="1647050"/>
                <a:gridCol w="3091626"/>
                <a:gridCol w="3398228"/>
              </a:tblGrid>
              <a:tr h="834591">
                <a:tc>
                  <a:txBody>
                    <a:bodyPr/>
                    <a:lstStyle/>
                    <a:p>
                      <a:pPr>
                        <a:lnSpc>
                          <a:spcPct val="115000"/>
                        </a:lnSpc>
                        <a:spcAft>
                          <a:spcPts val="1000"/>
                        </a:spcAft>
                        <a:tabLst>
                          <a:tab pos="5941060" algn="r"/>
                        </a:tabLst>
                      </a:pPr>
                      <a:r>
                        <a:rPr lang="en-NZ" sz="2000" b="1" dirty="0" smtClean="0">
                          <a:latin typeface="Times New Roman"/>
                          <a:ea typeface="Calibri"/>
                          <a:cs typeface="Latha"/>
                        </a:rPr>
                        <a:t>Year</a:t>
                      </a:r>
                      <a:endParaRPr lang="en-NZ" sz="2000" dirty="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b="1" dirty="0" smtClean="0">
                          <a:latin typeface="Times New Roman"/>
                          <a:ea typeface="Calibri"/>
                          <a:cs typeface="Latha"/>
                        </a:rPr>
                        <a:t>Place of work</a:t>
                      </a:r>
                      <a:endParaRPr lang="en-NZ" sz="2000" dirty="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b="1">
                          <a:latin typeface="Times New Roman"/>
                          <a:ea typeface="Calibri"/>
                          <a:cs typeface="Latha"/>
                        </a:rPr>
                        <a:t>Nature of work</a:t>
                      </a:r>
                      <a:endParaRPr lang="en-NZ" sz="200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4092">
                <a:tc>
                  <a:txBody>
                    <a:bodyPr/>
                    <a:lstStyle/>
                    <a:p>
                      <a:pPr>
                        <a:lnSpc>
                          <a:spcPct val="115000"/>
                        </a:lnSpc>
                        <a:spcAft>
                          <a:spcPts val="1000"/>
                        </a:spcAft>
                        <a:tabLst>
                          <a:tab pos="5941060" algn="r"/>
                        </a:tabLst>
                      </a:pPr>
                      <a:r>
                        <a:rPr lang="en-NZ" sz="2000" dirty="0">
                          <a:latin typeface="Times New Roman"/>
                          <a:ea typeface="Calibri"/>
                          <a:cs typeface="Latha"/>
                        </a:rPr>
                        <a:t>July 2009 to June 2010</a:t>
                      </a:r>
                      <a:endParaRPr lang="en-NZ" sz="2000" dirty="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dirty="0" err="1">
                          <a:latin typeface="Times New Roman"/>
                          <a:ea typeface="Calibri"/>
                          <a:cs typeface="Latha"/>
                        </a:rPr>
                        <a:t>Kokilaben</a:t>
                      </a:r>
                      <a:r>
                        <a:rPr lang="en-NZ" sz="2000" dirty="0">
                          <a:latin typeface="Times New Roman"/>
                          <a:ea typeface="Calibri"/>
                          <a:cs typeface="Latha"/>
                        </a:rPr>
                        <a:t> </a:t>
                      </a:r>
                      <a:r>
                        <a:rPr lang="en-NZ" sz="2000" dirty="0" err="1">
                          <a:latin typeface="Times New Roman"/>
                          <a:ea typeface="Calibri"/>
                          <a:cs typeface="Latha"/>
                        </a:rPr>
                        <a:t>Dhirubhai</a:t>
                      </a:r>
                      <a:r>
                        <a:rPr lang="en-NZ" sz="2000" dirty="0">
                          <a:latin typeface="Times New Roman"/>
                          <a:ea typeface="Calibri"/>
                          <a:cs typeface="Latha"/>
                        </a:rPr>
                        <a:t> </a:t>
                      </a:r>
                      <a:r>
                        <a:rPr lang="en-NZ" sz="2000" dirty="0" err="1">
                          <a:latin typeface="Times New Roman"/>
                          <a:ea typeface="Calibri"/>
                          <a:cs typeface="Latha"/>
                        </a:rPr>
                        <a:t>Ambani</a:t>
                      </a:r>
                      <a:r>
                        <a:rPr lang="en-NZ" sz="2000" dirty="0">
                          <a:latin typeface="Times New Roman"/>
                          <a:ea typeface="Calibri"/>
                          <a:cs typeface="Latha"/>
                        </a:rPr>
                        <a:t> Hospital &amp; Medical Research Institute, Mumbai, India</a:t>
                      </a:r>
                      <a:endParaRPr lang="en-NZ" sz="2000" dirty="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dirty="0">
                          <a:latin typeface="Times New Roman"/>
                          <a:ea typeface="Calibri"/>
                          <a:cs typeface="Latha"/>
                        </a:rPr>
                        <a:t>(Orthopaedic and Manipulative)</a:t>
                      </a:r>
                      <a:r>
                        <a:rPr lang="en-NZ" sz="2000" b="1" dirty="0">
                          <a:latin typeface="Times New Roman"/>
                          <a:ea typeface="Calibri"/>
                          <a:cs typeface="Latha"/>
                        </a:rPr>
                        <a:t> </a:t>
                      </a:r>
                      <a:r>
                        <a:rPr lang="en-NZ" sz="2000" dirty="0">
                          <a:latin typeface="Times New Roman"/>
                          <a:ea typeface="Calibri"/>
                          <a:cs typeface="Latha"/>
                        </a:rPr>
                        <a:t>Physical Therapist &amp; clinical instructor for Physiotherapy students/interns/trainees</a:t>
                      </a:r>
                      <a:endParaRPr lang="en-NZ" sz="2000" dirty="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0520">
                <a:tc>
                  <a:txBody>
                    <a:bodyPr/>
                    <a:lstStyle/>
                    <a:p>
                      <a:pPr>
                        <a:lnSpc>
                          <a:spcPct val="115000"/>
                        </a:lnSpc>
                        <a:spcAft>
                          <a:spcPts val="1000"/>
                        </a:spcAft>
                        <a:tabLst>
                          <a:tab pos="5941060" algn="r"/>
                        </a:tabLst>
                      </a:pPr>
                      <a:r>
                        <a:rPr lang="en-NZ" sz="2000">
                          <a:latin typeface="Times New Roman"/>
                          <a:ea typeface="Calibri"/>
                          <a:cs typeface="Latha"/>
                        </a:rPr>
                        <a:t>August 2008 to June 2009</a:t>
                      </a:r>
                      <a:endParaRPr lang="en-NZ" sz="2000">
                        <a:latin typeface="Calibri"/>
                        <a:ea typeface="Calibri"/>
                        <a:cs typeface="Lath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dirty="0" err="1">
                          <a:latin typeface="Times New Roman"/>
                          <a:ea typeface="Calibri"/>
                          <a:cs typeface="Latha"/>
                        </a:rPr>
                        <a:t>Tirupur</a:t>
                      </a:r>
                      <a:r>
                        <a:rPr lang="en-NZ" sz="2000" dirty="0">
                          <a:latin typeface="Times New Roman"/>
                          <a:ea typeface="Calibri"/>
                          <a:cs typeface="Latha"/>
                        </a:rPr>
                        <a:t> Physiotherapy Clinic and Pain Relief Centre, </a:t>
                      </a:r>
                      <a:r>
                        <a:rPr lang="en-NZ" sz="2000" dirty="0" err="1">
                          <a:latin typeface="Times New Roman"/>
                          <a:ea typeface="Calibri"/>
                          <a:cs typeface="Latha"/>
                        </a:rPr>
                        <a:t>Tirupur</a:t>
                      </a:r>
                      <a:r>
                        <a:rPr lang="en-NZ" sz="2000" dirty="0">
                          <a:latin typeface="Times New Roman"/>
                          <a:ea typeface="Calibri"/>
                          <a:cs typeface="Latha"/>
                        </a:rPr>
                        <a:t>, Tamil Nadu, India</a:t>
                      </a:r>
                      <a:endParaRPr lang="en-NZ" sz="2000" dirty="0">
                        <a:latin typeface="Calibri"/>
                        <a:ea typeface="Calibri"/>
                        <a:cs typeface="Lath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dirty="0">
                          <a:latin typeface="Times New Roman"/>
                          <a:ea typeface="Calibri"/>
                          <a:cs typeface="Latha"/>
                        </a:rPr>
                        <a:t>Orthopaedic and Manipulative Physical Therapist</a:t>
                      </a:r>
                      <a:endParaRPr lang="en-NZ" sz="2000" dirty="0">
                        <a:latin typeface="Calibri"/>
                        <a:ea typeface="Calibri"/>
                        <a:cs typeface="Lath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4092">
                <a:tc>
                  <a:txBody>
                    <a:bodyPr/>
                    <a:lstStyle/>
                    <a:p>
                      <a:pPr>
                        <a:lnSpc>
                          <a:spcPct val="115000"/>
                        </a:lnSpc>
                        <a:spcAft>
                          <a:spcPts val="1000"/>
                        </a:spcAft>
                        <a:tabLst>
                          <a:tab pos="5941060" algn="r"/>
                        </a:tabLst>
                      </a:pPr>
                      <a:r>
                        <a:rPr lang="en-NZ" sz="2000">
                          <a:latin typeface="Times New Roman"/>
                          <a:ea typeface="Calibri"/>
                          <a:cs typeface="Latha"/>
                        </a:rPr>
                        <a:t>August 2005 to June 2008</a:t>
                      </a:r>
                      <a:endParaRPr lang="en-NZ" sz="200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dirty="0" err="1">
                          <a:latin typeface="Times New Roman"/>
                          <a:ea typeface="Calibri"/>
                          <a:cs typeface="Latha"/>
                        </a:rPr>
                        <a:t>Manipal</a:t>
                      </a:r>
                      <a:r>
                        <a:rPr lang="en-NZ" sz="2000" dirty="0">
                          <a:latin typeface="Times New Roman"/>
                          <a:ea typeface="Calibri"/>
                          <a:cs typeface="Latha"/>
                        </a:rPr>
                        <a:t> College of Allied Health Sciences, </a:t>
                      </a:r>
                      <a:r>
                        <a:rPr lang="en-NZ" sz="2000" dirty="0" err="1">
                          <a:latin typeface="Times New Roman"/>
                          <a:ea typeface="Calibri"/>
                          <a:cs typeface="Latha"/>
                        </a:rPr>
                        <a:t>Manipal</a:t>
                      </a:r>
                      <a:r>
                        <a:rPr lang="en-NZ" sz="2000" dirty="0">
                          <a:latin typeface="Times New Roman"/>
                          <a:ea typeface="Calibri"/>
                          <a:cs typeface="Latha"/>
                        </a:rPr>
                        <a:t> University, India</a:t>
                      </a:r>
                      <a:endParaRPr lang="en-NZ" sz="2000" dirty="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a:latin typeface="Times New Roman"/>
                          <a:ea typeface="Times New Roman"/>
                          <a:cs typeface="Latha"/>
                        </a:rPr>
                        <a:t>Postgraduate Trainee involved in treating patients and teaching undergraduate Physiotherapy students</a:t>
                      </a:r>
                      <a:endParaRPr lang="en-NZ" sz="200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9395">
                <a:tc>
                  <a:txBody>
                    <a:bodyPr/>
                    <a:lstStyle/>
                    <a:p>
                      <a:pPr>
                        <a:lnSpc>
                          <a:spcPct val="115000"/>
                        </a:lnSpc>
                        <a:spcAft>
                          <a:spcPts val="1000"/>
                        </a:spcAft>
                        <a:tabLst>
                          <a:tab pos="5941060" algn="r"/>
                        </a:tabLst>
                      </a:pPr>
                      <a:r>
                        <a:rPr lang="en-NZ" sz="2000">
                          <a:latin typeface="Times New Roman"/>
                          <a:ea typeface="Calibri"/>
                          <a:cs typeface="Latha"/>
                        </a:rPr>
                        <a:t>August 2004 to June 2005</a:t>
                      </a:r>
                      <a:endParaRPr lang="en-NZ" sz="200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a:latin typeface="Times New Roman"/>
                          <a:ea typeface="Calibri"/>
                          <a:cs typeface="Latha"/>
                        </a:rPr>
                        <a:t>Sri Kumaran Hospital, Tirupur, Tamil Nadu, India</a:t>
                      </a:r>
                      <a:endParaRPr lang="en-NZ" sz="200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5941060" algn="r"/>
                        </a:tabLst>
                      </a:pPr>
                      <a:r>
                        <a:rPr lang="en-NZ" sz="2000" dirty="0">
                          <a:latin typeface="Times New Roman"/>
                          <a:ea typeface="Calibri"/>
                          <a:cs typeface="Latha"/>
                        </a:rPr>
                        <a:t>Clinical Physical Therapist and fitness trainer</a:t>
                      </a:r>
                      <a:endParaRPr lang="en-NZ" sz="2000" dirty="0">
                        <a:latin typeface="Calibri"/>
                        <a:ea typeface="Calibri"/>
                        <a:cs typeface="Latha"/>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NZ" dirty="0" smtClean="0"/>
              <a:t>Research Interest</a:t>
            </a:r>
            <a:endParaRPr lang="en-NZ" dirty="0"/>
          </a:p>
        </p:txBody>
      </p:sp>
      <p:sp>
        <p:nvSpPr>
          <p:cNvPr id="3" name="Content Placeholder 2"/>
          <p:cNvSpPr>
            <a:spLocks noGrp="1"/>
          </p:cNvSpPr>
          <p:nvPr>
            <p:ph idx="1"/>
          </p:nvPr>
        </p:nvSpPr>
        <p:spPr>
          <a:xfrm>
            <a:off x="457200" y="1600200"/>
            <a:ext cx="8363272" cy="4997152"/>
          </a:xfrm>
        </p:spPr>
        <p:txBody>
          <a:bodyPr>
            <a:normAutofit fontScale="92500"/>
          </a:bodyPr>
          <a:lstStyle/>
          <a:p>
            <a:r>
              <a:rPr lang="en-NZ" b="1" dirty="0" smtClean="0"/>
              <a:t>Surface electromyography</a:t>
            </a:r>
          </a:p>
          <a:p>
            <a:r>
              <a:rPr lang="en-NZ" b="1" dirty="0" smtClean="0"/>
              <a:t>Hamstring injury</a:t>
            </a:r>
          </a:p>
          <a:p>
            <a:r>
              <a:rPr lang="en-NZ" b="1" dirty="0" smtClean="0"/>
              <a:t> </a:t>
            </a:r>
            <a:r>
              <a:rPr lang="en-NZ" b="1" dirty="0"/>
              <a:t>Pelvic compression </a:t>
            </a:r>
            <a:r>
              <a:rPr lang="en-NZ" b="1" dirty="0" smtClean="0"/>
              <a:t>belt/External </a:t>
            </a:r>
            <a:r>
              <a:rPr lang="en-NZ" b="1" dirty="0"/>
              <a:t>Pelvic </a:t>
            </a:r>
            <a:r>
              <a:rPr lang="en-NZ" b="1" dirty="0" smtClean="0"/>
              <a:t>compression</a:t>
            </a:r>
            <a:r>
              <a:rPr lang="en-NZ" b="1" dirty="0"/>
              <a:t> </a:t>
            </a:r>
            <a:endParaRPr lang="en-NZ" b="1" dirty="0" smtClean="0"/>
          </a:p>
          <a:p>
            <a:r>
              <a:rPr lang="en-NZ" b="1" dirty="0" err="1" smtClean="0"/>
              <a:t>Unipedal</a:t>
            </a:r>
            <a:r>
              <a:rPr lang="en-NZ" b="1" dirty="0" smtClean="0"/>
              <a:t> stance</a:t>
            </a:r>
          </a:p>
          <a:p>
            <a:r>
              <a:rPr lang="en-NZ" b="1" dirty="0" smtClean="0"/>
              <a:t>Gait analysis</a:t>
            </a:r>
          </a:p>
          <a:p>
            <a:r>
              <a:rPr lang="en-NZ" b="1" dirty="0" smtClean="0"/>
              <a:t>Anticipatory postural adjustment</a:t>
            </a:r>
          </a:p>
          <a:p>
            <a:r>
              <a:rPr lang="en-NZ" b="1" dirty="0" smtClean="0"/>
              <a:t>Athletic injury</a:t>
            </a:r>
          </a:p>
          <a:p>
            <a:r>
              <a:rPr lang="en-NZ" b="1" dirty="0" smtClean="0"/>
              <a:t>Muscle </a:t>
            </a:r>
            <a:r>
              <a:rPr lang="en-NZ" b="1" dirty="0"/>
              <a:t>strength </a:t>
            </a:r>
            <a:r>
              <a:rPr lang="en-NZ" b="1" dirty="0" smtClean="0"/>
              <a:t>dynamometer</a:t>
            </a:r>
          </a:p>
          <a:p>
            <a:r>
              <a:rPr lang="en-NZ" b="1" dirty="0" err="1" smtClean="0"/>
              <a:t>Craniocervical</a:t>
            </a:r>
            <a:r>
              <a:rPr lang="en-NZ" b="1" dirty="0" smtClean="0"/>
              <a:t> </a:t>
            </a:r>
            <a:r>
              <a:rPr lang="en-NZ" b="1" dirty="0"/>
              <a:t>flexion </a:t>
            </a:r>
            <a:r>
              <a:rPr lang="en-NZ" b="1" dirty="0" smtClean="0"/>
              <a:t>test</a:t>
            </a:r>
          </a:p>
          <a:p>
            <a:r>
              <a:rPr lang="en-NZ" b="1" dirty="0" smtClean="0"/>
              <a:t>Motor control</a:t>
            </a:r>
          </a:p>
          <a:p>
            <a:r>
              <a:rPr lang="en-NZ" b="1" dirty="0"/>
              <a:t>S</a:t>
            </a:r>
            <a:r>
              <a:rPr lang="en-NZ" b="1" dirty="0" smtClean="0"/>
              <a:t>ystematic reviews</a:t>
            </a:r>
            <a:endParaRPr lang="en-N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08720"/>
            <a:ext cx="8229600" cy="1143000"/>
          </a:xfrm>
        </p:spPr>
        <p:txBody>
          <a:bodyPr>
            <a:normAutofit fontScale="90000"/>
          </a:bodyPr>
          <a:lstStyle/>
          <a:p>
            <a:r>
              <a:rPr lang="en-NZ" b="1" dirty="0" smtClean="0"/>
              <a:t>Current Professional Affiliations/Memberships</a:t>
            </a:r>
            <a:endParaRPr lang="en-NZ" dirty="0"/>
          </a:p>
        </p:txBody>
      </p:sp>
      <p:sp>
        <p:nvSpPr>
          <p:cNvPr id="3" name="Content Placeholder 2"/>
          <p:cNvSpPr>
            <a:spLocks noGrp="1"/>
          </p:cNvSpPr>
          <p:nvPr>
            <p:ph idx="1"/>
          </p:nvPr>
        </p:nvSpPr>
        <p:spPr>
          <a:xfrm>
            <a:off x="467544" y="2204864"/>
            <a:ext cx="8229600" cy="4389120"/>
          </a:xfrm>
        </p:spPr>
        <p:txBody>
          <a:bodyPr>
            <a:normAutofit fontScale="62500" lnSpcReduction="20000"/>
          </a:bodyPr>
          <a:lstStyle/>
          <a:p>
            <a:endParaRPr lang="en-NZ" b="1" dirty="0" smtClean="0"/>
          </a:p>
          <a:p>
            <a:r>
              <a:rPr lang="en-NZ" b="1" dirty="0" smtClean="0"/>
              <a:t>Editorial </a:t>
            </a:r>
            <a:r>
              <a:rPr lang="en-NZ" b="1" dirty="0"/>
              <a:t>Board Member, </a:t>
            </a:r>
            <a:r>
              <a:rPr lang="en-NZ" b="1" i="1" dirty="0"/>
              <a:t>Journal of Medical Science and Clinical Research</a:t>
            </a:r>
            <a:r>
              <a:rPr lang="en-NZ" dirty="0"/>
              <a:t>  (</a:t>
            </a:r>
            <a:r>
              <a:rPr lang="en-NZ" u="sng" dirty="0">
                <a:hlinkClick r:id="rId2"/>
              </a:rPr>
              <a:t>http://jmscr.igmpublication.org/home/index.php/2013-12-23-15-46-40/board-member</a:t>
            </a:r>
            <a:r>
              <a:rPr lang="en-NZ" dirty="0"/>
              <a:t>) </a:t>
            </a:r>
            <a:endParaRPr lang="en-NZ" dirty="0" smtClean="0"/>
          </a:p>
          <a:p>
            <a:endParaRPr lang="en-NZ" dirty="0" smtClean="0"/>
          </a:p>
          <a:p>
            <a:r>
              <a:rPr lang="en-NZ" b="1" dirty="0"/>
              <a:t>Editorial Board Member, </a:t>
            </a:r>
            <a:r>
              <a:rPr lang="en-NZ" b="1" i="1" dirty="0"/>
              <a:t>Physical Medicine &amp; Rehabilitation</a:t>
            </a:r>
            <a:r>
              <a:rPr lang="en-NZ" dirty="0"/>
              <a:t> –</a:t>
            </a:r>
            <a:r>
              <a:rPr lang="en-NZ" b="1" i="1" dirty="0"/>
              <a:t> International</a:t>
            </a:r>
            <a:r>
              <a:rPr lang="en-NZ" b="1" dirty="0"/>
              <a:t> </a:t>
            </a:r>
            <a:r>
              <a:rPr lang="en-NZ" dirty="0"/>
              <a:t>journal (</a:t>
            </a:r>
            <a:r>
              <a:rPr lang="en-NZ" u="sng" dirty="0">
                <a:hlinkClick r:id="rId3"/>
              </a:rPr>
              <a:t>http://www.austinpublishinggroup.com/physical-medicine/editorialBoard.php</a:t>
            </a:r>
            <a:r>
              <a:rPr lang="en-NZ" dirty="0" smtClean="0"/>
              <a:t>)</a:t>
            </a:r>
          </a:p>
          <a:p>
            <a:endParaRPr lang="en-NZ" dirty="0" smtClean="0"/>
          </a:p>
          <a:p>
            <a:r>
              <a:rPr lang="en-NZ" b="1" dirty="0"/>
              <a:t>Editorial Board Member, </a:t>
            </a:r>
            <a:r>
              <a:rPr lang="en-NZ" b="1" i="1" dirty="0"/>
              <a:t>International Journal of </a:t>
            </a:r>
            <a:r>
              <a:rPr lang="en-NZ" b="1" i="1" dirty="0" err="1"/>
              <a:t>Pharma</a:t>
            </a:r>
            <a:r>
              <a:rPr lang="en-NZ" b="1" i="1" dirty="0"/>
              <a:t> and Bio Sciences</a:t>
            </a:r>
            <a:r>
              <a:rPr lang="en-NZ" dirty="0"/>
              <a:t> (</a:t>
            </a:r>
            <a:r>
              <a:rPr lang="en-NZ" u="sng" dirty="0">
                <a:hlinkClick r:id="rId4"/>
              </a:rPr>
              <a:t>http://www.ijpbs.net/editorial-board.html</a:t>
            </a:r>
            <a:r>
              <a:rPr lang="en-NZ" dirty="0" smtClean="0"/>
              <a:t>)</a:t>
            </a:r>
          </a:p>
          <a:p>
            <a:endParaRPr lang="en-NZ" dirty="0" smtClean="0"/>
          </a:p>
          <a:p>
            <a:r>
              <a:rPr lang="en-NZ" b="1" dirty="0"/>
              <a:t>International Editorial Advisory Board Member</a:t>
            </a:r>
            <a:r>
              <a:rPr lang="en-NZ" dirty="0"/>
              <a:t>, </a:t>
            </a:r>
            <a:r>
              <a:rPr lang="en-NZ" b="1" i="1" dirty="0"/>
              <a:t>Indian Journal of Physiotherapy and Occupational Therapy</a:t>
            </a:r>
            <a:r>
              <a:rPr lang="en-NZ" b="1" dirty="0"/>
              <a:t> </a:t>
            </a:r>
            <a:r>
              <a:rPr lang="en-NZ" dirty="0"/>
              <a:t>(</a:t>
            </a:r>
            <a:r>
              <a:rPr lang="en-NZ" u="sng" dirty="0">
                <a:hlinkClick r:id="rId5"/>
              </a:rPr>
              <a:t>http://www.ijpot.com/editorial.html</a:t>
            </a:r>
            <a:r>
              <a:rPr lang="en-NZ" dirty="0" smtClean="0"/>
              <a:t>)</a:t>
            </a:r>
          </a:p>
          <a:p>
            <a:pPr>
              <a:buNone/>
            </a:pPr>
            <a:endParaRPr lang="en-NZ" dirty="0" smtClean="0"/>
          </a:p>
          <a:p>
            <a:r>
              <a:rPr lang="en-NZ" b="1" dirty="0"/>
              <a:t>Life Member</a:t>
            </a:r>
            <a:r>
              <a:rPr lang="en-NZ" dirty="0"/>
              <a:t>, the Indian Association of Physiotherapists – L 22252 (2008 to present; Associate member – 2005 to 2008)</a:t>
            </a:r>
            <a:endParaRPr lang="en-NZ" dirty="0" smtClean="0"/>
          </a:p>
          <a:p>
            <a:endParaRPr lang="en-NZ" dirty="0"/>
          </a:p>
          <a:p>
            <a:endParaRPr lang="en-N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96752"/>
          </a:xfrm>
        </p:spPr>
        <p:txBody>
          <a:bodyPr>
            <a:normAutofit fontScale="90000"/>
          </a:bodyPr>
          <a:lstStyle/>
          <a:p>
            <a:r>
              <a:rPr lang="en-GB" dirty="0"/>
              <a:t> </a:t>
            </a:r>
            <a:r>
              <a:rPr lang="en-NZ" dirty="0"/>
              <a:t/>
            </a:r>
            <a:br>
              <a:rPr lang="en-NZ" dirty="0"/>
            </a:br>
            <a:r>
              <a:rPr lang="en-NZ" b="1" dirty="0"/>
              <a:t>Publications in peer-reviewed journals</a:t>
            </a:r>
            <a:endParaRPr lang="en-NZ" dirty="0"/>
          </a:p>
        </p:txBody>
      </p:sp>
      <p:sp>
        <p:nvSpPr>
          <p:cNvPr id="3" name="Content Placeholder 2"/>
          <p:cNvSpPr>
            <a:spLocks noGrp="1"/>
          </p:cNvSpPr>
          <p:nvPr>
            <p:ph idx="1"/>
          </p:nvPr>
        </p:nvSpPr>
        <p:spPr>
          <a:xfrm>
            <a:off x="457200" y="1412776"/>
            <a:ext cx="8686800" cy="5069160"/>
          </a:xfrm>
        </p:spPr>
        <p:txBody>
          <a:bodyPr>
            <a:noAutofit/>
          </a:bodyPr>
          <a:lstStyle/>
          <a:p>
            <a:pPr lvl="0"/>
            <a:r>
              <a:rPr lang="en-GB" sz="1800" b="1" dirty="0" err="1" smtClean="0"/>
              <a:t>Arumugam</a:t>
            </a:r>
            <a:r>
              <a:rPr lang="en-GB" sz="1800" b="1" dirty="0" smtClean="0"/>
              <a:t> A,</a:t>
            </a:r>
            <a:r>
              <a:rPr lang="en-GB" sz="1800" dirty="0" smtClean="0"/>
              <a:t> </a:t>
            </a:r>
            <a:r>
              <a:rPr lang="en-GB" sz="1800" dirty="0" err="1" smtClean="0"/>
              <a:t>Milosavljevic</a:t>
            </a:r>
            <a:r>
              <a:rPr lang="en-GB" sz="1800" dirty="0" smtClean="0"/>
              <a:t> S, Woodley S, Sole G (2014). Effects of external pelvic compression on isokinetic strength of the thigh muscles in sportsmen with and without hamstring injuries. </a:t>
            </a:r>
            <a:r>
              <a:rPr lang="en-GB" sz="1800" b="1" i="1" dirty="0" smtClean="0"/>
              <a:t>Journal of Science and Medicine in Sport</a:t>
            </a:r>
            <a:r>
              <a:rPr lang="en-GB" sz="1800" dirty="0" smtClean="0"/>
              <a:t>, In Press http://dx.doi.org/10.1016/j.jsams.2014.05.009. (Impact factor 2.899)</a:t>
            </a:r>
          </a:p>
          <a:p>
            <a:pPr lvl="0"/>
            <a:endParaRPr lang="en-NZ" sz="1800" dirty="0" smtClean="0"/>
          </a:p>
          <a:p>
            <a:pPr lvl="0"/>
            <a:r>
              <a:rPr lang="en-NZ" sz="1800" dirty="0" smtClean="0"/>
              <a:t>Ahmed O H, </a:t>
            </a:r>
            <a:r>
              <a:rPr lang="en-NZ" sz="1800" dirty="0" err="1" smtClean="0"/>
              <a:t>Claydon</a:t>
            </a:r>
            <a:r>
              <a:rPr lang="en-NZ" sz="1800" dirty="0" smtClean="0"/>
              <a:t> L S, </a:t>
            </a:r>
            <a:r>
              <a:rPr lang="en-NZ" sz="1800" dirty="0" err="1" smtClean="0"/>
              <a:t>Ribeiro</a:t>
            </a:r>
            <a:r>
              <a:rPr lang="en-NZ" sz="1800" dirty="0" smtClean="0"/>
              <a:t> D C, </a:t>
            </a:r>
            <a:r>
              <a:rPr lang="en-NZ" sz="1800" b="1" dirty="0" err="1" smtClean="0"/>
              <a:t>Arumugam</a:t>
            </a:r>
            <a:r>
              <a:rPr lang="en-NZ" sz="1800" b="1" dirty="0" smtClean="0"/>
              <a:t> A</a:t>
            </a:r>
            <a:r>
              <a:rPr lang="en-NZ" sz="1800" dirty="0" smtClean="0"/>
              <a:t>, Higgs C, David Baxter G (2013). Social media for physiotherapy clinics: considerations in creating a </a:t>
            </a:r>
            <a:r>
              <a:rPr lang="en-NZ" sz="1800" dirty="0" err="1" smtClean="0"/>
              <a:t>Facebook</a:t>
            </a:r>
            <a:r>
              <a:rPr lang="en-NZ" sz="1800" dirty="0" smtClean="0"/>
              <a:t> page. </a:t>
            </a:r>
            <a:r>
              <a:rPr lang="en-NZ" sz="1800" b="1" i="1" dirty="0" smtClean="0"/>
              <a:t>Physical Therapy Reviews</a:t>
            </a:r>
            <a:r>
              <a:rPr lang="en-NZ" sz="1800" i="1" dirty="0" smtClean="0"/>
              <a:t>, </a:t>
            </a:r>
            <a:r>
              <a:rPr lang="en-NZ" sz="1800" dirty="0" smtClean="0"/>
              <a:t>18(1):43-48.</a:t>
            </a:r>
          </a:p>
          <a:p>
            <a:pPr lvl="0"/>
            <a:endParaRPr lang="en-NZ" sz="1800" dirty="0" smtClean="0"/>
          </a:p>
          <a:p>
            <a:pPr lvl="0"/>
            <a:r>
              <a:rPr lang="en-GB" sz="1800" b="1" dirty="0" err="1" smtClean="0"/>
              <a:t>Arumugam</a:t>
            </a:r>
            <a:r>
              <a:rPr lang="en-GB" sz="1800" b="1" dirty="0" smtClean="0"/>
              <a:t> A,</a:t>
            </a:r>
            <a:r>
              <a:rPr lang="en-GB" sz="1800" dirty="0" smtClean="0"/>
              <a:t> </a:t>
            </a:r>
            <a:r>
              <a:rPr lang="en-GB" sz="1800" dirty="0" err="1" smtClean="0"/>
              <a:t>Milosavljevic</a:t>
            </a:r>
            <a:r>
              <a:rPr lang="en-GB" sz="1800" dirty="0" smtClean="0"/>
              <a:t> S, Woodley S, Sole G (2012). Evaluation of changes in pelvic belt tension during two weight-bearing functional tasks. </a:t>
            </a:r>
            <a:r>
              <a:rPr lang="en-GB" sz="1800" b="1" i="1" dirty="0" smtClean="0"/>
              <a:t>Journal of Manipulative and Physiological Therapeutics</a:t>
            </a:r>
            <a:r>
              <a:rPr lang="en-GB" sz="1800" dirty="0" smtClean="0"/>
              <a:t>, </a:t>
            </a:r>
            <a:r>
              <a:rPr lang="en-NZ" sz="1800" dirty="0" smtClean="0"/>
              <a:t>35(5):390-395</a:t>
            </a:r>
            <a:r>
              <a:rPr lang="en-GB" sz="1800" dirty="0" smtClean="0"/>
              <a:t>. (Impact factor 1.647)</a:t>
            </a:r>
          </a:p>
          <a:p>
            <a:pPr lvl="0"/>
            <a:endParaRPr lang="en-NZ" sz="1800" dirty="0" smtClean="0"/>
          </a:p>
          <a:p>
            <a:pPr lvl="0"/>
            <a:r>
              <a:rPr lang="en-GB" sz="1800" b="1" dirty="0" err="1" smtClean="0"/>
              <a:t>Arumugam</a:t>
            </a:r>
            <a:r>
              <a:rPr lang="en-GB" sz="1800" b="1" dirty="0" smtClean="0"/>
              <a:t> A,</a:t>
            </a:r>
            <a:r>
              <a:rPr lang="en-GB" sz="1800" dirty="0" smtClean="0"/>
              <a:t> </a:t>
            </a:r>
            <a:r>
              <a:rPr lang="en-GB" sz="1800" dirty="0" err="1" smtClean="0"/>
              <a:t>Milosavljevic</a:t>
            </a:r>
            <a:r>
              <a:rPr lang="en-GB" sz="1800" dirty="0" smtClean="0"/>
              <a:t> S, Woodley S, Sole G (2012). Effects of external pelvic compression on form closure, force closure, and </a:t>
            </a:r>
            <a:r>
              <a:rPr lang="en-GB" sz="1800" dirty="0" err="1" smtClean="0"/>
              <a:t>neuromotor</a:t>
            </a:r>
            <a:r>
              <a:rPr lang="en-GB" sz="1800" dirty="0" smtClean="0"/>
              <a:t> control of the </a:t>
            </a:r>
            <a:r>
              <a:rPr lang="en-GB" sz="1800" dirty="0" err="1" smtClean="0"/>
              <a:t>lumbopelvic</a:t>
            </a:r>
            <a:r>
              <a:rPr lang="en-GB" sz="1800" dirty="0" smtClean="0"/>
              <a:t> spine - a systematic review. </a:t>
            </a:r>
            <a:r>
              <a:rPr lang="en-GB" sz="1800" b="1" i="1" dirty="0" smtClean="0"/>
              <a:t>Manual Therapy</a:t>
            </a:r>
            <a:r>
              <a:rPr lang="en-GB" sz="1800" dirty="0" smtClean="0"/>
              <a:t>, </a:t>
            </a:r>
            <a:r>
              <a:rPr lang="en-NZ" sz="1800" dirty="0" smtClean="0"/>
              <a:t>17(4):275-284</a:t>
            </a:r>
            <a:r>
              <a:rPr lang="en-GB" sz="1800" dirty="0" smtClean="0"/>
              <a:t>. (Impact factor 2.237)</a:t>
            </a:r>
            <a:endParaRPr lang="en-NZ"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577483"/>
          </a:xfrm>
        </p:spPr>
        <p:txBody>
          <a:bodyPr>
            <a:normAutofit fontScale="70000" lnSpcReduction="20000"/>
          </a:bodyPr>
          <a:lstStyle/>
          <a:p>
            <a:pPr lvl="0"/>
            <a:r>
              <a:rPr lang="en-GB" b="1" dirty="0" err="1" smtClean="0"/>
              <a:t>Arumugam</a:t>
            </a:r>
            <a:r>
              <a:rPr lang="en-GB" b="1" dirty="0" smtClean="0"/>
              <a:t> A,</a:t>
            </a:r>
            <a:r>
              <a:rPr lang="en-GB" dirty="0" smtClean="0"/>
              <a:t> </a:t>
            </a:r>
            <a:r>
              <a:rPr lang="en-GB" dirty="0" err="1" smtClean="0"/>
              <a:t>Milosavljevic</a:t>
            </a:r>
            <a:r>
              <a:rPr lang="en-GB" dirty="0" smtClean="0"/>
              <a:t> S, Woodley S, Sole G (2012). Can application of a pelvic belt change injured hamstring muscle activity? </a:t>
            </a:r>
            <a:r>
              <a:rPr lang="en-GB" b="1" i="1" dirty="0" smtClean="0"/>
              <a:t>Medical Hypotheses</a:t>
            </a:r>
            <a:r>
              <a:rPr lang="en-GB" dirty="0" smtClean="0"/>
              <a:t>, 78(2):277-82. (Impact factor 1.054)</a:t>
            </a:r>
          </a:p>
          <a:p>
            <a:pPr lvl="0"/>
            <a:endParaRPr lang="en-NZ" dirty="0" smtClean="0"/>
          </a:p>
          <a:p>
            <a:pPr lvl="0"/>
            <a:r>
              <a:rPr lang="en-GB" b="1" dirty="0" err="1" smtClean="0"/>
              <a:t>Arumugam</a:t>
            </a:r>
            <a:r>
              <a:rPr lang="en-GB" b="1" dirty="0" smtClean="0"/>
              <a:t> A, </a:t>
            </a:r>
            <a:r>
              <a:rPr lang="en-GB" dirty="0" smtClean="0"/>
              <a:t>Mani R, Raja k (2011).</a:t>
            </a:r>
            <a:r>
              <a:rPr lang="en-GB" b="1" dirty="0" smtClean="0"/>
              <a:t> </a:t>
            </a:r>
            <a:r>
              <a:rPr lang="en-GB" dirty="0" err="1" smtClean="0"/>
              <a:t>Interrater</a:t>
            </a:r>
            <a:r>
              <a:rPr lang="en-GB" dirty="0" smtClean="0"/>
              <a:t> reliability of the </a:t>
            </a:r>
            <a:r>
              <a:rPr lang="en-GB" dirty="0" err="1" smtClean="0"/>
              <a:t>cranio</a:t>
            </a:r>
            <a:r>
              <a:rPr lang="en-GB" dirty="0" smtClean="0"/>
              <a:t>-cervical flexion test in asymptomatic individuals – a cross-sectional study</a:t>
            </a:r>
            <a:r>
              <a:rPr lang="en-GB" b="1" dirty="0" smtClean="0"/>
              <a:t>. </a:t>
            </a:r>
            <a:r>
              <a:rPr lang="en-GB" b="1" i="1" dirty="0" smtClean="0"/>
              <a:t>Journal of Manipulative and Physiological Therapeutics</a:t>
            </a:r>
            <a:r>
              <a:rPr lang="en-GB" dirty="0" smtClean="0"/>
              <a:t>, 34(4):247-253. (Impact factor 1.647)</a:t>
            </a:r>
          </a:p>
          <a:p>
            <a:pPr lvl="0"/>
            <a:endParaRPr lang="en-NZ" dirty="0" smtClean="0"/>
          </a:p>
          <a:p>
            <a:pPr lvl="0"/>
            <a:r>
              <a:rPr lang="en-GB" dirty="0" err="1" smtClean="0"/>
              <a:t>Chandrasekaran</a:t>
            </a:r>
            <a:r>
              <a:rPr lang="en-GB" dirty="0" smtClean="0"/>
              <a:t> B,</a:t>
            </a:r>
            <a:r>
              <a:rPr lang="en-GB" b="1" dirty="0" smtClean="0"/>
              <a:t> </a:t>
            </a:r>
            <a:r>
              <a:rPr lang="en-GB" b="1" dirty="0" err="1" smtClean="0"/>
              <a:t>Arumugam</a:t>
            </a:r>
            <a:r>
              <a:rPr lang="en-GB" b="1" dirty="0" smtClean="0"/>
              <a:t> A,</a:t>
            </a:r>
            <a:r>
              <a:rPr lang="en-GB" dirty="0" smtClean="0"/>
              <a:t> Davis</a:t>
            </a:r>
            <a:r>
              <a:rPr lang="en-GB" b="1" dirty="0" smtClean="0"/>
              <a:t> </a:t>
            </a:r>
            <a:r>
              <a:rPr lang="en-GB" dirty="0" smtClean="0"/>
              <a:t>F, </a:t>
            </a:r>
            <a:r>
              <a:rPr lang="en-GB" dirty="0" err="1" smtClean="0"/>
              <a:t>Kumaran</a:t>
            </a:r>
            <a:r>
              <a:rPr lang="en-GB" dirty="0" smtClean="0"/>
              <a:t> D S, </a:t>
            </a:r>
            <a:r>
              <a:rPr lang="en-GB" dirty="0" err="1" smtClean="0"/>
              <a:t>Khundrakpam</a:t>
            </a:r>
            <a:r>
              <a:rPr lang="en-GB" dirty="0" smtClean="0"/>
              <a:t> C et al (2010).</a:t>
            </a:r>
            <a:r>
              <a:rPr lang="en-GB" b="1" dirty="0" smtClean="0"/>
              <a:t> </a:t>
            </a:r>
            <a:r>
              <a:rPr lang="en-GB" dirty="0" smtClean="0"/>
              <a:t>Resistance</a:t>
            </a:r>
            <a:r>
              <a:rPr lang="en-GB" b="1" dirty="0" smtClean="0"/>
              <a:t> </a:t>
            </a:r>
            <a:r>
              <a:rPr lang="en-GB" dirty="0" smtClean="0"/>
              <a:t>exercise training for hypertension (Protocol). </a:t>
            </a:r>
            <a:r>
              <a:rPr lang="en-GB" b="1" i="1" dirty="0" smtClean="0"/>
              <a:t>Cochrane Database of Systematic Reviews</a:t>
            </a:r>
            <a:r>
              <a:rPr lang="en-GB" dirty="0" smtClean="0"/>
              <a:t>, </a:t>
            </a:r>
            <a:r>
              <a:rPr lang="en-GB" dirty="0" err="1" smtClean="0"/>
              <a:t>doi</a:t>
            </a:r>
            <a:r>
              <a:rPr lang="en-GB" dirty="0" smtClean="0"/>
              <a:t>: 10.1002/14651858.CD008822 (Impact factor 5.785)</a:t>
            </a:r>
          </a:p>
          <a:p>
            <a:pPr lvl="0"/>
            <a:endParaRPr lang="en-NZ" dirty="0" smtClean="0"/>
          </a:p>
          <a:p>
            <a:pPr lvl="0"/>
            <a:r>
              <a:rPr lang="en-GB" b="1" dirty="0" err="1" smtClean="0"/>
              <a:t>Arumugam</a:t>
            </a:r>
            <a:r>
              <a:rPr lang="en-GB" b="1" dirty="0" smtClean="0"/>
              <a:t> A, </a:t>
            </a:r>
            <a:r>
              <a:rPr lang="en-GB" dirty="0" smtClean="0"/>
              <a:t>Mani R, Raja k, </a:t>
            </a:r>
            <a:r>
              <a:rPr lang="en-GB" dirty="0" err="1" smtClean="0"/>
              <a:t>Cherian</a:t>
            </a:r>
            <a:r>
              <a:rPr lang="en-GB" dirty="0" smtClean="0"/>
              <a:t> p (2010). Reliability and concurrent validity of the modified sphygmomanometer in </a:t>
            </a:r>
            <a:r>
              <a:rPr lang="en-GB" dirty="0" err="1" smtClean="0"/>
              <a:t>cranio</a:t>
            </a:r>
            <a:r>
              <a:rPr lang="en-GB" dirty="0" smtClean="0"/>
              <a:t>-cervical flexion test on asymptomatic individuals.</a:t>
            </a:r>
            <a:r>
              <a:rPr lang="en-GB" b="1" dirty="0" smtClean="0"/>
              <a:t> </a:t>
            </a:r>
            <a:r>
              <a:rPr lang="en-GB" b="1" i="1" dirty="0" smtClean="0"/>
              <a:t>Indian Journal of Physiotherapy and Occupational Therapy</a:t>
            </a:r>
            <a:r>
              <a:rPr lang="en-GB" dirty="0" smtClean="0"/>
              <a:t>, 4(4):1-7.</a:t>
            </a:r>
            <a:r>
              <a:rPr lang="en-NZ" dirty="0" smtClean="0"/>
              <a:t> </a:t>
            </a:r>
          </a:p>
          <a:p>
            <a:endParaRPr lang="en-NZ" dirty="0" smtClean="0"/>
          </a:p>
          <a:p>
            <a:pPr>
              <a:buNone/>
            </a:pPr>
            <a:r>
              <a:rPr lang="en-GB" b="1" dirty="0"/>
              <a:t>Invited book review: </a:t>
            </a:r>
            <a:endParaRPr lang="en-NZ" dirty="0"/>
          </a:p>
          <a:p>
            <a:pPr lvl="0"/>
            <a:r>
              <a:rPr lang="en-NZ" b="1" dirty="0" err="1"/>
              <a:t>Arumugam</a:t>
            </a:r>
            <a:r>
              <a:rPr lang="en-NZ" b="1" dirty="0"/>
              <a:t> A, </a:t>
            </a:r>
            <a:r>
              <a:rPr lang="en-NZ" dirty="0" err="1"/>
              <a:t>Devan</a:t>
            </a:r>
            <a:r>
              <a:rPr lang="en-NZ" dirty="0"/>
              <a:t> H (2013).</a:t>
            </a:r>
            <a:r>
              <a:rPr lang="en-NZ" b="1" dirty="0"/>
              <a:t> </a:t>
            </a:r>
            <a:r>
              <a:rPr lang="en-NZ" dirty="0"/>
              <a:t>Book Review - </a:t>
            </a:r>
            <a:r>
              <a:rPr lang="en-NZ" dirty="0" err="1"/>
              <a:t>Whittle’s</a:t>
            </a:r>
            <a:r>
              <a:rPr lang="en-NZ" dirty="0"/>
              <a:t> gait analysis (5th </a:t>
            </a:r>
            <a:r>
              <a:rPr lang="en-NZ" dirty="0" err="1"/>
              <a:t>ed</a:t>
            </a:r>
            <a:r>
              <a:rPr lang="en-NZ" dirty="0"/>
              <a:t>). </a:t>
            </a:r>
            <a:r>
              <a:rPr lang="en-NZ" b="1" i="1" dirty="0"/>
              <a:t>Physical Therapy Reviews</a:t>
            </a:r>
            <a:r>
              <a:rPr lang="en-NZ" dirty="0"/>
              <a:t>, 18(6):463-466.</a:t>
            </a:r>
            <a:endParaRPr lang="en-NZ" dirty="0" smtClean="0"/>
          </a:p>
          <a:p>
            <a:pPr>
              <a:buNone/>
            </a:pPr>
            <a:endParaRPr lang="en-N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8640"/>
            <a:ext cx="8229600" cy="6309320"/>
          </a:xfrm>
        </p:spPr>
        <p:txBody>
          <a:bodyPr>
            <a:normAutofit fontScale="70000" lnSpcReduction="20000"/>
          </a:bodyPr>
          <a:lstStyle/>
          <a:p>
            <a:pPr>
              <a:buNone/>
            </a:pPr>
            <a:r>
              <a:rPr lang="en-NZ" b="1" dirty="0" smtClean="0"/>
              <a:t>Invited commentary on a clinically applicable paper:</a:t>
            </a:r>
            <a:endParaRPr lang="en-NZ" dirty="0" smtClean="0"/>
          </a:p>
          <a:p>
            <a:pPr lvl="0"/>
            <a:r>
              <a:rPr lang="en-GB" b="1" dirty="0" err="1" smtClean="0"/>
              <a:t>Arumugam</a:t>
            </a:r>
            <a:r>
              <a:rPr lang="en-GB" b="1" dirty="0" smtClean="0"/>
              <a:t> A </a:t>
            </a:r>
            <a:r>
              <a:rPr lang="en-GB" dirty="0" smtClean="0"/>
              <a:t>(2014).</a:t>
            </a:r>
            <a:r>
              <a:rPr lang="en-GB" b="1" dirty="0" smtClean="0"/>
              <a:t> </a:t>
            </a:r>
            <a:r>
              <a:rPr lang="en-GB" dirty="0" smtClean="0"/>
              <a:t>Commentary on</a:t>
            </a:r>
            <a:r>
              <a:rPr lang="en-GB" b="1" dirty="0" smtClean="0"/>
              <a:t> - </a:t>
            </a:r>
            <a:r>
              <a:rPr lang="en-GB" dirty="0" err="1" smtClean="0"/>
              <a:t>Silder</a:t>
            </a:r>
            <a:r>
              <a:rPr lang="en-GB" dirty="0" smtClean="0"/>
              <a:t> A, Sherry M, </a:t>
            </a:r>
            <a:r>
              <a:rPr lang="en-GB" dirty="0" err="1" smtClean="0"/>
              <a:t>Sanfilippo</a:t>
            </a:r>
            <a:r>
              <a:rPr lang="en-GB" dirty="0" smtClean="0"/>
              <a:t> J, </a:t>
            </a:r>
            <a:r>
              <a:rPr lang="en-GB" dirty="0" err="1" smtClean="0"/>
              <a:t>Tuite</a:t>
            </a:r>
            <a:r>
              <a:rPr lang="en-GB" dirty="0" smtClean="0"/>
              <a:t> M, </a:t>
            </a:r>
            <a:r>
              <a:rPr lang="en-GB" dirty="0" err="1" smtClean="0"/>
              <a:t>Hetzel</a:t>
            </a:r>
            <a:r>
              <a:rPr lang="en-GB" dirty="0" smtClean="0"/>
              <a:t> S, </a:t>
            </a:r>
            <a:r>
              <a:rPr lang="en-GB" dirty="0" err="1" smtClean="0"/>
              <a:t>Heiderscheit</a:t>
            </a:r>
            <a:r>
              <a:rPr lang="en-GB" dirty="0" smtClean="0"/>
              <a:t> B (2013). Clinical and morphological changes following 2 rehabilitation programs for acute hamstring strain injuries: A randomized clinical trial. </a:t>
            </a:r>
            <a:r>
              <a:rPr lang="en-GB" i="1" dirty="0" smtClean="0"/>
              <a:t>Journal of Orthopaedic and Sports Physical Therapy</a:t>
            </a:r>
            <a:r>
              <a:rPr lang="en-GB" dirty="0" smtClean="0"/>
              <a:t> 43: 284-299. </a:t>
            </a:r>
            <a:r>
              <a:rPr lang="en-GB" b="1" i="1" dirty="0" smtClean="0"/>
              <a:t>New Zealand Journal of Physiotherapy</a:t>
            </a:r>
            <a:r>
              <a:rPr lang="en-GB" dirty="0" smtClean="0"/>
              <a:t>, 42(1):47.</a:t>
            </a:r>
          </a:p>
          <a:p>
            <a:pPr lvl="0"/>
            <a:endParaRPr lang="en-NZ" dirty="0" smtClean="0"/>
          </a:p>
          <a:p>
            <a:pPr>
              <a:buNone/>
            </a:pPr>
            <a:r>
              <a:rPr lang="en-NZ" b="1" dirty="0"/>
              <a:t>Refereed peer-reviewed conference abstracts:</a:t>
            </a:r>
            <a:endParaRPr lang="en-NZ" dirty="0"/>
          </a:p>
          <a:p>
            <a:pPr lvl="0"/>
            <a:r>
              <a:rPr lang="en-GB" b="1" dirty="0" err="1"/>
              <a:t>Arumugam</a:t>
            </a:r>
            <a:r>
              <a:rPr lang="en-GB" b="1" dirty="0"/>
              <a:t> A</a:t>
            </a:r>
            <a:r>
              <a:rPr lang="en-GB" dirty="0"/>
              <a:t>, </a:t>
            </a:r>
            <a:r>
              <a:rPr lang="en-GB" dirty="0" err="1"/>
              <a:t>Milosavljevic</a:t>
            </a:r>
            <a:r>
              <a:rPr lang="en-GB" dirty="0"/>
              <a:t> S, Woodley S, Sole G (2013). Effects of application of a pelvic compression belt on isokinetic strength of the thigh muscles in sportsmen with hamstring injuries. </a:t>
            </a:r>
            <a:r>
              <a:rPr lang="en-GB" i="1" dirty="0"/>
              <a:t>Proceedings of the Stride’13 - an international Physiotherapy conference, International Journal of </a:t>
            </a:r>
            <a:r>
              <a:rPr lang="en-GB" i="1" dirty="0" err="1"/>
              <a:t>Pharma</a:t>
            </a:r>
            <a:r>
              <a:rPr lang="en-GB" i="1" dirty="0"/>
              <a:t> and Bio Sciences, p. 4. </a:t>
            </a:r>
            <a:r>
              <a:rPr lang="en-GB" dirty="0"/>
              <a:t>(</a:t>
            </a:r>
            <a:r>
              <a:rPr lang="en-GB" u="sng" dirty="0">
                <a:hlinkClick r:id="rId2"/>
              </a:rPr>
              <a:t>http://www.ijpbs.net/admin/upload/con_11.pdf</a:t>
            </a:r>
            <a:r>
              <a:rPr lang="en-GB" dirty="0" smtClean="0"/>
              <a:t>)</a:t>
            </a:r>
          </a:p>
          <a:p>
            <a:pPr lvl="0"/>
            <a:endParaRPr lang="en-NZ" dirty="0"/>
          </a:p>
          <a:p>
            <a:pPr lvl="0"/>
            <a:r>
              <a:rPr lang="en-NZ" b="1" dirty="0" err="1"/>
              <a:t>Arumugam</a:t>
            </a:r>
            <a:r>
              <a:rPr lang="en-NZ" b="1" dirty="0"/>
              <a:t> A</a:t>
            </a:r>
            <a:r>
              <a:rPr lang="en-NZ" dirty="0"/>
              <a:t>, </a:t>
            </a:r>
            <a:r>
              <a:rPr lang="en-NZ" dirty="0" err="1"/>
              <a:t>Milosavljevic</a:t>
            </a:r>
            <a:r>
              <a:rPr lang="en-NZ" dirty="0"/>
              <a:t> S, Woodley S, &amp; Sole G (2013). Effects of application of a pelvic compression belt on isokinetic strength of the thigh muscles in healthy sportsmen. </a:t>
            </a:r>
            <a:r>
              <a:rPr lang="en-NZ" i="1" dirty="0"/>
              <a:t>Proceedings of the </a:t>
            </a:r>
            <a:r>
              <a:rPr lang="en-NZ" i="1" dirty="0" err="1"/>
              <a:t>Physioforward</a:t>
            </a:r>
            <a:r>
              <a:rPr lang="en-NZ" i="1" dirty="0"/>
              <a:t> Scientific Conference, Dunedin, New</a:t>
            </a:r>
            <a:r>
              <a:rPr lang="en-NZ" dirty="0"/>
              <a:t> </a:t>
            </a:r>
            <a:r>
              <a:rPr lang="en-NZ" i="1" dirty="0"/>
              <a:t>Zealand, p. 25. </a:t>
            </a:r>
            <a:r>
              <a:rPr lang="en-NZ" dirty="0"/>
              <a:t>(</a:t>
            </a:r>
            <a:r>
              <a:rPr lang="en-NZ" u="sng" dirty="0">
                <a:hlinkClick r:id="rId3"/>
              </a:rPr>
              <a:t>http://www.otago.ac.nz/physio/otago050122.pdf</a:t>
            </a:r>
            <a:r>
              <a:rPr lang="en-NZ" dirty="0" smtClean="0"/>
              <a:t>)</a:t>
            </a:r>
            <a:r>
              <a:rPr lang="en-NZ" b="1" dirty="0"/>
              <a:t> </a:t>
            </a:r>
            <a:endParaRPr lang="en-NZ" dirty="0" smtClean="0"/>
          </a:p>
          <a:p>
            <a:pPr>
              <a:buNone/>
            </a:pPr>
            <a:endParaRPr lang="en-NZ" dirty="0" smtClean="0"/>
          </a:p>
          <a:p>
            <a:pPr>
              <a:buNone/>
            </a:pPr>
            <a:r>
              <a:rPr lang="en-NZ" b="1" dirty="0"/>
              <a:t>Manuscript under review:</a:t>
            </a:r>
            <a:endParaRPr lang="en-NZ" dirty="0"/>
          </a:p>
          <a:p>
            <a:pPr lvl="0"/>
            <a:r>
              <a:rPr lang="en-GB" b="1" dirty="0" err="1"/>
              <a:t>Arumugam</a:t>
            </a:r>
            <a:r>
              <a:rPr lang="en-GB" b="1" dirty="0"/>
              <a:t> A,</a:t>
            </a:r>
            <a:r>
              <a:rPr lang="en-GB" dirty="0"/>
              <a:t> </a:t>
            </a:r>
            <a:r>
              <a:rPr lang="en-GB" dirty="0" err="1"/>
              <a:t>Milosavljevic</a:t>
            </a:r>
            <a:r>
              <a:rPr lang="en-GB" dirty="0"/>
              <a:t> S, Woodley S, Sole G (2014). Effects of external pelvic compression on </a:t>
            </a:r>
            <a:r>
              <a:rPr lang="en-GB" dirty="0" err="1"/>
              <a:t>electromyographic</a:t>
            </a:r>
            <a:r>
              <a:rPr lang="en-GB" dirty="0"/>
              <a:t> activity of the hamstring muscles during </a:t>
            </a:r>
            <a:r>
              <a:rPr lang="en-GB" dirty="0" err="1"/>
              <a:t>unipedal</a:t>
            </a:r>
            <a:r>
              <a:rPr lang="en-GB" dirty="0"/>
              <a:t> stance in sportsmen with and without hamstring injuries.</a:t>
            </a:r>
            <a:r>
              <a:rPr lang="en-GB" b="1" i="1" dirty="0"/>
              <a:t> Manual Therapy</a:t>
            </a:r>
            <a:r>
              <a:rPr lang="en-GB" dirty="0"/>
              <a:t>, under review. (Impact factor 2.237)</a:t>
            </a:r>
            <a:endParaRPr lang="en-NZ" dirty="0"/>
          </a:p>
          <a:p>
            <a:endParaRPr lang="en-NZ"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TotalTime>
  <Words>811</Words>
  <Application>Microsoft Office PowerPoint</Application>
  <PresentationFormat>On-screen Show (4:3)</PresentationFormat>
  <Paragraphs>128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        Dr. Ashokan Arumugam, PT PhD, Freelance Healthcare Research Professional &amp; Manual Therapist, Coimbatore,  Tamil Nadu, India Email addresses :  ashokan.arumugam@otago.ac.nz; ashokanpt@gmail.com Phone: +91 8870710424</vt:lpstr>
      <vt:lpstr>Academic and Professional Qualifications</vt:lpstr>
      <vt:lpstr>Work experience</vt:lpstr>
      <vt:lpstr>PowerPoint Presentation</vt:lpstr>
      <vt:lpstr>Research Interest</vt:lpstr>
      <vt:lpstr>Current Professional Affiliations/Memberships</vt:lpstr>
      <vt:lpstr>  Publications in peer-reviewed journals</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Ashokan Arumugam, PhD (PT), MPT (Ortho &amp; Manual Therapy) Freelance Healthcare researcher &amp; Manual Therapist, Guest Lecturer , RVS college of Physiotherapy, Coimbatore,  Tamil Nadu, India Email addresses :  ashokan.arumugam@otago.ac.nz; ashokanpt@gmail.com Phone: +91 8870710424</dc:title>
  <dc:creator>Ashok</dc:creator>
  <cp:lastModifiedBy>Rakesh reddy S</cp:lastModifiedBy>
  <cp:revision>21</cp:revision>
  <dcterms:created xsi:type="dcterms:W3CDTF">2014-08-11T10:07:27Z</dcterms:created>
  <dcterms:modified xsi:type="dcterms:W3CDTF">2015-10-12T16:11:50Z</dcterms:modified>
</cp:coreProperties>
</file>