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1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image" Target="../media/image19.wmf"/><Relationship Id="rId7" Type="http://schemas.openxmlformats.org/officeDocument/2006/relationships/image" Target="../media/image23.wmf"/><Relationship Id="rId12" Type="http://schemas.openxmlformats.org/officeDocument/2006/relationships/image" Target="../media/image28.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2.wmf"/><Relationship Id="rId11" Type="http://schemas.openxmlformats.org/officeDocument/2006/relationships/image" Target="../media/image27.wmf"/><Relationship Id="rId5" Type="http://schemas.openxmlformats.org/officeDocument/2006/relationships/image" Target="../media/image21.wmf"/><Relationship Id="rId10" Type="http://schemas.openxmlformats.org/officeDocument/2006/relationships/image" Target="../media/image26.wmf"/><Relationship Id="rId4" Type="http://schemas.openxmlformats.org/officeDocument/2006/relationships/image" Target="../media/image20.wmf"/><Relationship Id="rId9" Type="http://schemas.openxmlformats.org/officeDocument/2006/relationships/image" Target="../media/image2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1.wmf"/><Relationship Id="rId7" Type="http://schemas.openxmlformats.org/officeDocument/2006/relationships/image" Target="../media/image35.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5" Type="http://schemas.openxmlformats.org/officeDocument/2006/relationships/image" Target="../media/image33.wmf"/><Relationship Id="rId4" Type="http://schemas.openxmlformats.org/officeDocument/2006/relationships/image" Target="../media/image3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A3BC51-8EED-4519-B461-B691B555CD8B}" type="datetimeFigureOut">
              <a:rPr lang="en-US" smtClean="0"/>
              <a:t>10/27/2014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ACAB71-EBBD-45D7-A9C5-26B839311EBD}" type="slidenum">
              <a:rPr lang="en-US" smtClean="0"/>
              <a:t>‹#›</a:t>
            </a:fld>
            <a:endParaRPr lang="en-US"/>
          </a:p>
        </p:txBody>
      </p:sp>
    </p:spTree>
    <p:extLst>
      <p:ext uri="{BB962C8B-B14F-4D97-AF65-F5344CB8AC3E}">
        <p14:creationId xmlns:p14="http://schemas.microsoft.com/office/powerpoint/2010/main" val="1892082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C71EFE-43A0-4DE3-8DA2-240892D4F111}" type="slidenum">
              <a:rPr lang="en-US"/>
              <a:pPr/>
              <a:t>3</a:t>
            </a:fld>
            <a:endParaRPr lang="en-US"/>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ABD753-EF4B-4745-9404-9A4785B06FD0}" type="slidenum">
              <a:rPr lang="en-US"/>
              <a:pPr/>
              <a:t>13</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36E05B-3E13-42A4-912C-FDC7D1538C02}" type="slidenum">
              <a:rPr lang="en-US"/>
              <a:pPr/>
              <a:t>14</a:t>
            </a:fld>
            <a:endParaRPr lang="en-US"/>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FF9B49-D023-489F-B23F-CCCD8C6DE8A4}" type="slidenum">
              <a:rPr lang="en-US"/>
              <a:pPr/>
              <a:t>15</a:t>
            </a:fld>
            <a:endParaRPr 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3FC665-AD17-4076-9E44-54D0AC7D8F45}" type="slidenum">
              <a:rPr lang="en-US"/>
              <a:pPr/>
              <a:t>16</a:t>
            </a:fld>
            <a:endParaRPr lang="en-US"/>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71E4D9-9D67-45B5-A89A-B383559624B7}" type="slidenum">
              <a:rPr lang="en-US"/>
              <a:pPr/>
              <a:t>17</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D49D72-DF47-4733-AFA1-CFF506B10409}" type="slidenum">
              <a:rPr lang="en-US"/>
              <a:pPr/>
              <a:t>18</a:t>
            </a:fld>
            <a:endParaRPr lang="en-US"/>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B55FAA-41EB-43AC-A888-432513094265}" type="slidenum">
              <a:rPr lang="en-US"/>
              <a:pPr/>
              <a:t>19</a:t>
            </a:fld>
            <a:endParaRPr lang="en-US"/>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4D161D-F422-435B-9E92-80CC104ECB4B}" type="slidenum">
              <a:rPr lang="en-US"/>
              <a:pPr/>
              <a:t>20</a:t>
            </a:fld>
            <a:endParaRPr 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7AC95D-4026-452F-BD5B-1B787B6D0941}" type="slidenum">
              <a:rPr lang="en-US"/>
              <a:pPr/>
              <a:t>21</a:t>
            </a:fld>
            <a:endParaRPr lang="en-US"/>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F85090-4CA0-4250-9ADE-A0EA55AE7EC3}" type="slidenum">
              <a:rPr lang="en-US"/>
              <a:pPr/>
              <a:t>22</a:t>
            </a:fld>
            <a:endParaRPr 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FADACDB6-0C21-4470-A95B-B1647A731048}" type="slidenum">
              <a:rPr lang="en-US"/>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F2309B-C6D0-4F54-AB03-62894316EED6}" type="slidenum">
              <a:rPr lang="en-US"/>
              <a:pPr/>
              <a:t>23</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5BA675-BFFF-4DC7-BA07-059AF1DB7890}" type="slidenum">
              <a:rPr lang="en-US"/>
              <a:pPr/>
              <a:t>24</a:t>
            </a:fld>
            <a:endParaRPr lang="en-US"/>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F46506-07AB-4652-A32F-B57DE8F80D74}" type="slidenum">
              <a:rPr lang="en-US"/>
              <a:pPr/>
              <a:t>25</a:t>
            </a:fld>
            <a:endParaRPr lang="en-US"/>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1A9FA8-9CB4-4CFF-81B4-F0C6B6BE4573}" type="slidenum">
              <a:rPr lang="en-US"/>
              <a:pPr/>
              <a:t>26</a:t>
            </a:fld>
            <a:endParaRPr lang="en-US"/>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3D1ED4-19D3-47A9-A782-992E988E1DF6}" type="slidenum">
              <a:rPr lang="en-US"/>
              <a:pPr/>
              <a:t>28</a:t>
            </a:fld>
            <a:endParaRPr lang="en-US"/>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3939C0-2E69-48B6-B162-54256B3B1804}" type="slidenum">
              <a:rPr lang="en-US"/>
              <a:pPr/>
              <a:t>29</a:t>
            </a:fld>
            <a:endParaRPr 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325D80-317F-4542-8901-D61585E9DC73}" type="slidenum">
              <a:rPr lang="en-US"/>
              <a:pPr/>
              <a:t>31</a:t>
            </a:fld>
            <a:endParaRPr lang="en-US"/>
          </a:p>
        </p:txBody>
      </p:sp>
      <p:sp>
        <p:nvSpPr>
          <p:cNvPr id="297986" name="Rectangle 2"/>
          <p:cNvSpPr>
            <a:spLocks noGrp="1" noRot="1" noChangeAspect="1" noChangeArrowheads="1" noTextEdit="1"/>
          </p:cNvSpPr>
          <p:nvPr>
            <p:ph type="sldImg"/>
          </p:nvPr>
        </p:nvSpPr>
        <p:spPr>
          <a:ln/>
        </p:spPr>
      </p:sp>
      <p:sp>
        <p:nvSpPr>
          <p:cNvPr id="297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FEE921-1205-49E4-988F-5F4ACD6C79F9}" type="slidenum">
              <a:rPr lang="en-US"/>
              <a:pPr/>
              <a:t>32</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B6305A-07CA-46B7-AC81-69F1FE80064E}" type="slidenum">
              <a:rPr lang="en-US"/>
              <a:pPr/>
              <a:t>33</a:t>
            </a:fld>
            <a:endParaRPr lang="en-US"/>
          </a:p>
        </p:txBody>
      </p:sp>
      <p:sp>
        <p:nvSpPr>
          <p:cNvPr id="299010" name="Rectangle 1026"/>
          <p:cNvSpPr>
            <a:spLocks noGrp="1" noRot="1" noChangeAspect="1" noChangeArrowheads="1" noTextEdit="1"/>
          </p:cNvSpPr>
          <p:nvPr>
            <p:ph type="sldImg"/>
          </p:nvPr>
        </p:nvSpPr>
        <p:spPr>
          <a:ln/>
        </p:spPr>
      </p:sp>
      <p:sp>
        <p:nvSpPr>
          <p:cNvPr id="299011"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6BF76E-D116-42C3-8E20-764EF993BB40}" type="slidenum">
              <a:rPr lang="en-US"/>
              <a:pPr/>
              <a:t>34</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76AEE8-D6A2-4167-AB9E-B2BF960EF5F2}" type="slidenum">
              <a:rPr lang="en-US"/>
              <a:pPr/>
              <a:t>6</a:t>
            </a:fld>
            <a:endParaRPr lang="en-US"/>
          </a:p>
        </p:txBody>
      </p:sp>
      <p:sp>
        <p:nvSpPr>
          <p:cNvPr id="287746" name="Rectangle 2"/>
          <p:cNvSpPr>
            <a:spLocks noGrp="1" noRot="1" noChangeAspect="1" noChangeArrowheads="1" noTextEdit="1"/>
          </p:cNvSpPr>
          <p:nvPr>
            <p:ph type="sldImg"/>
          </p:nvPr>
        </p:nvSpPr>
        <p:spPr>
          <a:ln/>
        </p:spPr>
      </p:sp>
      <p:sp>
        <p:nvSpPr>
          <p:cNvPr id="287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E0AD2E-6F44-4B13-8899-0FFDF01A7365}" type="slidenum">
              <a:rPr lang="en-US"/>
              <a:pPr/>
              <a:t>35</a:t>
            </a:fld>
            <a:endParaRPr lang="en-US"/>
          </a:p>
        </p:txBody>
      </p:sp>
      <p:sp>
        <p:nvSpPr>
          <p:cNvPr id="300034" name="Rectangle 2"/>
          <p:cNvSpPr>
            <a:spLocks noGrp="1" noRot="1" noChangeAspect="1" noChangeArrowheads="1" noTextEdit="1"/>
          </p:cNvSpPr>
          <p:nvPr>
            <p:ph type="sldImg"/>
          </p:nvPr>
        </p:nvSpPr>
        <p:spPr>
          <a:ln/>
        </p:spPr>
      </p:sp>
      <p:sp>
        <p:nvSpPr>
          <p:cNvPr id="300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2D8B26-61BC-4873-B366-9A38B82F59E5}" type="slidenum">
              <a:rPr lang="en-US"/>
              <a:pPr/>
              <a:t>36</a:t>
            </a:fld>
            <a:endParaRPr lang="en-US"/>
          </a:p>
        </p:txBody>
      </p:sp>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832559-0DA2-4B1E-8C45-966E6ADE2769}" type="slidenum">
              <a:rPr lang="en-US"/>
              <a:pPr/>
              <a:t>37</a:t>
            </a:fld>
            <a:endParaRPr lang="en-US"/>
          </a:p>
        </p:txBody>
      </p:sp>
      <p:sp>
        <p:nvSpPr>
          <p:cNvPr id="301058" name="Rectangle 2"/>
          <p:cNvSpPr>
            <a:spLocks noGrp="1" noRot="1" noChangeAspect="1" noChangeArrowheads="1" noTextEdit="1"/>
          </p:cNvSpPr>
          <p:nvPr>
            <p:ph type="sldImg"/>
          </p:nvPr>
        </p:nvSpPr>
        <p:spPr>
          <a:ln/>
        </p:spPr>
      </p:sp>
      <p:sp>
        <p:nvSpPr>
          <p:cNvPr id="301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27229D-8AB1-48D6-BFE8-2D0A8B795339}" type="slidenum">
              <a:rPr lang="en-US"/>
              <a:pPr/>
              <a:t>38</a:t>
            </a:fld>
            <a:endParaRPr lang="en-US"/>
          </a:p>
        </p:txBody>
      </p:sp>
      <p:sp>
        <p:nvSpPr>
          <p:cNvPr id="334850" name="Rectangle 2"/>
          <p:cNvSpPr>
            <a:spLocks noGrp="1" noRot="1" noChangeAspect="1" noChangeArrowheads="1" noTextEdit="1"/>
          </p:cNvSpPr>
          <p:nvPr>
            <p:ph type="sldImg"/>
          </p:nvPr>
        </p:nvSpPr>
        <p:spPr>
          <a:ln/>
        </p:spPr>
      </p:sp>
      <p:sp>
        <p:nvSpPr>
          <p:cNvPr id="334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E2A53D-D3C1-4724-9FFC-B046591E4373}" type="slidenum">
              <a:rPr lang="en-US"/>
              <a:pPr/>
              <a:t>39</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1CCFED-63E0-4818-A034-6612202570EA}" type="slidenum">
              <a:rPr lang="en-US"/>
              <a:pPr/>
              <a:t>40</a:t>
            </a:fld>
            <a:endParaRPr lang="en-US"/>
          </a:p>
        </p:txBody>
      </p:sp>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6D0871-1CE2-4257-A513-3DD3D7401C93}" type="slidenum">
              <a:rPr lang="en-US"/>
              <a:pPr/>
              <a:t>42</a:t>
            </a:fld>
            <a:endParaRPr lang="en-US"/>
          </a:p>
        </p:txBody>
      </p:sp>
      <p:sp>
        <p:nvSpPr>
          <p:cNvPr id="291842" name="Rectangle 2"/>
          <p:cNvSpPr>
            <a:spLocks noGrp="1" noRot="1" noChangeAspect="1" noChangeArrowheads="1" noTextEdit="1"/>
          </p:cNvSpPr>
          <p:nvPr>
            <p:ph type="sldImg"/>
          </p:nvPr>
        </p:nvSpPr>
        <p:spPr>
          <a:ln/>
        </p:spPr>
      </p:sp>
      <p:sp>
        <p:nvSpPr>
          <p:cNvPr id="291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0A09D2-5F97-4256-B7FD-8C79BAFBC7D5}" type="slidenum">
              <a:rPr lang="en-US"/>
              <a:pPr/>
              <a:t>43</a:t>
            </a:fld>
            <a:endParaRPr lang="en-US"/>
          </a:p>
        </p:txBody>
      </p:sp>
      <p:sp>
        <p:nvSpPr>
          <p:cNvPr id="303106" name="Rectangle 2"/>
          <p:cNvSpPr>
            <a:spLocks noGrp="1" noRot="1" noChangeAspect="1" noChangeArrowheads="1" noTextEdit="1"/>
          </p:cNvSpPr>
          <p:nvPr>
            <p:ph type="sldImg"/>
          </p:nvPr>
        </p:nvSpPr>
        <p:spPr>
          <a:ln/>
        </p:spPr>
      </p:sp>
      <p:sp>
        <p:nvSpPr>
          <p:cNvPr id="303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F3F139-AB13-4E4B-BEB4-F6BC9620847C}" type="slidenum">
              <a:rPr lang="en-US"/>
              <a:pPr/>
              <a:t>7</a:t>
            </a:fld>
            <a:endParaRPr lang="en-US"/>
          </a:p>
        </p:txBody>
      </p:sp>
      <p:sp>
        <p:nvSpPr>
          <p:cNvPr id="289794" name="Rectangle 2"/>
          <p:cNvSpPr>
            <a:spLocks noGrp="1" noRot="1" noChangeAspect="1" noChangeArrowheads="1" noTextEdit="1"/>
          </p:cNvSpPr>
          <p:nvPr>
            <p:ph type="sldImg"/>
          </p:nvPr>
        </p:nvSpPr>
        <p:spPr>
          <a:ln/>
        </p:spPr>
      </p:sp>
      <p:sp>
        <p:nvSpPr>
          <p:cNvPr id="289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B207D2-1734-44E2-8137-5AF6154DAF65}" type="slidenum">
              <a:rPr lang="en-US"/>
              <a:pPr/>
              <a:t>8</a:t>
            </a:fld>
            <a:endParaRPr lang="en-US"/>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F6E8A6-6E27-4CAE-AB74-118F04CF4B24}" type="slidenum">
              <a:rPr lang="en-US"/>
              <a:pPr/>
              <a:t>9</a:t>
            </a:fld>
            <a:endParaRPr lang="en-US"/>
          </a:p>
        </p:txBody>
      </p:sp>
      <p:sp>
        <p:nvSpPr>
          <p:cNvPr id="290818" name="Rectangle 2"/>
          <p:cNvSpPr>
            <a:spLocks noGrp="1" noRot="1" noChangeAspect="1" noChangeArrowheads="1" noTextEdit="1"/>
          </p:cNvSpPr>
          <p:nvPr>
            <p:ph type="sldImg"/>
          </p:nvPr>
        </p:nvSpPr>
        <p:spPr>
          <a:ln/>
        </p:spPr>
      </p:sp>
      <p:sp>
        <p:nvSpPr>
          <p:cNvPr id="290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CB043C-6029-4DCB-9880-C23D7E628034}" type="slidenum">
              <a:rPr lang="en-US"/>
              <a:pPr/>
              <a:t>10</a:t>
            </a:fld>
            <a:endParaRPr lang="en-US"/>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DB06EB-7AFC-496C-9BA9-49C628B714D5}" type="slidenum">
              <a:rPr lang="en-US"/>
              <a:pPr/>
              <a:t>11</a:t>
            </a:fld>
            <a:endParaRPr lang="en-US"/>
          </a:p>
        </p:txBody>
      </p:sp>
      <p:sp>
        <p:nvSpPr>
          <p:cNvPr id="292866" name="Rectangle 2"/>
          <p:cNvSpPr>
            <a:spLocks noGrp="1" noRot="1" noChangeAspect="1" noChangeArrowheads="1" noTextEdit="1"/>
          </p:cNvSpPr>
          <p:nvPr>
            <p:ph type="sldImg"/>
          </p:nvPr>
        </p:nvSpPr>
        <p:spPr>
          <a:ln/>
        </p:spPr>
      </p:sp>
      <p:sp>
        <p:nvSpPr>
          <p:cNvPr id="292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267250-BF29-4E6E-B7FF-E121F07A1764}" type="slidenum">
              <a:rPr lang="en-US"/>
              <a:pPr/>
              <a:t>12</a:t>
            </a:fld>
            <a:endParaRPr lang="en-US"/>
          </a:p>
        </p:txBody>
      </p:sp>
      <p:sp>
        <p:nvSpPr>
          <p:cNvPr id="293890" name="Rectangle 2"/>
          <p:cNvSpPr>
            <a:spLocks noGrp="1" noRot="1" noChangeAspect="1" noChangeArrowheads="1" noTextEdit="1"/>
          </p:cNvSpPr>
          <p:nvPr>
            <p:ph type="sldImg"/>
          </p:nvPr>
        </p:nvSpPr>
        <p:spPr>
          <a:ln/>
        </p:spPr>
      </p:sp>
      <p:sp>
        <p:nvSpPr>
          <p:cNvPr id="2938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677513-4E0F-455C-BDCA-E0853232839D}" type="datetimeFigureOut">
              <a:rPr lang="en-US" smtClean="0"/>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15492-7A21-49AE-803B-A032F15A6DD5}" type="slidenum">
              <a:rPr lang="en-US" smtClean="0"/>
              <a:t>‹#›</a:t>
            </a:fld>
            <a:endParaRPr lang="en-US"/>
          </a:p>
        </p:txBody>
      </p:sp>
    </p:spTree>
    <p:extLst>
      <p:ext uri="{BB962C8B-B14F-4D97-AF65-F5344CB8AC3E}">
        <p14:creationId xmlns:p14="http://schemas.microsoft.com/office/powerpoint/2010/main" val="809850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677513-4E0F-455C-BDCA-E0853232839D}" type="datetimeFigureOut">
              <a:rPr lang="en-US" smtClean="0"/>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15492-7A21-49AE-803B-A032F15A6DD5}" type="slidenum">
              <a:rPr lang="en-US" smtClean="0"/>
              <a:t>‹#›</a:t>
            </a:fld>
            <a:endParaRPr lang="en-US"/>
          </a:p>
        </p:txBody>
      </p:sp>
    </p:spTree>
    <p:extLst>
      <p:ext uri="{BB962C8B-B14F-4D97-AF65-F5344CB8AC3E}">
        <p14:creationId xmlns:p14="http://schemas.microsoft.com/office/powerpoint/2010/main" val="1643244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677513-4E0F-455C-BDCA-E0853232839D}" type="datetimeFigureOut">
              <a:rPr lang="en-US" smtClean="0"/>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15492-7A21-49AE-803B-A032F15A6DD5}" type="slidenum">
              <a:rPr lang="en-US" smtClean="0"/>
              <a:t>‹#›</a:t>
            </a:fld>
            <a:endParaRPr lang="en-US"/>
          </a:p>
        </p:txBody>
      </p:sp>
    </p:spTree>
    <p:extLst>
      <p:ext uri="{BB962C8B-B14F-4D97-AF65-F5344CB8AC3E}">
        <p14:creationId xmlns:p14="http://schemas.microsoft.com/office/powerpoint/2010/main" val="1465614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CF2658E2-A7FC-47CE-B9EB-9D478ED0D507}"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a:lvl1pPr>
          </a:lstStyle>
          <a:p>
            <a:endParaRPr lang="en-US"/>
          </a:p>
        </p:txBody>
      </p:sp>
    </p:spTree>
    <p:extLst>
      <p:ext uri="{BB962C8B-B14F-4D97-AF65-F5344CB8AC3E}">
        <p14:creationId xmlns:p14="http://schemas.microsoft.com/office/powerpoint/2010/main" val="21301926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457200"/>
            <a:ext cx="8229600" cy="1371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9812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40005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0005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1"/>
          </p:nvPr>
        </p:nvSpPr>
        <p:spPr>
          <a:xfrm>
            <a:off x="6553200" y="6248400"/>
            <a:ext cx="2133600" cy="457200"/>
          </a:xfrm>
        </p:spPr>
        <p:txBody>
          <a:bodyPr/>
          <a:lstStyle>
            <a:lvl1pPr>
              <a:defRPr/>
            </a:lvl1pPr>
          </a:lstStyle>
          <a:p>
            <a:fld id="{80450F86-B8A4-4E60-B273-7106B37A9B58}" type="slidenum">
              <a:rPr lang="en-US"/>
              <a:pPr/>
              <a:t>‹#›</a:t>
            </a:fld>
            <a:endParaRPr lang="en-US"/>
          </a:p>
        </p:txBody>
      </p:sp>
      <p:sp>
        <p:nvSpPr>
          <p:cNvPr id="9" name="Date Placeholder 8"/>
          <p:cNvSpPr>
            <a:spLocks noGrp="1"/>
          </p:cNvSpPr>
          <p:nvPr>
            <p:ph type="dt" sz="half" idx="12"/>
          </p:nvPr>
        </p:nvSpPr>
        <p:spPr>
          <a:xfrm>
            <a:off x="457200" y="6245225"/>
            <a:ext cx="2133600" cy="476250"/>
          </a:xfrm>
        </p:spPr>
        <p:txBody>
          <a:bodyPr/>
          <a:lstStyle>
            <a:lvl1pPr>
              <a:defRPr/>
            </a:lvl1pPr>
          </a:lstStyle>
          <a:p>
            <a:endParaRPr lang="en-US"/>
          </a:p>
        </p:txBody>
      </p:sp>
    </p:spTree>
    <p:extLst>
      <p:ext uri="{BB962C8B-B14F-4D97-AF65-F5344CB8AC3E}">
        <p14:creationId xmlns:p14="http://schemas.microsoft.com/office/powerpoint/2010/main" val="23791932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0005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0"/>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1"/>
          </p:nvPr>
        </p:nvSpPr>
        <p:spPr>
          <a:xfrm>
            <a:off x="6553200" y="6248400"/>
            <a:ext cx="2133600" cy="457200"/>
          </a:xfrm>
        </p:spPr>
        <p:txBody>
          <a:bodyPr/>
          <a:lstStyle>
            <a:lvl1pPr>
              <a:defRPr/>
            </a:lvl1pPr>
          </a:lstStyle>
          <a:p>
            <a:fld id="{37CF2D79-03A6-4DEF-AC47-29347BDE2596}" type="slidenum">
              <a:rPr lang="en-US"/>
              <a:pPr/>
              <a:t>‹#›</a:t>
            </a:fld>
            <a:endParaRPr lang="en-US"/>
          </a:p>
        </p:txBody>
      </p:sp>
      <p:sp>
        <p:nvSpPr>
          <p:cNvPr id="8" name="Date Placeholder 7"/>
          <p:cNvSpPr>
            <a:spLocks noGrp="1"/>
          </p:cNvSpPr>
          <p:nvPr>
            <p:ph type="dt" sz="half" idx="12"/>
          </p:nvPr>
        </p:nvSpPr>
        <p:spPr>
          <a:xfrm>
            <a:off x="457200" y="6245225"/>
            <a:ext cx="2133600" cy="476250"/>
          </a:xfrm>
        </p:spPr>
        <p:txBody>
          <a:bodyPr/>
          <a:lstStyle>
            <a:lvl1pPr>
              <a:defRPr/>
            </a:lvl1pPr>
          </a:lstStyle>
          <a:p>
            <a:endParaRPr lang="en-US"/>
          </a:p>
        </p:txBody>
      </p:sp>
    </p:spTree>
    <p:extLst>
      <p:ext uri="{BB962C8B-B14F-4D97-AF65-F5344CB8AC3E}">
        <p14:creationId xmlns:p14="http://schemas.microsoft.com/office/powerpoint/2010/main" val="291369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677513-4E0F-455C-BDCA-E0853232839D}" type="datetimeFigureOut">
              <a:rPr lang="en-US" smtClean="0"/>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15492-7A21-49AE-803B-A032F15A6DD5}" type="slidenum">
              <a:rPr lang="en-US" smtClean="0"/>
              <a:t>‹#›</a:t>
            </a:fld>
            <a:endParaRPr lang="en-US"/>
          </a:p>
        </p:txBody>
      </p:sp>
    </p:spTree>
    <p:extLst>
      <p:ext uri="{BB962C8B-B14F-4D97-AF65-F5344CB8AC3E}">
        <p14:creationId xmlns:p14="http://schemas.microsoft.com/office/powerpoint/2010/main" val="1578512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677513-4E0F-455C-BDCA-E0853232839D}" type="datetimeFigureOut">
              <a:rPr lang="en-US" smtClean="0"/>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15492-7A21-49AE-803B-A032F15A6DD5}" type="slidenum">
              <a:rPr lang="en-US" smtClean="0"/>
              <a:t>‹#›</a:t>
            </a:fld>
            <a:endParaRPr lang="en-US"/>
          </a:p>
        </p:txBody>
      </p:sp>
    </p:spTree>
    <p:extLst>
      <p:ext uri="{BB962C8B-B14F-4D97-AF65-F5344CB8AC3E}">
        <p14:creationId xmlns:p14="http://schemas.microsoft.com/office/powerpoint/2010/main" val="1967509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677513-4E0F-455C-BDCA-E0853232839D}" type="datetimeFigureOut">
              <a:rPr lang="en-US" smtClean="0"/>
              <a:t>10/27/2014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715492-7A21-49AE-803B-A032F15A6DD5}" type="slidenum">
              <a:rPr lang="en-US" smtClean="0"/>
              <a:t>‹#›</a:t>
            </a:fld>
            <a:endParaRPr lang="en-US"/>
          </a:p>
        </p:txBody>
      </p:sp>
    </p:spTree>
    <p:extLst>
      <p:ext uri="{BB962C8B-B14F-4D97-AF65-F5344CB8AC3E}">
        <p14:creationId xmlns:p14="http://schemas.microsoft.com/office/powerpoint/2010/main" val="4182514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677513-4E0F-455C-BDCA-E0853232839D}" type="datetimeFigureOut">
              <a:rPr lang="en-US" smtClean="0"/>
              <a:t>10/27/2014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715492-7A21-49AE-803B-A032F15A6DD5}" type="slidenum">
              <a:rPr lang="en-US" smtClean="0"/>
              <a:t>‹#›</a:t>
            </a:fld>
            <a:endParaRPr lang="en-US"/>
          </a:p>
        </p:txBody>
      </p:sp>
    </p:spTree>
    <p:extLst>
      <p:ext uri="{BB962C8B-B14F-4D97-AF65-F5344CB8AC3E}">
        <p14:creationId xmlns:p14="http://schemas.microsoft.com/office/powerpoint/2010/main" val="185172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677513-4E0F-455C-BDCA-E0853232839D}" type="datetimeFigureOut">
              <a:rPr lang="en-US" smtClean="0"/>
              <a:t>10/27/2014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715492-7A21-49AE-803B-A032F15A6DD5}" type="slidenum">
              <a:rPr lang="en-US" smtClean="0"/>
              <a:t>‹#›</a:t>
            </a:fld>
            <a:endParaRPr lang="en-US"/>
          </a:p>
        </p:txBody>
      </p:sp>
    </p:spTree>
    <p:extLst>
      <p:ext uri="{BB962C8B-B14F-4D97-AF65-F5344CB8AC3E}">
        <p14:creationId xmlns:p14="http://schemas.microsoft.com/office/powerpoint/2010/main" val="2386772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677513-4E0F-455C-BDCA-E0853232839D}" type="datetimeFigureOut">
              <a:rPr lang="en-US" smtClean="0"/>
              <a:t>10/27/2014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715492-7A21-49AE-803B-A032F15A6DD5}" type="slidenum">
              <a:rPr lang="en-US" smtClean="0"/>
              <a:t>‹#›</a:t>
            </a:fld>
            <a:endParaRPr lang="en-US"/>
          </a:p>
        </p:txBody>
      </p:sp>
    </p:spTree>
    <p:extLst>
      <p:ext uri="{BB962C8B-B14F-4D97-AF65-F5344CB8AC3E}">
        <p14:creationId xmlns:p14="http://schemas.microsoft.com/office/powerpoint/2010/main" val="3642067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677513-4E0F-455C-BDCA-E0853232839D}" type="datetimeFigureOut">
              <a:rPr lang="en-US" smtClean="0"/>
              <a:t>10/27/2014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715492-7A21-49AE-803B-A032F15A6DD5}" type="slidenum">
              <a:rPr lang="en-US" smtClean="0"/>
              <a:t>‹#›</a:t>
            </a:fld>
            <a:endParaRPr lang="en-US"/>
          </a:p>
        </p:txBody>
      </p:sp>
    </p:spTree>
    <p:extLst>
      <p:ext uri="{BB962C8B-B14F-4D97-AF65-F5344CB8AC3E}">
        <p14:creationId xmlns:p14="http://schemas.microsoft.com/office/powerpoint/2010/main" val="3713443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677513-4E0F-455C-BDCA-E0853232839D}" type="datetimeFigureOut">
              <a:rPr lang="en-US" smtClean="0"/>
              <a:t>10/27/2014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715492-7A21-49AE-803B-A032F15A6DD5}" type="slidenum">
              <a:rPr lang="en-US" smtClean="0"/>
              <a:t>‹#›</a:t>
            </a:fld>
            <a:endParaRPr lang="en-US"/>
          </a:p>
        </p:txBody>
      </p:sp>
    </p:spTree>
    <p:extLst>
      <p:ext uri="{BB962C8B-B14F-4D97-AF65-F5344CB8AC3E}">
        <p14:creationId xmlns:p14="http://schemas.microsoft.com/office/powerpoint/2010/main" val="4154811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677513-4E0F-455C-BDCA-E0853232839D}" type="datetimeFigureOut">
              <a:rPr lang="en-US" smtClean="0"/>
              <a:t>10/27/2014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715492-7A21-49AE-803B-A032F15A6DD5}" type="slidenum">
              <a:rPr lang="en-US" smtClean="0"/>
              <a:t>‹#›</a:t>
            </a:fld>
            <a:endParaRPr lang="en-US"/>
          </a:p>
        </p:txBody>
      </p:sp>
    </p:spTree>
    <p:extLst>
      <p:ext uri="{BB962C8B-B14F-4D97-AF65-F5344CB8AC3E}">
        <p14:creationId xmlns:p14="http://schemas.microsoft.com/office/powerpoint/2010/main" val="3239060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vmlDrawing" Target="../drawings/vmlDrawing4.vml"/><Relationship Id="rId5" Type="http://schemas.openxmlformats.org/officeDocument/2006/relationships/image" Target="../media/image13.wmf"/><Relationship Id="rId4" Type="http://schemas.openxmlformats.org/officeDocument/2006/relationships/oleObject" Target="../embeddings/oleObject6.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vmlDrawing" Target="../drawings/vmlDrawing5.vml"/><Relationship Id="rId5" Type="http://schemas.openxmlformats.org/officeDocument/2006/relationships/image" Target="../media/image14.wmf"/><Relationship Id="rId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image" Target="../media/image21.wmf"/><Relationship Id="rId18" Type="http://schemas.openxmlformats.org/officeDocument/2006/relationships/oleObject" Target="../embeddings/oleObject15.bin"/><Relationship Id="rId26" Type="http://schemas.openxmlformats.org/officeDocument/2006/relationships/oleObject" Target="../embeddings/oleObject19.bin"/><Relationship Id="rId3" Type="http://schemas.openxmlformats.org/officeDocument/2006/relationships/notesSlide" Target="../notesSlides/notesSlide22.xml"/><Relationship Id="rId21" Type="http://schemas.openxmlformats.org/officeDocument/2006/relationships/image" Target="../media/image25.wmf"/><Relationship Id="rId7" Type="http://schemas.openxmlformats.org/officeDocument/2006/relationships/image" Target="../media/image18.wmf"/><Relationship Id="rId12" Type="http://schemas.openxmlformats.org/officeDocument/2006/relationships/oleObject" Target="../embeddings/oleObject12.bin"/><Relationship Id="rId17" Type="http://schemas.openxmlformats.org/officeDocument/2006/relationships/image" Target="../media/image23.wmf"/><Relationship Id="rId25" Type="http://schemas.openxmlformats.org/officeDocument/2006/relationships/image" Target="../media/image27.wmf"/><Relationship Id="rId2" Type="http://schemas.openxmlformats.org/officeDocument/2006/relationships/slideLayout" Target="../slideLayouts/slideLayout14.xml"/><Relationship Id="rId16" Type="http://schemas.openxmlformats.org/officeDocument/2006/relationships/oleObject" Target="../embeddings/oleObject14.bin"/><Relationship Id="rId20" Type="http://schemas.openxmlformats.org/officeDocument/2006/relationships/oleObject" Target="../embeddings/oleObject16.bin"/><Relationship Id="rId1" Type="http://schemas.openxmlformats.org/officeDocument/2006/relationships/vmlDrawing" Target="../drawings/vmlDrawing6.vml"/><Relationship Id="rId6" Type="http://schemas.openxmlformats.org/officeDocument/2006/relationships/oleObject" Target="../embeddings/oleObject9.bin"/><Relationship Id="rId11" Type="http://schemas.openxmlformats.org/officeDocument/2006/relationships/image" Target="../media/image20.wmf"/><Relationship Id="rId24" Type="http://schemas.openxmlformats.org/officeDocument/2006/relationships/oleObject" Target="../embeddings/oleObject18.bin"/><Relationship Id="rId5" Type="http://schemas.openxmlformats.org/officeDocument/2006/relationships/image" Target="../media/image17.wmf"/><Relationship Id="rId15" Type="http://schemas.openxmlformats.org/officeDocument/2006/relationships/image" Target="../media/image22.wmf"/><Relationship Id="rId23" Type="http://schemas.openxmlformats.org/officeDocument/2006/relationships/image" Target="../media/image26.wmf"/><Relationship Id="rId10" Type="http://schemas.openxmlformats.org/officeDocument/2006/relationships/oleObject" Target="../embeddings/oleObject11.bin"/><Relationship Id="rId19" Type="http://schemas.openxmlformats.org/officeDocument/2006/relationships/image" Target="../media/image24.wmf"/><Relationship Id="rId4" Type="http://schemas.openxmlformats.org/officeDocument/2006/relationships/oleObject" Target="../embeddings/oleObject8.bin"/><Relationship Id="rId9" Type="http://schemas.openxmlformats.org/officeDocument/2006/relationships/image" Target="../media/image19.wmf"/><Relationship Id="rId14" Type="http://schemas.openxmlformats.org/officeDocument/2006/relationships/oleObject" Target="../embeddings/oleObject13.bin"/><Relationship Id="rId22" Type="http://schemas.openxmlformats.org/officeDocument/2006/relationships/oleObject" Target="../embeddings/oleObject17.bin"/><Relationship Id="rId27" Type="http://schemas.openxmlformats.org/officeDocument/2006/relationships/image" Target="../media/image28.wmf"/></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22.bin"/><Relationship Id="rId13" Type="http://schemas.openxmlformats.org/officeDocument/2006/relationships/oleObject" Target="../embeddings/oleObject25.bin"/><Relationship Id="rId18" Type="http://schemas.openxmlformats.org/officeDocument/2006/relationships/image" Target="../media/image35.wmf"/><Relationship Id="rId3" Type="http://schemas.openxmlformats.org/officeDocument/2006/relationships/notesSlide" Target="../notesSlides/notesSlide23.xml"/><Relationship Id="rId7" Type="http://schemas.openxmlformats.org/officeDocument/2006/relationships/image" Target="../media/image30.wmf"/><Relationship Id="rId12" Type="http://schemas.openxmlformats.org/officeDocument/2006/relationships/oleObject" Target="../embeddings/oleObject24.bin"/><Relationship Id="rId17" Type="http://schemas.openxmlformats.org/officeDocument/2006/relationships/oleObject" Target="../embeddings/oleObject27.bin"/><Relationship Id="rId2" Type="http://schemas.openxmlformats.org/officeDocument/2006/relationships/slideLayout" Target="../slideLayouts/slideLayout14.xml"/><Relationship Id="rId16" Type="http://schemas.openxmlformats.org/officeDocument/2006/relationships/image" Target="../media/image34.wmf"/><Relationship Id="rId1" Type="http://schemas.openxmlformats.org/officeDocument/2006/relationships/vmlDrawing" Target="../drawings/vmlDrawing7.vml"/><Relationship Id="rId6" Type="http://schemas.openxmlformats.org/officeDocument/2006/relationships/oleObject" Target="../embeddings/oleObject21.bin"/><Relationship Id="rId11" Type="http://schemas.openxmlformats.org/officeDocument/2006/relationships/image" Target="../media/image32.wmf"/><Relationship Id="rId5" Type="http://schemas.openxmlformats.org/officeDocument/2006/relationships/image" Target="../media/image29.wmf"/><Relationship Id="rId15" Type="http://schemas.openxmlformats.org/officeDocument/2006/relationships/oleObject" Target="../embeddings/oleObject26.bin"/><Relationship Id="rId10" Type="http://schemas.openxmlformats.org/officeDocument/2006/relationships/oleObject" Target="../embeddings/oleObject23.bin"/><Relationship Id="rId4" Type="http://schemas.openxmlformats.org/officeDocument/2006/relationships/oleObject" Target="../embeddings/oleObject20.bin"/><Relationship Id="rId9" Type="http://schemas.openxmlformats.org/officeDocument/2006/relationships/image" Target="../media/image31.wmf"/><Relationship Id="rId14" Type="http://schemas.openxmlformats.org/officeDocument/2006/relationships/image" Target="../media/image33.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37.wmf"/><Relationship Id="rId2" Type="http://schemas.openxmlformats.org/officeDocument/2006/relationships/slideLayout" Target="../slideLayouts/slideLayout14.xml"/><Relationship Id="rId1" Type="http://schemas.openxmlformats.org/officeDocument/2006/relationships/vmlDrawing" Target="../drawings/vmlDrawing8.vml"/><Relationship Id="rId6" Type="http://schemas.openxmlformats.org/officeDocument/2006/relationships/oleObject" Target="../embeddings/oleObject29.bin"/><Relationship Id="rId5" Type="http://schemas.openxmlformats.org/officeDocument/2006/relationships/image" Target="../media/image36.wmf"/><Relationship Id="rId4" Type="http://schemas.openxmlformats.org/officeDocument/2006/relationships/oleObject" Target="../embeddings/oleObject28.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38.w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32.bin"/><Relationship Id="rId5" Type="http://schemas.openxmlformats.org/officeDocument/2006/relationships/image" Target="../media/image40.wmf"/><Relationship Id="rId4" Type="http://schemas.openxmlformats.org/officeDocument/2006/relationships/oleObject" Target="../embeddings/oleObject31.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5.jpeg"/><Relationship Id="rId2" Type="http://schemas.openxmlformats.org/officeDocument/2006/relationships/image" Target="../media/image44.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notesSlide" Target="../notesSlides/notesSlide6.xml"/><Relationship Id="rId7" Type="http://schemas.openxmlformats.org/officeDocument/2006/relationships/oleObject" Target="../embeddings/oleObject3.bin"/><Relationship Id="rId12" Type="http://schemas.openxmlformats.org/officeDocument/2006/relationships/image" Target="../media/image9.wmf"/><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image" Target="../media/image12.wmf"/><Relationship Id="rId11" Type="http://schemas.openxmlformats.org/officeDocument/2006/relationships/oleObject" Target="../embeddings/oleObject5.bin"/><Relationship Id="rId5" Type="http://schemas.openxmlformats.org/officeDocument/2006/relationships/image" Target="../media/image11.wmf"/><Relationship Id="rId10" Type="http://schemas.openxmlformats.org/officeDocument/2006/relationships/image" Target="../media/image8.wmf"/><Relationship Id="rId4" Type="http://schemas.openxmlformats.org/officeDocument/2006/relationships/image" Target="../media/image10.wmf"/><Relationship Id="rId9"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4100" name="Rectangle 8"/>
          <p:cNvSpPr>
            <a:spLocks noChangeArrowheads="1"/>
          </p:cNvSpPr>
          <p:nvPr/>
        </p:nvSpPr>
        <p:spPr bwMode="auto">
          <a:xfrm>
            <a:off x="2209800" y="6372225"/>
            <a:ext cx="54562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2000">
                <a:solidFill>
                  <a:srgbClr val="7030A0"/>
                </a:solidFill>
                <a:cs typeface="Arial" pitchFamily="34" charset="0"/>
              </a:rPr>
              <a:t>Contact us at: contact.omics@omicsonline.org</a:t>
            </a:r>
          </a:p>
        </p:txBody>
      </p:sp>
      <p:pic>
        <p:nvPicPr>
          <p:cNvPr id="4101"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4300"/>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400 leading-edge peer reviewed Open Access Journals and organizes over 300 International Conferences annually all over the world. OMICS Publishing Group journals have over 3 million readers and the fame and success of the same can be attributed to the strong editorial board which contains over 30000 eminent personalities that ensure a rapid, quality and quick review process. OMICS Group signed an agreement with more than 1000 International Societies to make healthcare information Open Access.</a:t>
            </a:r>
          </a:p>
        </p:txBody>
      </p:sp>
    </p:spTree>
    <p:extLst>
      <p:ext uri="{BB962C8B-B14F-4D97-AF65-F5344CB8AC3E}">
        <p14:creationId xmlns:p14="http://schemas.microsoft.com/office/powerpoint/2010/main" val="660754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Neural Networks</a:t>
            </a:r>
          </a:p>
        </p:txBody>
      </p:sp>
      <p:sp>
        <p:nvSpPr>
          <p:cNvPr id="9219" name="Rectangle 3"/>
          <p:cNvSpPr>
            <a:spLocks noGrp="1" noChangeArrowheads="1"/>
          </p:cNvSpPr>
          <p:nvPr>
            <p:ph type="body" idx="1"/>
          </p:nvPr>
        </p:nvSpPr>
        <p:spPr/>
        <p:txBody>
          <a:bodyPr/>
          <a:lstStyle/>
          <a:p>
            <a:pPr marL="609600" indent="-609600">
              <a:lnSpc>
                <a:spcPct val="90000"/>
              </a:lnSpc>
            </a:pPr>
            <a:r>
              <a:rPr lang="en-US" sz="2400"/>
              <a:t>A mathematical model to solve engineering problems</a:t>
            </a:r>
          </a:p>
          <a:p>
            <a:pPr marL="990600" lvl="1" indent="-533400">
              <a:lnSpc>
                <a:spcPct val="90000"/>
              </a:lnSpc>
            </a:pPr>
            <a:r>
              <a:rPr lang="en-US" sz="2000"/>
              <a:t>Group of highly connected neurons to realize compositions of non linear functions</a:t>
            </a:r>
          </a:p>
          <a:p>
            <a:pPr marL="609600" indent="-609600">
              <a:lnSpc>
                <a:spcPct val="90000"/>
              </a:lnSpc>
            </a:pPr>
            <a:r>
              <a:rPr lang="en-US" sz="2400"/>
              <a:t>Tasks</a:t>
            </a:r>
          </a:p>
          <a:p>
            <a:pPr marL="990600" lvl="1" indent="-533400">
              <a:lnSpc>
                <a:spcPct val="90000"/>
              </a:lnSpc>
            </a:pPr>
            <a:r>
              <a:rPr lang="en-US" sz="2000"/>
              <a:t>Classification</a:t>
            </a:r>
          </a:p>
          <a:p>
            <a:pPr marL="990600" lvl="1" indent="-533400">
              <a:lnSpc>
                <a:spcPct val="90000"/>
              </a:lnSpc>
            </a:pPr>
            <a:r>
              <a:rPr lang="en-US" sz="2000"/>
              <a:t>Discrimination</a:t>
            </a:r>
          </a:p>
          <a:p>
            <a:pPr marL="990600" lvl="1" indent="-533400">
              <a:lnSpc>
                <a:spcPct val="90000"/>
              </a:lnSpc>
            </a:pPr>
            <a:r>
              <a:rPr lang="en-US" sz="2000"/>
              <a:t>Estimation </a:t>
            </a:r>
          </a:p>
          <a:p>
            <a:pPr marL="609600" indent="-609600">
              <a:lnSpc>
                <a:spcPct val="90000"/>
              </a:lnSpc>
            </a:pPr>
            <a:r>
              <a:rPr lang="en-US" sz="2400"/>
              <a:t>2 types of networks</a:t>
            </a:r>
          </a:p>
          <a:p>
            <a:pPr marL="990600" lvl="1" indent="-533400">
              <a:lnSpc>
                <a:spcPct val="90000"/>
              </a:lnSpc>
            </a:pPr>
            <a:r>
              <a:rPr lang="en-US" sz="2000"/>
              <a:t>Feed forward Neural Networks</a:t>
            </a:r>
          </a:p>
          <a:p>
            <a:pPr marL="990600" lvl="1" indent="-533400">
              <a:lnSpc>
                <a:spcPct val="90000"/>
              </a:lnSpc>
            </a:pPr>
            <a:r>
              <a:rPr lang="en-US" sz="2000"/>
              <a:t>Recurrent Neural Networks </a:t>
            </a:r>
          </a:p>
        </p:txBody>
      </p:sp>
    </p:spTree>
    <p:extLst>
      <p:ext uri="{BB962C8B-B14F-4D97-AF65-F5344CB8AC3E}">
        <p14:creationId xmlns:p14="http://schemas.microsoft.com/office/powerpoint/2010/main" val="28809764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1026"/>
          <p:cNvSpPr>
            <a:spLocks noGrp="1" noChangeArrowheads="1"/>
          </p:cNvSpPr>
          <p:nvPr>
            <p:ph type="title"/>
          </p:nvPr>
        </p:nvSpPr>
        <p:spPr/>
        <p:txBody>
          <a:bodyPr/>
          <a:lstStyle/>
          <a:p>
            <a:r>
              <a:rPr lang="en-US"/>
              <a:t>Feed Forward Neural Networks</a:t>
            </a:r>
          </a:p>
        </p:txBody>
      </p:sp>
      <p:sp>
        <p:nvSpPr>
          <p:cNvPr id="205870" name="Rectangle 1070"/>
          <p:cNvSpPr>
            <a:spLocks noGrp="1" noChangeArrowheads="1"/>
          </p:cNvSpPr>
          <p:nvPr>
            <p:ph type="body" sz="half" idx="2"/>
          </p:nvPr>
        </p:nvSpPr>
        <p:spPr>
          <a:noFill/>
          <a:extLst>
            <a:ext uri="{909E8E84-426E-40DD-AFC4-6F175D3DCCD1}">
              <a14:hiddenFill xmlns:a14="http://schemas.microsoft.com/office/drawing/2010/main">
                <a:solidFill>
                  <a:srgbClr val="FF3300"/>
                </a:solidFill>
              </a14:hiddenFill>
            </a:ext>
          </a:extLst>
        </p:spPr>
        <p:txBody>
          <a:bodyPr/>
          <a:lstStyle/>
          <a:p>
            <a:pPr>
              <a:lnSpc>
                <a:spcPct val="90000"/>
              </a:lnSpc>
            </a:pPr>
            <a:r>
              <a:rPr lang="en-US" sz="2400"/>
              <a:t>The information is propagated from the inputs to the outputs</a:t>
            </a:r>
          </a:p>
          <a:p>
            <a:pPr>
              <a:lnSpc>
                <a:spcPct val="90000"/>
              </a:lnSpc>
            </a:pPr>
            <a:r>
              <a:rPr lang="en-US" sz="2400"/>
              <a:t>Computations of</a:t>
            </a:r>
            <a:r>
              <a:rPr lang="en-US" sz="2400">
                <a:solidFill>
                  <a:srgbClr val="FF3300"/>
                </a:solidFill>
              </a:rPr>
              <a:t> No</a:t>
            </a:r>
            <a:r>
              <a:rPr lang="en-US" sz="2400"/>
              <a:t> non linear functions from </a:t>
            </a:r>
            <a:r>
              <a:rPr lang="en-US" sz="2400">
                <a:solidFill>
                  <a:srgbClr val="FF3300"/>
                </a:solidFill>
              </a:rPr>
              <a:t>n</a:t>
            </a:r>
            <a:r>
              <a:rPr lang="en-US" sz="2400"/>
              <a:t> input variables by compositions of </a:t>
            </a:r>
            <a:r>
              <a:rPr lang="en-US" sz="2400">
                <a:solidFill>
                  <a:srgbClr val="FF3300"/>
                </a:solidFill>
              </a:rPr>
              <a:t>Nc</a:t>
            </a:r>
            <a:r>
              <a:rPr lang="en-US" sz="2400"/>
              <a:t> algebraic functions</a:t>
            </a:r>
          </a:p>
          <a:p>
            <a:pPr>
              <a:lnSpc>
                <a:spcPct val="90000"/>
              </a:lnSpc>
            </a:pPr>
            <a:r>
              <a:rPr lang="en-US" sz="2400"/>
              <a:t>Time has no role (NO cycle between outputs and inputs)</a:t>
            </a:r>
          </a:p>
        </p:txBody>
      </p:sp>
      <p:sp>
        <p:nvSpPr>
          <p:cNvPr id="205828" name="Oval 1028"/>
          <p:cNvSpPr>
            <a:spLocks noChangeArrowheads="1"/>
          </p:cNvSpPr>
          <p:nvPr/>
        </p:nvSpPr>
        <p:spPr bwMode="auto">
          <a:xfrm>
            <a:off x="1116013"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29" name="Oval 1029"/>
          <p:cNvSpPr>
            <a:spLocks noChangeArrowheads="1"/>
          </p:cNvSpPr>
          <p:nvPr/>
        </p:nvSpPr>
        <p:spPr bwMode="auto">
          <a:xfrm>
            <a:off x="1692275"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0" name="Oval 1030"/>
          <p:cNvSpPr>
            <a:spLocks noChangeArrowheads="1"/>
          </p:cNvSpPr>
          <p:nvPr/>
        </p:nvSpPr>
        <p:spPr bwMode="auto">
          <a:xfrm>
            <a:off x="2268538"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1" name="Oval 1031"/>
          <p:cNvSpPr>
            <a:spLocks noChangeArrowheads="1"/>
          </p:cNvSpPr>
          <p:nvPr/>
        </p:nvSpPr>
        <p:spPr bwMode="auto">
          <a:xfrm>
            <a:off x="2916238"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2" name="Oval 1032"/>
          <p:cNvSpPr>
            <a:spLocks noChangeArrowheads="1"/>
          </p:cNvSpPr>
          <p:nvPr/>
        </p:nvSpPr>
        <p:spPr bwMode="auto">
          <a:xfrm>
            <a:off x="3563938"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3" name="Oval 1033"/>
          <p:cNvSpPr>
            <a:spLocks noChangeArrowheads="1"/>
          </p:cNvSpPr>
          <p:nvPr/>
        </p:nvSpPr>
        <p:spPr bwMode="auto">
          <a:xfrm>
            <a:off x="1116013"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4" name="Oval 1034"/>
          <p:cNvSpPr>
            <a:spLocks noChangeArrowheads="1"/>
          </p:cNvSpPr>
          <p:nvPr/>
        </p:nvSpPr>
        <p:spPr bwMode="auto">
          <a:xfrm>
            <a:off x="1692275"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5" name="Oval 1035"/>
          <p:cNvSpPr>
            <a:spLocks noChangeArrowheads="1"/>
          </p:cNvSpPr>
          <p:nvPr/>
        </p:nvSpPr>
        <p:spPr bwMode="auto">
          <a:xfrm>
            <a:off x="2268538"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6" name="Oval 1036"/>
          <p:cNvSpPr>
            <a:spLocks noChangeArrowheads="1"/>
          </p:cNvSpPr>
          <p:nvPr/>
        </p:nvSpPr>
        <p:spPr bwMode="auto">
          <a:xfrm>
            <a:off x="2916238"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7" name="Oval 1037"/>
          <p:cNvSpPr>
            <a:spLocks noChangeArrowheads="1"/>
          </p:cNvSpPr>
          <p:nvPr/>
        </p:nvSpPr>
        <p:spPr bwMode="auto">
          <a:xfrm>
            <a:off x="3563938"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8" name="Rectangle 1038"/>
          <p:cNvSpPr>
            <a:spLocks noChangeArrowheads="1"/>
          </p:cNvSpPr>
          <p:nvPr/>
        </p:nvSpPr>
        <p:spPr bwMode="auto">
          <a:xfrm>
            <a:off x="539750" y="5518150"/>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39" name="Rectangle 1039"/>
          <p:cNvSpPr>
            <a:spLocks noChangeArrowheads="1"/>
          </p:cNvSpPr>
          <p:nvPr/>
        </p:nvSpPr>
        <p:spPr bwMode="auto">
          <a:xfrm>
            <a:off x="1044575" y="5518150"/>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40" name="Rectangle 1040"/>
          <p:cNvSpPr>
            <a:spLocks noChangeArrowheads="1"/>
          </p:cNvSpPr>
          <p:nvPr/>
        </p:nvSpPr>
        <p:spPr bwMode="auto">
          <a:xfrm>
            <a:off x="1620838" y="5518150"/>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41" name="Rectangle 1041"/>
          <p:cNvSpPr>
            <a:spLocks noChangeArrowheads="1"/>
          </p:cNvSpPr>
          <p:nvPr/>
        </p:nvSpPr>
        <p:spPr bwMode="auto">
          <a:xfrm>
            <a:off x="2197100" y="5518150"/>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42" name="Rectangle 1042"/>
          <p:cNvSpPr>
            <a:spLocks noChangeArrowheads="1"/>
          </p:cNvSpPr>
          <p:nvPr/>
        </p:nvSpPr>
        <p:spPr bwMode="auto">
          <a:xfrm>
            <a:off x="2773363" y="5518150"/>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43" name="Rectangle 1043"/>
          <p:cNvSpPr>
            <a:spLocks noChangeArrowheads="1"/>
          </p:cNvSpPr>
          <p:nvPr/>
        </p:nvSpPr>
        <p:spPr bwMode="auto">
          <a:xfrm>
            <a:off x="3348038" y="5518150"/>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44" name="Rectangle 1044"/>
          <p:cNvSpPr>
            <a:spLocks noChangeArrowheads="1"/>
          </p:cNvSpPr>
          <p:nvPr/>
        </p:nvSpPr>
        <p:spPr bwMode="auto">
          <a:xfrm>
            <a:off x="3924300" y="5518150"/>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45" name="Oval 1045"/>
          <p:cNvSpPr>
            <a:spLocks noChangeArrowheads="1"/>
          </p:cNvSpPr>
          <p:nvPr/>
        </p:nvSpPr>
        <p:spPr bwMode="auto">
          <a:xfrm>
            <a:off x="1979613" y="26384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46" name="Oval 1046"/>
          <p:cNvSpPr>
            <a:spLocks noChangeArrowheads="1"/>
          </p:cNvSpPr>
          <p:nvPr/>
        </p:nvSpPr>
        <p:spPr bwMode="auto">
          <a:xfrm>
            <a:off x="2627313" y="26384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47" name="Line 1047"/>
          <p:cNvSpPr>
            <a:spLocks noChangeShapeType="1"/>
          </p:cNvSpPr>
          <p:nvPr/>
        </p:nvSpPr>
        <p:spPr bwMode="auto">
          <a:xfrm flipV="1">
            <a:off x="1331913" y="3068638"/>
            <a:ext cx="8636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48" name="Line 1048"/>
          <p:cNvSpPr>
            <a:spLocks noChangeShapeType="1"/>
          </p:cNvSpPr>
          <p:nvPr/>
        </p:nvSpPr>
        <p:spPr bwMode="auto">
          <a:xfrm flipV="1">
            <a:off x="1979613" y="3068638"/>
            <a:ext cx="2159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49" name="Line 1049"/>
          <p:cNvSpPr>
            <a:spLocks noChangeShapeType="1"/>
          </p:cNvSpPr>
          <p:nvPr/>
        </p:nvSpPr>
        <p:spPr bwMode="auto">
          <a:xfrm flipV="1">
            <a:off x="1979613" y="3068638"/>
            <a:ext cx="8636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0" name="Line 1050"/>
          <p:cNvSpPr>
            <a:spLocks noChangeShapeType="1"/>
          </p:cNvSpPr>
          <p:nvPr/>
        </p:nvSpPr>
        <p:spPr bwMode="auto">
          <a:xfrm flipH="1" flipV="1">
            <a:off x="2195513" y="3068638"/>
            <a:ext cx="2889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1" name="Line 1051"/>
          <p:cNvSpPr>
            <a:spLocks noChangeShapeType="1"/>
          </p:cNvSpPr>
          <p:nvPr/>
        </p:nvSpPr>
        <p:spPr bwMode="auto">
          <a:xfrm flipH="1" flipV="1">
            <a:off x="2195513" y="3068638"/>
            <a:ext cx="9366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2" name="Line 1052"/>
          <p:cNvSpPr>
            <a:spLocks noChangeShapeType="1"/>
          </p:cNvSpPr>
          <p:nvPr/>
        </p:nvSpPr>
        <p:spPr bwMode="auto">
          <a:xfrm flipH="1" flipV="1">
            <a:off x="2195513" y="3068638"/>
            <a:ext cx="15843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3" name="Line 1053"/>
          <p:cNvSpPr>
            <a:spLocks noChangeShapeType="1"/>
          </p:cNvSpPr>
          <p:nvPr/>
        </p:nvSpPr>
        <p:spPr bwMode="auto">
          <a:xfrm flipV="1">
            <a:off x="1331913" y="3068638"/>
            <a:ext cx="15113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4" name="Line 1054"/>
          <p:cNvSpPr>
            <a:spLocks noChangeShapeType="1"/>
          </p:cNvSpPr>
          <p:nvPr/>
        </p:nvSpPr>
        <p:spPr bwMode="auto">
          <a:xfrm flipV="1">
            <a:off x="2484438" y="3068638"/>
            <a:ext cx="35877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5" name="Line 1055"/>
          <p:cNvSpPr>
            <a:spLocks noChangeShapeType="1"/>
          </p:cNvSpPr>
          <p:nvPr/>
        </p:nvSpPr>
        <p:spPr bwMode="auto">
          <a:xfrm flipH="1" flipV="1">
            <a:off x="2843213" y="3068638"/>
            <a:ext cx="2889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6" name="Line 1056"/>
          <p:cNvSpPr>
            <a:spLocks noChangeShapeType="1"/>
          </p:cNvSpPr>
          <p:nvPr/>
        </p:nvSpPr>
        <p:spPr bwMode="auto">
          <a:xfrm flipH="1" flipV="1">
            <a:off x="2843213" y="3068638"/>
            <a:ext cx="9366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7" name="Line 1057"/>
          <p:cNvSpPr>
            <a:spLocks noChangeShapeType="1"/>
          </p:cNvSpPr>
          <p:nvPr/>
        </p:nvSpPr>
        <p:spPr bwMode="auto">
          <a:xfrm flipV="1">
            <a:off x="684213" y="4797425"/>
            <a:ext cx="647700"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8" name="Line 1058"/>
          <p:cNvSpPr>
            <a:spLocks noChangeShapeType="1"/>
          </p:cNvSpPr>
          <p:nvPr/>
        </p:nvSpPr>
        <p:spPr bwMode="auto">
          <a:xfrm flipV="1">
            <a:off x="684213" y="4797425"/>
            <a:ext cx="1223962"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59" name="Line 1059"/>
          <p:cNvSpPr>
            <a:spLocks noChangeShapeType="1"/>
          </p:cNvSpPr>
          <p:nvPr/>
        </p:nvSpPr>
        <p:spPr bwMode="auto">
          <a:xfrm flipV="1">
            <a:off x="684213" y="4797425"/>
            <a:ext cx="18002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0" name="Line 1060"/>
          <p:cNvSpPr>
            <a:spLocks noChangeShapeType="1"/>
          </p:cNvSpPr>
          <p:nvPr/>
        </p:nvSpPr>
        <p:spPr bwMode="auto">
          <a:xfrm flipV="1">
            <a:off x="755650" y="4797425"/>
            <a:ext cx="2376488"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1" name="Line 1061"/>
          <p:cNvSpPr>
            <a:spLocks noChangeShapeType="1"/>
          </p:cNvSpPr>
          <p:nvPr/>
        </p:nvSpPr>
        <p:spPr bwMode="auto">
          <a:xfrm flipV="1">
            <a:off x="755650" y="4797425"/>
            <a:ext cx="3024188"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2" name="Line 1062"/>
          <p:cNvSpPr>
            <a:spLocks noChangeShapeType="1"/>
          </p:cNvSpPr>
          <p:nvPr/>
        </p:nvSpPr>
        <p:spPr bwMode="auto">
          <a:xfrm flipH="1" flipV="1">
            <a:off x="1331913" y="4797425"/>
            <a:ext cx="2736850"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3" name="Line 1063"/>
          <p:cNvSpPr>
            <a:spLocks noChangeShapeType="1"/>
          </p:cNvSpPr>
          <p:nvPr/>
        </p:nvSpPr>
        <p:spPr bwMode="auto">
          <a:xfrm flipH="1" flipV="1">
            <a:off x="1908175" y="4797425"/>
            <a:ext cx="2160588"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4" name="Line 1064"/>
          <p:cNvSpPr>
            <a:spLocks noChangeShapeType="1"/>
          </p:cNvSpPr>
          <p:nvPr/>
        </p:nvSpPr>
        <p:spPr bwMode="auto">
          <a:xfrm flipH="1" flipV="1">
            <a:off x="2484438" y="4797425"/>
            <a:ext cx="15843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5" name="Line 1065"/>
          <p:cNvSpPr>
            <a:spLocks noChangeShapeType="1"/>
          </p:cNvSpPr>
          <p:nvPr/>
        </p:nvSpPr>
        <p:spPr bwMode="auto">
          <a:xfrm flipH="1" flipV="1">
            <a:off x="3132138" y="4797425"/>
            <a:ext cx="9366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6" name="Line 1066"/>
          <p:cNvSpPr>
            <a:spLocks noChangeShapeType="1"/>
          </p:cNvSpPr>
          <p:nvPr/>
        </p:nvSpPr>
        <p:spPr bwMode="auto">
          <a:xfrm flipH="1" flipV="1">
            <a:off x="3779838" y="4797425"/>
            <a:ext cx="2889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7" name="Line 1067"/>
          <p:cNvSpPr>
            <a:spLocks noChangeShapeType="1"/>
          </p:cNvSpPr>
          <p:nvPr/>
        </p:nvSpPr>
        <p:spPr bwMode="auto">
          <a:xfrm flipV="1">
            <a:off x="2195513" y="2133600"/>
            <a:ext cx="0" cy="503238"/>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68" name="Line 1068"/>
          <p:cNvSpPr>
            <a:spLocks noChangeShapeType="1"/>
          </p:cNvSpPr>
          <p:nvPr/>
        </p:nvSpPr>
        <p:spPr bwMode="auto">
          <a:xfrm flipV="1">
            <a:off x="2843213" y="2133600"/>
            <a:ext cx="0" cy="503238"/>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1" name="Line 1071"/>
          <p:cNvSpPr>
            <a:spLocks noChangeShapeType="1"/>
          </p:cNvSpPr>
          <p:nvPr/>
        </p:nvSpPr>
        <p:spPr bwMode="auto">
          <a:xfrm flipV="1">
            <a:off x="1331913" y="3933825"/>
            <a:ext cx="24479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2" name="Line 1072"/>
          <p:cNvSpPr>
            <a:spLocks noChangeShapeType="1"/>
          </p:cNvSpPr>
          <p:nvPr/>
        </p:nvSpPr>
        <p:spPr bwMode="auto">
          <a:xfrm flipV="1">
            <a:off x="1331913" y="3933825"/>
            <a:ext cx="18002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3" name="Line 1073"/>
          <p:cNvSpPr>
            <a:spLocks noChangeShapeType="1"/>
          </p:cNvSpPr>
          <p:nvPr/>
        </p:nvSpPr>
        <p:spPr bwMode="auto">
          <a:xfrm flipV="1">
            <a:off x="1331913" y="3933825"/>
            <a:ext cx="11525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4" name="Line 1074"/>
          <p:cNvSpPr>
            <a:spLocks noChangeShapeType="1"/>
          </p:cNvSpPr>
          <p:nvPr/>
        </p:nvSpPr>
        <p:spPr bwMode="auto">
          <a:xfrm flipV="1">
            <a:off x="1331913" y="3933825"/>
            <a:ext cx="576262"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5" name="Line 1075"/>
          <p:cNvSpPr>
            <a:spLocks noChangeShapeType="1"/>
          </p:cNvSpPr>
          <p:nvPr/>
        </p:nvSpPr>
        <p:spPr bwMode="auto">
          <a:xfrm flipV="1">
            <a:off x="1331913"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6" name="Line 1076"/>
          <p:cNvSpPr>
            <a:spLocks noChangeShapeType="1"/>
          </p:cNvSpPr>
          <p:nvPr/>
        </p:nvSpPr>
        <p:spPr bwMode="auto">
          <a:xfrm>
            <a:off x="1331913" y="3933825"/>
            <a:ext cx="24479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7" name="Line 1077"/>
          <p:cNvSpPr>
            <a:spLocks noChangeShapeType="1"/>
          </p:cNvSpPr>
          <p:nvPr/>
        </p:nvSpPr>
        <p:spPr bwMode="auto">
          <a:xfrm>
            <a:off x="1908175" y="3933825"/>
            <a:ext cx="18716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8" name="Line 1078"/>
          <p:cNvSpPr>
            <a:spLocks noChangeShapeType="1"/>
          </p:cNvSpPr>
          <p:nvPr/>
        </p:nvSpPr>
        <p:spPr bwMode="auto">
          <a:xfrm>
            <a:off x="2484438" y="3933825"/>
            <a:ext cx="1366837"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79" name="Line 1079"/>
          <p:cNvSpPr>
            <a:spLocks noChangeShapeType="1"/>
          </p:cNvSpPr>
          <p:nvPr/>
        </p:nvSpPr>
        <p:spPr bwMode="auto">
          <a:xfrm>
            <a:off x="3132138" y="3933825"/>
            <a:ext cx="6477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0" name="Line 1080"/>
          <p:cNvSpPr>
            <a:spLocks noChangeShapeType="1"/>
          </p:cNvSpPr>
          <p:nvPr/>
        </p:nvSpPr>
        <p:spPr bwMode="auto">
          <a:xfrm>
            <a:off x="3779838"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1" name="Line 1081"/>
          <p:cNvSpPr>
            <a:spLocks noChangeShapeType="1"/>
          </p:cNvSpPr>
          <p:nvPr/>
        </p:nvSpPr>
        <p:spPr bwMode="auto">
          <a:xfrm flipH="1" flipV="1">
            <a:off x="1331913" y="3933825"/>
            <a:ext cx="576262"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2" name="Line 1082"/>
          <p:cNvSpPr>
            <a:spLocks noChangeShapeType="1"/>
          </p:cNvSpPr>
          <p:nvPr/>
        </p:nvSpPr>
        <p:spPr bwMode="auto">
          <a:xfrm flipV="1">
            <a:off x="1908175"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3" name="Line 1083"/>
          <p:cNvSpPr>
            <a:spLocks noChangeShapeType="1"/>
          </p:cNvSpPr>
          <p:nvPr/>
        </p:nvSpPr>
        <p:spPr bwMode="auto">
          <a:xfrm flipV="1">
            <a:off x="1908175" y="3933825"/>
            <a:ext cx="5762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4" name="Line 1084"/>
          <p:cNvSpPr>
            <a:spLocks noChangeShapeType="1"/>
          </p:cNvSpPr>
          <p:nvPr/>
        </p:nvSpPr>
        <p:spPr bwMode="auto">
          <a:xfrm flipV="1">
            <a:off x="1908175" y="3933825"/>
            <a:ext cx="12239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5" name="Line 1085"/>
          <p:cNvSpPr>
            <a:spLocks noChangeShapeType="1"/>
          </p:cNvSpPr>
          <p:nvPr/>
        </p:nvSpPr>
        <p:spPr bwMode="auto">
          <a:xfrm flipV="1">
            <a:off x="1979613" y="3933825"/>
            <a:ext cx="18002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6" name="Line 1086"/>
          <p:cNvSpPr>
            <a:spLocks noChangeShapeType="1"/>
          </p:cNvSpPr>
          <p:nvPr/>
        </p:nvSpPr>
        <p:spPr bwMode="auto">
          <a:xfrm>
            <a:off x="1331913" y="3933825"/>
            <a:ext cx="11525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7" name="Line 1087"/>
          <p:cNvSpPr>
            <a:spLocks noChangeShapeType="1"/>
          </p:cNvSpPr>
          <p:nvPr/>
        </p:nvSpPr>
        <p:spPr bwMode="auto">
          <a:xfrm>
            <a:off x="1908175" y="3933825"/>
            <a:ext cx="5762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8" name="Line 1088"/>
          <p:cNvSpPr>
            <a:spLocks noChangeShapeType="1"/>
          </p:cNvSpPr>
          <p:nvPr/>
        </p:nvSpPr>
        <p:spPr bwMode="auto">
          <a:xfrm>
            <a:off x="2484438"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89" name="Line 1089"/>
          <p:cNvSpPr>
            <a:spLocks noChangeShapeType="1"/>
          </p:cNvSpPr>
          <p:nvPr/>
        </p:nvSpPr>
        <p:spPr bwMode="auto">
          <a:xfrm flipV="1">
            <a:off x="2484438" y="3933825"/>
            <a:ext cx="6477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0" name="Line 1090"/>
          <p:cNvSpPr>
            <a:spLocks noChangeShapeType="1"/>
          </p:cNvSpPr>
          <p:nvPr/>
        </p:nvSpPr>
        <p:spPr bwMode="auto">
          <a:xfrm flipV="1">
            <a:off x="2484438" y="3933825"/>
            <a:ext cx="12954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1" name="Line 1091"/>
          <p:cNvSpPr>
            <a:spLocks noChangeShapeType="1"/>
          </p:cNvSpPr>
          <p:nvPr/>
        </p:nvSpPr>
        <p:spPr bwMode="auto">
          <a:xfrm>
            <a:off x="1260475" y="3933825"/>
            <a:ext cx="18716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2" name="Line 1092"/>
          <p:cNvSpPr>
            <a:spLocks noChangeShapeType="1"/>
          </p:cNvSpPr>
          <p:nvPr/>
        </p:nvSpPr>
        <p:spPr bwMode="auto">
          <a:xfrm>
            <a:off x="1908175" y="3933825"/>
            <a:ext cx="12239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3" name="Line 1093"/>
          <p:cNvSpPr>
            <a:spLocks noChangeShapeType="1"/>
          </p:cNvSpPr>
          <p:nvPr/>
        </p:nvSpPr>
        <p:spPr bwMode="auto">
          <a:xfrm>
            <a:off x="2484438" y="3933825"/>
            <a:ext cx="6477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4" name="Line 1094"/>
          <p:cNvSpPr>
            <a:spLocks noChangeShapeType="1"/>
          </p:cNvSpPr>
          <p:nvPr/>
        </p:nvSpPr>
        <p:spPr bwMode="auto">
          <a:xfrm>
            <a:off x="3132138"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5" name="Line 1095"/>
          <p:cNvSpPr>
            <a:spLocks noChangeShapeType="1"/>
          </p:cNvSpPr>
          <p:nvPr/>
        </p:nvSpPr>
        <p:spPr bwMode="auto">
          <a:xfrm flipV="1">
            <a:off x="3132138" y="3933825"/>
            <a:ext cx="576262"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6" name="Line 1096"/>
          <p:cNvSpPr>
            <a:spLocks noChangeShapeType="1"/>
          </p:cNvSpPr>
          <p:nvPr/>
        </p:nvSpPr>
        <p:spPr bwMode="auto">
          <a:xfrm flipV="1">
            <a:off x="1187450" y="4797425"/>
            <a:ext cx="144463"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7" name="Line 1097"/>
          <p:cNvSpPr>
            <a:spLocks noChangeShapeType="1"/>
          </p:cNvSpPr>
          <p:nvPr/>
        </p:nvSpPr>
        <p:spPr bwMode="auto">
          <a:xfrm flipV="1">
            <a:off x="1187450" y="4797425"/>
            <a:ext cx="7207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8" name="Line 1098"/>
          <p:cNvSpPr>
            <a:spLocks noChangeShapeType="1"/>
          </p:cNvSpPr>
          <p:nvPr/>
        </p:nvSpPr>
        <p:spPr bwMode="auto">
          <a:xfrm flipV="1">
            <a:off x="1187450" y="4797425"/>
            <a:ext cx="1296988"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899" name="Line 1099"/>
          <p:cNvSpPr>
            <a:spLocks noChangeShapeType="1"/>
          </p:cNvSpPr>
          <p:nvPr/>
        </p:nvSpPr>
        <p:spPr bwMode="auto">
          <a:xfrm flipV="1">
            <a:off x="1187450" y="4797425"/>
            <a:ext cx="1944688"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5901" name="Text Box 1101"/>
          <p:cNvSpPr txBox="1">
            <a:spLocks noChangeArrowheads="1"/>
          </p:cNvSpPr>
          <p:nvPr/>
        </p:nvSpPr>
        <p:spPr bwMode="auto">
          <a:xfrm>
            <a:off x="468313" y="5799138"/>
            <a:ext cx="425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x1</a:t>
            </a:r>
          </a:p>
        </p:txBody>
      </p:sp>
      <p:sp>
        <p:nvSpPr>
          <p:cNvPr id="205902" name="Text Box 1102"/>
          <p:cNvSpPr txBox="1">
            <a:spLocks noChangeArrowheads="1"/>
          </p:cNvSpPr>
          <p:nvPr/>
        </p:nvSpPr>
        <p:spPr bwMode="auto">
          <a:xfrm>
            <a:off x="971550" y="5805488"/>
            <a:ext cx="425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x2</a:t>
            </a:r>
          </a:p>
        </p:txBody>
      </p:sp>
      <p:sp>
        <p:nvSpPr>
          <p:cNvPr id="205903" name="Text Box 1103"/>
          <p:cNvSpPr txBox="1">
            <a:spLocks noChangeArrowheads="1"/>
          </p:cNvSpPr>
          <p:nvPr/>
        </p:nvSpPr>
        <p:spPr bwMode="auto">
          <a:xfrm>
            <a:off x="3930650" y="5805488"/>
            <a:ext cx="425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xn</a:t>
            </a:r>
          </a:p>
        </p:txBody>
      </p:sp>
      <p:sp>
        <p:nvSpPr>
          <p:cNvPr id="205904" name="Text Box 1104"/>
          <p:cNvSpPr txBox="1">
            <a:spLocks noChangeArrowheads="1"/>
          </p:cNvSpPr>
          <p:nvPr/>
        </p:nvSpPr>
        <p:spPr bwMode="auto">
          <a:xfrm>
            <a:off x="1979613" y="5805488"/>
            <a:ext cx="1793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a:t>
            </a:r>
          </a:p>
        </p:txBody>
      </p:sp>
      <p:sp>
        <p:nvSpPr>
          <p:cNvPr id="205905" name="Text Box 1105"/>
          <p:cNvSpPr txBox="1">
            <a:spLocks noChangeArrowheads="1"/>
          </p:cNvSpPr>
          <p:nvPr/>
        </p:nvSpPr>
        <p:spPr bwMode="auto">
          <a:xfrm>
            <a:off x="0" y="4076700"/>
            <a:ext cx="15478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1st hidden </a:t>
            </a:r>
          </a:p>
          <a:p>
            <a:r>
              <a:rPr lang="en-US"/>
              <a:t>layer</a:t>
            </a:r>
          </a:p>
        </p:txBody>
      </p:sp>
      <p:sp>
        <p:nvSpPr>
          <p:cNvPr id="205906" name="Text Box 1106"/>
          <p:cNvSpPr txBox="1">
            <a:spLocks noChangeArrowheads="1"/>
          </p:cNvSpPr>
          <p:nvPr/>
        </p:nvSpPr>
        <p:spPr bwMode="auto">
          <a:xfrm>
            <a:off x="0" y="3148013"/>
            <a:ext cx="15478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2nd hidden</a:t>
            </a:r>
          </a:p>
          <a:p>
            <a:r>
              <a:rPr lang="en-US"/>
              <a:t>layer</a:t>
            </a:r>
          </a:p>
        </p:txBody>
      </p:sp>
      <p:sp>
        <p:nvSpPr>
          <p:cNvPr id="205907" name="Text Box 1107"/>
          <p:cNvSpPr txBox="1">
            <a:spLocks noChangeArrowheads="1"/>
          </p:cNvSpPr>
          <p:nvPr/>
        </p:nvSpPr>
        <p:spPr bwMode="auto">
          <a:xfrm>
            <a:off x="-36513" y="2349500"/>
            <a:ext cx="15478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Output layer</a:t>
            </a:r>
          </a:p>
        </p:txBody>
      </p:sp>
    </p:spTree>
    <p:extLst>
      <p:ext uri="{BB962C8B-B14F-4D97-AF65-F5344CB8AC3E}">
        <p14:creationId xmlns:p14="http://schemas.microsoft.com/office/powerpoint/2010/main" val="826435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64" name="Line 1040"/>
          <p:cNvSpPr>
            <a:spLocks noChangeShapeType="1"/>
          </p:cNvSpPr>
          <p:nvPr/>
        </p:nvSpPr>
        <p:spPr bwMode="auto">
          <a:xfrm flipH="1">
            <a:off x="1331913" y="2781300"/>
            <a:ext cx="936625" cy="719138"/>
          </a:xfrm>
          <a:prstGeom prst="line">
            <a:avLst/>
          </a:prstGeom>
          <a:noFill/>
          <a:ln w="9525">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6850" name="Rectangle 1026"/>
          <p:cNvSpPr>
            <a:spLocks noGrp="1" noChangeArrowheads="1"/>
          </p:cNvSpPr>
          <p:nvPr>
            <p:ph type="title"/>
          </p:nvPr>
        </p:nvSpPr>
        <p:spPr/>
        <p:txBody>
          <a:bodyPr/>
          <a:lstStyle/>
          <a:p>
            <a:r>
              <a:rPr lang="en-US"/>
              <a:t>Recurrent Neural Networks</a:t>
            </a:r>
          </a:p>
        </p:txBody>
      </p:sp>
      <p:sp>
        <p:nvSpPr>
          <p:cNvPr id="206853" name="Rectangle 1029"/>
          <p:cNvSpPr>
            <a:spLocks noGrp="1" noChangeArrowheads="1"/>
          </p:cNvSpPr>
          <p:nvPr>
            <p:ph type="body" sz="half" idx="2"/>
          </p:nvPr>
        </p:nvSpPr>
        <p:spPr/>
        <p:txBody>
          <a:bodyPr/>
          <a:lstStyle/>
          <a:p>
            <a:pPr>
              <a:lnSpc>
                <a:spcPct val="90000"/>
              </a:lnSpc>
            </a:pPr>
            <a:r>
              <a:rPr lang="en-US" sz="2000"/>
              <a:t>Can have arbitrary topologies</a:t>
            </a:r>
          </a:p>
          <a:p>
            <a:pPr>
              <a:lnSpc>
                <a:spcPct val="90000"/>
              </a:lnSpc>
            </a:pPr>
            <a:r>
              <a:rPr lang="en-US" sz="2000"/>
              <a:t>Can model systems with internal states (dynamic ones)</a:t>
            </a:r>
          </a:p>
          <a:p>
            <a:pPr>
              <a:lnSpc>
                <a:spcPct val="90000"/>
              </a:lnSpc>
            </a:pPr>
            <a:r>
              <a:rPr lang="en-US" sz="2000"/>
              <a:t>Delays are associated to a specific weight</a:t>
            </a:r>
          </a:p>
          <a:p>
            <a:pPr>
              <a:lnSpc>
                <a:spcPct val="90000"/>
              </a:lnSpc>
            </a:pPr>
            <a:r>
              <a:rPr lang="en-US" sz="2000"/>
              <a:t>Training is more difficult</a:t>
            </a:r>
          </a:p>
          <a:p>
            <a:pPr>
              <a:lnSpc>
                <a:spcPct val="90000"/>
              </a:lnSpc>
            </a:pPr>
            <a:r>
              <a:rPr lang="en-US" sz="2000"/>
              <a:t>Performance may be problematic</a:t>
            </a:r>
          </a:p>
          <a:p>
            <a:pPr lvl="1">
              <a:lnSpc>
                <a:spcPct val="90000"/>
              </a:lnSpc>
            </a:pPr>
            <a:r>
              <a:rPr lang="en-US" sz="1800"/>
              <a:t>Stable Outputs may be more difficult to evaluate</a:t>
            </a:r>
          </a:p>
          <a:p>
            <a:pPr lvl="1">
              <a:lnSpc>
                <a:spcPct val="90000"/>
              </a:lnSpc>
            </a:pPr>
            <a:r>
              <a:rPr lang="en-US" sz="1800"/>
              <a:t>Unexpected behavior (oscillation, chaos, …)</a:t>
            </a:r>
          </a:p>
        </p:txBody>
      </p:sp>
      <p:sp>
        <p:nvSpPr>
          <p:cNvPr id="206854" name="Oval 1030"/>
          <p:cNvSpPr>
            <a:spLocks noChangeArrowheads="1"/>
          </p:cNvSpPr>
          <p:nvPr/>
        </p:nvSpPr>
        <p:spPr bwMode="auto">
          <a:xfrm>
            <a:off x="1116013"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855" name="Oval 1031"/>
          <p:cNvSpPr>
            <a:spLocks noChangeArrowheads="1"/>
          </p:cNvSpPr>
          <p:nvPr/>
        </p:nvSpPr>
        <p:spPr bwMode="auto">
          <a:xfrm>
            <a:off x="3132138" y="3500438"/>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856" name="Oval 1032"/>
          <p:cNvSpPr>
            <a:spLocks noChangeArrowheads="1"/>
          </p:cNvSpPr>
          <p:nvPr/>
        </p:nvSpPr>
        <p:spPr bwMode="auto">
          <a:xfrm>
            <a:off x="2124075" y="2349500"/>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857" name="Rectangle 1033"/>
          <p:cNvSpPr>
            <a:spLocks noChangeArrowheads="1"/>
          </p:cNvSpPr>
          <p:nvPr/>
        </p:nvSpPr>
        <p:spPr bwMode="auto">
          <a:xfrm>
            <a:off x="1692275" y="4797425"/>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858" name="Rectangle 1034"/>
          <p:cNvSpPr>
            <a:spLocks noChangeArrowheads="1"/>
          </p:cNvSpPr>
          <p:nvPr/>
        </p:nvSpPr>
        <p:spPr bwMode="auto">
          <a:xfrm>
            <a:off x="2627313" y="4797425"/>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859" name="Line 1035"/>
          <p:cNvSpPr>
            <a:spLocks noChangeShapeType="1"/>
          </p:cNvSpPr>
          <p:nvPr/>
        </p:nvSpPr>
        <p:spPr bwMode="auto">
          <a:xfrm flipH="1" flipV="1">
            <a:off x="1331913" y="3933825"/>
            <a:ext cx="503237" cy="863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6860" name="Line 1036"/>
          <p:cNvSpPr>
            <a:spLocks noChangeShapeType="1"/>
          </p:cNvSpPr>
          <p:nvPr/>
        </p:nvSpPr>
        <p:spPr bwMode="auto">
          <a:xfrm flipV="1">
            <a:off x="1908175" y="2781300"/>
            <a:ext cx="431800" cy="201612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6861" name="Line 1037"/>
          <p:cNvSpPr>
            <a:spLocks noChangeShapeType="1"/>
          </p:cNvSpPr>
          <p:nvPr/>
        </p:nvSpPr>
        <p:spPr bwMode="auto">
          <a:xfrm>
            <a:off x="1547813" y="3644900"/>
            <a:ext cx="1584325"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6862" name="Line 1038"/>
          <p:cNvSpPr>
            <a:spLocks noChangeShapeType="1"/>
          </p:cNvSpPr>
          <p:nvPr/>
        </p:nvSpPr>
        <p:spPr bwMode="auto">
          <a:xfrm>
            <a:off x="1547813" y="3789363"/>
            <a:ext cx="1584325" cy="0"/>
          </a:xfrm>
          <a:prstGeom prst="line">
            <a:avLst/>
          </a:prstGeom>
          <a:noFill/>
          <a:ln w="9525">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6863" name="Line 1039"/>
          <p:cNvSpPr>
            <a:spLocks noChangeShapeType="1"/>
          </p:cNvSpPr>
          <p:nvPr/>
        </p:nvSpPr>
        <p:spPr bwMode="auto">
          <a:xfrm>
            <a:off x="2339975" y="2781300"/>
            <a:ext cx="936625" cy="719138"/>
          </a:xfrm>
          <a:prstGeom prst="line">
            <a:avLst/>
          </a:prstGeom>
          <a:noFill/>
          <a:ln w="9525">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6865" name="Line 1041"/>
          <p:cNvSpPr>
            <a:spLocks noChangeShapeType="1"/>
          </p:cNvSpPr>
          <p:nvPr/>
        </p:nvSpPr>
        <p:spPr bwMode="auto">
          <a:xfrm flipH="1" flipV="1">
            <a:off x="1331913" y="3933825"/>
            <a:ext cx="1439862" cy="863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6866" name="Line 1042"/>
          <p:cNvSpPr>
            <a:spLocks noChangeShapeType="1"/>
          </p:cNvSpPr>
          <p:nvPr/>
        </p:nvSpPr>
        <p:spPr bwMode="auto">
          <a:xfrm flipV="1">
            <a:off x="2771775" y="3933825"/>
            <a:ext cx="504825" cy="8636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6867" name="Text Box 1043"/>
          <p:cNvSpPr txBox="1">
            <a:spLocks noChangeArrowheads="1"/>
          </p:cNvSpPr>
          <p:nvPr/>
        </p:nvSpPr>
        <p:spPr bwMode="auto">
          <a:xfrm>
            <a:off x="1625600" y="5084763"/>
            <a:ext cx="425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x1</a:t>
            </a:r>
          </a:p>
        </p:txBody>
      </p:sp>
      <p:sp>
        <p:nvSpPr>
          <p:cNvPr id="206868" name="Text Box 1044"/>
          <p:cNvSpPr txBox="1">
            <a:spLocks noChangeArrowheads="1"/>
          </p:cNvSpPr>
          <p:nvPr/>
        </p:nvSpPr>
        <p:spPr bwMode="auto">
          <a:xfrm>
            <a:off x="2555875" y="5084763"/>
            <a:ext cx="425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x2</a:t>
            </a:r>
          </a:p>
        </p:txBody>
      </p:sp>
      <p:sp>
        <p:nvSpPr>
          <p:cNvPr id="206869" name="Text Box 1045"/>
          <p:cNvSpPr txBox="1">
            <a:spLocks noChangeArrowheads="1"/>
          </p:cNvSpPr>
          <p:nvPr/>
        </p:nvSpPr>
        <p:spPr bwMode="auto">
          <a:xfrm>
            <a:off x="2698750" y="2924175"/>
            <a:ext cx="28892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1</a:t>
            </a:r>
          </a:p>
        </p:txBody>
      </p:sp>
      <p:sp>
        <p:nvSpPr>
          <p:cNvPr id="206870" name="Text Box 1046"/>
          <p:cNvSpPr txBox="1">
            <a:spLocks noChangeArrowheads="1"/>
          </p:cNvSpPr>
          <p:nvPr/>
        </p:nvSpPr>
        <p:spPr bwMode="auto">
          <a:xfrm>
            <a:off x="2914650" y="4132263"/>
            <a:ext cx="288925" cy="376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0</a:t>
            </a:r>
          </a:p>
        </p:txBody>
      </p:sp>
      <p:sp>
        <p:nvSpPr>
          <p:cNvPr id="206871" name="Text Box 1047"/>
          <p:cNvSpPr txBox="1">
            <a:spLocks noChangeArrowheads="1"/>
          </p:cNvSpPr>
          <p:nvPr/>
        </p:nvSpPr>
        <p:spPr bwMode="auto">
          <a:xfrm>
            <a:off x="2195513" y="4348163"/>
            <a:ext cx="288925" cy="376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1</a:t>
            </a:r>
          </a:p>
        </p:txBody>
      </p:sp>
      <p:sp>
        <p:nvSpPr>
          <p:cNvPr id="206872" name="Text Box 1048"/>
          <p:cNvSpPr txBox="1">
            <a:spLocks noChangeArrowheads="1"/>
          </p:cNvSpPr>
          <p:nvPr/>
        </p:nvSpPr>
        <p:spPr bwMode="auto">
          <a:xfrm>
            <a:off x="1476375" y="4292600"/>
            <a:ext cx="28892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0</a:t>
            </a:r>
          </a:p>
        </p:txBody>
      </p:sp>
      <p:sp>
        <p:nvSpPr>
          <p:cNvPr id="206874" name="Text Box 1050"/>
          <p:cNvSpPr txBox="1">
            <a:spLocks noChangeArrowheads="1"/>
          </p:cNvSpPr>
          <p:nvPr/>
        </p:nvSpPr>
        <p:spPr bwMode="auto">
          <a:xfrm>
            <a:off x="2411413" y="3629025"/>
            <a:ext cx="28892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1</a:t>
            </a:r>
          </a:p>
        </p:txBody>
      </p:sp>
      <p:sp>
        <p:nvSpPr>
          <p:cNvPr id="206875" name="Text Box 1051"/>
          <p:cNvSpPr txBox="1">
            <a:spLocks noChangeArrowheads="1"/>
          </p:cNvSpPr>
          <p:nvPr/>
        </p:nvSpPr>
        <p:spPr bwMode="auto">
          <a:xfrm>
            <a:off x="2698750" y="3429000"/>
            <a:ext cx="28892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0</a:t>
            </a:r>
          </a:p>
        </p:txBody>
      </p:sp>
      <p:sp>
        <p:nvSpPr>
          <p:cNvPr id="206876" name="Text Box 1052"/>
          <p:cNvSpPr txBox="1">
            <a:spLocks noChangeArrowheads="1"/>
          </p:cNvSpPr>
          <p:nvPr/>
        </p:nvSpPr>
        <p:spPr bwMode="auto">
          <a:xfrm>
            <a:off x="2051050" y="3141663"/>
            <a:ext cx="288925" cy="376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0</a:t>
            </a:r>
          </a:p>
        </p:txBody>
      </p:sp>
      <p:sp>
        <p:nvSpPr>
          <p:cNvPr id="206873" name="Text Box 1049"/>
          <p:cNvSpPr txBox="1">
            <a:spLocks noChangeArrowheads="1"/>
          </p:cNvSpPr>
          <p:nvPr/>
        </p:nvSpPr>
        <p:spPr bwMode="auto">
          <a:xfrm>
            <a:off x="1619250" y="2924175"/>
            <a:ext cx="28892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0</a:t>
            </a:r>
          </a:p>
        </p:txBody>
      </p:sp>
    </p:spTree>
    <p:extLst>
      <p:ext uri="{BB962C8B-B14F-4D97-AF65-F5344CB8AC3E}">
        <p14:creationId xmlns:p14="http://schemas.microsoft.com/office/powerpoint/2010/main" val="23351243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p:txBody>
          <a:bodyPr/>
          <a:lstStyle/>
          <a:p>
            <a:r>
              <a:rPr lang="en-US"/>
              <a:t>Learning</a:t>
            </a:r>
          </a:p>
        </p:txBody>
      </p:sp>
      <p:sp>
        <p:nvSpPr>
          <p:cNvPr id="10245" name="Rectangle 5"/>
          <p:cNvSpPr>
            <a:spLocks noGrp="1" noChangeArrowheads="1"/>
          </p:cNvSpPr>
          <p:nvPr>
            <p:ph type="body" idx="1"/>
          </p:nvPr>
        </p:nvSpPr>
        <p:spPr/>
        <p:txBody>
          <a:bodyPr/>
          <a:lstStyle/>
          <a:p>
            <a:pPr>
              <a:lnSpc>
                <a:spcPct val="80000"/>
              </a:lnSpc>
            </a:pPr>
            <a:r>
              <a:rPr lang="en-US" sz="2000"/>
              <a:t>The procedure that consists in estimating the parameters of neurons so that the whole network can perform a specific task</a:t>
            </a:r>
          </a:p>
          <a:p>
            <a:pPr>
              <a:lnSpc>
                <a:spcPct val="80000"/>
              </a:lnSpc>
            </a:pPr>
            <a:endParaRPr lang="en-US" sz="2000"/>
          </a:p>
          <a:p>
            <a:pPr>
              <a:lnSpc>
                <a:spcPct val="80000"/>
              </a:lnSpc>
            </a:pPr>
            <a:r>
              <a:rPr lang="en-US" sz="2000"/>
              <a:t>2 types of learning</a:t>
            </a:r>
          </a:p>
          <a:p>
            <a:pPr lvl="1">
              <a:lnSpc>
                <a:spcPct val="80000"/>
              </a:lnSpc>
            </a:pPr>
            <a:r>
              <a:rPr lang="en-US" sz="1800"/>
              <a:t>The supervised learning</a:t>
            </a:r>
          </a:p>
          <a:p>
            <a:pPr lvl="1">
              <a:lnSpc>
                <a:spcPct val="80000"/>
              </a:lnSpc>
            </a:pPr>
            <a:r>
              <a:rPr lang="en-US" sz="1800"/>
              <a:t>The unsupervised learning</a:t>
            </a:r>
          </a:p>
          <a:p>
            <a:pPr>
              <a:lnSpc>
                <a:spcPct val="80000"/>
              </a:lnSpc>
            </a:pPr>
            <a:endParaRPr lang="en-US" sz="2000"/>
          </a:p>
          <a:p>
            <a:pPr>
              <a:lnSpc>
                <a:spcPct val="80000"/>
              </a:lnSpc>
            </a:pPr>
            <a:r>
              <a:rPr lang="en-US" sz="2000"/>
              <a:t>The Learning process (supervised)</a:t>
            </a:r>
          </a:p>
          <a:p>
            <a:pPr lvl="1">
              <a:lnSpc>
                <a:spcPct val="80000"/>
              </a:lnSpc>
            </a:pPr>
            <a:r>
              <a:rPr lang="en-US" sz="1800"/>
              <a:t>Present the network a number of inputs and their corresponding outputs</a:t>
            </a:r>
          </a:p>
          <a:p>
            <a:pPr lvl="1">
              <a:lnSpc>
                <a:spcPct val="80000"/>
              </a:lnSpc>
            </a:pPr>
            <a:r>
              <a:rPr lang="en-US" sz="1800"/>
              <a:t>See how closely the actual outputs match the desired ones</a:t>
            </a:r>
          </a:p>
          <a:p>
            <a:pPr lvl="1">
              <a:lnSpc>
                <a:spcPct val="80000"/>
              </a:lnSpc>
            </a:pPr>
            <a:r>
              <a:rPr lang="en-US" sz="1800"/>
              <a:t>Modify the parameters to better approximate the desired outputs</a:t>
            </a:r>
          </a:p>
          <a:p>
            <a:pPr>
              <a:lnSpc>
                <a:spcPct val="80000"/>
              </a:lnSpc>
              <a:buFont typeface="Wingdings" pitchFamily="2" charset="2"/>
              <a:buNone/>
            </a:pPr>
            <a:endParaRPr lang="en-US" sz="2000"/>
          </a:p>
        </p:txBody>
      </p:sp>
    </p:spTree>
    <p:extLst>
      <p:ext uri="{BB962C8B-B14F-4D97-AF65-F5344CB8AC3E}">
        <p14:creationId xmlns:p14="http://schemas.microsoft.com/office/powerpoint/2010/main" val="2421497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26"/>
          <p:cNvSpPr>
            <a:spLocks noGrp="1" noChangeArrowheads="1"/>
          </p:cNvSpPr>
          <p:nvPr>
            <p:ph type="title"/>
          </p:nvPr>
        </p:nvSpPr>
        <p:spPr/>
        <p:txBody>
          <a:bodyPr/>
          <a:lstStyle/>
          <a:p>
            <a:r>
              <a:rPr lang="en-US"/>
              <a:t>Supervised learning</a:t>
            </a:r>
          </a:p>
        </p:txBody>
      </p:sp>
      <p:sp>
        <p:nvSpPr>
          <p:cNvPr id="63491" name="Rectangle 1027"/>
          <p:cNvSpPr>
            <a:spLocks noGrp="1" noChangeArrowheads="1"/>
          </p:cNvSpPr>
          <p:nvPr>
            <p:ph type="body" idx="1"/>
          </p:nvPr>
        </p:nvSpPr>
        <p:spPr/>
        <p:txBody>
          <a:bodyPr/>
          <a:lstStyle/>
          <a:p>
            <a:r>
              <a:rPr lang="en-US"/>
              <a:t>The desired response of the neural network in function of particular inputs is well known.</a:t>
            </a:r>
          </a:p>
          <a:p>
            <a:r>
              <a:rPr lang="en-US"/>
              <a:t>A “Professor” may provide examples and teach the neural network how to fulfill a certain task</a:t>
            </a:r>
          </a:p>
          <a:p>
            <a:endParaRPr lang="en-US"/>
          </a:p>
        </p:txBody>
      </p:sp>
    </p:spTree>
    <p:extLst>
      <p:ext uri="{BB962C8B-B14F-4D97-AF65-F5344CB8AC3E}">
        <p14:creationId xmlns:p14="http://schemas.microsoft.com/office/powerpoint/2010/main" val="13922447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t>Unsupervised learning</a:t>
            </a:r>
          </a:p>
        </p:txBody>
      </p:sp>
      <p:sp>
        <p:nvSpPr>
          <p:cNvPr id="64515" name="Rectangle 3"/>
          <p:cNvSpPr>
            <a:spLocks noGrp="1" noChangeArrowheads="1"/>
          </p:cNvSpPr>
          <p:nvPr>
            <p:ph type="body" idx="1"/>
          </p:nvPr>
        </p:nvSpPr>
        <p:spPr/>
        <p:txBody>
          <a:bodyPr/>
          <a:lstStyle/>
          <a:p>
            <a:pPr>
              <a:lnSpc>
                <a:spcPct val="90000"/>
              </a:lnSpc>
            </a:pPr>
            <a:r>
              <a:rPr lang="en-US" sz="2800"/>
              <a:t>Idea : group typical input data in function of resemblance criteria un-known a priori</a:t>
            </a:r>
          </a:p>
          <a:p>
            <a:pPr>
              <a:lnSpc>
                <a:spcPct val="90000"/>
              </a:lnSpc>
            </a:pPr>
            <a:r>
              <a:rPr lang="en-US" sz="2800"/>
              <a:t>Data clustering</a:t>
            </a:r>
          </a:p>
          <a:p>
            <a:pPr>
              <a:lnSpc>
                <a:spcPct val="90000"/>
              </a:lnSpc>
            </a:pPr>
            <a:r>
              <a:rPr lang="en-US" sz="2800"/>
              <a:t>No need of a professor</a:t>
            </a:r>
          </a:p>
          <a:p>
            <a:pPr lvl="1">
              <a:lnSpc>
                <a:spcPct val="90000"/>
              </a:lnSpc>
            </a:pPr>
            <a:r>
              <a:rPr lang="en-US" sz="2400"/>
              <a:t> The network finds itself the correlations between the data</a:t>
            </a:r>
          </a:p>
          <a:p>
            <a:pPr lvl="1">
              <a:lnSpc>
                <a:spcPct val="90000"/>
              </a:lnSpc>
            </a:pPr>
            <a:r>
              <a:rPr lang="en-US" sz="2400"/>
              <a:t>Examples of such networks :</a:t>
            </a:r>
          </a:p>
          <a:p>
            <a:pPr lvl="2">
              <a:lnSpc>
                <a:spcPct val="90000"/>
              </a:lnSpc>
            </a:pPr>
            <a:r>
              <a:rPr lang="en-US" sz="2000"/>
              <a:t>Kohonen feature maps</a:t>
            </a:r>
          </a:p>
          <a:p>
            <a:pPr>
              <a:lnSpc>
                <a:spcPct val="90000"/>
              </a:lnSpc>
              <a:buFont typeface="Wingdings" pitchFamily="2" charset="2"/>
              <a:buNone/>
            </a:pPr>
            <a:r>
              <a:rPr lang="en-US" sz="2800"/>
              <a:t>		</a:t>
            </a:r>
          </a:p>
        </p:txBody>
      </p:sp>
    </p:spTree>
    <p:extLst>
      <p:ext uri="{BB962C8B-B14F-4D97-AF65-F5344CB8AC3E}">
        <p14:creationId xmlns:p14="http://schemas.microsoft.com/office/powerpoint/2010/main" val="42548887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Properties of Neural Networks</a:t>
            </a:r>
          </a:p>
        </p:txBody>
      </p:sp>
      <p:sp>
        <p:nvSpPr>
          <p:cNvPr id="12293" name="Rectangle 5"/>
          <p:cNvSpPr>
            <a:spLocks noGrp="1" noChangeArrowheads="1"/>
          </p:cNvSpPr>
          <p:nvPr>
            <p:ph type="body" idx="1"/>
          </p:nvPr>
        </p:nvSpPr>
        <p:spPr/>
        <p:txBody>
          <a:bodyPr/>
          <a:lstStyle/>
          <a:p>
            <a:pPr>
              <a:lnSpc>
                <a:spcPct val="90000"/>
              </a:lnSpc>
            </a:pPr>
            <a:r>
              <a:rPr lang="en-US" sz="2400"/>
              <a:t>Supervised networks are universal approximators (Non recurrent networks)</a:t>
            </a:r>
          </a:p>
          <a:p>
            <a:pPr>
              <a:lnSpc>
                <a:spcPct val="90000"/>
              </a:lnSpc>
            </a:pPr>
            <a:r>
              <a:rPr lang="en-US" sz="2400">
                <a:solidFill>
                  <a:srgbClr val="FF3300"/>
                </a:solidFill>
              </a:rPr>
              <a:t>Theorem : Any limited function can be approximated by a neural network with a finite number of hidden neurons to an arbitrary precision</a:t>
            </a:r>
          </a:p>
          <a:p>
            <a:pPr>
              <a:lnSpc>
                <a:spcPct val="90000"/>
              </a:lnSpc>
            </a:pPr>
            <a:r>
              <a:rPr lang="en-US" sz="2400"/>
              <a:t>Type of Approximators</a:t>
            </a:r>
          </a:p>
          <a:p>
            <a:pPr lvl="1">
              <a:lnSpc>
                <a:spcPct val="90000"/>
              </a:lnSpc>
            </a:pPr>
            <a:r>
              <a:rPr lang="en-US" sz="2000"/>
              <a:t>Linear approximators : for a given precision, the number of parameters grows exponentially with the number of variables (polynomials)</a:t>
            </a:r>
          </a:p>
          <a:p>
            <a:pPr lvl="1">
              <a:lnSpc>
                <a:spcPct val="90000"/>
              </a:lnSpc>
            </a:pPr>
            <a:r>
              <a:rPr lang="en-US" sz="2000"/>
              <a:t>Non-linear approximators (NN), the number of parameters grows linearly with the number of variables </a:t>
            </a:r>
          </a:p>
        </p:txBody>
      </p:sp>
    </p:spTree>
    <p:extLst>
      <p:ext uri="{BB962C8B-B14F-4D97-AF65-F5344CB8AC3E}">
        <p14:creationId xmlns:p14="http://schemas.microsoft.com/office/powerpoint/2010/main" val="38676586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Other properties</a:t>
            </a:r>
          </a:p>
        </p:txBody>
      </p:sp>
      <p:sp>
        <p:nvSpPr>
          <p:cNvPr id="65539" name="Rectangle 3"/>
          <p:cNvSpPr>
            <a:spLocks noGrp="1" noChangeArrowheads="1"/>
          </p:cNvSpPr>
          <p:nvPr>
            <p:ph type="body" idx="1"/>
          </p:nvPr>
        </p:nvSpPr>
        <p:spPr/>
        <p:txBody>
          <a:bodyPr/>
          <a:lstStyle/>
          <a:p>
            <a:r>
              <a:rPr lang="en-US" sz="2800"/>
              <a:t>Adaptivity</a:t>
            </a:r>
          </a:p>
          <a:p>
            <a:pPr lvl="1"/>
            <a:r>
              <a:rPr lang="en-US" sz="2400"/>
              <a:t>Adapt weights to environment and retrained easily</a:t>
            </a:r>
          </a:p>
          <a:p>
            <a:r>
              <a:rPr lang="en-US" sz="2800"/>
              <a:t>Generalization ability</a:t>
            </a:r>
            <a:endParaRPr lang="fr-FR" sz="2800"/>
          </a:p>
          <a:p>
            <a:pPr lvl="1"/>
            <a:r>
              <a:rPr lang="fr-FR" sz="2400"/>
              <a:t>May provide against lack of data </a:t>
            </a:r>
            <a:endParaRPr lang="en-US" sz="2400"/>
          </a:p>
          <a:p>
            <a:r>
              <a:rPr lang="en-US" sz="2800"/>
              <a:t>Fault tolerance</a:t>
            </a:r>
          </a:p>
          <a:p>
            <a:pPr lvl="1"/>
            <a:r>
              <a:rPr lang="en-US" sz="2400"/>
              <a:t>Graceful degradation of performances if damaged =&gt; The information is distributed within the entire net.</a:t>
            </a:r>
          </a:p>
        </p:txBody>
      </p:sp>
    </p:spTree>
    <p:extLst>
      <p:ext uri="{BB962C8B-B14F-4D97-AF65-F5344CB8AC3E}">
        <p14:creationId xmlns:p14="http://schemas.microsoft.com/office/powerpoint/2010/main" val="7034106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sz="half" idx="1"/>
          </p:nvPr>
        </p:nvSpPr>
        <p:spPr>
          <a:xfrm>
            <a:off x="468313" y="1989138"/>
            <a:ext cx="8280400" cy="4032250"/>
          </a:xfrm>
        </p:spPr>
        <p:txBody>
          <a:bodyPr/>
          <a:lstStyle/>
          <a:p>
            <a:r>
              <a:rPr lang="en-US" sz="2800"/>
              <a:t>In practice, it is rare to approximate a known function by a uniform function</a:t>
            </a:r>
          </a:p>
          <a:p>
            <a:r>
              <a:rPr lang="en-US" sz="2800"/>
              <a:t>“black box” modeling : model of a process </a:t>
            </a:r>
          </a:p>
          <a:p>
            <a:r>
              <a:rPr lang="en-US" sz="2800"/>
              <a:t>The y output variable depends on the input variable x                     with k=1 to N</a:t>
            </a:r>
          </a:p>
          <a:p>
            <a:r>
              <a:rPr lang="en-US" sz="2800"/>
              <a:t>Goal : Express this dependency by a function, for example a neural network</a:t>
            </a:r>
          </a:p>
        </p:txBody>
      </p:sp>
      <p:sp>
        <p:nvSpPr>
          <p:cNvPr id="13314" name="Rectangle 2"/>
          <p:cNvSpPr>
            <a:spLocks noGrp="1" noChangeArrowheads="1"/>
          </p:cNvSpPr>
          <p:nvPr>
            <p:ph type="title"/>
          </p:nvPr>
        </p:nvSpPr>
        <p:spPr/>
        <p:txBody>
          <a:bodyPr/>
          <a:lstStyle/>
          <a:p>
            <a:r>
              <a:rPr lang="en-US"/>
              <a:t>Static modeling</a:t>
            </a:r>
          </a:p>
        </p:txBody>
      </p:sp>
      <p:graphicFrame>
        <p:nvGraphicFramePr>
          <p:cNvPr id="13316" name="Object 4"/>
          <p:cNvGraphicFramePr>
            <a:graphicFrameLocks noGrp="1" noChangeAspect="1"/>
          </p:cNvGraphicFramePr>
          <p:nvPr>
            <p:ph sz="half" idx="2"/>
          </p:nvPr>
        </p:nvGraphicFramePr>
        <p:xfrm>
          <a:off x="2771775" y="3860800"/>
          <a:ext cx="1171575" cy="1141413"/>
        </p:xfrm>
        <a:graphic>
          <a:graphicData uri="http://schemas.openxmlformats.org/presentationml/2006/ole">
            <mc:AlternateContent xmlns:mc="http://schemas.openxmlformats.org/markup-compatibility/2006">
              <mc:Choice xmlns:v="urn:schemas-microsoft-com:vml" Requires="v">
                <p:oleObj spid="_x0000_s53262" name="Equation" r:id="rId4" imgW="495000" imgH="482400" progId="Equation.3">
                  <p:embed/>
                </p:oleObj>
              </mc:Choice>
              <mc:Fallback>
                <p:oleObj name="Equation" r:id="rId4" imgW="495000" imgH="4824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1775" y="3860800"/>
                        <a:ext cx="1171575" cy="114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9390395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2051"/>
          <p:cNvSpPr>
            <a:spLocks noGrp="1" noChangeArrowheads="1"/>
          </p:cNvSpPr>
          <p:nvPr>
            <p:ph type="body" sz="half" idx="1"/>
          </p:nvPr>
        </p:nvSpPr>
        <p:spPr>
          <a:xfrm>
            <a:off x="457200" y="1981200"/>
            <a:ext cx="8002588" cy="3886200"/>
          </a:xfrm>
        </p:spPr>
        <p:txBody>
          <a:bodyPr/>
          <a:lstStyle/>
          <a:p>
            <a:pPr>
              <a:lnSpc>
                <a:spcPct val="90000"/>
              </a:lnSpc>
            </a:pPr>
            <a:r>
              <a:rPr lang="en-US" sz="2400"/>
              <a:t>If the learning ensemble results from measures, the noise intervenes</a:t>
            </a:r>
          </a:p>
          <a:p>
            <a:pPr>
              <a:lnSpc>
                <a:spcPct val="90000"/>
              </a:lnSpc>
            </a:pPr>
            <a:r>
              <a:rPr lang="en-US" sz="2400"/>
              <a:t>Not an approximation but a fitting problem</a:t>
            </a:r>
          </a:p>
          <a:p>
            <a:pPr>
              <a:lnSpc>
                <a:spcPct val="90000"/>
              </a:lnSpc>
            </a:pPr>
            <a:r>
              <a:rPr lang="en-US" sz="2400"/>
              <a:t>Regression function</a:t>
            </a:r>
          </a:p>
          <a:p>
            <a:pPr>
              <a:lnSpc>
                <a:spcPct val="90000"/>
              </a:lnSpc>
            </a:pPr>
            <a:r>
              <a:rPr lang="en-US" sz="2400"/>
              <a:t>Approximation of the regression function : Estimate the more probable value of yp for a given input x</a:t>
            </a:r>
          </a:p>
          <a:p>
            <a:pPr>
              <a:lnSpc>
                <a:spcPct val="90000"/>
              </a:lnSpc>
            </a:pPr>
            <a:r>
              <a:rPr lang="en-US" sz="2400"/>
              <a:t>Cost function: </a:t>
            </a:r>
          </a:p>
          <a:p>
            <a:pPr>
              <a:lnSpc>
                <a:spcPct val="90000"/>
              </a:lnSpc>
            </a:pPr>
            <a:endParaRPr lang="en-US" sz="2400"/>
          </a:p>
          <a:p>
            <a:pPr>
              <a:lnSpc>
                <a:spcPct val="90000"/>
              </a:lnSpc>
            </a:pPr>
            <a:r>
              <a:rPr lang="en-US" sz="2400"/>
              <a:t>Goal: Minimize the cost function by determining the right function g</a:t>
            </a:r>
          </a:p>
        </p:txBody>
      </p:sp>
      <p:graphicFrame>
        <p:nvGraphicFramePr>
          <p:cNvPr id="210948" name="Object 2052"/>
          <p:cNvGraphicFramePr>
            <a:graphicFrameLocks noGrp="1" noChangeAspect="1"/>
          </p:cNvGraphicFramePr>
          <p:nvPr>
            <p:ph sz="half" idx="2"/>
          </p:nvPr>
        </p:nvGraphicFramePr>
        <p:xfrm>
          <a:off x="3419475" y="4149725"/>
          <a:ext cx="4038600" cy="931863"/>
        </p:xfrm>
        <a:graphic>
          <a:graphicData uri="http://schemas.openxmlformats.org/presentationml/2006/ole">
            <mc:AlternateContent xmlns:mc="http://schemas.openxmlformats.org/markup-compatibility/2006">
              <mc:Choice xmlns:v="urn:schemas-microsoft-com:vml" Requires="v">
                <p:oleObj spid="_x0000_s51214" name="Equation" r:id="rId4" imgW="1981080" imgH="457200" progId="Equation.3">
                  <p:embed/>
                </p:oleObj>
              </mc:Choice>
              <mc:Fallback>
                <p:oleObj name="Equation" r:id="rId4" imgW="1981080" imgH="457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19475" y="4149725"/>
                        <a:ext cx="4038600" cy="931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561075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dirty="0" smtClean="0">
                <a:solidFill>
                  <a:schemeClr val="accent4">
                    <a:lumMod val="10000"/>
                  </a:schemeClr>
                </a:solidFill>
                <a:latin typeface="Baskerville Old Face" panose="02020602080505020303" pitchFamily="18" charset="0"/>
              </a:rPr>
              <a:t>OMICS Journals are welcoming Submissions</a:t>
            </a:r>
            <a:r>
              <a:rPr lang="en-US" sz="3200" dirty="0" smtClean="0">
                <a:solidFill>
                  <a:schemeClr val="accent4">
                    <a:lumMod val="10000"/>
                  </a:schemeClr>
                </a:solidFill>
              </a:rPr>
              <a:t/>
            </a:r>
            <a:br>
              <a:rPr lang="en-US" sz="3200"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9452468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Example</a:t>
            </a:r>
          </a:p>
        </p:txBody>
      </p:sp>
      <p:pic>
        <p:nvPicPr>
          <p:cNvPr id="15363"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66725" y="1557338"/>
            <a:ext cx="7850188" cy="5040312"/>
          </a:xfrm>
          <a:noFill/>
          <a:ln/>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spTree>
    <p:extLst>
      <p:ext uri="{BB962C8B-B14F-4D97-AF65-F5344CB8AC3E}">
        <p14:creationId xmlns:p14="http://schemas.microsoft.com/office/powerpoint/2010/main" val="10480278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Classification (Discrimination)</a:t>
            </a:r>
          </a:p>
        </p:txBody>
      </p:sp>
      <p:sp>
        <p:nvSpPr>
          <p:cNvPr id="14339" name="Rectangle 3"/>
          <p:cNvSpPr>
            <a:spLocks noGrp="1" noChangeArrowheads="1"/>
          </p:cNvSpPr>
          <p:nvPr>
            <p:ph type="body" idx="1"/>
          </p:nvPr>
        </p:nvSpPr>
        <p:spPr>
          <a:xfrm>
            <a:off x="457200" y="1981200"/>
            <a:ext cx="8229600" cy="4184650"/>
          </a:xfrm>
        </p:spPr>
        <p:txBody>
          <a:bodyPr/>
          <a:lstStyle/>
          <a:p>
            <a:r>
              <a:rPr lang="en-US"/>
              <a:t>Class objects in defined categories</a:t>
            </a:r>
          </a:p>
          <a:p>
            <a:r>
              <a:rPr lang="en-US"/>
              <a:t>Rough decision OR</a:t>
            </a:r>
          </a:p>
          <a:p>
            <a:r>
              <a:rPr lang="en-US"/>
              <a:t>Estimation of the probability for a certain object to belong to a specific class</a:t>
            </a:r>
          </a:p>
          <a:p>
            <a:pPr>
              <a:buFont typeface="Wingdings" pitchFamily="2" charset="2"/>
              <a:buNone/>
            </a:pPr>
            <a:r>
              <a:rPr lang="en-US"/>
              <a:t>Example : Data mining </a:t>
            </a:r>
          </a:p>
          <a:p>
            <a:r>
              <a:rPr lang="en-US"/>
              <a:t>Applications : Economy, speech and patterns recognition, sociology, etc. </a:t>
            </a:r>
          </a:p>
        </p:txBody>
      </p:sp>
    </p:spTree>
    <p:extLst>
      <p:ext uri="{BB962C8B-B14F-4D97-AF65-F5344CB8AC3E}">
        <p14:creationId xmlns:p14="http://schemas.microsoft.com/office/powerpoint/2010/main" val="19111163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Example</a:t>
            </a:r>
          </a:p>
        </p:txBody>
      </p:sp>
      <p:pic>
        <p:nvPicPr>
          <p:cNvPr id="16387"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390650" y="1663700"/>
            <a:ext cx="6361113" cy="3781425"/>
          </a:xfrm>
          <a:noFill/>
          <a:ln/>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sp>
        <p:nvSpPr>
          <p:cNvPr id="16389" name="Text Box 5"/>
          <p:cNvSpPr txBox="1">
            <a:spLocks noChangeArrowheads="1"/>
          </p:cNvSpPr>
          <p:nvPr/>
        </p:nvSpPr>
        <p:spPr bwMode="auto">
          <a:xfrm>
            <a:off x="1476375" y="5734050"/>
            <a:ext cx="6254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t>Examples of handwritten postal codes </a:t>
            </a:r>
          </a:p>
          <a:p>
            <a:pPr algn="ctr"/>
            <a:r>
              <a:rPr lang="en-US"/>
              <a:t>drawn from a database available from the US Postal service</a:t>
            </a:r>
          </a:p>
        </p:txBody>
      </p:sp>
    </p:spTree>
    <p:extLst>
      <p:ext uri="{BB962C8B-B14F-4D97-AF65-F5344CB8AC3E}">
        <p14:creationId xmlns:p14="http://schemas.microsoft.com/office/powerpoint/2010/main" val="3088890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What do we need to use NN ?</a:t>
            </a:r>
          </a:p>
        </p:txBody>
      </p:sp>
      <p:sp>
        <p:nvSpPr>
          <p:cNvPr id="18435" name="Rectangle 3"/>
          <p:cNvSpPr>
            <a:spLocks noGrp="1" noChangeArrowheads="1"/>
          </p:cNvSpPr>
          <p:nvPr>
            <p:ph type="body" idx="1"/>
          </p:nvPr>
        </p:nvSpPr>
        <p:spPr/>
        <p:txBody>
          <a:bodyPr/>
          <a:lstStyle/>
          <a:p>
            <a:pPr>
              <a:lnSpc>
                <a:spcPct val="90000"/>
              </a:lnSpc>
            </a:pPr>
            <a:r>
              <a:rPr lang="en-US" sz="2800"/>
              <a:t>Determination of pertinent inputs</a:t>
            </a:r>
          </a:p>
          <a:p>
            <a:pPr>
              <a:lnSpc>
                <a:spcPct val="90000"/>
              </a:lnSpc>
            </a:pPr>
            <a:r>
              <a:rPr lang="en-US" sz="2800"/>
              <a:t>Collection of data for the learning and testing phase of the neural network</a:t>
            </a:r>
          </a:p>
          <a:p>
            <a:pPr>
              <a:lnSpc>
                <a:spcPct val="90000"/>
              </a:lnSpc>
            </a:pPr>
            <a:r>
              <a:rPr lang="en-US" sz="2800"/>
              <a:t>Finding the optimum number of hidden nodes</a:t>
            </a:r>
          </a:p>
          <a:p>
            <a:pPr>
              <a:lnSpc>
                <a:spcPct val="90000"/>
              </a:lnSpc>
            </a:pPr>
            <a:r>
              <a:rPr lang="en-US" sz="2800"/>
              <a:t>Estimate the parameters (Learning)</a:t>
            </a:r>
          </a:p>
          <a:p>
            <a:pPr>
              <a:lnSpc>
                <a:spcPct val="90000"/>
              </a:lnSpc>
            </a:pPr>
            <a:r>
              <a:rPr lang="en-US" sz="2800"/>
              <a:t>Evaluate the performances of the network</a:t>
            </a:r>
          </a:p>
          <a:p>
            <a:pPr>
              <a:lnSpc>
                <a:spcPct val="90000"/>
              </a:lnSpc>
            </a:pPr>
            <a:r>
              <a:rPr lang="en-US" sz="2800"/>
              <a:t>IF performances are not satisfactory then review all the precedent points</a:t>
            </a:r>
          </a:p>
        </p:txBody>
      </p:sp>
    </p:spTree>
    <p:extLst>
      <p:ext uri="{BB962C8B-B14F-4D97-AF65-F5344CB8AC3E}">
        <p14:creationId xmlns:p14="http://schemas.microsoft.com/office/powerpoint/2010/main" val="34844126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Classical neural architectures</a:t>
            </a:r>
          </a:p>
        </p:txBody>
      </p:sp>
      <p:sp>
        <p:nvSpPr>
          <p:cNvPr id="22531" name="Rectangle 3"/>
          <p:cNvSpPr>
            <a:spLocks noGrp="1" noChangeArrowheads="1"/>
          </p:cNvSpPr>
          <p:nvPr>
            <p:ph type="body" idx="1"/>
          </p:nvPr>
        </p:nvSpPr>
        <p:spPr/>
        <p:txBody>
          <a:bodyPr/>
          <a:lstStyle/>
          <a:p>
            <a:r>
              <a:rPr lang="en-US"/>
              <a:t>Perceptron</a:t>
            </a:r>
          </a:p>
          <a:p>
            <a:r>
              <a:rPr lang="en-US"/>
              <a:t>Multi-Layer Perceptron</a:t>
            </a:r>
          </a:p>
          <a:p>
            <a:r>
              <a:rPr lang="en-US"/>
              <a:t>Radial Basis Function (RBF)</a:t>
            </a:r>
          </a:p>
          <a:p>
            <a:r>
              <a:rPr lang="en-US"/>
              <a:t>Kohonen Features maps</a:t>
            </a:r>
          </a:p>
          <a:p>
            <a:r>
              <a:rPr lang="en-US"/>
              <a:t>Other architectures</a:t>
            </a:r>
          </a:p>
          <a:p>
            <a:pPr lvl="1"/>
            <a:r>
              <a:rPr lang="en-US"/>
              <a:t>An example : Shared weights neural networks</a:t>
            </a:r>
          </a:p>
          <a:p>
            <a:endParaRPr lang="en-US"/>
          </a:p>
          <a:p>
            <a:endParaRPr lang="en-US"/>
          </a:p>
        </p:txBody>
      </p:sp>
    </p:spTree>
    <p:extLst>
      <p:ext uri="{BB962C8B-B14F-4D97-AF65-F5344CB8AC3E}">
        <p14:creationId xmlns:p14="http://schemas.microsoft.com/office/powerpoint/2010/main" val="19241121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152400"/>
            <a:ext cx="8229600" cy="1371600"/>
          </a:xfrm>
        </p:spPr>
        <p:txBody>
          <a:bodyPr/>
          <a:lstStyle/>
          <a:p>
            <a:r>
              <a:rPr lang="en-US"/>
              <a:t>Perceptron</a:t>
            </a:r>
          </a:p>
        </p:txBody>
      </p:sp>
      <p:sp>
        <p:nvSpPr>
          <p:cNvPr id="25603" name="Rectangle 3"/>
          <p:cNvSpPr>
            <a:spLocks noGrp="1" noChangeArrowheads="1"/>
          </p:cNvSpPr>
          <p:nvPr>
            <p:ph type="body" sz="half" idx="1"/>
          </p:nvPr>
        </p:nvSpPr>
        <p:spPr>
          <a:xfrm>
            <a:off x="76200" y="1752600"/>
            <a:ext cx="4038600" cy="3886200"/>
          </a:xfrm>
        </p:spPr>
        <p:txBody>
          <a:bodyPr/>
          <a:lstStyle/>
          <a:p>
            <a:r>
              <a:rPr lang="fr-FR" sz="2800"/>
              <a:t>Rosenblatt (1962)</a:t>
            </a:r>
          </a:p>
          <a:p>
            <a:r>
              <a:rPr lang="en-US" sz="2800"/>
              <a:t>Linear separation</a:t>
            </a:r>
          </a:p>
          <a:p>
            <a:r>
              <a:rPr lang="en-US" sz="2800"/>
              <a:t>Inputs :</a:t>
            </a:r>
            <a:r>
              <a:rPr lang="en-US" sz="2000"/>
              <a:t>Vector of real values</a:t>
            </a:r>
          </a:p>
          <a:p>
            <a:r>
              <a:rPr lang="en-US" sz="2800"/>
              <a:t>Outputs :</a:t>
            </a:r>
            <a:r>
              <a:rPr lang="en-US" sz="2000"/>
              <a:t>1 or -1</a:t>
            </a:r>
            <a:r>
              <a:rPr lang="en-US" sz="2800"/>
              <a:t>		</a:t>
            </a:r>
          </a:p>
        </p:txBody>
      </p:sp>
      <p:graphicFrame>
        <p:nvGraphicFramePr>
          <p:cNvPr id="25703" name="Object 103"/>
          <p:cNvGraphicFramePr>
            <a:graphicFrameLocks noGrp="1" noChangeAspect="1"/>
          </p:cNvGraphicFramePr>
          <p:nvPr>
            <p:ph sz="quarter" idx="2"/>
          </p:nvPr>
        </p:nvGraphicFramePr>
        <p:xfrm>
          <a:off x="6061075" y="4632325"/>
          <a:ext cx="3048000" cy="609600"/>
        </p:xfrm>
        <a:graphic>
          <a:graphicData uri="http://schemas.openxmlformats.org/presentationml/2006/ole">
            <mc:AlternateContent xmlns:mc="http://schemas.openxmlformats.org/markup-compatibility/2006">
              <mc:Choice xmlns:v="urn:schemas-microsoft-com:vml" Requires="v">
                <p:oleObj spid="_x0000_s39069" name="Equation" r:id="rId4" imgW="1143000" imgH="228600" progId="Equation.3">
                  <p:embed/>
                </p:oleObj>
              </mc:Choice>
              <mc:Fallback>
                <p:oleObj name="Equation" r:id="rId4" imgW="1143000" imgH="228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61075" y="4632325"/>
                        <a:ext cx="30480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09" name="Rectangle 9"/>
          <p:cNvSpPr>
            <a:spLocks noChangeArrowheads="1"/>
          </p:cNvSpPr>
          <p:nvPr/>
        </p:nvSpPr>
        <p:spPr bwMode="auto">
          <a:xfrm>
            <a:off x="755650" y="5991225"/>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11" name="Rectangle 11"/>
          <p:cNvSpPr>
            <a:spLocks noChangeArrowheads="1"/>
          </p:cNvSpPr>
          <p:nvPr/>
        </p:nvSpPr>
        <p:spPr bwMode="auto">
          <a:xfrm>
            <a:off x="1836738" y="5991225"/>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13" name="Rectangle 13"/>
          <p:cNvSpPr>
            <a:spLocks noChangeArrowheads="1"/>
          </p:cNvSpPr>
          <p:nvPr/>
        </p:nvSpPr>
        <p:spPr bwMode="auto">
          <a:xfrm>
            <a:off x="2989263" y="5991225"/>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28" name="Line 28"/>
          <p:cNvSpPr>
            <a:spLocks noChangeShapeType="1"/>
          </p:cNvSpPr>
          <p:nvPr/>
        </p:nvSpPr>
        <p:spPr bwMode="auto">
          <a:xfrm flipV="1">
            <a:off x="900113" y="5414963"/>
            <a:ext cx="1008062" cy="5746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630" name="Line 30"/>
          <p:cNvSpPr>
            <a:spLocks noChangeShapeType="1"/>
          </p:cNvSpPr>
          <p:nvPr/>
        </p:nvSpPr>
        <p:spPr bwMode="auto">
          <a:xfrm flipV="1">
            <a:off x="1979613" y="5414963"/>
            <a:ext cx="0" cy="5746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632" name="Line 32"/>
          <p:cNvSpPr>
            <a:spLocks noChangeShapeType="1"/>
          </p:cNvSpPr>
          <p:nvPr/>
        </p:nvSpPr>
        <p:spPr bwMode="auto">
          <a:xfrm flipH="1" flipV="1">
            <a:off x="1979613" y="5414963"/>
            <a:ext cx="1152525" cy="5746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633" name="Line 33"/>
          <p:cNvSpPr>
            <a:spLocks noChangeShapeType="1"/>
          </p:cNvSpPr>
          <p:nvPr/>
        </p:nvSpPr>
        <p:spPr bwMode="auto">
          <a:xfrm>
            <a:off x="5795963" y="1484313"/>
            <a:ext cx="0" cy="38893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634" name="Line 34"/>
          <p:cNvSpPr>
            <a:spLocks noChangeShapeType="1"/>
          </p:cNvSpPr>
          <p:nvPr/>
        </p:nvSpPr>
        <p:spPr bwMode="auto">
          <a:xfrm>
            <a:off x="3397250" y="2471738"/>
            <a:ext cx="56896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637" name="Text Box 37"/>
          <p:cNvSpPr txBox="1">
            <a:spLocks noChangeArrowheads="1"/>
          </p:cNvSpPr>
          <p:nvPr/>
        </p:nvSpPr>
        <p:spPr bwMode="auto">
          <a:xfrm>
            <a:off x="4457700" y="16271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38" name="Text Box 38"/>
          <p:cNvSpPr txBox="1">
            <a:spLocks noChangeArrowheads="1"/>
          </p:cNvSpPr>
          <p:nvPr/>
        </p:nvSpPr>
        <p:spPr bwMode="auto">
          <a:xfrm>
            <a:off x="4765675" y="17526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39" name="Text Box 39"/>
          <p:cNvSpPr txBox="1">
            <a:spLocks noChangeArrowheads="1"/>
          </p:cNvSpPr>
          <p:nvPr/>
        </p:nvSpPr>
        <p:spPr bwMode="auto">
          <a:xfrm>
            <a:off x="4673600" y="18430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0" name="Text Box 40"/>
          <p:cNvSpPr txBox="1">
            <a:spLocks noChangeArrowheads="1"/>
          </p:cNvSpPr>
          <p:nvPr/>
        </p:nvSpPr>
        <p:spPr bwMode="auto">
          <a:xfrm>
            <a:off x="4889500" y="20589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1" name="Text Box 41"/>
          <p:cNvSpPr txBox="1">
            <a:spLocks noChangeArrowheads="1"/>
          </p:cNvSpPr>
          <p:nvPr/>
        </p:nvSpPr>
        <p:spPr bwMode="auto">
          <a:xfrm>
            <a:off x="5341938" y="254476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2" name="Text Box 42"/>
          <p:cNvSpPr txBox="1">
            <a:spLocks noChangeArrowheads="1"/>
          </p:cNvSpPr>
          <p:nvPr/>
        </p:nvSpPr>
        <p:spPr bwMode="auto">
          <a:xfrm>
            <a:off x="5105400" y="22748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3" name="Text Box 43"/>
          <p:cNvSpPr txBox="1">
            <a:spLocks noChangeArrowheads="1"/>
          </p:cNvSpPr>
          <p:nvPr/>
        </p:nvSpPr>
        <p:spPr bwMode="auto">
          <a:xfrm>
            <a:off x="5321300" y="24907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4" name="Text Box 44"/>
          <p:cNvSpPr txBox="1">
            <a:spLocks noChangeArrowheads="1"/>
          </p:cNvSpPr>
          <p:nvPr/>
        </p:nvSpPr>
        <p:spPr bwMode="auto">
          <a:xfrm>
            <a:off x="5537200" y="27066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5" name="Text Box 45"/>
          <p:cNvSpPr txBox="1">
            <a:spLocks noChangeArrowheads="1"/>
          </p:cNvSpPr>
          <p:nvPr/>
        </p:nvSpPr>
        <p:spPr bwMode="auto">
          <a:xfrm>
            <a:off x="5753100" y="29225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6" name="Text Box 46"/>
          <p:cNvSpPr txBox="1">
            <a:spLocks noChangeArrowheads="1"/>
          </p:cNvSpPr>
          <p:nvPr/>
        </p:nvSpPr>
        <p:spPr bwMode="auto">
          <a:xfrm>
            <a:off x="5053013" y="31384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7" name="Text Box 47"/>
          <p:cNvSpPr txBox="1">
            <a:spLocks noChangeArrowheads="1"/>
          </p:cNvSpPr>
          <p:nvPr/>
        </p:nvSpPr>
        <p:spPr bwMode="auto">
          <a:xfrm>
            <a:off x="5702300" y="30480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8" name="Text Box 48"/>
          <p:cNvSpPr txBox="1">
            <a:spLocks noChangeArrowheads="1"/>
          </p:cNvSpPr>
          <p:nvPr/>
        </p:nvSpPr>
        <p:spPr bwMode="auto">
          <a:xfrm>
            <a:off x="6032500" y="30480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49" name="Text Box 49"/>
          <p:cNvSpPr txBox="1">
            <a:spLocks noChangeArrowheads="1"/>
          </p:cNvSpPr>
          <p:nvPr/>
        </p:nvSpPr>
        <p:spPr bwMode="auto">
          <a:xfrm>
            <a:off x="5773738" y="28321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0" name="Text Box 50"/>
          <p:cNvSpPr txBox="1">
            <a:spLocks noChangeArrowheads="1"/>
          </p:cNvSpPr>
          <p:nvPr/>
        </p:nvSpPr>
        <p:spPr bwMode="auto">
          <a:xfrm>
            <a:off x="5270500" y="30480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1" name="Text Box 51"/>
          <p:cNvSpPr txBox="1">
            <a:spLocks noChangeArrowheads="1"/>
          </p:cNvSpPr>
          <p:nvPr/>
        </p:nvSpPr>
        <p:spPr bwMode="auto">
          <a:xfrm>
            <a:off x="5557838" y="31194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2" name="Text Box 52"/>
          <p:cNvSpPr txBox="1">
            <a:spLocks noChangeArrowheads="1"/>
          </p:cNvSpPr>
          <p:nvPr/>
        </p:nvSpPr>
        <p:spPr bwMode="auto">
          <a:xfrm>
            <a:off x="5197475" y="26876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3" name="Text Box 53"/>
          <p:cNvSpPr txBox="1">
            <a:spLocks noChangeArrowheads="1"/>
          </p:cNvSpPr>
          <p:nvPr/>
        </p:nvSpPr>
        <p:spPr bwMode="auto">
          <a:xfrm>
            <a:off x="5969000" y="31384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4" name="Text Box 54"/>
          <p:cNvSpPr txBox="1">
            <a:spLocks noChangeArrowheads="1"/>
          </p:cNvSpPr>
          <p:nvPr/>
        </p:nvSpPr>
        <p:spPr bwMode="auto">
          <a:xfrm>
            <a:off x="6184900" y="33543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5" name="Text Box 55"/>
          <p:cNvSpPr txBox="1">
            <a:spLocks noChangeArrowheads="1"/>
          </p:cNvSpPr>
          <p:nvPr/>
        </p:nvSpPr>
        <p:spPr bwMode="auto">
          <a:xfrm>
            <a:off x="5743575" y="340836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6" name="Text Box 56"/>
          <p:cNvSpPr txBox="1">
            <a:spLocks noChangeArrowheads="1"/>
          </p:cNvSpPr>
          <p:nvPr/>
        </p:nvSpPr>
        <p:spPr bwMode="auto">
          <a:xfrm>
            <a:off x="6350000" y="35702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7" name="Text Box 57"/>
          <p:cNvSpPr txBox="1">
            <a:spLocks noChangeArrowheads="1"/>
          </p:cNvSpPr>
          <p:nvPr/>
        </p:nvSpPr>
        <p:spPr bwMode="auto">
          <a:xfrm>
            <a:off x="6616700" y="37861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8" name="Text Box 58"/>
          <p:cNvSpPr txBox="1">
            <a:spLocks noChangeArrowheads="1"/>
          </p:cNvSpPr>
          <p:nvPr/>
        </p:nvSpPr>
        <p:spPr bwMode="auto">
          <a:xfrm>
            <a:off x="5270500" y="3552825"/>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59" name="Text Box 59"/>
          <p:cNvSpPr txBox="1">
            <a:spLocks noChangeArrowheads="1"/>
          </p:cNvSpPr>
          <p:nvPr/>
        </p:nvSpPr>
        <p:spPr bwMode="auto">
          <a:xfrm>
            <a:off x="6710363" y="40020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0" name="Text Box 60"/>
          <p:cNvSpPr txBox="1">
            <a:spLocks noChangeArrowheads="1"/>
          </p:cNvSpPr>
          <p:nvPr/>
        </p:nvSpPr>
        <p:spPr bwMode="auto">
          <a:xfrm>
            <a:off x="6032500" y="384016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1" name="Text Box 61"/>
          <p:cNvSpPr txBox="1">
            <a:spLocks noChangeArrowheads="1"/>
          </p:cNvSpPr>
          <p:nvPr/>
        </p:nvSpPr>
        <p:spPr bwMode="auto">
          <a:xfrm>
            <a:off x="4405313" y="29035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2" name="Text Box 62"/>
          <p:cNvSpPr txBox="1">
            <a:spLocks noChangeArrowheads="1"/>
          </p:cNvSpPr>
          <p:nvPr/>
        </p:nvSpPr>
        <p:spPr bwMode="auto">
          <a:xfrm>
            <a:off x="4694238" y="276066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3" name="Text Box 63"/>
          <p:cNvSpPr txBox="1">
            <a:spLocks noChangeArrowheads="1"/>
          </p:cNvSpPr>
          <p:nvPr/>
        </p:nvSpPr>
        <p:spPr bwMode="auto">
          <a:xfrm>
            <a:off x="4478338" y="24717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4" name="Text Box 64"/>
          <p:cNvSpPr txBox="1">
            <a:spLocks noChangeArrowheads="1"/>
          </p:cNvSpPr>
          <p:nvPr/>
        </p:nvSpPr>
        <p:spPr bwMode="auto">
          <a:xfrm>
            <a:off x="4694238" y="24003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5" name="Text Box 65"/>
          <p:cNvSpPr txBox="1">
            <a:spLocks noChangeArrowheads="1"/>
          </p:cNvSpPr>
          <p:nvPr/>
        </p:nvSpPr>
        <p:spPr bwMode="auto">
          <a:xfrm>
            <a:off x="4333875" y="22558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6" name="Text Box 66"/>
          <p:cNvSpPr txBox="1">
            <a:spLocks noChangeArrowheads="1"/>
          </p:cNvSpPr>
          <p:nvPr/>
        </p:nvSpPr>
        <p:spPr bwMode="auto">
          <a:xfrm>
            <a:off x="4910138" y="24003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7" name="Text Box 67"/>
          <p:cNvSpPr txBox="1">
            <a:spLocks noChangeArrowheads="1"/>
          </p:cNvSpPr>
          <p:nvPr/>
        </p:nvSpPr>
        <p:spPr bwMode="auto">
          <a:xfrm>
            <a:off x="4694238" y="26876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68" name="Line 68"/>
          <p:cNvSpPr>
            <a:spLocks noChangeShapeType="1"/>
          </p:cNvSpPr>
          <p:nvPr/>
        </p:nvSpPr>
        <p:spPr bwMode="auto">
          <a:xfrm>
            <a:off x="4621213" y="1463675"/>
            <a:ext cx="2952750" cy="32400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669" name="Text Box 69"/>
          <p:cNvSpPr txBox="1">
            <a:spLocks noChangeArrowheads="1"/>
          </p:cNvSpPr>
          <p:nvPr/>
        </p:nvSpPr>
        <p:spPr bwMode="auto">
          <a:xfrm>
            <a:off x="5702300" y="254476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70" name="Text Box 70"/>
          <p:cNvSpPr txBox="1">
            <a:spLocks noChangeArrowheads="1"/>
          </p:cNvSpPr>
          <p:nvPr/>
        </p:nvSpPr>
        <p:spPr bwMode="auto">
          <a:xfrm>
            <a:off x="4910138" y="29035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71" name="Text Box 71"/>
          <p:cNvSpPr txBox="1">
            <a:spLocks noChangeArrowheads="1"/>
          </p:cNvSpPr>
          <p:nvPr/>
        </p:nvSpPr>
        <p:spPr bwMode="auto">
          <a:xfrm>
            <a:off x="6926263" y="39116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72" name="Text Box 72"/>
          <p:cNvSpPr txBox="1">
            <a:spLocks noChangeArrowheads="1"/>
          </p:cNvSpPr>
          <p:nvPr/>
        </p:nvSpPr>
        <p:spPr bwMode="auto">
          <a:xfrm>
            <a:off x="5126038" y="19685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73" name="Text Box 73"/>
          <p:cNvSpPr txBox="1">
            <a:spLocks noChangeArrowheads="1"/>
          </p:cNvSpPr>
          <p:nvPr/>
        </p:nvSpPr>
        <p:spPr bwMode="auto">
          <a:xfrm>
            <a:off x="6205538" y="29035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t>+</a:t>
            </a:r>
          </a:p>
        </p:txBody>
      </p:sp>
      <p:sp>
        <p:nvSpPr>
          <p:cNvPr id="25674" name="Oval 74"/>
          <p:cNvSpPr>
            <a:spLocks noChangeArrowheads="1"/>
          </p:cNvSpPr>
          <p:nvPr/>
        </p:nvSpPr>
        <p:spPr bwMode="auto">
          <a:xfrm>
            <a:off x="5702300" y="23272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76" name="Oval 76"/>
          <p:cNvSpPr>
            <a:spLocks noChangeArrowheads="1"/>
          </p:cNvSpPr>
          <p:nvPr/>
        </p:nvSpPr>
        <p:spPr bwMode="auto">
          <a:xfrm>
            <a:off x="6350000" y="3192463"/>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77" name="Oval 77"/>
          <p:cNvSpPr>
            <a:spLocks noChangeArrowheads="1"/>
          </p:cNvSpPr>
          <p:nvPr/>
        </p:nvSpPr>
        <p:spPr bwMode="auto">
          <a:xfrm>
            <a:off x="5413375" y="16795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78" name="Oval 78"/>
          <p:cNvSpPr>
            <a:spLocks noChangeArrowheads="1"/>
          </p:cNvSpPr>
          <p:nvPr/>
        </p:nvSpPr>
        <p:spPr bwMode="auto">
          <a:xfrm>
            <a:off x="5629275" y="1968500"/>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79" name="Oval 79"/>
          <p:cNvSpPr>
            <a:spLocks noChangeArrowheads="1"/>
          </p:cNvSpPr>
          <p:nvPr/>
        </p:nvSpPr>
        <p:spPr bwMode="auto">
          <a:xfrm>
            <a:off x="5773738" y="18954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0" name="Oval 80"/>
          <p:cNvSpPr>
            <a:spLocks noChangeArrowheads="1"/>
          </p:cNvSpPr>
          <p:nvPr/>
        </p:nvSpPr>
        <p:spPr bwMode="auto">
          <a:xfrm>
            <a:off x="6061075" y="18954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1" name="Oval 81"/>
          <p:cNvSpPr>
            <a:spLocks noChangeArrowheads="1"/>
          </p:cNvSpPr>
          <p:nvPr/>
        </p:nvSpPr>
        <p:spPr bwMode="auto">
          <a:xfrm>
            <a:off x="5989638" y="23272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2" name="Oval 82"/>
          <p:cNvSpPr>
            <a:spLocks noChangeArrowheads="1"/>
          </p:cNvSpPr>
          <p:nvPr/>
        </p:nvSpPr>
        <p:spPr bwMode="auto">
          <a:xfrm>
            <a:off x="6421438" y="2400300"/>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3" name="Oval 83"/>
          <p:cNvSpPr>
            <a:spLocks noChangeArrowheads="1"/>
          </p:cNvSpPr>
          <p:nvPr/>
        </p:nvSpPr>
        <p:spPr bwMode="auto">
          <a:xfrm>
            <a:off x="6205538" y="2760663"/>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4" name="Oval 84"/>
          <p:cNvSpPr>
            <a:spLocks noChangeArrowheads="1"/>
          </p:cNvSpPr>
          <p:nvPr/>
        </p:nvSpPr>
        <p:spPr bwMode="auto">
          <a:xfrm>
            <a:off x="6421438" y="2760663"/>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5" name="Oval 85"/>
          <p:cNvSpPr>
            <a:spLocks noChangeArrowheads="1"/>
          </p:cNvSpPr>
          <p:nvPr/>
        </p:nvSpPr>
        <p:spPr bwMode="auto">
          <a:xfrm>
            <a:off x="7069138" y="31908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6" name="Oval 86"/>
          <p:cNvSpPr>
            <a:spLocks noChangeArrowheads="1"/>
          </p:cNvSpPr>
          <p:nvPr/>
        </p:nvSpPr>
        <p:spPr bwMode="auto">
          <a:xfrm>
            <a:off x="5341938" y="2255838"/>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7" name="Oval 87"/>
          <p:cNvSpPr>
            <a:spLocks noChangeArrowheads="1"/>
          </p:cNvSpPr>
          <p:nvPr/>
        </p:nvSpPr>
        <p:spPr bwMode="auto">
          <a:xfrm>
            <a:off x="6926263" y="3695700"/>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8" name="Oval 88"/>
          <p:cNvSpPr>
            <a:spLocks noChangeArrowheads="1"/>
          </p:cNvSpPr>
          <p:nvPr/>
        </p:nvSpPr>
        <p:spPr bwMode="auto">
          <a:xfrm>
            <a:off x="6421438" y="355282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89" name="Oval 89"/>
          <p:cNvSpPr>
            <a:spLocks noChangeArrowheads="1"/>
          </p:cNvSpPr>
          <p:nvPr/>
        </p:nvSpPr>
        <p:spPr bwMode="auto">
          <a:xfrm>
            <a:off x="5557838" y="16795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1" name="Oval 91"/>
          <p:cNvSpPr>
            <a:spLocks noChangeArrowheads="1"/>
          </p:cNvSpPr>
          <p:nvPr/>
        </p:nvSpPr>
        <p:spPr bwMode="auto">
          <a:xfrm>
            <a:off x="6350000" y="21113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2" name="Oval 92"/>
          <p:cNvSpPr>
            <a:spLocks noChangeArrowheads="1"/>
          </p:cNvSpPr>
          <p:nvPr/>
        </p:nvSpPr>
        <p:spPr bwMode="auto">
          <a:xfrm>
            <a:off x="6710363" y="3335338"/>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3" name="Oval 93"/>
          <p:cNvSpPr>
            <a:spLocks noChangeArrowheads="1"/>
          </p:cNvSpPr>
          <p:nvPr/>
        </p:nvSpPr>
        <p:spPr bwMode="auto">
          <a:xfrm>
            <a:off x="7286625" y="4344988"/>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4" name="Oval 94"/>
          <p:cNvSpPr>
            <a:spLocks noChangeArrowheads="1"/>
          </p:cNvSpPr>
          <p:nvPr/>
        </p:nvSpPr>
        <p:spPr bwMode="auto">
          <a:xfrm>
            <a:off x="6565900" y="3048000"/>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5" name="Oval 95"/>
          <p:cNvSpPr>
            <a:spLocks noChangeArrowheads="1"/>
          </p:cNvSpPr>
          <p:nvPr/>
        </p:nvSpPr>
        <p:spPr bwMode="auto">
          <a:xfrm>
            <a:off x="6997700" y="34067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6" name="Oval 96"/>
          <p:cNvSpPr>
            <a:spLocks noChangeArrowheads="1"/>
          </p:cNvSpPr>
          <p:nvPr/>
        </p:nvSpPr>
        <p:spPr bwMode="auto">
          <a:xfrm>
            <a:off x="7286625" y="3479800"/>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7" name="Oval 97"/>
          <p:cNvSpPr>
            <a:spLocks noChangeArrowheads="1"/>
          </p:cNvSpPr>
          <p:nvPr/>
        </p:nvSpPr>
        <p:spPr bwMode="auto">
          <a:xfrm>
            <a:off x="7358063" y="383857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8" name="Oval 98"/>
          <p:cNvSpPr>
            <a:spLocks noChangeArrowheads="1"/>
          </p:cNvSpPr>
          <p:nvPr/>
        </p:nvSpPr>
        <p:spPr bwMode="auto">
          <a:xfrm>
            <a:off x="7213600" y="2184400"/>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99" name="Oval 99"/>
          <p:cNvSpPr>
            <a:spLocks noChangeArrowheads="1"/>
          </p:cNvSpPr>
          <p:nvPr/>
        </p:nvSpPr>
        <p:spPr bwMode="auto">
          <a:xfrm>
            <a:off x="7502525" y="2689225"/>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00" name="Oval 100"/>
          <p:cNvSpPr>
            <a:spLocks noChangeArrowheads="1"/>
          </p:cNvSpPr>
          <p:nvPr/>
        </p:nvSpPr>
        <p:spPr bwMode="auto">
          <a:xfrm>
            <a:off x="7718425" y="3192463"/>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01" name="Oval 101"/>
          <p:cNvSpPr>
            <a:spLocks noChangeArrowheads="1"/>
          </p:cNvSpPr>
          <p:nvPr/>
        </p:nvSpPr>
        <p:spPr bwMode="auto">
          <a:xfrm>
            <a:off x="7934325" y="2832100"/>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02" name="Oval 102"/>
          <p:cNvSpPr>
            <a:spLocks noChangeArrowheads="1"/>
          </p:cNvSpPr>
          <p:nvPr/>
        </p:nvSpPr>
        <p:spPr bwMode="auto">
          <a:xfrm>
            <a:off x="6997700" y="2832100"/>
            <a:ext cx="142875" cy="142875"/>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25705" name="Object 105"/>
          <p:cNvGraphicFramePr>
            <a:graphicFrameLocks noGrp="1" noChangeAspect="1"/>
          </p:cNvGraphicFramePr>
          <p:nvPr>
            <p:ph sz="quarter" idx="3"/>
          </p:nvPr>
        </p:nvGraphicFramePr>
        <p:xfrm>
          <a:off x="7534275" y="2120900"/>
          <a:ext cx="1047750" cy="422275"/>
        </p:xfrm>
        <a:graphic>
          <a:graphicData uri="http://schemas.openxmlformats.org/presentationml/2006/ole">
            <mc:AlternateContent xmlns:mc="http://schemas.openxmlformats.org/markup-compatibility/2006">
              <mc:Choice xmlns:v="urn:schemas-microsoft-com:vml" Requires="v">
                <p:oleObj spid="_x0000_s39070" name="Equation" r:id="rId6" imgW="431640" imgH="203040" progId="Equation.3">
                  <p:embed/>
                </p:oleObj>
              </mc:Choice>
              <mc:Fallback>
                <p:oleObj name="Equation" r:id="rId6" imgW="431640" imgH="2030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34275" y="2120900"/>
                        <a:ext cx="1047750"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07" name="Object 107"/>
          <p:cNvGraphicFramePr>
            <a:graphicFrameLocks noChangeAspect="1"/>
          </p:cNvGraphicFramePr>
          <p:nvPr/>
        </p:nvGraphicFramePr>
        <p:xfrm>
          <a:off x="4211638" y="3902075"/>
          <a:ext cx="1047750" cy="492125"/>
        </p:xfrm>
        <a:graphic>
          <a:graphicData uri="http://schemas.openxmlformats.org/presentationml/2006/ole">
            <mc:AlternateContent xmlns:mc="http://schemas.openxmlformats.org/markup-compatibility/2006">
              <mc:Choice xmlns:v="urn:schemas-microsoft-com:vml" Requires="v">
                <p:oleObj spid="_x0000_s39071" name="Equation" r:id="rId8" imgW="431640" imgH="203040" progId="Equation.3">
                  <p:embed/>
                </p:oleObj>
              </mc:Choice>
              <mc:Fallback>
                <p:oleObj name="Equation" r:id="rId8" imgW="431640" imgH="2030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11638" y="3902075"/>
                        <a:ext cx="104775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08" name="Object 108"/>
          <p:cNvGraphicFramePr>
            <a:graphicFrameLocks noChangeAspect="1"/>
          </p:cNvGraphicFramePr>
          <p:nvPr/>
        </p:nvGraphicFramePr>
        <p:xfrm>
          <a:off x="1042988" y="5240338"/>
          <a:ext cx="400050" cy="554037"/>
        </p:xfrm>
        <a:graphic>
          <a:graphicData uri="http://schemas.openxmlformats.org/presentationml/2006/ole">
            <mc:AlternateContent xmlns:mc="http://schemas.openxmlformats.org/markup-compatibility/2006">
              <mc:Choice xmlns:v="urn:schemas-microsoft-com:vml" Requires="v">
                <p:oleObj spid="_x0000_s39072" name="Equation" r:id="rId10" imgW="164880" imgH="228600" progId="Equation.3">
                  <p:embed/>
                </p:oleObj>
              </mc:Choice>
              <mc:Fallback>
                <p:oleObj name="Equation" r:id="rId10" imgW="164880" imgH="2286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42988" y="5240338"/>
                        <a:ext cx="400050" cy="554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09" name="Object 109"/>
          <p:cNvGraphicFramePr>
            <a:graphicFrameLocks noChangeAspect="1"/>
          </p:cNvGraphicFramePr>
          <p:nvPr/>
        </p:nvGraphicFramePr>
        <p:xfrm>
          <a:off x="1619250" y="5472113"/>
          <a:ext cx="338138" cy="522287"/>
        </p:xfrm>
        <a:graphic>
          <a:graphicData uri="http://schemas.openxmlformats.org/presentationml/2006/ole">
            <mc:AlternateContent xmlns:mc="http://schemas.openxmlformats.org/markup-compatibility/2006">
              <mc:Choice xmlns:v="urn:schemas-microsoft-com:vml" Requires="v">
                <p:oleObj spid="_x0000_s39073" name="Equation" r:id="rId12" imgW="139680" imgH="215640" progId="Equation.3">
                  <p:embed/>
                </p:oleObj>
              </mc:Choice>
              <mc:Fallback>
                <p:oleObj name="Equation" r:id="rId12" imgW="139680" imgH="21564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619250" y="5472113"/>
                        <a:ext cx="338138" cy="52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10" name="Object 110"/>
          <p:cNvGraphicFramePr>
            <a:graphicFrameLocks noChangeAspect="1"/>
          </p:cNvGraphicFramePr>
          <p:nvPr/>
        </p:nvGraphicFramePr>
        <p:xfrm>
          <a:off x="2732088" y="5395913"/>
          <a:ext cx="400050" cy="522287"/>
        </p:xfrm>
        <a:graphic>
          <a:graphicData uri="http://schemas.openxmlformats.org/presentationml/2006/ole">
            <mc:AlternateContent xmlns:mc="http://schemas.openxmlformats.org/markup-compatibility/2006">
              <mc:Choice xmlns:v="urn:schemas-microsoft-com:vml" Requires="v">
                <p:oleObj spid="_x0000_s39074" name="Equation" r:id="rId14" imgW="164880" imgH="215640" progId="Equation.3">
                  <p:embed/>
                </p:oleObj>
              </mc:Choice>
              <mc:Fallback>
                <p:oleObj name="Equation" r:id="rId14" imgW="164880" imgH="21564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732088" y="5395913"/>
                        <a:ext cx="400050" cy="52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711" name="Line 111"/>
          <p:cNvSpPr>
            <a:spLocks noChangeShapeType="1"/>
          </p:cNvSpPr>
          <p:nvPr/>
        </p:nvSpPr>
        <p:spPr bwMode="auto">
          <a:xfrm flipV="1">
            <a:off x="1979613" y="3975100"/>
            <a:ext cx="0" cy="574675"/>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713" name="Oval 113"/>
          <p:cNvSpPr>
            <a:spLocks noChangeArrowheads="1"/>
          </p:cNvSpPr>
          <p:nvPr/>
        </p:nvSpPr>
        <p:spPr bwMode="auto">
          <a:xfrm>
            <a:off x="1547813" y="4549775"/>
            <a:ext cx="863600" cy="8636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714" name="Line 114"/>
          <p:cNvSpPr>
            <a:spLocks noChangeShapeType="1"/>
          </p:cNvSpPr>
          <p:nvPr/>
        </p:nvSpPr>
        <p:spPr bwMode="auto">
          <a:xfrm>
            <a:off x="1547813" y="4981575"/>
            <a:ext cx="8636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aphicFrame>
        <p:nvGraphicFramePr>
          <p:cNvPr id="25715" name="Object 115"/>
          <p:cNvGraphicFramePr>
            <a:graphicFrameLocks noChangeAspect="1"/>
          </p:cNvGraphicFramePr>
          <p:nvPr/>
        </p:nvGraphicFramePr>
        <p:xfrm>
          <a:off x="1836738" y="4965700"/>
          <a:ext cx="431800" cy="376238"/>
        </p:xfrm>
        <a:graphic>
          <a:graphicData uri="http://schemas.openxmlformats.org/presentationml/2006/ole">
            <mc:AlternateContent xmlns:mc="http://schemas.openxmlformats.org/markup-compatibility/2006">
              <mc:Choice xmlns:v="urn:schemas-microsoft-com:vml" Requires="v">
                <p:oleObj spid="_x0000_s39075" name="Equation" r:id="rId16" imgW="291960" imgH="253800" progId="Equation.3">
                  <p:embed/>
                </p:oleObj>
              </mc:Choice>
              <mc:Fallback>
                <p:oleObj name="Equation" r:id="rId16" imgW="291960" imgH="25380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836738" y="4965700"/>
                        <a:ext cx="431800" cy="376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5719" name="Group 119"/>
          <p:cNvGrpSpPr>
            <a:grpSpLocks/>
          </p:cNvGrpSpPr>
          <p:nvPr/>
        </p:nvGrpSpPr>
        <p:grpSpPr bwMode="auto">
          <a:xfrm>
            <a:off x="1692275" y="4694238"/>
            <a:ext cx="504825" cy="217487"/>
            <a:chOff x="1066" y="2614"/>
            <a:chExt cx="363" cy="182"/>
          </a:xfrm>
        </p:grpSpPr>
        <p:sp>
          <p:nvSpPr>
            <p:cNvPr id="25716" name="Line 116"/>
            <p:cNvSpPr>
              <a:spLocks noChangeShapeType="1"/>
            </p:cNvSpPr>
            <p:nvPr/>
          </p:nvSpPr>
          <p:spPr bwMode="auto">
            <a:xfrm>
              <a:off x="1066" y="2796"/>
              <a:ext cx="181"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717" name="Line 117"/>
            <p:cNvSpPr>
              <a:spLocks noChangeShapeType="1"/>
            </p:cNvSpPr>
            <p:nvPr/>
          </p:nvSpPr>
          <p:spPr bwMode="auto">
            <a:xfrm flipV="1">
              <a:off x="1247" y="2614"/>
              <a:ext cx="0" cy="18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718" name="Line 118"/>
            <p:cNvSpPr>
              <a:spLocks noChangeShapeType="1"/>
            </p:cNvSpPr>
            <p:nvPr/>
          </p:nvSpPr>
          <p:spPr bwMode="auto">
            <a:xfrm>
              <a:off x="1247" y="2614"/>
              <a:ext cx="182"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25720" name="Line 120"/>
          <p:cNvSpPr>
            <a:spLocks noChangeShapeType="1"/>
          </p:cNvSpPr>
          <p:nvPr/>
        </p:nvSpPr>
        <p:spPr bwMode="auto">
          <a:xfrm>
            <a:off x="900113" y="6278563"/>
            <a:ext cx="0" cy="3603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721" name="Line 121"/>
          <p:cNvSpPr>
            <a:spLocks noChangeShapeType="1"/>
          </p:cNvSpPr>
          <p:nvPr/>
        </p:nvSpPr>
        <p:spPr bwMode="auto">
          <a:xfrm>
            <a:off x="1979613" y="6278563"/>
            <a:ext cx="0" cy="3603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722" name="Line 122"/>
          <p:cNvSpPr>
            <a:spLocks noChangeShapeType="1"/>
          </p:cNvSpPr>
          <p:nvPr/>
        </p:nvSpPr>
        <p:spPr bwMode="auto">
          <a:xfrm>
            <a:off x="3132138" y="6278563"/>
            <a:ext cx="0" cy="3603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aphicFrame>
        <p:nvGraphicFramePr>
          <p:cNvPr id="25723" name="Object 123"/>
          <p:cNvGraphicFramePr>
            <a:graphicFrameLocks noChangeAspect="1"/>
          </p:cNvGraphicFramePr>
          <p:nvPr/>
        </p:nvGraphicFramePr>
        <p:xfrm>
          <a:off x="2041525" y="5805488"/>
          <a:ext cx="369888" cy="1108075"/>
        </p:xfrm>
        <a:graphic>
          <a:graphicData uri="http://schemas.openxmlformats.org/presentationml/2006/ole">
            <mc:AlternateContent xmlns:mc="http://schemas.openxmlformats.org/markup-compatibility/2006">
              <mc:Choice xmlns:v="urn:schemas-microsoft-com:vml" Requires="v">
                <p:oleObj spid="_x0000_s39076" name="Equation" r:id="rId18" imgW="152280" imgH="457200" progId="Equation.3">
                  <p:embed/>
                </p:oleObj>
              </mc:Choice>
              <mc:Fallback>
                <p:oleObj name="Equation" r:id="rId18" imgW="152280" imgH="45720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041525" y="5805488"/>
                        <a:ext cx="369888" cy="110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24" name="Object 124"/>
          <p:cNvGraphicFramePr>
            <a:graphicFrameLocks noChangeAspect="1"/>
          </p:cNvGraphicFramePr>
          <p:nvPr/>
        </p:nvGraphicFramePr>
        <p:xfrm>
          <a:off x="3203575" y="6257925"/>
          <a:ext cx="401638" cy="523875"/>
        </p:xfrm>
        <a:graphic>
          <a:graphicData uri="http://schemas.openxmlformats.org/presentationml/2006/ole">
            <mc:AlternateContent xmlns:mc="http://schemas.openxmlformats.org/markup-compatibility/2006">
              <mc:Choice xmlns:v="urn:schemas-microsoft-com:vml" Requires="v">
                <p:oleObj spid="_x0000_s39077" name="Equation" r:id="rId20" imgW="164880" imgH="215640" progId="Equation.3">
                  <p:embed/>
                </p:oleObj>
              </mc:Choice>
              <mc:Fallback>
                <p:oleObj name="Equation" r:id="rId20" imgW="164880" imgH="215640" progId="Equation.3">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203575" y="6257925"/>
                        <a:ext cx="401638" cy="52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25" name="Object 125"/>
          <p:cNvGraphicFramePr>
            <a:graphicFrameLocks noChangeAspect="1"/>
          </p:cNvGraphicFramePr>
          <p:nvPr/>
        </p:nvGraphicFramePr>
        <p:xfrm>
          <a:off x="1042988" y="6350000"/>
          <a:ext cx="215900" cy="400050"/>
        </p:xfrm>
        <a:graphic>
          <a:graphicData uri="http://schemas.openxmlformats.org/presentationml/2006/ole">
            <mc:AlternateContent xmlns:mc="http://schemas.openxmlformats.org/markup-compatibility/2006">
              <mc:Choice xmlns:v="urn:schemas-microsoft-com:vml" Requires="v">
                <p:oleObj spid="_x0000_s39078" name="Equation" r:id="rId22" imgW="88560" imgH="164880" progId="Equation.3">
                  <p:embed/>
                </p:oleObj>
              </mc:Choice>
              <mc:Fallback>
                <p:oleObj name="Equation" r:id="rId22" imgW="88560" imgH="164880" progId="Equation.3">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042988" y="6350000"/>
                        <a:ext cx="215900"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26" name="Object 126"/>
          <p:cNvGraphicFramePr>
            <a:graphicFrameLocks noChangeAspect="1"/>
          </p:cNvGraphicFramePr>
          <p:nvPr/>
        </p:nvGraphicFramePr>
        <p:xfrm>
          <a:off x="2411413" y="4960938"/>
          <a:ext cx="2598737" cy="525462"/>
        </p:xfrm>
        <a:graphic>
          <a:graphicData uri="http://schemas.openxmlformats.org/presentationml/2006/ole">
            <mc:AlternateContent xmlns:mc="http://schemas.openxmlformats.org/markup-compatibility/2006">
              <mc:Choice xmlns:v="urn:schemas-microsoft-com:vml" Requires="v">
                <p:oleObj spid="_x0000_s39079" name="Equation" r:id="rId24" imgW="1130040" imgH="228600" progId="Equation.3">
                  <p:embed/>
                </p:oleObj>
              </mc:Choice>
              <mc:Fallback>
                <p:oleObj name="Equation" r:id="rId24" imgW="1130040" imgH="228600" progId="Equation.3">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411413" y="4960938"/>
                        <a:ext cx="2598737" cy="525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27" name="Object 127"/>
          <p:cNvGraphicFramePr>
            <a:graphicFrameLocks noChangeAspect="1"/>
          </p:cNvGraphicFramePr>
          <p:nvPr/>
        </p:nvGraphicFramePr>
        <p:xfrm>
          <a:off x="323850" y="4117975"/>
          <a:ext cx="1665288" cy="466725"/>
        </p:xfrm>
        <a:graphic>
          <a:graphicData uri="http://schemas.openxmlformats.org/presentationml/2006/ole">
            <mc:AlternateContent xmlns:mc="http://schemas.openxmlformats.org/markup-compatibility/2006">
              <mc:Choice xmlns:v="urn:schemas-microsoft-com:vml" Requires="v">
                <p:oleObj spid="_x0000_s39080" name="Equation" r:id="rId26" imgW="723600" imgH="203040" progId="Equation.3">
                  <p:embed/>
                </p:oleObj>
              </mc:Choice>
              <mc:Fallback>
                <p:oleObj name="Equation" r:id="rId26" imgW="723600" imgH="203040" progId="Equation.3">
                  <p:embed/>
                  <p:pic>
                    <p:nvPicPr>
                      <p:cNvPr id="0" name=""/>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23850" y="4117975"/>
                        <a:ext cx="1665288" cy="46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8971085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050"/>
          <p:cNvSpPr>
            <a:spLocks noGrp="1" noChangeArrowheads="1"/>
          </p:cNvSpPr>
          <p:nvPr>
            <p:ph type="title"/>
          </p:nvPr>
        </p:nvSpPr>
        <p:spPr>
          <a:xfrm>
            <a:off x="457200" y="115888"/>
            <a:ext cx="8229600" cy="1371600"/>
          </a:xfrm>
        </p:spPr>
        <p:txBody>
          <a:bodyPr/>
          <a:lstStyle/>
          <a:p>
            <a:r>
              <a:rPr lang="en-US"/>
              <a:t>Learning (The perceptron rule)</a:t>
            </a:r>
          </a:p>
        </p:txBody>
      </p:sp>
      <p:sp>
        <p:nvSpPr>
          <p:cNvPr id="185347" name="Rectangle 2051"/>
          <p:cNvSpPr>
            <a:spLocks noGrp="1" noChangeArrowheads="1"/>
          </p:cNvSpPr>
          <p:nvPr>
            <p:ph type="body" sz="half" idx="1"/>
          </p:nvPr>
        </p:nvSpPr>
        <p:spPr>
          <a:xfrm>
            <a:off x="468313" y="1125538"/>
            <a:ext cx="8291512" cy="4238625"/>
          </a:xfrm>
        </p:spPr>
        <p:txBody>
          <a:bodyPr/>
          <a:lstStyle/>
          <a:p>
            <a:r>
              <a:rPr lang="en-US" sz="2400"/>
              <a:t>Minimization of the cost function :</a:t>
            </a:r>
          </a:p>
          <a:p>
            <a:endParaRPr lang="en-US" sz="2400"/>
          </a:p>
          <a:p>
            <a:r>
              <a:rPr lang="en-US" sz="2400"/>
              <a:t>J(c) is always &gt;= 0 (M is the ensemble of bad classified examples)</a:t>
            </a:r>
          </a:p>
          <a:p>
            <a:r>
              <a:rPr lang="en-US" sz="2400"/>
              <a:t>        is the target value </a:t>
            </a:r>
          </a:p>
          <a:p>
            <a:r>
              <a:rPr lang="en-US" sz="2400"/>
              <a:t>Partial cost</a:t>
            </a:r>
          </a:p>
          <a:p>
            <a:pPr lvl="1"/>
            <a:r>
              <a:rPr lang="en-US" sz="2000"/>
              <a:t>If          is not well classified :</a:t>
            </a:r>
          </a:p>
          <a:p>
            <a:pPr lvl="1"/>
            <a:r>
              <a:rPr lang="en-US" sz="2000"/>
              <a:t>If	          is well classified</a:t>
            </a:r>
          </a:p>
          <a:p>
            <a:r>
              <a:rPr lang="en-US" sz="2400"/>
              <a:t> Partial cost gradient</a:t>
            </a:r>
          </a:p>
          <a:p>
            <a:r>
              <a:rPr lang="en-US" sz="2400"/>
              <a:t>Perceptron algorithm</a:t>
            </a:r>
          </a:p>
          <a:p>
            <a:endParaRPr lang="en-US" sz="2400"/>
          </a:p>
          <a:p>
            <a:endParaRPr lang="en-US" sz="2400"/>
          </a:p>
          <a:p>
            <a:endParaRPr lang="en-US" sz="2400"/>
          </a:p>
          <a:p>
            <a:endParaRPr lang="en-US" sz="2400"/>
          </a:p>
          <a:p>
            <a:endParaRPr lang="en-US" sz="2400"/>
          </a:p>
          <a:p>
            <a:endParaRPr lang="en-US" sz="2400"/>
          </a:p>
          <a:p>
            <a:pPr>
              <a:buFont typeface="Wingdings" pitchFamily="2" charset="2"/>
              <a:buNone/>
            </a:pPr>
            <a:endParaRPr lang="en-US" sz="2400"/>
          </a:p>
        </p:txBody>
      </p:sp>
      <p:graphicFrame>
        <p:nvGraphicFramePr>
          <p:cNvPr id="185352" name="Object 2056"/>
          <p:cNvGraphicFramePr>
            <a:graphicFrameLocks noGrp="1" noChangeAspect="1"/>
          </p:cNvGraphicFramePr>
          <p:nvPr>
            <p:ph sz="quarter" idx="3"/>
          </p:nvPr>
        </p:nvGraphicFramePr>
        <p:xfrm>
          <a:off x="1674813" y="3657600"/>
          <a:ext cx="304800" cy="347663"/>
        </p:xfrm>
        <a:graphic>
          <a:graphicData uri="http://schemas.openxmlformats.org/presentationml/2006/ole">
            <mc:AlternateContent xmlns:mc="http://schemas.openxmlformats.org/markup-compatibility/2006">
              <mc:Choice xmlns:v="urn:schemas-microsoft-com:vml" Requires="v">
                <p:oleObj spid="_x0000_s36969" name="Equation" r:id="rId4" imgW="177480" imgH="203040" progId="Equation.3">
                  <p:embed/>
                </p:oleObj>
              </mc:Choice>
              <mc:Fallback>
                <p:oleObj name="Equation" r:id="rId4" imgW="177480" imgH="2030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4813" y="3657600"/>
                        <a:ext cx="304800" cy="347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55" name="Object 2059"/>
          <p:cNvGraphicFramePr>
            <a:graphicFrameLocks noGrp="1" noChangeAspect="1"/>
          </p:cNvGraphicFramePr>
          <p:nvPr>
            <p:ph sz="quarter" idx="2"/>
          </p:nvPr>
        </p:nvGraphicFramePr>
        <p:xfrm>
          <a:off x="5580063" y="1147763"/>
          <a:ext cx="2919412" cy="625475"/>
        </p:xfrm>
        <a:graphic>
          <a:graphicData uri="http://schemas.openxmlformats.org/presentationml/2006/ole">
            <mc:AlternateContent xmlns:mc="http://schemas.openxmlformats.org/markup-compatibility/2006">
              <mc:Choice xmlns:v="urn:schemas-microsoft-com:vml" Requires="v">
                <p:oleObj spid="_x0000_s36970" name="Equation" r:id="rId6" imgW="1244520" imgH="266400" progId="Equation.3">
                  <p:embed/>
                </p:oleObj>
              </mc:Choice>
              <mc:Fallback>
                <p:oleObj name="Equation" r:id="rId6" imgW="1244520" imgH="2664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80063" y="1147763"/>
                        <a:ext cx="2919412" cy="625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57" name="Object 2061"/>
          <p:cNvGraphicFramePr>
            <a:graphicFrameLocks noChangeAspect="1"/>
          </p:cNvGraphicFramePr>
          <p:nvPr/>
        </p:nvGraphicFramePr>
        <p:xfrm>
          <a:off x="954088" y="2854325"/>
          <a:ext cx="377825" cy="503238"/>
        </p:xfrm>
        <a:graphic>
          <a:graphicData uri="http://schemas.openxmlformats.org/presentationml/2006/ole">
            <mc:AlternateContent xmlns:mc="http://schemas.openxmlformats.org/markup-compatibility/2006">
              <mc:Choice xmlns:v="urn:schemas-microsoft-com:vml" Requires="v">
                <p:oleObj spid="_x0000_s36971" name="Equation" r:id="rId8" imgW="190440" imgH="253800" progId="Equation.3">
                  <p:embed/>
                </p:oleObj>
              </mc:Choice>
              <mc:Fallback>
                <p:oleObj name="Equation" r:id="rId8" imgW="190440" imgH="2538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54088" y="2854325"/>
                        <a:ext cx="377825" cy="503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58" name="Object 2062"/>
          <p:cNvGraphicFramePr>
            <a:graphicFrameLocks noChangeAspect="1"/>
          </p:cNvGraphicFramePr>
          <p:nvPr/>
        </p:nvGraphicFramePr>
        <p:xfrm>
          <a:off x="827088" y="5373688"/>
          <a:ext cx="7273925" cy="1081087"/>
        </p:xfrm>
        <a:graphic>
          <a:graphicData uri="http://schemas.openxmlformats.org/presentationml/2006/ole">
            <mc:AlternateContent xmlns:mc="http://schemas.openxmlformats.org/markup-compatibility/2006">
              <mc:Choice xmlns:v="urn:schemas-microsoft-com:vml" Requires="v">
                <p:oleObj spid="_x0000_s36972" name="Equation" r:id="rId10" imgW="3581280" imgH="533160" progId="Equation.3">
                  <p:embed/>
                </p:oleObj>
              </mc:Choice>
              <mc:Fallback>
                <p:oleObj name="Equation" r:id="rId10" imgW="3581280" imgH="53316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27088" y="5373688"/>
                        <a:ext cx="7273925" cy="1081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59" name="Object 2063"/>
          <p:cNvGraphicFramePr>
            <a:graphicFrameLocks noChangeAspect="1"/>
          </p:cNvGraphicFramePr>
          <p:nvPr/>
        </p:nvGraphicFramePr>
        <p:xfrm>
          <a:off x="1674813" y="4017963"/>
          <a:ext cx="304800" cy="347662"/>
        </p:xfrm>
        <a:graphic>
          <a:graphicData uri="http://schemas.openxmlformats.org/presentationml/2006/ole">
            <mc:AlternateContent xmlns:mc="http://schemas.openxmlformats.org/markup-compatibility/2006">
              <mc:Choice xmlns:v="urn:schemas-microsoft-com:vml" Requires="v">
                <p:oleObj spid="_x0000_s36973" name="Equation" r:id="rId12" imgW="177480" imgH="203040" progId="Equation.3">
                  <p:embed/>
                </p:oleObj>
              </mc:Choice>
              <mc:Fallback>
                <p:oleObj name="Equation" r:id="rId12" imgW="177480" imgH="2030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4813" y="4017963"/>
                        <a:ext cx="304800" cy="347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60" name="Object 2064"/>
          <p:cNvGraphicFramePr>
            <a:graphicFrameLocks noChangeAspect="1"/>
          </p:cNvGraphicFramePr>
          <p:nvPr/>
        </p:nvGraphicFramePr>
        <p:xfrm>
          <a:off x="4625975" y="3605213"/>
          <a:ext cx="1674813" cy="471487"/>
        </p:xfrm>
        <a:graphic>
          <a:graphicData uri="http://schemas.openxmlformats.org/presentationml/2006/ole">
            <mc:AlternateContent xmlns:mc="http://schemas.openxmlformats.org/markup-compatibility/2006">
              <mc:Choice xmlns:v="urn:schemas-microsoft-com:vml" Requires="v">
                <p:oleObj spid="_x0000_s36974" name="Equation" r:id="rId13" imgW="901440" imgH="253800" progId="Equation.3">
                  <p:embed/>
                </p:oleObj>
              </mc:Choice>
              <mc:Fallback>
                <p:oleObj name="Equation" r:id="rId13" imgW="901440" imgH="2538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25975" y="3605213"/>
                        <a:ext cx="1674813" cy="471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61" name="Object 2065"/>
          <p:cNvGraphicFramePr>
            <a:graphicFrameLocks noChangeAspect="1"/>
          </p:cNvGraphicFramePr>
          <p:nvPr/>
        </p:nvGraphicFramePr>
        <p:xfrm>
          <a:off x="4554538" y="4005263"/>
          <a:ext cx="1096962" cy="411162"/>
        </p:xfrm>
        <a:graphic>
          <a:graphicData uri="http://schemas.openxmlformats.org/presentationml/2006/ole">
            <mc:AlternateContent xmlns:mc="http://schemas.openxmlformats.org/markup-compatibility/2006">
              <mc:Choice xmlns:v="urn:schemas-microsoft-com:vml" Requires="v">
                <p:oleObj spid="_x0000_s36975" name="Equation" r:id="rId15" imgW="609480" imgH="228600" progId="Equation.3">
                  <p:embed/>
                </p:oleObj>
              </mc:Choice>
              <mc:Fallback>
                <p:oleObj name="Equation" r:id="rId15" imgW="609480" imgH="2286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54538" y="4005263"/>
                        <a:ext cx="1096962" cy="411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5362" name="Object 2066"/>
          <p:cNvGraphicFramePr>
            <a:graphicFrameLocks noChangeAspect="1"/>
          </p:cNvGraphicFramePr>
          <p:nvPr/>
        </p:nvGraphicFramePr>
        <p:xfrm>
          <a:off x="6519863" y="4221163"/>
          <a:ext cx="1797050" cy="750887"/>
        </p:xfrm>
        <a:graphic>
          <a:graphicData uri="http://schemas.openxmlformats.org/presentationml/2006/ole">
            <mc:AlternateContent xmlns:mc="http://schemas.openxmlformats.org/markup-compatibility/2006">
              <mc:Choice xmlns:v="urn:schemas-microsoft-com:vml" Requires="v">
                <p:oleObj spid="_x0000_s36976" name="Equation" r:id="rId17" imgW="1002960" imgH="419040" progId="Equation.3">
                  <p:embed/>
                </p:oleObj>
              </mc:Choice>
              <mc:Fallback>
                <p:oleObj name="Equation" r:id="rId17" imgW="1002960" imgH="41904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519863" y="4221163"/>
                        <a:ext cx="1797050" cy="750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5363" name="Line 2067"/>
          <p:cNvSpPr>
            <a:spLocks noChangeShapeType="1"/>
          </p:cNvSpPr>
          <p:nvPr/>
        </p:nvSpPr>
        <p:spPr bwMode="auto">
          <a:xfrm>
            <a:off x="3924300" y="4652963"/>
            <a:ext cx="2447925" cy="0"/>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85364" name="Rectangle 2068"/>
          <p:cNvSpPr>
            <a:spLocks noChangeArrowheads="1"/>
          </p:cNvSpPr>
          <p:nvPr/>
        </p:nvSpPr>
        <p:spPr bwMode="auto">
          <a:xfrm>
            <a:off x="6372225" y="4076700"/>
            <a:ext cx="2376488" cy="11525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01748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4" name="Rectangle 2054"/>
          <p:cNvSpPr>
            <a:spLocks noGrp="1" noChangeArrowheads="1"/>
          </p:cNvSpPr>
          <p:nvPr>
            <p:ph type="body" idx="1"/>
          </p:nvPr>
        </p:nvSpPr>
        <p:spPr/>
        <p:txBody>
          <a:bodyPr/>
          <a:lstStyle/>
          <a:p>
            <a:r>
              <a:rPr lang="en-US"/>
              <a:t>The perceptron algorithm converges if examples are linearly separable</a:t>
            </a:r>
          </a:p>
        </p:txBody>
      </p:sp>
    </p:spTree>
    <p:extLst>
      <p:ext uri="{BB962C8B-B14F-4D97-AF65-F5344CB8AC3E}">
        <p14:creationId xmlns:p14="http://schemas.microsoft.com/office/powerpoint/2010/main" val="2704583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Multi-Layer Perceptron</a:t>
            </a:r>
          </a:p>
        </p:txBody>
      </p:sp>
      <p:sp>
        <p:nvSpPr>
          <p:cNvPr id="23655" name="Rectangle 103"/>
          <p:cNvSpPr>
            <a:spLocks noGrp="1" noChangeArrowheads="1"/>
          </p:cNvSpPr>
          <p:nvPr>
            <p:ph type="body" sz="half" idx="2"/>
          </p:nvPr>
        </p:nvSpPr>
        <p:spPr/>
        <p:txBody>
          <a:bodyPr/>
          <a:lstStyle/>
          <a:p>
            <a:r>
              <a:rPr lang="en-US"/>
              <a:t>One or more hidden layers</a:t>
            </a:r>
          </a:p>
          <a:p>
            <a:r>
              <a:rPr lang="en-US"/>
              <a:t>Sigmoid activations functions</a:t>
            </a:r>
          </a:p>
        </p:txBody>
      </p:sp>
      <p:sp>
        <p:nvSpPr>
          <p:cNvPr id="23557" name="Oval 5"/>
          <p:cNvSpPr>
            <a:spLocks noChangeArrowheads="1"/>
          </p:cNvSpPr>
          <p:nvPr/>
        </p:nvSpPr>
        <p:spPr bwMode="auto">
          <a:xfrm>
            <a:off x="1331913"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8" name="Oval 6"/>
          <p:cNvSpPr>
            <a:spLocks noChangeArrowheads="1"/>
          </p:cNvSpPr>
          <p:nvPr/>
        </p:nvSpPr>
        <p:spPr bwMode="auto">
          <a:xfrm>
            <a:off x="1908175"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9" name="Oval 7"/>
          <p:cNvSpPr>
            <a:spLocks noChangeArrowheads="1"/>
          </p:cNvSpPr>
          <p:nvPr/>
        </p:nvSpPr>
        <p:spPr bwMode="auto">
          <a:xfrm>
            <a:off x="2484438"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0" name="Oval 8"/>
          <p:cNvSpPr>
            <a:spLocks noChangeArrowheads="1"/>
          </p:cNvSpPr>
          <p:nvPr/>
        </p:nvSpPr>
        <p:spPr bwMode="auto">
          <a:xfrm>
            <a:off x="3132138"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1" name="Oval 9"/>
          <p:cNvSpPr>
            <a:spLocks noChangeArrowheads="1"/>
          </p:cNvSpPr>
          <p:nvPr/>
        </p:nvSpPr>
        <p:spPr bwMode="auto">
          <a:xfrm>
            <a:off x="3779838" y="43656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2" name="Oval 10"/>
          <p:cNvSpPr>
            <a:spLocks noChangeArrowheads="1"/>
          </p:cNvSpPr>
          <p:nvPr/>
        </p:nvSpPr>
        <p:spPr bwMode="auto">
          <a:xfrm>
            <a:off x="1331913"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3" name="Oval 11"/>
          <p:cNvSpPr>
            <a:spLocks noChangeArrowheads="1"/>
          </p:cNvSpPr>
          <p:nvPr/>
        </p:nvSpPr>
        <p:spPr bwMode="auto">
          <a:xfrm>
            <a:off x="1908175"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4" name="Oval 12"/>
          <p:cNvSpPr>
            <a:spLocks noChangeArrowheads="1"/>
          </p:cNvSpPr>
          <p:nvPr/>
        </p:nvSpPr>
        <p:spPr bwMode="auto">
          <a:xfrm>
            <a:off x="2484438"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5" name="Oval 13"/>
          <p:cNvSpPr>
            <a:spLocks noChangeArrowheads="1"/>
          </p:cNvSpPr>
          <p:nvPr/>
        </p:nvSpPr>
        <p:spPr bwMode="auto">
          <a:xfrm>
            <a:off x="3132138"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6" name="Oval 14"/>
          <p:cNvSpPr>
            <a:spLocks noChangeArrowheads="1"/>
          </p:cNvSpPr>
          <p:nvPr/>
        </p:nvSpPr>
        <p:spPr bwMode="auto">
          <a:xfrm>
            <a:off x="3779838" y="35020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7" name="Rectangle 15"/>
          <p:cNvSpPr>
            <a:spLocks noChangeArrowheads="1"/>
          </p:cNvSpPr>
          <p:nvPr/>
        </p:nvSpPr>
        <p:spPr bwMode="auto">
          <a:xfrm>
            <a:off x="755650" y="5518150"/>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8" name="Rectangle 16"/>
          <p:cNvSpPr>
            <a:spLocks noChangeArrowheads="1"/>
          </p:cNvSpPr>
          <p:nvPr/>
        </p:nvSpPr>
        <p:spPr bwMode="auto">
          <a:xfrm>
            <a:off x="1260475" y="5518150"/>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9" name="Rectangle 17"/>
          <p:cNvSpPr>
            <a:spLocks noChangeArrowheads="1"/>
          </p:cNvSpPr>
          <p:nvPr/>
        </p:nvSpPr>
        <p:spPr bwMode="auto">
          <a:xfrm>
            <a:off x="1836738" y="5518150"/>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0" name="Rectangle 18"/>
          <p:cNvSpPr>
            <a:spLocks noChangeArrowheads="1"/>
          </p:cNvSpPr>
          <p:nvPr/>
        </p:nvSpPr>
        <p:spPr bwMode="auto">
          <a:xfrm>
            <a:off x="2413000" y="5518150"/>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1" name="Rectangle 19"/>
          <p:cNvSpPr>
            <a:spLocks noChangeArrowheads="1"/>
          </p:cNvSpPr>
          <p:nvPr/>
        </p:nvSpPr>
        <p:spPr bwMode="auto">
          <a:xfrm>
            <a:off x="2989263" y="5518150"/>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2" name="Rectangle 20"/>
          <p:cNvSpPr>
            <a:spLocks noChangeArrowheads="1"/>
          </p:cNvSpPr>
          <p:nvPr/>
        </p:nvSpPr>
        <p:spPr bwMode="auto">
          <a:xfrm>
            <a:off x="3563938" y="5518150"/>
            <a:ext cx="287337"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3" name="Rectangle 21"/>
          <p:cNvSpPr>
            <a:spLocks noChangeArrowheads="1"/>
          </p:cNvSpPr>
          <p:nvPr/>
        </p:nvSpPr>
        <p:spPr bwMode="auto">
          <a:xfrm>
            <a:off x="4140200" y="5518150"/>
            <a:ext cx="287338" cy="287338"/>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5" name="Oval 23"/>
          <p:cNvSpPr>
            <a:spLocks noChangeArrowheads="1"/>
          </p:cNvSpPr>
          <p:nvPr/>
        </p:nvSpPr>
        <p:spPr bwMode="auto">
          <a:xfrm>
            <a:off x="2195513" y="26384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6" name="Oval 24"/>
          <p:cNvSpPr>
            <a:spLocks noChangeArrowheads="1"/>
          </p:cNvSpPr>
          <p:nvPr/>
        </p:nvSpPr>
        <p:spPr bwMode="auto">
          <a:xfrm>
            <a:off x="2843213" y="2638425"/>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7" name="Line 25"/>
          <p:cNvSpPr>
            <a:spLocks noChangeShapeType="1"/>
          </p:cNvSpPr>
          <p:nvPr/>
        </p:nvSpPr>
        <p:spPr bwMode="auto">
          <a:xfrm flipV="1">
            <a:off x="1547813" y="3068638"/>
            <a:ext cx="8636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78" name="Line 26"/>
          <p:cNvSpPr>
            <a:spLocks noChangeShapeType="1"/>
          </p:cNvSpPr>
          <p:nvPr/>
        </p:nvSpPr>
        <p:spPr bwMode="auto">
          <a:xfrm flipV="1">
            <a:off x="2195513" y="3068638"/>
            <a:ext cx="2159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79" name="Line 27"/>
          <p:cNvSpPr>
            <a:spLocks noChangeShapeType="1"/>
          </p:cNvSpPr>
          <p:nvPr/>
        </p:nvSpPr>
        <p:spPr bwMode="auto">
          <a:xfrm flipV="1">
            <a:off x="2195513" y="3068638"/>
            <a:ext cx="8636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0" name="Line 28"/>
          <p:cNvSpPr>
            <a:spLocks noChangeShapeType="1"/>
          </p:cNvSpPr>
          <p:nvPr/>
        </p:nvSpPr>
        <p:spPr bwMode="auto">
          <a:xfrm flipH="1" flipV="1">
            <a:off x="2411413" y="3068638"/>
            <a:ext cx="2889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1" name="Line 29"/>
          <p:cNvSpPr>
            <a:spLocks noChangeShapeType="1"/>
          </p:cNvSpPr>
          <p:nvPr/>
        </p:nvSpPr>
        <p:spPr bwMode="auto">
          <a:xfrm flipH="1" flipV="1">
            <a:off x="2411413" y="3068638"/>
            <a:ext cx="9366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2" name="Line 30"/>
          <p:cNvSpPr>
            <a:spLocks noChangeShapeType="1"/>
          </p:cNvSpPr>
          <p:nvPr/>
        </p:nvSpPr>
        <p:spPr bwMode="auto">
          <a:xfrm flipH="1" flipV="1">
            <a:off x="2411413" y="3068638"/>
            <a:ext cx="15843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3" name="Line 31"/>
          <p:cNvSpPr>
            <a:spLocks noChangeShapeType="1"/>
          </p:cNvSpPr>
          <p:nvPr/>
        </p:nvSpPr>
        <p:spPr bwMode="auto">
          <a:xfrm flipV="1">
            <a:off x="1547813" y="3068638"/>
            <a:ext cx="15113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4" name="Line 32"/>
          <p:cNvSpPr>
            <a:spLocks noChangeShapeType="1"/>
          </p:cNvSpPr>
          <p:nvPr/>
        </p:nvSpPr>
        <p:spPr bwMode="auto">
          <a:xfrm flipV="1">
            <a:off x="2700338" y="3068638"/>
            <a:ext cx="35877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5" name="Line 33"/>
          <p:cNvSpPr>
            <a:spLocks noChangeShapeType="1"/>
          </p:cNvSpPr>
          <p:nvPr/>
        </p:nvSpPr>
        <p:spPr bwMode="auto">
          <a:xfrm flipH="1" flipV="1">
            <a:off x="3059113" y="3068638"/>
            <a:ext cx="2889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6" name="Line 34"/>
          <p:cNvSpPr>
            <a:spLocks noChangeShapeType="1"/>
          </p:cNvSpPr>
          <p:nvPr/>
        </p:nvSpPr>
        <p:spPr bwMode="auto">
          <a:xfrm flipH="1" flipV="1">
            <a:off x="3059113" y="3068638"/>
            <a:ext cx="9366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7" name="Line 35"/>
          <p:cNvSpPr>
            <a:spLocks noChangeShapeType="1"/>
          </p:cNvSpPr>
          <p:nvPr/>
        </p:nvSpPr>
        <p:spPr bwMode="auto">
          <a:xfrm flipV="1">
            <a:off x="900113" y="4797425"/>
            <a:ext cx="647700"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8" name="Line 36"/>
          <p:cNvSpPr>
            <a:spLocks noChangeShapeType="1"/>
          </p:cNvSpPr>
          <p:nvPr/>
        </p:nvSpPr>
        <p:spPr bwMode="auto">
          <a:xfrm flipV="1">
            <a:off x="900113" y="4797425"/>
            <a:ext cx="1223962"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89" name="Line 37"/>
          <p:cNvSpPr>
            <a:spLocks noChangeShapeType="1"/>
          </p:cNvSpPr>
          <p:nvPr/>
        </p:nvSpPr>
        <p:spPr bwMode="auto">
          <a:xfrm flipV="1">
            <a:off x="900113" y="4797425"/>
            <a:ext cx="18002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0" name="Line 38"/>
          <p:cNvSpPr>
            <a:spLocks noChangeShapeType="1"/>
          </p:cNvSpPr>
          <p:nvPr/>
        </p:nvSpPr>
        <p:spPr bwMode="auto">
          <a:xfrm flipV="1">
            <a:off x="971550" y="4797425"/>
            <a:ext cx="2376488"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1" name="Line 39"/>
          <p:cNvSpPr>
            <a:spLocks noChangeShapeType="1"/>
          </p:cNvSpPr>
          <p:nvPr/>
        </p:nvSpPr>
        <p:spPr bwMode="auto">
          <a:xfrm flipV="1">
            <a:off x="971550" y="4797425"/>
            <a:ext cx="3024188"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2" name="Line 40"/>
          <p:cNvSpPr>
            <a:spLocks noChangeShapeType="1"/>
          </p:cNvSpPr>
          <p:nvPr/>
        </p:nvSpPr>
        <p:spPr bwMode="auto">
          <a:xfrm flipH="1" flipV="1">
            <a:off x="1547813" y="4797425"/>
            <a:ext cx="2736850"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3" name="Line 41"/>
          <p:cNvSpPr>
            <a:spLocks noChangeShapeType="1"/>
          </p:cNvSpPr>
          <p:nvPr/>
        </p:nvSpPr>
        <p:spPr bwMode="auto">
          <a:xfrm flipH="1" flipV="1">
            <a:off x="2124075" y="4797425"/>
            <a:ext cx="2160588"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4" name="Line 42"/>
          <p:cNvSpPr>
            <a:spLocks noChangeShapeType="1"/>
          </p:cNvSpPr>
          <p:nvPr/>
        </p:nvSpPr>
        <p:spPr bwMode="auto">
          <a:xfrm flipH="1" flipV="1">
            <a:off x="2700338" y="4797425"/>
            <a:ext cx="15843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5" name="Line 43"/>
          <p:cNvSpPr>
            <a:spLocks noChangeShapeType="1"/>
          </p:cNvSpPr>
          <p:nvPr/>
        </p:nvSpPr>
        <p:spPr bwMode="auto">
          <a:xfrm flipH="1" flipV="1">
            <a:off x="3348038" y="4797425"/>
            <a:ext cx="9366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6" name="Line 44"/>
          <p:cNvSpPr>
            <a:spLocks noChangeShapeType="1"/>
          </p:cNvSpPr>
          <p:nvPr/>
        </p:nvSpPr>
        <p:spPr bwMode="auto">
          <a:xfrm flipH="1" flipV="1">
            <a:off x="3995738" y="4797425"/>
            <a:ext cx="288925" cy="7191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7" name="Line 45"/>
          <p:cNvSpPr>
            <a:spLocks noChangeShapeType="1"/>
          </p:cNvSpPr>
          <p:nvPr/>
        </p:nvSpPr>
        <p:spPr bwMode="auto">
          <a:xfrm flipV="1">
            <a:off x="2411413" y="2133600"/>
            <a:ext cx="0" cy="5032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8" name="Line 46"/>
          <p:cNvSpPr>
            <a:spLocks noChangeShapeType="1"/>
          </p:cNvSpPr>
          <p:nvPr/>
        </p:nvSpPr>
        <p:spPr bwMode="auto">
          <a:xfrm flipV="1">
            <a:off x="3059113" y="2133600"/>
            <a:ext cx="0" cy="5032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599" name="Line 47"/>
          <p:cNvSpPr>
            <a:spLocks noChangeShapeType="1"/>
          </p:cNvSpPr>
          <p:nvPr/>
        </p:nvSpPr>
        <p:spPr bwMode="auto">
          <a:xfrm>
            <a:off x="1331913" y="4581525"/>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0" name="Line 48"/>
          <p:cNvSpPr>
            <a:spLocks noChangeShapeType="1"/>
          </p:cNvSpPr>
          <p:nvPr/>
        </p:nvSpPr>
        <p:spPr bwMode="auto">
          <a:xfrm>
            <a:off x="1908175" y="4581525"/>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1" name="Line 49"/>
          <p:cNvSpPr>
            <a:spLocks noChangeShapeType="1"/>
          </p:cNvSpPr>
          <p:nvPr/>
        </p:nvSpPr>
        <p:spPr bwMode="auto">
          <a:xfrm>
            <a:off x="2484438" y="4581525"/>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2" name="Line 50"/>
          <p:cNvSpPr>
            <a:spLocks noChangeShapeType="1"/>
          </p:cNvSpPr>
          <p:nvPr/>
        </p:nvSpPr>
        <p:spPr bwMode="auto">
          <a:xfrm>
            <a:off x="3132138" y="4581525"/>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3" name="Line 51"/>
          <p:cNvSpPr>
            <a:spLocks noChangeShapeType="1"/>
          </p:cNvSpPr>
          <p:nvPr/>
        </p:nvSpPr>
        <p:spPr bwMode="auto">
          <a:xfrm>
            <a:off x="3779838" y="4581525"/>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4" name="Line 52"/>
          <p:cNvSpPr>
            <a:spLocks noChangeShapeType="1"/>
          </p:cNvSpPr>
          <p:nvPr/>
        </p:nvSpPr>
        <p:spPr bwMode="auto">
          <a:xfrm>
            <a:off x="3779838" y="3716338"/>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5" name="Line 53"/>
          <p:cNvSpPr>
            <a:spLocks noChangeShapeType="1"/>
          </p:cNvSpPr>
          <p:nvPr/>
        </p:nvSpPr>
        <p:spPr bwMode="auto">
          <a:xfrm>
            <a:off x="3132138" y="3716338"/>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6" name="Line 54"/>
          <p:cNvSpPr>
            <a:spLocks noChangeShapeType="1"/>
          </p:cNvSpPr>
          <p:nvPr/>
        </p:nvSpPr>
        <p:spPr bwMode="auto">
          <a:xfrm>
            <a:off x="2484438" y="3716338"/>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7" name="Line 55"/>
          <p:cNvSpPr>
            <a:spLocks noChangeShapeType="1"/>
          </p:cNvSpPr>
          <p:nvPr/>
        </p:nvSpPr>
        <p:spPr bwMode="auto">
          <a:xfrm>
            <a:off x="1908175" y="3716338"/>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8" name="Line 56"/>
          <p:cNvSpPr>
            <a:spLocks noChangeShapeType="1"/>
          </p:cNvSpPr>
          <p:nvPr/>
        </p:nvSpPr>
        <p:spPr bwMode="auto">
          <a:xfrm>
            <a:off x="1331913" y="3716338"/>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09" name="Line 57"/>
          <p:cNvSpPr>
            <a:spLocks noChangeShapeType="1"/>
          </p:cNvSpPr>
          <p:nvPr/>
        </p:nvSpPr>
        <p:spPr bwMode="auto">
          <a:xfrm flipV="1">
            <a:off x="1547813" y="3933825"/>
            <a:ext cx="24479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0" name="Line 58"/>
          <p:cNvSpPr>
            <a:spLocks noChangeShapeType="1"/>
          </p:cNvSpPr>
          <p:nvPr/>
        </p:nvSpPr>
        <p:spPr bwMode="auto">
          <a:xfrm flipV="1">
            <a:off x="1547813" y="3933825"/>
            <a:ext cx="18002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1" name="Line 59"/>
          <p:cNvSpPr>
            <a:spLocks noChangeShapeType="1"/>
          </p:cNvSpPr>
          <p:nvPr/>
        </p:nvSpPr>
        <p:spPr bwMode="auto">
          <a:xfrm flipV="1">
            <a:off x="1547813" y="3933825"/>
            <a:ext cx="11525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2" name="Line 60"/>
          <p:cNvSpPr>
            <a:spLocks noChangeShapeType="1"/>
          </p:cNvSpPr>
          <p:nvPr/>
        </p:nvSpPr>
        <p:spPr bwMode="auto">
          <a:xfrm flipV="1">
            <a:off x="1547813" y="3933825"/>
            <a:ext cx="576262"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3" name="Line 61"/>
          <p:cNvSpPr>
            <a:spLocks noChangeShapeType="1"/>
          </p:cNvSpPr>
          <p:nvPr/>
        </p:nvSpPr>
        <p:spPr bwMode="auto">
          <a:xfrm flipV="1">
            <a:off x="1547813" y="4229100"/>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4" name="Line 62"/>
          <p:cNvSpPr>
            <a:spLocks noChangeShapeType="1"/>
          </p:cNvSpPr>
          <p:nvPr/>
        </p:nvSpPr>
        <p:spPr bwMode="auto">
          <a:xfrm>
            <a:off x="1547813" y="3933825"/>
            <a:ext cx="24479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5" name="Line 63"/>
          <p:cNvSpPr>
            <a:spLocks noChangeShapeType="1"/>
          </p:cNvSpPr>
          <p:nvPr/>
        </p:nvSpPr>
        <p:spPr bwMode="auto">
          <a:xfrm>
            <a:off x="2124075" y="3933825"/>
            <a:ext cx="18716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6" name="Line 64"/>
          <p:cNvSpPr>
            <a:spLocks noChangeShapeType="1"/>
          </p:cNvSpPr>
          <p:nvPr/>
        </p:nvSpPr>
        <p:spPr bwMode="auto">
          <a:xfrm>
            <a:off x="2700338" y="3933825"/>
            <a:ext cx="1366837"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7" name="Line 65"/>
          <p:cNvSpPr>
            <a:spLocks noChangeShapeType="1"/>
          </p:cNvSpPr>
          <p:nvPr/>
        </p:nvSpPr>
        <p:spPr bwMode="auto">
          <a:xfrm>
            <a:off x="3348038" y="3933825"/>
            <a:ext cx="6477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8" name="Line 66"/>
          <p:cNvSpPr>
            <a:spLocks noChangeShapeType="1"/>
          </p:cNvSpPr>
          <p:nvPr/>
        </p:nvSpPr>
        <p:spPr bwMode="auto">
          <a:xfrm>
            <a:off x="3995738"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19" name="Line 67"/>
          <p:cNvSpPr>
            <a:spLocks noChangeShapeType="1"/>
          </p:cNvSpPr>
          <p:nvPr/>
        </p:nvSpPr>
        <p:spPr bwMode="auto">
          <a:xfrm flipH="1" flipV="1">
            <a:off x="1547813" y="3933825"/>
            <a:ext cx="576262"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0" name="Line 68"/>
          <p:cNvSpPr>
            <a:spLocks noChangeShapeType="1"/>
          </p:cNvSpPr>
          <p:nvPr/>
        </p:nvSpPr>
        <p:spPr bwMode="auto">
          <a:xfrm flipV="1">
            <a:off x="2124075"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1" name="Line 69"/>
          <p:cNvSpPr>
            <a:spLocks noChangeShapeType="1"/>
          </p:cNvSpPr>
          <p:nvPr/>
        </p:nvSpPr>
        <p:spPr bwMode="auto">
          <a:xfrm flipV="1">
            <a:off x="2124075" y="3933825"/>
            <a:ext cx="5762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2" name="Line 70"/>
          <p:cNvSpPr>
            <a:spLocks noChangeShapeType="1"/>
          </p:cNvSpPr>
          <p:nvPr/>
        </p:nvSpPr>
        <p:spPr bwMode="auto">
          <a:xfrm flipV="1">
            <a:off x="2124075" y="3933825"/>
            <a:ext cx="12239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3" name="Line 71"/>
          <p:cNvSpPr>
            <a:spLocks noChangeShapeType="1"/>
          </p:cNvSpPr>
          <p:nvPr/>
        </p:nvSpPr>
        <p:spPr bwMode="auto">
          <a:xfrm flipV="1">
            <a:off x="2195513" y="3933825"/>
            <a:ext cx="18002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4" name="Line 72"/>
          <p:cNvSpPr>
            <a:spLocks noChangeShapeType="1"/>
          </p:cNvSpPr>
          <p:nvPr/>
        </p:nvSpPr>
        <p:spPr bwMode="auto">
          <a:xfrm>
            <a:off x="1547813" y="3933825"/>
            <a:ext cx="11525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5" name="Line 73"/>
          <p:cNvSpPr>
            <a:spLocks noChangeShapeType="1"/>
          </p:cNvSpPr>
          <p:nvPr/>
        </p:nvSpPr>
        <p:spPr bwMode="auto">
          <a:xfrm>
            <a:off x="2124075" y="3933825"/>
            <a:ext cx="5762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6" name="Line 74"/>
          <p:cNvSpPr>
            <a:spLocks noChangeShapeType="1"/>
          </p:cNvSpPr>
          <p:nvPr/>
        </p:nvSpPr>
        <p:spPr bwMode="auto">
          <a:xfrm>
            <a:off x="2700338"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7" name="Line 75"/>
          <p:cNvSpPr>
            <a:spLocks noChangeShapeType="1"/>
          </p:cNvSpPr>
          <p:nvPr/>
        </p:nvSpPr>
        <p:spPr bwMode="auto">
          <a:xfrm flipV="1">
            <a:off x="2700338" y="3933825"/>
            <a:ext cx="6477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8" name="Line 76"/>
          <p:cNvSpPr>
            <a:spLocks noChangeShapeType="1"/>
          </p:cNvSpPr>
          <p:nvPr/>
        </p:nvSpPr>
        <p:spPr bwMode="auto">
          <a:xfrm flipV="1">
            <a:off x="2700338" y="3933825"/>
            <a:ext cx="12954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29" name="Line 77"/>
          <p:cNvSpPr>
            <a:spLocks noChangeShapeType="1"/>
          </p:cNvSpPr>
          <p:nvPr/>
        </p:nvSpPr>
        <p:spPr bwMode="auto">
          <a:xfrm>
            <a:off x="1476375" y="3933825"/>
            <a:ext cx="18716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30" name="Line 78"/>
          <p:cNvSpPr>
            <a:spLocks noChangeShapeType="1"/>
          </p:cNvSpPr>
          <p:nvPr/>
        </p:nvSpPr>
        <p:spPr bwMode="auto">
          <a:xfrm>
            <a:off x="2124075" y="3933825"/>
            <a:ext cx="12239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31" name="Line 79"/>
          <p:cNvSpPr>
            <a:spLocks noChangeShapeType="1"/>
          </p:cNvSpPr>
          <p:nvPr/>
        </p:nvSpPr>
        <p:spPr bwMode="auto">
          <a:xfrm>
            <a:off x="2700338" y="3933825"/>
            <a:ext cx="6477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32" name="Line 80"/>
          <p:cNvSpPr>
            <a:spLocks noChangeShapeType="1"/>
          </p:cNvSpPr>
          <p:nvPr/>
        </p:nvSpPr>
        <p:spPr bwMode="auto">
          <a:xfrm>
            <a:off x="3348038" y="3933825"/>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33" name="Line 81"/>
          <p:cNvSpPr>
            <a:spLocks noChangeShapeType="1"/>
          </p:cNvSpPr>
          <p:nvPr/>
        </p:nvSpPr>
        <p:spPr bwMode="auto">
          <a:xfrm flipV="1">
            <a:off x="3348038" y="3933825"/>
            <a:ext cx="576262"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36" name="Freeform 84"/>
          <p:cNvSpPr>
            <a:spLocks/>
          </p:cNvSpPr>
          <p:nvPr/>
        </p:nvSpPr>
        <p:spPr bwMode="auto">
          <a:xfrm>
            <a:off x="3852863" y="3573463"/>
            <a:ext cx="287337"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37" name="Freeform 85"/>
          <p:cNvSpPr>
            <a:spLocks/>
          </p:cNvSpPr>
          <p:nvPr/>
        </p:nvSpPr>
        <p:spPr bwMode="auto">
          <a:xfrm>
            <a:off x="3205163" y="3573463"/>
            <a:ext cx="287337"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38" name="Freeform 86"/>
          <p:cNvSpPr>
            <a:spLocks/>
          </p:cNvSpPr>
          <p:nvPr/>
        </p:nvSpPr>
        <p:spPr bwMode="auto">
          <a:xfrm>
            <a:off x="2555875" y="3573463"/>
            <a:ext cx="287338"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39" name="Freeform 87"/>
          <p:cNvSpPr>
            <a:spLocks/>
          </p:cNvSpPr>
          <p:nvPr/>
        </p:nvSpPr>
        <p:spPr bwMode="auto">
          <a:xfrm>
            <a:off x="1981200" y="3573463"/>
            <a:ext cx="287338"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40" name="Freeform 88"/>
          <p:cNvSpPr>
            <a:spLocks/>
          </p:cNvSpPr>
          <p:nvPr/>
        </p:nvSpPr>
        <p:spPr bwMode="auto">
          <a:xfrm>
            <a:off x="1404938" y="3573463"/>
            <a:ext cx="287337"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41" name="Freeform 89"/>
          <p:cNvSpPr>
            <a:spLocks/>
          </p:cNvSpPr>
          <p:nvPr/>
        </p:nvSpPr>
        <p:spPr bwMode="auto">
          <a:xfrm>
            <a:off x="3851275" y="4437063"/>
            <a:ext cx="287338"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42" name="Freeform 90"/>
          <p:cNvSpPr>
            <a:spLocks/>
          </p:cNvSpPr>
          <p:nvPr/>
        </p:nvSpPr>
        <p:spPr bwMode="auto">
          <a:xfrm>
            <a:off x="3203575" y="4437063"/>
            <a:ext cx="287338"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43" name="Freeform 91"/>
          <p:cNvSpPr>
            <a:spLocks/>
          </p:cNvSpPr>
          <p:nvPr/>
        </p:nvSpPr>
        <p:spPr bwMode="auto">
          <a:xfrm>
            <a:off x="2555875" y="4437063"/>
            <a:ext cx="287338"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44" name="Freeform 92"/>
          <p:cNvSpPr>
            <a:spLocks/>
          </p:cNvSpPr>
          <p:nvPr/>
        </p:nvSpPr>
        <p:spPr bwMode="auto">
          <a:xfrm>
            <a:off x="1981200" y="4437063"/>
            <a:ext cx="287338"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45" name="Freeform 93"/>
          <p:cNvSpPr>
            <a:spLocks/>
          </p:cNvSpPr>
          <p:nvPr/>
        </p:nvSpPr>
        <p:spPr bwMode="auto">
          <a:xfrm>
            <a:off x="1403350" y="4437063"/>
            <a:ext cx="287338" cy="69850"/>
          </a:xfrm>
          <a:custGeom>
            <a:avLst/>
            <a:gdLst>
              <a:gd name="T0" fmla="*/ 0 w 205"/>
              <a:gd name="T1" fmla="*/ 95 h 106"/>
              <a:gd name="T2" fmla="*/ 110 w 205"/>
              <a:gd name="T3" fmla="*/ 64 h 106"/>
              <a:gd name="T4" fmla="*/ 118 w 205"/>
              <a:gd name="T5" fmla="*/ 32 h 106"/>
              <a:gd name="T6" fmla="*/ 166 w 205"/>
              <a:gd name="T7" fmla="*/ 0 h 106"/>
              <a:gd name="T8" fmla="*/ 205 w 205"/>
              <a:gd name="T9" fmla="*/ 8 h 106"/>
            </a:gdLst>
            <a:ahLst/>
            <a:cxnLst>
              <a:cxn ang="0">
                <a:pos x="T0" y="T1"/>
              </a:cxn>
              <a:cxn ang="0">
                <a:pos x="T2" y="T3"/>
              </a:cxn>
              <a:cxn ang="0">
                <a:pos x="T4" y="T5"/>
              </a:cxn>
              <a:cxn ang="0">
                <a:pos x="T6" y="T7"/>
              </a:cxn>
              <a:cxn ang="0">
                <a:pos x="T8" y="T9"/>
              </a:cxn>
            </a:cxnLst>
            <a:rect l="0" t="0" r="r" b="b"/>
            <a:pathLst>
              <a:path w="205" h="106">
                <a:moveTo>
                  <a:pt x="0" y="95"/>
                </a:moveTo>
                <a:cubicBezTo>
                  <a:pt x="44" y="91"/>
                  <a:pt x="86" y="106"/>
                  <a:pt x="110" y="64"/>
                </a:cubicBezTo>
                <a:cubicBezTo>
                  <a:pt x="115" y="54"/>
                  <a:pt x="111" y="40"/>
                  <a:pt x="118" y="32"/>
                </a:cubicBezTo>
                <a:cubicBezTo>
                  <a:pt x="131" y="18"/>
                  <a:pt x="166" y="0"/>
                  <a:pt x="166" y="0"/>
                </a:cubicBezTo>
                <a:cubicBezTo>
                  <a:pt x="179" y="3"/>
                  <a:pt x="205" y="8"/>
                  <a:pt x="205" y="8"/>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49" name="Text Box 97"/>
          <p:cNvSpPr txBox="1">
            <a:spLocks noChangeArrowheads="1"/>
          </p:cNvSpPr>
          <p:nvPr/>
        </p:nvSpPr>
        <p:spPr bwMode="auto">
          <a:xfrm>
            <a:off x="0" y="4371975"/>
            <a:ext cx="15478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1st hidden </a:t>
            </a:r>
          </a:p>
          <a:p>
            <a:r>
              <a:rPr lang="en-US"/>
              <a:t>layer</a:t>
            </a:r>
          </a:p>
        </p:txBody>
      </p:sp>
      <p:sp>
        <p:nvSpPr>
          <p:cNvPr id="23650" name="Text Box 98"/>
          <p:cNvSpPr txBox="1">
            <a:spLocks noChangeArrowheads="1"/>
          </p:cNvSpPr>
          <p:nvPr/>
        </p:nvSpPr>
        <p:spPr bwMode="auto">
          <a:xfrm>
            <a:off x="0" y="3443288"/>
            <a:ext cx="15478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2nd hidden</a:t>
            </a:r>
          </a:p>
          <a:p>
            <a:r>
              <a:rPr lang="en-US"/>
              <a:t>layer</a:t>
            </a:r>
          </a:p>
        </p:txBody>
      </p:sp>
      <p:sp>
        <p:nvSpPr>
          <p:cNvPr id="23651" name="Text Box 99"/>
          <p:cNvSpPr txBox="1">
            <a:spLocks noChangeArrowheads="1"/>
          </p:cNvSpPr>
          <p:nvPr/>
        </p:nvSpPr>
        <p:spPr bwMode="auto">
          <a:xfrm>
            <a:off x="-36513" y="2644775"/>
            <a:ext cx="15478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Output layer</a:t>
            </a:r>
          </a:p>
        </p:txBody>
      </p:sp>
      <p:sp>
        <p:nvSpPr>
          <p:cNvPr id="23652" name="Line 100"/>
          <p:cNvSpPr>
            <a:spLocks noChangeShapeType="1"/>
          </p:cNvSpPr>
          <p:nvPr/>
        </p:nvSpPr>
        <p:spPr bwMode="auto">
          <a:xfrm>
            <a:off x="2195513" y="2852738"/>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53" name="Line 101"/>
          <p:cNvSpPr>
            <a:spLocks noChangeShapeType="1"/>
          </p:cNvSpPr>
          <p:nvPr/>
        </p:nvSpPr>
        <p:spPr bwMode="auto">
          <a:xfrm>
            <a:off x="2844800" y="2852738"/>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3656" name="Text Box 104"/>
          <p:cNvSpPr txBox="1">
            <a:spLocks noChangeArrowheads="1"/>
          </p:cNvSpPr>
          <p:nvPr/>
        </p:nvSpPr>
        <p:spPr bwMode="auto">
          <a:xfrm>
            <a:off x="2147888" y="6040438"/>
            <a:ext cx="1200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Input data</a:t>
            </a:r>
          </a:p>
        </p:txBody>
      </p:sp>
    </p:spTree>
    <p:extLst>
      <p:ext uri="{BB962C8B-B14F-4D97-AF65-F5344CB8AC3E}">
        <p14:creationId xmlns:p14="http://schemas.microsoft.com/office/powerpoint/2010/main" val="21408180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185738"/>
            <a:ext cx="8229600" cy="1371600"/>
          </a:xfrm>
        </p:spPr>
        <p:txBody>
          <a:bodyPr/>
          <a:lstStyle/>
          <a:p>
            <a:r>
              <a:rPr lang="en-US"/>
              <a:t>Learning</a:t>
            </a:r>
          </a:p>
        </p:txBody>
      </p:sp>
      <p:sp>
        <p:nvSpPr>
          <p:cNvPr id="40963" name="Rectangle 3"/>
          <p:cNvSpPr>
            <a:spLocks noGrp="1" noChangeArrowheads="1"/>
          </p:cNvSpPr>
          <p:nvPr>
            <p:ph type="body" sz="half" idx="1"/>
          </p:nvPr>
        </p:nvSpPr>
        <p:spPr>
          <a:xfrm>
            <a:off x="457200" y="1198563"/>
            <a:ext cx="5986463" cy="646112"/>
          </a:xfrm>
        </p:spPr>
        <p:txBody>
          <a:bodyPr/>
          <a:lstStyle/>
          <a:p>
            <a:r>
              <a:rPr lang="en-US" sz="2800"/>
              <a:t>Back-propagation algorithm</a:t>
            </a:r>
          </a:p>
        </p:txBody>
      </p:sp>
      <p:graphicFrame>
        <p:nvGraphicFramePr>
          <p:cNvPr id="40964" name="Object 4"/>
          <p:cNvGraphicFramePr>
            <a:graphicFrameLocks noGrp="1" noChangeAspect="1"/>
          </p:cNvGraphicFramePr>
          <p:nvPr>
            <p:ph sz="quarter" idx="2"/>
          </p:nvPr>
        </p:nvGraphicFramePr>
        <p:xfrm>
          <a:off x="360363" y="2068513"/>
          <a:ext cx="5364162" cy="4384675"/>
        </p:xfrm>
        <a:graphic>
          <a:graphicData uri="http://schemas.openxmlformats.org/presentationml/2006/ole">
            <mc:AlternateContent xmlns:mc="http://schemas.openxmlformats.org/markup-compatibility/2006">
              <mc:Choice xmlns:v="urn:schemas-microsoft-com:vml" Requires="v">
                <p:oleObj spid="_x0000_s31771" name="Equation" r:id="rId4" imgW="2539800" imgH="2361960" progId="Equation.3">
                  <p:embed/>
                </p:oleObj>
              </mc:Choice>
              <mc:Fallback>
                <p:oleObj name="Equation" r:id="rId4" imgW="2539800" imgH="236196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363" y="2068513"/>
                        <a:ext cx="5364162" cy="4384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0966" name="Rectangle 6"/>
          <p:cNvSpPr>
            <a:spLocks noChangeArrowheads="1"/>
          </p:cNvSpPr>
          <p:nvPr/>
        </p:nvSpPr>
        <p:spPr bwMode="auto">
          <a:xfrm>
            <a:off x="250825" y="5157788"/>
            <a:ext cx="4681538" cy="13668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7" name="Text Box 7"/>
          <p:cNvSpPr txBox="1">
            <a:spLocks noChangeArrowheads="1"/>
          </p:cNvSpPr>
          <p:nvPr/>
        </p:nvSpPr>
        <p:spPr bwMode="auto">
          <a:xfrm>
            <a:off x="5143500" y="5583238"/>
            <a:ext cx="3244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If the jth node is an output unit</a:t>
            </a:r>
          </a:p>
        </p:txBody>
      </p:sp>
      <p:graphicFrame>
        <p:nvGraphicFramePr>
          <p:cNvPr id="40968" name="Object 8"/>
          <p:cNvGraphicFramePr>
            <a:graphicFrameLocks noGrp="1" noChangeAspect="1"/>
          </p:cNvGraphicFramePr>
          <p:nvPr>
            <p:ph sz="quarter" idx="3"/>
          </p:nvPr>
        </p:nvGraphicFramePr>
        <p:xfrm>
          <a:off x="5724525" y="2349500"/>
          <a:ext cx="1479550" cy="822325"/>
        </p:xfrm>
        <a:graphic>
          <a:graphicData uri="http://schemas.openxmlformats.org/presentationml/2006/ole">
            <mc:AlternateContent xmlns:mc="http://schemas.openxmlformats.org/markup-compatibility/2006">
              <mc:Choice xmlns:v="urn:schemas-microsoft-com:vml" Requires="v">
                <p:oleObj spid="_x0000_s31772" name="Equation" r:id="rId6" imgW="799920" imgH="444240" progId="Equation.3">
                  <p:embed/>
                </p:oleObj>
              </mc:Choice>
              <mc:Fallback>
                <p:oleObj name="Equation" r:id="rId6" imgW="799920" imgH="4442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24525" y="2349500"/>
                        <a:ext cx="1479550" cy="822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0971" name="Line 11"/>
          <p:cNvSpPr>
            <a:spLocks noChangeShapeType="1"/>
          </p:cNvSpPr>
          <p:nvPr/>
        </p:nvSpPr>
        <p:spPr bwMode="auto">
          <a:xfrm flipH="1">
            <a:off x="5292725" y="2852738"/>
            <a:ext cx="431800" cy="792162"/>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0972" name="Text Box 12"/>
          <p:cNvSpPr txBox="1">
            <a:spLocks noChangeArrowheads="1"/>
          </p:cNvSpPr>
          <p:nvPr/>
        </p:nvSpPr>
        <p:spPr bwMode="auto">
          <a:xfrm>
            <a:off x="5859463" y="1982788"/>
            <a:ext cx="2025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Credit assignment</a:t>
            </a:r>
          </a:p>
        </p:txBody>
      </p:sp>
      <p:sp>
        <p:nvSpPr>
          <p:cNvPr id="40973" name="Rectangle 13"/>
          <p:cNvSpPr>
            <a:spLocks noChangeArrowheads="1"/>
          </p:cNvSpPr>
          <p:nvPr/>
        </p:nvSpPr>
        <p:spPr bwMode="auto">
          <a:xfrm>
            <a:off x="250825" y="4149725"/>
            <a:ext cx="4681538" cy="1008063"/>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077004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lgn="ctr"/>
            <a:r>
              <a:rPr lang="en-US" dirty="0" smtClean="0">
                <a:solidFill>
                  <a:srgbClr val="00B050"/>
                </a:solidFill>
              </a:rPr>
              <a:t>Neural </a:t>
            </a:r>
            <a:r>
              <a:rPr lang="en-US" dirty="0">
                <a:solidFill>
                  <a:srgbClr val="00B050"/>
                </a:solidFill>
              </a:rPr>
              <a:t>Networks</a:t>
            </a:r>
          </a:p>
        </p:txBody>
      </p:sp>
    </p:spTree>
    <p:extLst>
      <p:ext uri="{BB962C8B-B14F-4D97-AF65-F5344CB8AC3E}">
        <p14:creationId xmlns:p14="http://schemas.microsoft.com/office/powerpoint/2010/main" val="4998689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2261" name="Object 1029"/>
          <p:cNvGraphicFramePr>
            <a:graphicFrameLocks noChangeAspect="1"/>
          </p:cNvGraphicFramePr>
          <p:nvPr/>
        </p:nvGraphicFramePr>
        <p:xfrm>
          <a:off x="684213" y="1603375"/>
          <a:ext cx="6767512" cy="3913188"/>
        </p:xfrm>
        <a:graphic>
          <a:graphicData uri="http://schemas.openxmlformats.org/presentationml/2006/ole">
            <mc:AlternateContent xmlns:mc="http://schemas.openxmlformats.org/markup-compatibility/2006">
              <mc:Choice xmlns:v="urn:schemas-microsoft-com:vml" Requires="v">
                <p:oleObj spid="_x0000_s29710" name="Equation" r:id="rId3" imgW="2197080" imgH="1269720" progId="Equation.3">
                  <p:embed/>
                </p:oleObj>
              </mc:Choice>
              <mc:Fallback>
                <p:oleObj name="Equation" r:id="rId3" imgW="2197080" imgH="12697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1603375"/>
                        <a:ext cx="6767512" cy="3913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2262" name="Oval 1030"/>
          <p:cNvSpPr>
            <a:spLocks noChangeArrowheads="1"/>
          </p:cNvSpPr>
          <p:nvPr/>
        </p:nvSpPr>
        <p:spPr bwMode="auto">
          <a:xfrm>
            <a:off x="4932363" y="4005263"/>
            <a:ext cx="360362" cy="647700"/>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2263" name="Text Box 1031"/>
          <p:cNvSpPr txBox="1">
            <a:spLocks noChangeArrowheads="1"/>
          </p:cNvSpPr>
          <p:nvPr/>
        </p:nvSpPr>
        <p:spPr bwMode="auto">
          <a:xfrm>
            <a:off x="5867400" y="3494088"/>
            <a:ext cx="3232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Momentum term to smooth</a:t>
            </a:r>
          </a:p>
          <a:p>
            <a:r>
              <a:rPr lang="en-US"/>
              <a:t>The weight changes over time</a:t>
            </a:r>
          </a:p>
        </p:txBody>
      </p:sp>
      <p:sp>
        <p:nvSpPr>
          <p:cNvPr id="352264" name="Line 1032"/>
          <p:cNvSpPr>
            <a:spLocks noChangeShapeType="1"/>
          </p:cNvSpPr>
          <p:nvPr/>
        </p:nvSpPr>
        <p:spPr bwMode="auto">
          <a:xfrm flipH="1">
            <a:off x="5219700" y="3789363"/>
            <a:ext cx="576263" cy="287337"/>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295132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2" name="Freeform 4"/>
          <p:cNvSpPr>
            <a:spLocks/>
          </p:cNvSpPr>
          <p:nvPr/>
        </p:nvSpPr>
        <p:spPr bwMode="auto">
          <a:xfrm>
            <a:off x="6096000" y="5316538"/>
            <a:ext cx="1144588" cy="915987"/>
          </a:xfrm>
          <a:custGeom>
            <a:avLst/>
            <a:gdLst>
              <a:gd name="T0" fmla="*/ 0 w 721"/>
              <a:gd name="T1" fmla="*/ 528 h 577"/>
              <a:gd name="T2" fmla="*/ 96 w 721"/>
              <a:gd name="T3" fmla="*/ 384 h 577"/>
              <a:gd name="T4" fmla="*/ 288 w 721"/>
              <a:gd name="T5" fmla="*/ 384 h 577"/>
              <a:gd name="T6" fmla="*/ 288 w 721"/>
              <a:gd name="T7" fmla="*/ 192 h 577"/>
              <a:gd name="T8" fmla="*/ 48 w 721"/>
              <a:gd name="T9" fmla="*/ 144 h 577"/>
              <a:gd name="T10" fmla="*/ 192 w 721"/>
              <a:gd name="T11" fmla="*/ 0 h 577"/>
              <a:gd name="T12" fmla="*/ 576 w 721"/>
              <a:gd name="T13" fmla="*/ 48 h 577"/>
              <a:gd name="T14" fmla="*/ 720 w 721"/>
              <a:gd name="T15" fmla="*/ 384 h 577"/>
              <a:gd name="T16" fmla="*/ 432 w 721"/>
              <a:gd name="T17" fmla="*/ 576 h 577"/>
              <a:gd name="T18" fmla="*/ 0 w 721"/>
              <a:gd name="T19" fmla="*/ 528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1" h="577">
                <a:moveTo>
                  <a:pt x="0" y="528"/>
                </a:moveTo>
                <a:lnTo>
                  <a:pt x="96" y="384"/>
                </a:lnTo>
                <a:lnTo>
                  <a:pt x="288" y="384"/>
                </a:lnTo>
                <a:lnTo>
                  <a:pt x="288" y="192"/>
                </a:lnTo>
                <a:lnTo>
                  <a:pt x="48" y="144"/>
                </a:lnTo>
                <a:lnTo>
                  <a:pt x="192" y="0"/>
                </a:lnTo>
                <a:lnTo>
                  <a:pt x="576" y="48"/>
                </a:lnTo>
                <a:lnTo>
                  <a:pt x="720" y="384"/>
                </a:lnTo>
                <a:lnTo>
                  <a:pt x="432" y="576"/>
                </a:lnTo>
                <a:lnTo>
                  <a:pt x="0" y="528"/>
                </a:lnTo>
              </a:path>
            </a:pathLst>
          </a:custGeom>
          <a:solidFill>
            <a:schemeClr val="accent2"/>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3" name="Freeform 5"/>
          <p:cNvSpPr>
            <a:spLocks/>
          </p:cNvSpPr>
          <p:nvPr/>
        </p:nvSpPr>
        <p:spPr bwMode="auto">
          <a:xfrm>
            <a:off x="6172200" y="3716338"/>
            <a:ext cx="1144588" cy="1296987"/>
          </a:xfrm>
          <a:custGeom>
            <a:avLst/>
            <a:gdLst>
              <a:gd name="T0" fmla="*/ 0 w 721"/>
              <a:gd name="T1" fmla="*/ 336 h 817"/>
              <a:gd name="T2" fmla="*/ 720 w 721"/>
              <a:gd name="T3" fmla="*/ 0 h 817"/>
              <a:gd name="T4" fmla="*/ 720 w 721"/>
              <a:gd name="T5" fmla="*/ 816 h 817"/>
              <a:gd name="T6" fmla="*/ 0 w 721"/>
              <a:gd name="T7" fmla="*/ 336 h 817"/>
            </a:gdLst>
            <a:ahLst/>
            <a:cxnLst>
              <a:cxn ang="0">
                <a:pos x="T0" y="T1"/>
              </a:cxn>
              <a:cxn ang="0">
                <a:pos x="T2" y="T3"/>
              </a:cxn>
              <a:cxn ang="0">
                <a:pos x="T4" y="T5"/>
              </a:cxn>
              <a:cxn ang="0">
                <a:pos x="T6" y="T7"/>
              </a:cxn>
            </a:cxnLst>
            <a:rect l="0" t="0" r="r" b="b"/>
            <a:pathLst>
              <a:path w="721" h="817">
                <a:moveTo>
                  <a:pt x="0" y="336"/>
                </a:moveTo>
                <a:lnTo>
                  <a:pt x="720" y="0"/>
                </a:lnTo>
                <a:lnTo>
                  <a:pt x="720" y="816"/>
                </a:lnTo>
                <a:lnTo>
                  <a:pt x="0" y="336"/>
                </a:lnTo>
              </a:path>
            </a:pathLst>
          </a:custGeom>
          <a:solidFill>
            <a:schemeClr val="accent2"/>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4" name="Freeform 6"/>
          <p:cNvSpPr>
            <a:spLocks/>
          </p:cNvSpPr>
          <p:nvPr/>
        </p:nvSpPr>
        <p:spPr bwMode="auto">
          <a:xfrm>
            <a:off x="6248400" y="2420938"/>
            <a:ext cx="1068388" cy="1296987"/>
          </a:xfrm>
          <a:custGeom>
            <a:avLst/>
            <a:gdLst>
              <a:gd name="T0" fmla="*/ 0 w 673"/>
              <a:gd name="T1" fmla="*/ 0 h 817"/>
              <a:gd name="T2" fmla="*/ 288 w 673"/>
              <a:gd name="T3" fmla="*/ 816 h 817"/>
              <a:gd name="T4" fmla="*/ 672 w 673"/>
              <a:gd name="T5" fmla="*/ 816 h 817"/>
              <a:gd name="T6" fmla="*/ 672 w 673"/>
              <a:gd name="T7" fmla="*/ 0 h 817"/>
              <a:gd name="T8" fmla="*/ 0 w 673"/>
              <a:gd name="T9" fmla="*/ 0 h 817"/>
            </a:gdLst>
            <a:ahLst/>
            <a:cxnLst>
              <a:cxn ang="0">
                <a:pos x="T0" y="T1"/>
              </a:cxn>
              <a:cxn ang="0">
                <a:pos x="T2" y="T3"/>
              </a:cxn>
              <a:cxn ang="0">
                <a:pos x="T4" y="T5"/>
              </a:cxn>
              <a:cxn ang="0">
                <a:pos x="T6" y="T7"/>
              </a:cxn>
              <a:cxn ang="0">
                <a:pos x="T8" y="T9"/>
              </a:cxn>
            </a:cxnLst>
            <a:rect l="0" t="0" r="r" b="b"/>
            <a:pathLst>
              <a:path w="673" h="817">
                <a:moveTo>
                  <a:pt x="0" y="0"/>
                </a:moveTo>
                <a:lnTo>
                  <a:pt x="288" y="816"/>
                </a:lnTo>
                <a:lnTo>
                  <a:pt x="672" y="816"/>
                </a:lnTo>
                <a:lnTo>
                  <a:pt x="672" y="0"/>
                </a:lnTo>
                <a:lnTo>
                  <a:pt x="0" y="0"/>
                </a:lnTo>
              </a:path>
            </a:pathLst>
          </a:custGeom>
          <a:solidFill>
            <a:schemeClr val="accent2"/>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5" name="Freeform 7"/>
          <p:cNvSpPr>
            <a:spLocks/>
          </p:cNvSpPr>
          <p:nvPr/>
        </p:nvSpPr>
        <p:spPr bwMode="auto">
          <a:xfrm>
            <a:off x="4876800" y="5621338"/>
            <a:ext cx="687388" cy="687387"/>
          </a:xfrm>
          <a:custGeom>
            <a:avLst/>
            <a:gdLst>
              <a:gd name="T0" fmla="*/ 48 w 433"/>
              <a:gd name="T1" fmla="*/ 432 h 433"/>
              <a:gd name="T2" fmla="*/ 0 w 433"/>
              <a:gd name="T3" fmla="*/ 240 h 433"/>
              <a:gd name="T4" fmla="*/ 48 w 433"/>
              <a:gd name="T5" fmla="*/ 0 h 433"/>
              <a:gd name="T6" fmla="*/ 432 w 433"/>
              <a:gd name="T7" fmla="*/ 96 h 433"/>
              <a:gd name="T8" fmla="*/ 432 w 433"/>
              <a:gd name="T9" fmla="*/ 432 h 433"/>
              <a:gd name="T10" fmla="*/ 48 w 433"/>
              <a:gd name="T11" fmla="*/ 432 h 433"/>
            </a:gdLst>
            <a:ahLst/>
            <a:cxnLst>
              <a:cxn ang="0">
                <a:pos x="T0" y="T1"/>
              </a:cxn>
              <a:cxn ang="0">
                <a:pos x="T2" y="T3"/>
              </a:cxn>
              <a:cxn ang="0">
                <a:pos x="T4" y="T5"/>
              </a:cxn>
              <a:cxn ang="0">
                <a:pos x="T6" y="T7"/>
              </a:cxn>
              <a:cxn ang="0">
                <a:pos x="T8" y="T9"/>
              </a:cxn>
              <a:cxn ang="0">
                <a:pos x="T10" y="T11"/>
              </a:cxn>
            </a:cxnLst>
            <a:rect l="0" t="0" r="r" b="b"/>
            <a:pathLst>
              <a:path w="433" h="433">
                <a:moveTo>
                  <a:pt x="48" y="432"/>
                </a:moveTo>
                <a:lnTo>
                  <a:pt x="0" y="240"/>
                </a:lnTo>
                <a:lnTo>
                  <a:pt x="48" y="0"/>
                </a:lnTo>
                <a:lnTo>
                  <a:pt x="432" y="96"/>
                </a:lnTo>
                <a:lnTo>
                  <a:pt x="432" y="432"/>
                </a:lnTo>
                <a:lnTo>
                  <a:pt x="48" y="432"/>
                </a:lnTo>
              </a:path>
            </a:pathLst>
          </a:custGeom>
          <a:solidFill>
            <a:srgbClr val="00AE00"/>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6" name="Freeform 8"/>
          <p:cNvSpPr>
            <a:spLocks/>
          </p:cNvSpPr>
          <p:nvPr/>
        </p:nvSpPr>
        <p:spPr bwMode="auto">
          <a:xfrm>
            <a:off x="3810000" y="5087938"/>
            <a:ext cx="763588" cy="534987"/>
          </a:xfrm>
          <a:custGeom>
            <a:avLst/>
            <a:gdLst>
              <a:gd name="T0" fmla="*/ 96 w 481"/>
              <a:gd name="T1" fmla="*/ 336 h 337"/>
              <a:gd name="T2" fmla="*/ 0 w 481"/>
              <a:gd name="T3" fmla="*/ 0 h 337"/>
              <a:gd name="T4" fmla="*/ 480 w 481"/>
              <a:gd name="T5" fmla="*/ 0 h 337"/>
              <a:gd name="T6" fmla="*/ 384 w 481"/>
              <a:gd name="T7" fmla="*/ 288 h 337"/>
              <a:gd name="T8" fmla="*/ 96 w 481"/>
              <a:gd name="T9" fmla="*/ 336 h 337"/>
            </a:gdLst>
            <a:ahLst/>
            <a:cxnLst>
              <a:cxn ang="0">
                <a:pos x="T0" y="T1"/>
              </a:cxn>
              <a:cxn ang="0">
                <a:pos x="T2" y="T3"/>
              </a:cxn>
              <a:cxn ang="0">
                <a:pos x="T4" y="T5"/>
              </a:cxn>
              <a:cxn ang="0">
                <a:pos x="T6" y="T7"/>
              </a:cxn>
              <a:cxn ang="0">
                <a:pos x="T8" y="T9"/>
              </a:cxn>
            </a:cxnLst>
            <a:rect l="0" t="0" r="r" b="b"/>
            <a:pathLst>
              <a:path w="481" h="337">
                <a:moveTo>
                  <a:pt x="96" y="336"/>
                </a:moveTo>
                <a:lnTo>
                  <a:pt x="0" y="0"/>
                </a:lnTo>
                <a:lnTo>
                  <a:pt x="480" y="0"/>
                </a:lnTo>
                <a:lnTo>
                  <a:pt x="384" y="288"/>
                </a:lnTo>
                <a:lnTo>
                  <a:pt x="96" y="336"/>
                </a:lnTo>
              </a:path>
            </a:pathLst>
          </a:custGeom>
          <a:solidFill>
            <a:srgbClr val="00AE00"/>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7" name="Freeform 9"/>
          <p:cNvSpPr>
            <a:spLocks/>
          </p:cNvSpPr>
          <p:nvPr/>
        </p:nvSpPr>
        <p:spPr bwMode="auto">
          <a:xfrm>
            <a:off x="3733800" y="3716338"/>
            <a:ext cx="1830388" cy="1296987"/>
          </a:xfrm>
          <a:custGeom>
            <a:avLst/>
            <a:gdLst>
              <a:gd name="T0" fmla="*/ 0 w 1153"/>
              <a:gd name="T1" fmla="*/ 288 h 817"/>
              <a:gd name="T2" fmla="*/ 960 w 1153"/>
              <a:gd name="T3" fmla="*/ 816 h 817"/>
              <a:gd name="T4" fmla="*/ 1152 w 1153"/>
              <a:gd name="T5" fmla="*/ 816 h 817"/>
              <a:gd name="T6" fmla="*/ 1152 w 1153"/>
              <a:gd name="T7" fmla="*/ 576 h 817"/>
              <a:gd name="T8" fmla="*/ 240 w 1153"/>
              <a:gd name="T9" fmla="*/ 0 h 817"/>
              <a:gd name="T10" fmla="*/ 0 w 1153"/>
              <a:gd name="T11" fmla="*/ 0 h 817"/>
              <a:gd name="T12" fmla="*/ 0 w 1153"/>
              <a:gd name="T13" fmla="*/ 288 h 817"/>
            </a:gdLst>
            <a:ahLst/>
            <a:cxnLst>
              <a:cxn ang="0">
                <a:pos x="T0" y="T1"/>
              </a:cxn>
              <a:cxn ang="0">
                <a:pos x="T2" y="T3"/>
              </a:cxn>
              <a:cxn ang="0">
                <a:pos x="T4" y="T5"/>
              </a:cxn>
              <a:cxn ang="0">
                <a:pos x="T6" y="T7"/>
              </a:cxn>
              <a:cxn ang="0">
                <a:pos x="T8" y="T9"/>
              </a:cxn>
              <a:cxn ang="0">
                <a:pos x="T10" y="T11"/>
              </a:cxn>
              <a:cxn ang="0">
                <a:pos x="T12" y="T13"/>
              </a:cxn>
            </a:cxnLst>
            <a:rect l="0" t="0" r="r" b="b"/>
            <a:pathLst>
              <a:path w="1153" h="817">
                <a:moveTo>
                  <a:pt x="0" y="288"/>
                </a:moveTo>
                <a:lnTo>
                  <a:pt x="960" y="816"/>
                </a:lnTo>
                <a:lnTo>
                  <a:pt x="1152" y="816"/>
                </a:lnTo>
                <a:lnTo>
                  <a:pt x="1152" y="576"/>
                </a:lnTo>
                <a:lnTo>
                  <a:pt x="240" y="0"/>
                </a:lnTo>
                <a:lnTo>
                  <a:pt x="0" y="0"/>
                </a:lnTo>
                <a:lnTo>
                  <a:pt x="0" y="288"/>
                </a:lnTo>
              </a:path>
            </a:pathLst>
          </a:custGeom>
          <a:solidFill>
            <a:srgbClr val="00AE00"/>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18" name="Freeform 10"/>
          <p:cNvSpPr>
            <a:spLocks/>
          </p:cNvSpPr>
          <p:nvPr/>
        </p:nvSpPr>
        <p:spPr bwMode="auto">
          <a:xfrm>
            <a:off x="3733800" y="2420938"/>
            <a:ext cx="1373188" cy="915987"/>
          </a:xfrm>
          <a:custGeom>
            <a:avLst/>
            <a:gdLst>
              <a:gd name="T0" fmla="*/ 0 w 865"/>
              <a:gd name="T1" fmla="*/ 576 h 577"/>
              <a:gd name="T2" fmla="*/ 864 w 865"/>
              <a:gd name="T3" fmla="*/ 0 h 577"/>
              <a:gd name="T4" fmla="*/ 0 w 865"/>
              <a:gd name="T5" fmla="*/ 0 h 577"/>
              <a:gd name="T6" fmla="*/ 0 w 865"/>
              <a:gd name="T7" fmla="*/ 576 h 577"/>
            </a:gdLst>
            <a:ahLst/>
            <a:cxnLst>
              <a:cxn ang="0">
                <a:pos x="T0" y="T1"/>
              </a:cxn>
              <a:cxn ang="0">
                <a:pos x="T2" y="T3"/>
              </a:cxn>
              <a:cxn ang="0">
                <a:pos x="T4" y="T5"/>
              </a:cxn>
              <a:cxn ang="0">
                <a:pos x="T6" y="T7"/>
              </a:cxn>
            </a:cxnLst>
            <a:rect l="0" t="0" r="r" b="b"/>
            <a:pathLst>
              <a:path w="865" h="577">
                <a:moveTo>
                  <a:pt x="0" y="576"/>
                </a:moveTo>
                <a:lnTo>
                  <a:pt x="864" y="0"/>
                </a:lnTo>
                <a:lnTo>
                  <a:pt x="0" y="0"/>
                </a:lnTo>
                <a:lnTo>
                  <a:pt x="0" y="576"/>
                </a:lnTo>
              </a:path>
            </a:pathLst>
          </a:custGeom>
          <a:solidFill>
            <a:srgbClr val="00AE00"/>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0" name="Rectangle 12"/>
          <p:cNvSpPr>
            <a:spLocks noChangeArrowheads="1"/>
          </p:cNvSpPr>
          <p:nvPr/>
        </p:nvSpPr>
        <p:spPr bwMode="auto">
          <a:xfrm>
            <a:off x="158750" y="1665288"/>
            <a:ext cx="8750300" cy="46355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21" name="Line 13"/>
          <p:cNvSpPr>
            <a:spLocks noChangeShapeType="1"/>
          </p:cNvSpPr>
          <p:nvPr/>
        </p:nvSpPr>
        <p:spPr bwMode="auto">
          <a:xfrm>
            <a:off x="1828800" y="1658938"/>
            <a:ext cx="0" cy="46482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2" name="Line 14"/>
          <p:cNvSpPr>
            <a:spLocks noChangeShapeType="1"/>
          </p:cNvSpPr>
          <p:nvPr/>
        </p:nvSpPr>
        <p:spPr bwMode="auto">
          <a:xfrm>
            <a:off x="3733800" y="1658938"/>
            <a:ext cx="0" cy="46482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3" name="Line 15"/>
          <p:cNvSpPr>
            <a:spLocks noChangeShapeType="1"/>
          </p:cNvSpPr>
          <p:nvPr/>
        </p:nvSpPr>
        <p:spPr bwMode="auto">
          <a:xfrm>
            <a:off x="5562600" y="1658938"/>
            <a:ext cx="0" cy="46482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4" name="Line 16"/>
          <p:cNvSpPr>
            <a:spLocks noChangeShapeType="1"/>
          </p:cNvSpPr>
          <p:nvPr/>
        </p:nvSpPr>
        <p:spPr bwMode="auto">
          <a:xfrm>
            <a:off x="7315200" y="1658938"/>
            <a:ext cx="0" cy="46482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5" name="Line 17"/>
          <p:cNvSpPr>
            <a:spLocks noChangeShapeType="1"/>
          </p:cNvSpPr>
          <p:nvPr/>
        </p:nvSpPr>
        <p:spPr bwMode="auto">
          <a:xfrm>
            <a:off x="152400" y="2420938"/>
            <a:ext cx="8763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6" name="Line 18"/>
          <p:cNvSpPr>
            <a:spLocks noChangeShapeType="1"/>
          </p:cNvSpPr>
          <p:nvPr/>
        </p:nvSpPr>
        <p:spPr bwMode="auto">
          <a:xfrm>
            <a:off x="152400" y="3716338"/>
            <a:ext cx="8763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7" name="Line 19"/>
          <p:cNvSpPr>
            <a:spLocks noChangeShapeType="1"/>
          </p:cNvSpPr>
          <p:nvPr/>
        </p:nvSpPr>
        <p:spPr bwMode="auto">
          <a:xfrm>
            <a:off x="152400" y="5011738"/>
            <a:ext cx="87630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28" name="Rectangle 20"/>
          <p:cNvSpPr>
            <a:spLocks noChangeArrowheads="1"/>
          </p:cNvSpPr>
          <p:nvPr/>
        </p:nvSpPr>
        <p:spPr bwMode="auto">
          <a:xfrm>
            <a:off x="442913" y="1843088"/>
            <a:ext cx="112395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i="1">
                <a:latin typeface="Times New Roman" pitchFamily="18" charset="0"/>
              </a:rPr>
              <a:t>Structure</a:t>
            </a:r>
          </a:p>
        </p:txBody>
      </p:sp>
      <p:sp>
        <p:nvSpPr>
          <p:cNvPr id="273429" name="Rectangle 21"/>
          <p:cNvSpPr>
            <a:spLocks noChangeArrowheads="1"/>
          </p:cNvSpPr>
          <p:nvPr/>
        </p:nvSpPr>
        <p:spPr bwMode="auto">
          <a:xfrm>
            <a:off x="1773238" y="1690688"/>
            <a:ext cx="1963737"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GB" sz="2000" i="1">
                <a:latin typeface="Times New Roman" pitchFamily="18" charset="0"/>
              </a:rPr>
              <a:t>Types of</a:t>
            </a:r>
          </a:p>
          <a:p>
            <a:pPr algn="ctr"/>
            <a:r>
              <a:rPr lang="en-GB" sz="2000" i="1">
                <a:latin typeface="Times New Roman" pitchFamily="18" charset="0"/>
              </a:rPr>
              <a:t>Decision Regions</a:t>
            </a:r>
          </a:p>
        </p:txBody>
      </p:sp>
      <p:sp>
        <p:nvSpPr>
          <p:cNvPr id="273430" name="Rectangle 22"/>
          <p:cNvSpPr>
            <a:spLocks noChangeArrowheads="1"/>
          </p:cNvSpPr>
          <p:nvPr/>
        </p:nvSpPr>
        <p:spPr bwMode="auto">
          <a:xfrm>
            <a:off x="3894138" y="1690688"/>
            <a:ext cx="1576387"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GB" sz="2000" i="1">
                <a:latin typeface="Times New Roman" pitchFamily="18" charset="0"/>
              </a:rPr>
              <a:t>Exclusive-OR</a:t>
            </a:r>
          </a:p>
          <a:p>
            <a:pPr algn="ctr"/>
            <a:r>
              <a:rPr lang="en-GB" sz="2000" i="1">
                <a:latin typeface="Times New Roman" pitchFamily="18" charset="0"/>
              </a:rPr>
              <a:t>Problem</a:t>
            </a:r>
          </a:p>
        </p:txBody>
      </p:sp>
      <p:sp>
        <p:nvSpPr>
          <p:cNvPr id="273431" name="Rectangle 23"/>
          <p:cNvSpPr>
            <a:spLocks noChangeArrowheads="1"/>
          </p:cNvSpPr>
          <p:nvPr/>
        </p:nvSpPr>
        <p:spPr bwMode="auto">
          <a:xfrm>
            <a:off x="5549900" y="1690688"/>
            <a:ext cx="1793875"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GB" sz="2000" i="1">
                <a:latin typeface="Times New Roman" pitchFamily="18" charset="0"/>
              </a:rPr>
              <a:t>Classes with</a:t>
            </a:r>
          </a:p>
          <a:p>
            <a:pPr algn="ctr"/>
            <a:r>
              <a:rPr lang="en-GB" sz="2000" i="1">
                <a:latin typeface="Times New Roman" pitchFamily="18" charset="0"/>
              </a:rPr>
              <a:t>Meshed regions</a:t>
            </a:r>
          </a:p>
        </p:txBody>
      </p:sp>
      <p:sp>
        <p:nvSpPr>
          <p:cNvPr id="273432" name="Rectangle 24"/>
          <p:cNvSpPr>
            <a:spLocks noChangeArrowheads="1"/>
          </p:cNvSpPr>
          <p:nvPr/>
        </p:nvSpPr>
        <p:spPr bwMode="auto">
          <a:xfrm>
            <a:off x="7307263" y="1690688"/>
            <a:ext cx="1682750"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GB" sz="2000" i="1">
                <a:latin typeface="Times New Roman" pitchFamily="18" charset="0"/>
              </a:rPr>
              <a:t>Most General</a:t>
            </a:r>
          </a:p>
          <a:p>
            <a:pPr algn="ctr"/>
            <a:r>
              <a:rPr lang="en-GB" sz="2000" i="1">
                <a:latin typeface="Times New Roman" pitchFamily="18" charset="0"/>
              </a:rPr>
              <a:t>Region Shapes</a:t>
            </a:r>
          </a:p>
        </p:txBody>
      </p:sp>
      <p:sp>
        <p:nvSpPr>
          <p:cNvPr id="273433" name="Rectangle 25"/>
          <p:cNvSpPr>
            <a:spLocks noChangeArrowheads="1"/>
          </p:cNvSpPr>
          <p:nvPr/>
        </p:nvSpPr>
        <p:spPr bwMode="auto">
          <a:xfrm>
            <a:off x="214313" y="2452688"/>
            <a:ext cx="1490662"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i="1">
                <a:latin typeface="Times New Roman" pitchFamily="18" charset="0"/>
              </a:rPr>
              <a:t>Single-Layer</a:t>
            </a:r>
          </a:p>
        </p:txBody>
      </p:sp>
      <p:grpSp>
        <p:nvGrpSpPr>
          <p:cNvPr id="273434" name="Group 26"/>
          <p:cNvGrpSpPr>
            <a:grpSpLocks/>
          </p:cNvGrpSpPr>
          <p:nvPr/>
        </p:nvGrpSpPr>
        <p:grpSpPr bwMode="auto">
          <a:xfrm>
            <a:off x="609600" y="2884488"/>
            <a:ext cx="685800" cy="527050"/>
            <a:chOff x="384" y="1924"/>
            <a:chExt cx="432" cy="332"/>
          </a:xfrm>
        </p:grpSpPr>
        <p:sp>
          <p:nvSpPr>
            <p:cNvPr id="273435" name="Oval 27"/>
            <p:cNvSpPr>
              <a:spLocks noChangeArrowheads="1"/>
            </p:cNvSpPr>
            <p:nvPr/>
          </p:nvSpPr>
          <p:spPr bwMode="auto">
            <a:xfrm>
              <a:off x="532" y="1924"/>
              <a:ext cx="136" cy="136"/>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36" name="Line 28"/>
            <p:cNvSpPr>
              <a:spLocks noChangeShapeType="1"/>
            </p:cNvSpPr>
            <p:nvPr/>
          </p:nvSpPr>
          <p:spPr bwMode="auto">
            <a:xfrm flipH="1">
              <a:off x="384" y="2064"/>
              <a:ext cx="192" cy="1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37" name="Line 29"/>
            <p:cNvSpPr>
              <a:spLocks noChangeShapeType="1"/>
            </p:cNvSpPr>
            <p:nvPr/>
          </p:nvSpPr>
          <p:spPr bwMode="auto">
            <a:xfrm>
              <a:off x="624" y="2064"/>
              <a:ext cx="192" cy="1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3438" name="Rectangle 30"/>
          <p:cNvSpPr>
            <a:spLocks noChangeArrowheads="1"/>
          </p:cNvSpPr>
          <p:nvPr/>
        </p:nvSpPr>
        <p:spPr bwMode="auto">
          <a:xfrm>
            <a:off x="290513" y="3748088"/>
            <a:ext cx="12954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i="1">
                <a:latin typeface="Times New Roman" pitchFamily="18" charset="0"/>
              </a:rPr>
              <a:t>Two-Layer</a:t>
            </a:r>
          </a:p>
        </p:txBody>
      </p:sp>
      <p:grpSp>
        <p:nvGrpSpPr>
          <p:cNvPr id="273439" name="Group 31"/>
          <p:cNvGrpSpPr>
            <a:grpSpLocks/>
          </p:cNvGrpSpPr>
          <p:nvPr/>
        </p:nvGrpSpPr>
        <p:grpSpPr bwMode="auto">
          <a:xfrm>
            <a:off x="539750" y="4103688"/>
            <a:ext cx="825500" cy="831850"/>
            <a:chOff x="340" y="2692"/>
            <a:chExt cx="520" cy="524"/>
          </a:xfrm>
        </p:grpSpPr>
        <p:sp>
          <p:nvSpPr>
            <p:cNvPr id="273440" name="Oval 32"/>
            <p:cNvSpPr>
              <a:spLocks noChangeArrowheads="1"/>
            </p:cNvSpPr>
            <p:nvPr/>
          </p:nvSpPr>
          <p:spPr bwMode="auto">
            <a:xfrm>
              <a:off x="532" y="2692"/>
              <a:ext cx="136" cy="136"/>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41" name="Line 33"/>
            <p:cNvSpPr>
              <a:spLocks noChangeShapeType="1"/>
            </p:cNvSpPr>
            <p:nvPr/>
          </p:nvSpPr>
          <p:spPr bwMode="auto">
            <a:xfrm flipH="1">
              <a:off x="432" y="2832"/>
              <a:ext cx="144" cy="1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42" name="Line 34"/>
            <p:cNvSpPr>
              <a:spLocks noChangeShapeType="1"/>
            </p:cNvSpPr>
            <p:nvPr/>
          </p:nvSpPr>
          <p:spPr bwMode="auto">
            <a:xfrm>
              <a:off x="624" y="2832"/>
              <a:ext cx="144" cy="1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43" name="Oval 35"/>
            <p:cNvSpPr>
              <a:spLocks noChangeArrowheads="1"/>
            </p:cNvSpPr>
            <p:nvPr/>
          </p:nvSpPr>
          <p:spPr bwMode="auto">
            <a:xfrm>
              <a:off x="724" y="2980"/>
              <a:ext cx="136" cy="136"/>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44" name="Oval 36"/>
            <p:cNvSpPr>
              <a:spLocks noChangeArrowheads="1"/>
            </p:cNvSpPr>
            <p:nvPr/>
          </p:nvSpPr>
          <p:spPr bwMode="auto">
            <a:xfrm>
              <a:off x="340" y="2980"/>
              <a:ext cx="136" cy="136"/>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45" name="Line 37"/>
            <p:cNvSpPr>
              <a:spLocks noChangeShapeType="1"/>
            </p:cNvSpPr>
            <p:nvPr/>
          </p:nvSpPr>
          <p:spPr bwMode="auto">
            <a:xfrm>
              <a:off x="408" y="3120"/>
              <a:ext cx="0"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46" name="Line 38"/>
            <p:cNvSpPr>
              <a:spLocks noChangeShapeType="1"/>
            </p:cNvSpPr>
            <p:nvPr/>
          </p:nvSpPr>
          <p:spPr bwMode="auto">
            <a:xfrm>
              <a:off x="792" y="3120"/>
              <a:ext cx="0"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47" name="Line 39"/>
            <p:cNvSpPr>
              <a:spLocks noChangeShapeType="1"/>
            </p:cNvSpPr>
            <p:nvPr/>
          </p:nvSpPr>
          <p:spPr bwMode="auto">
            <a:xfrm flipV="1">
              <a:off x="408" y="3060"/>
              <a:ext cx="315" cy="15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48" name="Line 40"/>
            <p:cNvSpPr>
              <a:spLocks noChangeShapeType="1"/>
            </p:cNvSpPr>
            <p:nvPr/>
          </p:nvSpPr>
          <p:spPr bwMode="auto">
            <a:xfrm flipH="1" flipV="1">
              <a:off x="473" y="3060"/>
              <a:ext cx="315" cy="15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3449" name="Rectangle 41"/>
          <p:cNvSpPr>
            <a:spLocks noChangeArrowheads="1"/>
          </p:cNvSpPr>
          <p:nvPr/>
        </p:nvSpPr>
        <p:spPr bwMode="auto">
          <a:xfrm>
            <a:off x="290513" y="5043488"/>
            <a:ext cx="1449387"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i="1">
                <a:latin typeface="Times New Roman" pitchFamily="18" charset="0"/>
              </a:rPr>
              <a:t>Three-Layer</a:t>
            </a:r>
          </a:p>
        </p:txBody>
      </p:sp>
      <p:sp>
        <p:nvSpPr>
          <p:cNvPr id="273450" name="Oval 42"/>
          <p:cNvSpPr>
            <a:spLocks noChangeArrowheads="1"/>
          </p:cNvSpPr>
          <p:nvPr/>
        </p:nvSpPr>
        <p:spPr bwMode="auto">
          <a:xfrm>
            <a:off x="920750" y="5399088"/>
            <a:ext cx="139700" cy="1397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73451" name="Group 43"/>
          <p:cNvGrpSpPr>
            <a:grpSpLocks/>
          </p:cNvGrpSpPr>
          <p:nvPr/>
        </p:nvGrpSpPr>
        <p:grpSpPr bwMode="auto">
          <a:xfrm>
            <a:off x="387350" y="5627688"/>
            <a:ext cx="1206500" cy="444500"/>
            <a:chOff x="244" y="3652"/>
            <a:chExt cx="760" cy="280"/>
          </a:xfrm>
        </p:grpSpPr>
        <p:grpSp>
          <p:nvGrpSpPr>
            <p:cNvPr id="273452" name="Group 44"/>
            <p:cNvGrpSpPr>
              <a:grpSpLocks/>
            </p:cNvGrpSpPr>
            <p:nvPr/>
          </p:nvGrpSpPr>
          <p:grpSpPr bwMode="auto">
            <a:xfrm>
              <a:off x="244" y="3652"/>
              <a:ext cx="328" cy="280"/>
              <a:chOff x="244" y="3652"/>
              <a:chExt cx="328" cy="280"/>
            </a:xfrm>
          </p:grpSpPr>
          <p:sp>
            <p:nvSpPr>
              <p:cNvPr id="273453" name="Oval 45"/>
              <p:cNvSpPr>
                <a:spLocks noChangeArrowheads="1"/>
              </p:cNvSpPr>
              <p:nvPr/>
            </p:nvSpPr>
            <p:spPr bwMode="auto">
              <a:xfrm>
                <a:off x="364" y="3652"/>
                <a:ext cx="88" cy="88"/>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73454" name="Group 46"/>
              <p:cNvGrpSpPr>
                <a:grpSpLocks/>
              </p:cNvGrpSpPr>
              <p:nvPr/>
            </p:nvGrpSpPr>
            <p:grpSpPr bwMode="auto">
              <a:xfrm>
                <a:off x="244" y="3844"/>
                <a:ext cx="328" cy="88"/>
                <a:chOff x="244" y="3844"/>
                <a:chExt cx="328" cy="88"/>
              </a:xfrm>
            </p:grpSpPr>
            <p:sp>
              <p:nvSpPr>
                <p:cNvPr id="273455" name="Oval 47"/>
                <p:cNvSpPr>
                  <a:spLocks noChangeArrowheads="1"/>
                </p:cNvSpPr>
                <p:nvPr/>
              </p:nvSpPr>
              <p:spPr bwMode="auto">
                <a:xfrm>
                  <a:off x="244" y="3844"/>
                  <a:ext cx="88" cy="88"/>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56" name="Oval 48"/>
                <p:cNvSpPr>
                  <a:spLocks noChangeArrowheads="1"/>
                </p:cNvSpPr>
                <p:nvPr/>
              </p:nvSpPr>
              <p:spPr bwMode="auto">
                <a:xfrm>
                  <a:off x="484" y="3844"/>
                  <a:ext cx="88" cy="88"/>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273457" name="Group 49"/>
            <p:cNvGrpSpPr>
              <a:grpSpLocks/>
            </p:cNvGrpSpPr>
            <p:nvPr/>
          </p:nvGrpSpPr>
          <p:grpSpPr bwMode="auto">
            <a:xfrm>
              <a:off x="676" y="3652"/>
              <a:ext cx="328" cy="280"/>
              <a:chOff x="676" y="3652"/>
              <a:chExt cx="328" cy="280"/>
            </a:xfrm>
          </p:grpSpPr>
          <p:sp>
            <p:nvSpPr>
              <p:cNvPr id="273458" name="Oval 50"/>
              <p:cNvSpPr>
                <a:spLocks noChangeArrowheads="1"/>
              </p:cNvSpPr>
              <p:nvPr/>
            </p:nvSpPr>
            <p:spPr bwMode="auto">
              <a:xfrm>
                <a:off x="796" y="3652"/>
                <a:ext cx="88" cy="88"/>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73459" name="Group 51"/>
              <p:cNvGrpSpPr>
                <a:grpSpLocks/>
              </p:cNvGrpSpPr>
              <p:nvPr/>
            </p:nvGrpSpPr>
            <p:grpSpPr bwMode="auto">
              <a:xfrm>
                <a:off x="676" y="3844"/>
                <a:ext cx="328" cy="88"/>
                <a:chOff x="676" y="3844"/>
                <a:chExt cx="328" cy="88"/>
              </a:xfrm>
            </p:grpSpPr>
            <p:sp>
              <p:nvSpPr>
                <p:cNvPr id="273460" name="Oval 52"/>
                <p:cNvSpPr>
                  <a:spLocks noChangeArrowheads="1"/>
                </p:cNvSpPr>
                <p:nvPr/>
              </p:nvSpPr>
              <p:spPr bwMode="auto">
                <a:xfrm>
                  <a:off x="676" y="3844"/>
                  <a:ext cx="88" cy="88"/>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61" name="Oval 53"/>
                <p:cNvSpPr>
                  <a:spLocks noChangeArrowheads="1"/>
                </p:cNvSpPr>
                <p:nvPr/>
              </p:nvSpPr>
              <p:spPr bwMode="auto">
                <a:xfrm>
                  <a:off x="916" y="3844"/>
                  <a:ext cx="88" cy="88"/>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sp>
        <p:nvSpPr>
          <p:cNvPr id="273462" name="Line 54"/>
          <p:cNvSpPr>
            <a:spLocks noChangeShapeType="1"/>
          </p:cNvSpPr>
          <p:nvPr/>
        </p:nvSpPr>
        <p:spPr bwMode="auto">
          <a:xfrm flipV="1">
            <a:off x="704850" y="5511800"/>
            <a:ext cx="223838" cy="1285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63" name="Line 55"/>
          <p:cNvSpPr>
            <a:spLocks noChangeShapeType="1"/>
          </p:cNvSpPr>
          <p:nvPr/>
        </p:nvSpPr>
        <p:spPr bwMode="auto">
          <a:xfrm flipH="1" flipV="1">
            <a:off x="1046163" y="5516563"/>
            <a:ext cx="223837" cy="1285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64" name="Line 56"/>
          <p:cNvSpPr>
            <a:spLocks noChangeShapeType="1"/>
          </p:cNvSpPr>
          <p:nvPr/>
        </p:nvSpPr>
        <p:spPr bwMode="auto">
          <a:xfrm flipV="1">
            <a:off x="466725" y="5768975"/>
            <a:ext cx="176213" cy="1619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65" name="Line 57"/>
          <p:cNvSpPr>
            <a:spLocks noChangeShapeType="1"/>
          </p:cNvSpPr>
          <p:nvPr/>
        </p:nvSpPr>
        <p:spPr bwMode="auto">
          <a:xfrm>
            <a:off x="666750" y="5764213"/>
            <a:ext cx="166688" cy="1666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66" name="Line 58"/>
          <p:cNvSpPr>
            <a:spLocks noChangeShapeType="1"/>
          </p:cNvSpPr>
          <p:nvPr/>
        </p:nvSpPr>
        <p:spPr bwMode="auto">
          <a:xfrm>
            <a:off x="690563" y="5754688"/>
            <a:ext cx="452437" cy="17621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67" name="Line 59"/>
          <p:cNvSpPr>
            <a:spLocks noChangeShapeType="1"/>
          </p:cNvSpPr>
          <p:nvPr/>
        </p:nvSpPr>
        <p:spPr bwMode="auto">
          <a:xfrm>
            <a:off x="709613" y="5749925"/>
            <a:ext cx="766762" cy="1857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68" name="Line 60"/>
          <p:cNvSpPr>
            <a:spLocks noChangeShapeType="1"/>
          </p:cNvSpPr>
          <p:nvPr/>
        </p:nvSpPr>
        <p:spPr bwMode="auto">
          <a:xfrm flipH="1">
            <a:off x="517525" y="5754688"/>
            <a:ext cx="766763" cy="18573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69" name="Line 61"/>
          <p:cNvSpPr>
            <a:spLocks noChangeShapeType="1"/>
          </p:cNvSpPr>
          <p:nvPr/>
        </p:nvSpPr>
        <p:spPr bwMode="auto">
          <a:xfrm flipH="1">
            <a:off x="838200" y="5759450"/>
            <a:ext cx="460375" cy="1714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0" name="Line 62"/>
          <p:cNvSpPr>
            <a:spLocks noChangeShapeType="1"/>
          </p:cNvSpPr>
          <p:nvPr/>
        </p:nvSpPr>
        <p:spPr bwMode="auto">
          <a:xfrm flipH="1">
            <a:off x="1141413" y="5764213"/>
            <a:ext cx="166687" cy="1666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1" name="Line 63"/>
          <p:cNvSpPr>
            <a:spLocks noChangeShapeType="1"/>
          </p:cNvSpPr>
          <p:nvPr/>
        </p:nvSpPr>
        <p:spPr bwMode="auto">
          <a:xfrm flipH="1" flipV="1">
            <a:off x="1341438" y="5768975"/>
            <a:ext cx="176212" cy="1619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2" name="Line 64"/>
          <p:cNvSpPr>
            <a:spLocks noChangeShapeType="1"/>
          </p:cNvSpPr>
          <p:nvPr/>
        </p:nvSpPr>
        <p:spPr bwMode="auto">
          <a:xfrm>
            <a:off x="471488" y="6083300"/>
            <a:ext cx="176212" cy="1619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3" name="Line 65"/>
          <p:cNvSpPr>
            <a:spLocks noChangeShapeType="1"/>
          </p:cNvSpPr>
          <p:nvPr/>
        </p:nvSpPr>
        <p:spPr bwMode="auto">
          <a:xfrm flipV="1">
            <a:off x="657225" y="6062663"/>
            <a:ext cx="166688" cy="1666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4" name="Line 66"/>
          <p:cNvSpPr>
            <a:spLocks noChangeShapeType="1"/>
          </p:cNvSpPr>
          <p:nvPr/>
        </p:nvSpPr>
        <p:spPr bwMode="auto">
          <a:xfrm flipV="1">
            <a:off x="647700" y="6057900"/>
            <a:ext cx="452438" cy="1762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5" name="Line 67"/>
          <p:cNvSpPr>
            <a:spLocks noChangeShapeType="1"/>
          </p:cNvSpPr>
          <p:nvPr/>
        </p:nvSpPr>
        <p:spPr bwMode="auto">
          <a:xfrm flipV="1">
            <a:off x="638175" y="6045200"/>
            <a:ext cx="828675" cy="19367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6" name="Line 68"/>
          <p:cNvSpPr>
            <a:spLocks noChangeShapeType="1"/>
          </p:cNvSpPr>
          <p:nvPr/>
        </p:nvSpPr>
        <p:spPr bwMode="auto">
          <a:xfrm flipH="1" flipV="1">
            <a:off x="523875" y="6040438"/>
            <a:ext cx="798513" cy="19843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7" name="Line 69"/>
          <p:cNvSpPr>
            <a:spLocks noChangeShapeType="1"/>
          </p:cNvSpPr>
          <p:nvPr/>
        </p:nvSpPr>
        <p:spPr bwMode="auto">
          <a:xfrm flipH="1" flipV="1">
            <a:off x="869950" y="6062663"/>
            <a:ext cx="452438" cy="17621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8" name="Line 70"/>
          <p:cNvSpPr>
            <a:spLocks noChangeShapeType="1"/>
          </p:cNvSpPr>
          <p:nvPr/>
        </p:nvSpPr>
        <p:spPr bwMode="auto">
          <a:xfrm flipH="1" flipV="1">
            <a:off x="1131888" y="6062663"/>
            <a:ext cx="192087" cy="16351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79" name="Line 71"/>
          <p:cNvSpPr>
            <a:spLocks noChangeShapeType="1"/>
          </p:cNvSpPr>
          <p:nvPr/>
        </p:nvSpPr>
        <p:spPr bwMode="auto">
          <a:xfrm flipH="1">
            <a:off x="1328738" y="6069013"/>
            <a:ext cx="179387" cy="1714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480" name="Rectangle 72"/>
          <p:cNvSpPr>
            <a:spLocks noChangeArrowheads="1"/>
          </p:cNvSpPr>
          <p:nvPr/>
        </p:nvSpPr>
        <p:spPr bwMode="auto">
          <a:xfrm>
            <a:off x="2066925" y="2528888"/>
            <a:ext cx="1416050"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GB" sz="2000" i="1">
                <a:latin typeface="Times New Roman" pitchFamily="18" charset="0"/>
              </a:rPr>
              <a:t>Half Plane</a:t>
            </a:r>
          </a:p>
          <a:p>
            <a:pPr algn="ctr"/>
            <a:r>
              <a:rPr lang="en-GB" sz="2000" i="1">
                <a:latin typeface="Times New Roman" pitchFamily="18" charset="0"/>
              </a:rPr>
              <a:t>Bounded By</a:t>
            </a:r>
          </a:p>
          <a:p>
            <a:pPr algn="ctr"/>
            <a:r>
              <a:rPr lang="en-GB" sz="2000" i="1">
                <a:latin typeface="Times New Roman" pitchFamily="18" charset="0"/>
              </a:rPr>
              <a:t>Hyperplane</a:t>
            </a:r>
          </a:p>
        </p:txBody>
      </p:sp>
      <p:sp>
        <p:nvSpPr>
          <p:cNvPr id="273481" name="Rectangle 73"/>
          <p:cNvSpPr>
            <a:spLocks noChangeArrowheads="1"/>
          </p:cNvSpPr>
          <p:nvPr/>
        </p:nvSpPr>
        <p:spPr bwMode="auto">
          <a:xfrm>
            <a:off x="1892300" y="3824288"/>
            <a:ext cx="1766888"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GB" sz="2000" i="1">
                <a:latin typeface="Times New Roman" pitchFamily="18" charset="0"/>
              </a:rPr>
              <a:t>Convex Open</a:t>
            </a:r>
          </a:p>
          <a:p>
            <a:pPr algn="ctr"/>
            <a:r>
              <a:rPr lang="en-GB" sz="2000" i="1">
                <a:latin typeface="Times New Roman" pitchFamily="18" charset="0"/>
              </a:rPr>
              <a:t>Or</a:t>
            </a:r>
          </a:p>
          <a:p>
            <a:pPr algn="ctr"/>
            <a:r>
              <a:rPr lang="en-GB" sz="2000" i="1">
                <a:latin typeface="Times New Roman" pitchFamily="18" charset="0"/>
              </a:rPr>
              <a:t>Closed Regions</a:t>
            </a:r>
          </a:p>
        </p:txBody>
      </p:sp>
      <p:sp>
        <p:nvSpPr>
          <p:cNvPr id="273482" name="Rectangle 74"/>
          <p:cNvSpPr>
            <a:spLocks noChangeArrowheads="1"/>
          </p:cNvSpPr>
          <p:nvPr/>
        </p:nvSpPr>
        <p:spPr bwMode="auto">
          <a:xfrm>
            <a:off x="1906588" y="4967288"/>
            <a:ext cx="1738312" cy="130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GB" sz="2000">
                <a:latin typeface="Times New Roman" pitchFamily="18" charset="0"/>
              </a:rPr>
              <a:t>Abitrary</a:t>
            </a:r>
          </a:p>
          <a:p>
            <a:pPr algn="ctr"/>
            <a:r>
              <a:rPr lang="en-GB" sz="2000">
                <a:latin typeface="Times New Roman" pitchFamily="18" charset="0"/>
              </a:rPr>
              <a:t>(Complexity</a:t>
            </a:r>
          </a:p>
          <a:p>
            <a:pPr algn="ctr"/>
            <a:r>
              <a:rPr lang="en-GB" sz="2000">
                <a:latin typeface="Times New Roman" pitchFamily="18" charset="0"/>
              </a:rPr>
              <a:t>Limited by No.</a:t>
            </a:r>
          </a:p>
          <a:p>
            <a:pPr algn="ctr"/>
            <a:r>
              <a:rPr lang="en-GB" sz="2000">
                <a:latin typeface="Times New Roman" pitchFamily="18" charset="0"/>
              </a:rPr>
              <a:t>of Nodes)</a:t>
            </a:r>
          </a:p>
        </p:txBody>
      </p:sp>
      <p:grpSp>
        <p:nvGrpSpPr>
          <p:cNvPr id="273483" name="Group 75"/>
          <p:cNvGrpSpPr>
            <a:grpSpLocks/>
          </p:cNvGrpSpPr>
          <p:nvPr/>
        </p:nvGrpSpPr>
        <p:grpSpPr bwMode="auto">
          <a:xfrm>
            <a:off x="3960813" y="2543175"/>
            <a:ext cx="1358900" cy="1003300"/>
            <a:chOff x="2495" y="1709"/>
            <a:chExt cx="856" cy="632"/>
          </a:xfrm>
        </p:grpSpPr>
        <p:grpSp>
          <p:nvGrpSpPr>
            <p:cNvPr id="273484" name="Group 76"/>
            <p:cNvGrpSpPr>
              <a:grpSpLocks/>
            </p:cNvGrpSpPr>
            <p:nvPr/>
          </p:nvGrpSpPr>
          <p:grpSpPr bwMode="auto">
            <a:xfrm>
              <a:off x="2495" y="1709"/>
              <a:ext cx="232" cy="248"/>
              <a:chOff x="2495" y="1709"/>
              <a:chExt cx="232" cy="248"/>
            </a:xfrm>
          </p:grpSpPr>
          <p:sp>
            <p:nvSpPr>
              <p:cNvPr id="273485" name="Oval 77"/>
              <p:cNvSpPr>
                <a:spLocks noChangeArrowheads="1"/>
              </p:cNvSpPr>
              <p:nvPr/>
            </p:nvSpPr>
            <p:spPr bwMode="auto">
              <a:xfrm>
                <a:off x="2495" y="1717"/>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86" name="Rectangle 78"/>
              <p:cNvSpPr>
                <a:spLocks noChangeArrowheads="1"/>
              </p:cNvSpPr>
              <p:nvPr/>
            </p:nvSpPr>
            <p:spPr bwMode="auto">
              <a:xfrm>
                <a:off x="2496" y="1709"/>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grpSp>
          <p:nvGrpSpPr>
            <p:cNvPr id="273487" name="Group 79"/>
            <p:cNvGrpSpPr>
              <a:grpSpLocks/>
            </p:cNvGrpSpPr>
            <p:nvPr/>
          </p:nvGrpSpPr>
          <p:grpSpPr bwMode="auto">
            <a:xfrm>
              <a:off x="3119" y="2093"/>
              <a:ext cx="232" cy="248"/>
              <a:chOff x="3119" y="2093"/>
              <a:chExt cx="232" cy="248"/>
            </a:xfrm>
          </p:grpSpPr>
          <p:sp>
            <p:nvSpPr>
              <p:cNvPr id="273488" name="Oval 80"/>
              <p:cNvSpPr>
                <a:spLocks noChangeArrowheads="1"/>
              </p:cNvSpPr>
              <p:nvPr/>
            </p:nvSpPr>
            <p:spPr bwMode="auto">
              <a:xfrm>
                <a:off x="3119" y="2101"/>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89" name="Rectangle 81"/>
              <p:cNvSpPr>
                <a:spLocks noChangeArrowheads="1"/>
              </p:cNvSpPr>
              <p:nvPr/>
            </p:nvSpPr>
            <p:spPr bwMode="auto">
              <a:xfrm>
                <a:off x="3120" y="2093"/>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grpSp>
          <p:nvGrpSpPr>
            <p:cNvPr id="273490" name="Group 82"/>
            <p:cNvGrpSpPr>
              <a:grpSpLocks/>
            </p:cNvGrpSpPr>
            <p:nvPr/>
          </p:nvGrpSpPr>
          <p:grpSpPr bwMode="auto">
            <a:xfrm>
              <a:off x="2495" y="2093"/>
              <a:ext cx="232" cy="248"/>
              <a:chOff x="2495" y="2093"/>
              <a:chExt cx="232" cy="248"/>
            </a:xfrm>
          </p:grpSpPr>
          <p:sp>
            <p:nvSpPr>
              <p:cNvPr id="273491" name="Oval 83"/>
              <p:cNvSpPr>
                <a:spLocks noChangeArrowheads="1"/>
              </p:cNvSpPr>
              <p:nvPr/>
            </p:nvSpPr>
            <p:spPr bwMode="auto">
              <a:xfrm>
                <a:off x="2495" y="2101"/>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92" name="Rectangle 84"/>
              <p:cNvSpPr>
                <a:spLocks noChangeArrowheads="1"/>
              </p:cNvSpPr>
              <p:nvPr/>
            </p:nvSpPr>
            <p:spPr bwMode="auto">
              <a:xfrm>
                <a:off x="2501" y="2093"/>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grpSp>
        <p:grpSp>
          <p:nvGrpSpPr>
            <p:cNvPr id="273493" name="Group 85"/>
            <p:cNvGrpSpPr>
              <a:grpSpLocks/>
            </p:cNvGrpSpPr>
            <p:nvPr/>
          </p:nvGrpSpPr>
          <p:grpSpPr bwMode="auto">
            <a:xfrm>
              <a:off x="3119" y="1709"/>
              <a:ext cx="232" cy="248"/>
              <a:chOff x="3119" y="1709"/>
              <a:chExt cx="232" cy="248"/>
            </a:xfrm>
          </p:grpSpPr>
          <p:sp>
            <p:nvSpPr>
              <p:cNvPr id="273494" name="Oval 86"/>
              <p:cNvSpPr>
                <a:spLocks noChangeArrowheads="1"/>
              </p:cNvSpPr>
              <p:nvPr/>
            </p:nvSpPr>
            <p:spPr bwMode="auto">
              <a:xfrm>
                <a:off x="3119" y="1717"/>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95" name="Rectangle 87"/>
              <p:cNvSpPr>
                <a:spLocks noChangeArrowheads="1"/>
              </p:cNvSpPr>
              <p:nvPr/>
            </p:nvSpPr>
            <p:spPr bwMode="auto">
              <a:xfrm>
                <a:off x="3125" y="1709"/>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grpSp>
      </p:grpSp>
      <p:grpSp>
        <p:nvGrpSpPr>
          <p:cNvPr id="273496" name="Group 88"/>
          <p:cNvGrpSpPr>
            <a:grpSpLocks/>
          </p:cNvGrpSpPr>
          <p:nvPr/>
        </p:nvGrpSpPr>
        <p:grpSpPr bwMode="auto">
          <a:xfrm>
            <a:off x="3960813" y="3838575"/>
            <a:ext cx="1358900" cy="1003300"/>
            <a:chOff x="2495" y="2525"/>
            <a:chExt cx="856" cy="632"/>
          </a:xfrm>
        </p:grpSpPr>
        <p:grpSp>
          <p:nvGrpSpPr>
            <p:cNvPr id="273497" name="Group 89"/>
            <p:cNvGrpSpPr>
              <a:grpSpLocks/>
            </p:cNvGrpSpPr>
            <p:nvPr/>
          </p:nvGrpSpPr>
          <p:grpSpPr bwMode="auto">
            <a:xfrm>
              <a:off x="2495" y="2525"/>
              <a:ext cx="232" cy="248"/>
              <a:chOff x="2495" y="2525"/>
              <a:chExt cx="232" cy="248"/>
            </a:xfrm>
          </p:grpSpPr>
          <p:sp>
            <p:nvSpPr>
              <p:cNvPr id="273498" name="Oval 90"/>
              <p:cNvSpPr>
                <a:spLocks noChangeArrowheads="1"/>
              </p:cNvSpPr>
              <p:nvPr/>
            </p:nvSpPr>
            <p:spPr bwMode="auto">
              <a:xfrm>
                <a:off x="2495" y="2533"/>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499" name="Rectangle 91"/>
              <p:cNvSpPr>
                <a:spLocks noChangeArrowheads="1"/>
              </p:cNvSpPr>
              <p:nvPr/>
            </p:nvSpPr>
            <p:spPr bwMode="auto">
              <a:xfrm>
                <a:off x="2496" y="2525"/>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grpSp>
          <p:nvGrpSpPr>
            <p:cNvPr id="273500" name="Group 92"/>
            <p:cNvGrpSpPr>
              <a:grpSpLocks/>
            </p:cNvGrpSpPr>
            <p:nvPr/>
          </p:nvGrpSpPr>
          <p:grpSpPr bwMode="auto">
            <a:xfrm>
              <a:off x="3119" y="2909"/>
              <a:ext cx="232" cy="248"/>
              <a:chOff x="3119" y="2909"/>
              <a:chExt cx="232" cy="248"/>
            </a:xfrm>
          </p:grpSpPr>
          <p:sp>
            <p:nvSpPr>
              <p:cNvPr id="273501" name="Oval 93"/>
              <p:cNvSpPr>
                <a:spLocks noChangeArrowheads="1"/>
              </p:cNvSpPr>
              <p:nvPr/>
            </p:nvSpPr>
            <p:spPr bwMode="auto">
              <a:xfrm>
                <a:off x="3119" y="2917"/>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502" name="Rectangle 94"/>
              <p:cNvSpPr>
                <a:spLocks noChangeArrowheads="1"/>
              </p:cNvSpPr>
              <p:nvPr/>
            </p:nvSpPr>
            <p:spPr bwMode="auto">
              <a:xfrm>
                <a:off x="3120" y="2909"/>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grpSp>
          <p:nvGrpSpPr>
            <p:cNvPr id="273503" name="Group 95"/>
            <p:cNvGrpSpPr>
              <a:grpSpLocks/>
            </p:cNvGrpSpPr>
            <p:nvPr/>
          </p:nvGrpSpPr>
          <p:grpSpPr bwMode="auto">
            <a:xfrm>
              <a:off x="2495" y="2909"/>
              <a:ext cx="232" cy="248"/>
              <a:chOff x="2495" y="2909"/>
              <a:chExt cx="232" cy="248"/>
            </a:xfrm>
          </p:grpSpPr>
          <p:sp>
            <p:nvSpPr>
              <p:cNvPr id="273504" name="Oval 96"/>
              <p:cNvSpPr>
                <a:spLocks noChangeArrowheads="1"/>
              </p:cNvSpPr>
              <p:nvPr/>
            </p:nvSpPr>
            <p:spPr bwMode="auto">
              <a:xfrm>
                <a:off x="2495" y="2917"/>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505" name="Rectangle 97"/>
              <p:cNvSpPr>
                <a:spLocks noChangeArrowheads="1"/>
              </p:cNvSpPr>
              <p:nvPr/>
            </p:nvSpPr>
            <p:spPr bwMode="auto">
              <a:xfrm>
                <a:off x="2501" y="2909"/>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grpSp>
        <p:grpSp>
          <p:nvGrpSpPr>
            <p:cNvPr id="273506" name="Group 98"/>
            <p:cNvGrpSpPr>
              <a:grpSpLocks/>
            </p:cNvGrpSpPr>
            <p:nvPr/>
          </p:nvGrpSpPr>
          <p:grpSpPr bwMode="auto">
            <a:xfrm>
              <a:off x="3119" y="2525"/>
              <a:ext cx="232" cy="248"/>
              <a:chOff x="3119" y="2525"/>
              <a:chExt cx="232" cy="248"/>
            </a:xfrm>
          </p:grpSpPr>
          <p:sp>
            <p:nvSpPr>
              <p:cNvPr id="273507" name="Oval 99"/>
              <p:cNvSpPr>
                <a:spLocks noChangeArrowheads="1"/>
              </p:cNvSpPr>
              <p:nvPr/>
            </p:nvSpPr>
            <p:spPr bwMode="auto">
              <a:xfrm>
                <a:off x="3119" y="2533"/>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508" name="Rectangle 100"/>
              <p:cNvSpPr>
                <a:spLocks noChangeArrowheads="1"/>
              </p:cNvSpPr>
              <p:nvPr/>
            </p:nvSpPr>
            <p:spPr bwMode="auto">
              <a:xfrm>
                <a:off x="3125" y="2525"/>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grpSp>
      </p:grpSp>
      <p:grpSp>
        <p:nvGrpSpPr>
          <p:cNvPr id="273509" name="Group 101"/>
          <p:cNvGrpSpPr>
            <a:grpSpLocks/>
          </p:cNvGrpSpPr>
          <p:nvPr/>
        </p:nvGrpSpPr>
        <p:grpSpPr bwMode="auto">
          <a:xfrm>
            <a:off x="3960813" y="5133975"/>
            <a:ext cx="1358900" cy="1003300"/>
            <a:chOff x="2495" y="3341"/>
            <a:chExt cx="856" cy="632"/>
          </a:xfrm>
        </p:grpSpPr>
        <p:grpSp>
          <p:nvGrpSpPr>
            <p:cNvPr id="273510" name="Group 102"/>
            <p:cNvGrpSpPr>
              <a:grpSpLocks/>
            </p:cNvGrpSpPr>
            <p:nvPr/>
          </p:nvGrpSpPr>
          <p:grpSpPr bwMode="auto">
            <a:xfrm>
              <a:off x="2495" y="3341"/>
              <a:ext cx="232" cy="248"/>
              <a:chOff x="2495" y="3341"/>
              <a:chExt cx="232" cy="248"/>
            </a:xfrm>
          </p:grpSpPr>
          <p:sp>
            <p:nvSpPr>
              <p:cNvPr id="273511" name="Oval 103"/>
              <p:cNvSpPr>
                <a:spLocks noChangeArrowheads="1"/>
              </p:cNvSpPr>
              <p:nvPr/>
            </p:nvSpPr>
            <p:spPr bwMode="auto">
              <a:xfrm>
                <a:off x="2495" y="3349"/>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512" name="Rectangle 104"/>
              <p:cNvSpPr>
                <a:spLocks noChangeArrowheads="1"/>
              </p:cNvSpPr>
              <p:nvPr/>
            </p:nvSpPr>
            <p:spPr bwMode="auto">
              <a:xfrm>
                <a:off x="2496" y="3341"/>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grpSp>
          <p:nvGrpSpPr>
            <p:cNvPr id="273513" name="Group 105"/>
            <p:cNvGrpSpPr>
              <a:grpSpLocks/>
            </p:cNvGrpSpPr>
            <p:nvPr/>
          </p:nvGrpSpPr>
          <p:grpSpPr bwMode="auto">
            <a:xfrm>
              <a:off x="3119" y="3725"/>
              <a:ext cx="232" cy="248"/>
              <a:chOff x="3119" y="3725"/>
              <a:chExt cx="232" cy="248"/>
            </a:xfrm>
          </p:grpSpPr>
          <p:sp>
            <p:nvSpPr>
              <p:cNvPr id="273514" name="Oval 106"/>
              <p:cNvSpPr>
                <a:spLocks noChangeArrowheads="1"/>
              </p:cNvSpPr>
              <p:nvPr/>
            </p:nvSpPr>
            <p:spPr bwMode="auto">
              <a:xfrm>
                <a:off x="3119" y="3733"/>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515" name="Rectangle 107"/>
              <p:cNvSpPr>
                <a:spLocks noChangeArrowheads="1"/>
              </p:cNvSpPr>
              <p:nvPr/>
            </p:nvSpPr>
            <p:spPr bwMode="auto">
              <a:xfrm>
                <a:off x="3120" y="3725"/>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grpSp>
          <p:nvGrpSpPr>
            <p:cNvPr id="273516" name="Group 108"/>
            <p:cNvGrpSpPr>
              <a:grpSpLocks/>
            </p:cNvGrpSpPr>
            <p:nvPr/>
          </p:nvGrpSpPr>
          <p:grpSpPr bwMode="auto">
            <a:xfrm>
              <a:off x="2495" y="3725"/>
              <a:ext cx="232" cy="248"/>
              <a:chOff x="2495" y="3725"/>
              <a:chExt cx="232" cy="248"/>
            </a:xfrm>
          </p:grpSpPr>
          <p:sp>
            <p:nvSpPr>
              <p:cNvPr id="273517" name="Oval 109"/>
              <p:cNvSpPr>
                <a:spLocks noChangeArrowheads="1"/>
              </p:cNvSpPr>
              <p:nvPr/>
            </p:nvSpPr>
            <p:spPr bwMode="auto">
              <a:xfrm>
                <a:off x="2495" y="3733"/>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518" name="Rectangle 110"/>
              <p:cNvSpPr>
                <a:spLocks noChangeArrowheads="1"/>
              </p:cNvSpPr>
              <p:nvPr/>
            </p:nvSpPr>
            <p:spPr bwMode="auto">
              <a:xfrm>
                <a:off x="2501" y="3725"/>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grpSp>
        <p:grpSp>
          <p:nvGrpSpPr>
            <p:cNvPr id="273519" name="Group 111"/>
            <p:cNvGrpSpPr>
              <a:grpSpLocks/>
            </p:cNvGrpSpPr>
            <p:nvPr/>
          </p:nvGrpSpPr>
          <p:grpSpPr bwMode="auto">
            <a:xfrm>
              <a:off x="3119" y="3341"/>
              <a:ext cx="232" cy="248"/>
              <a:chOff x="3119" y="3341"/>
              <a:chExt cx="232" cy="248"/>
            </a:xfrm>
          </p:grpSpPr>
          <p:sp>
            <p:nvSpPr>
              <p:cNvPr id="273520" name="Oval 112"/>
              <p:cNvSpPr>
                <a:spLocks noChangeArrowheads="1"/>
              </p:cNvSpPr>
              <p:nvPr/>
            </p:nvSpPr>
            <p:spPr bwMode="auto">
              <a:xfrm>
                <a:off x="3119" y="3349"/>
                <a:ext cx="232" cy="232"/>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3521" name="Rectangle 113"/>
              <p:cNvSpPr>
                <a:spLocks noChangeArrowheads="1"/>
              </p:cNvSpPr>
              <p:nvPr/>
            </p:nvSpPr>
            <p:spPr bwMode="auto">
              <a:xfrm>
                <a:off x="3125" y="3341"/>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grpSp>
      </p:grpSp>
      <p:grpSp>
        <p:nvGrpSpPr>
          <p:cNvPr id="273522" name="Group 114"/>
          <p:cNvGrpSpPr>
            <a:grpSpLocks/>
          </p:cNvGrpSpPr>
          <p:nvPr/>
        </p:nvGrpSpPr>
        <p:grpSpPr bwMode="auto">
          <a:xfrm>
            <a:off x="5829300" y="2573338"/>
            <a:ext cx="1236663" cy="992187"/>
            <a:chOff x="3672" y="1728"/>
            <a:chExt cx="779" cy="625"/>
          </a:xfrm>
        </p:grpSpPr>
        <p:grpSp>
          <p:nvGrpSpPr>
            <p:cNvPr id="273523" name="Group 115"/>
            <p:cNvGrpSpPr>
              <a:grpSpLocks/>
            </p:cNvGrpSpPr>
            <p:nvPr/>
          </p:nvGrpSpPr>
          <p:grpSpPr bwMode="auto">
            <a:xfrm>
              <a:off x="3672" y="1728"/>
              <a:ext cx="481" cy="481"/>
              <a:chOff x="3672" y="1728"/>
              <a:chExt cx="481" cy="481"/>
            </a:xfrm>
          </p:grpSpPr>
          <p:sp>
            <p:nvSpPr>
              <p:cNvPr id="273524" name="Arc 116"/>
              <p:cNvSpPr>
                <a:spLocks/>
              </p:cNvSpPr>
              <p:nvPr/>
            </p:nvSpPr>
            <p:spPr bwMode="auto">
              <a:xfrm>
                <a:off x="3673" y="1729"/>
                <a:ext cx="384" cy="240"/>
              </a:xfrm>
              <a:custGeom>
                <a:avLst/>
                <a:gdLst>
                  <a:gd name="G0" fmla="+- 21600 0 0"/>
                  <a:gd name="G1" fmla="+- 21600 0 0"/>
                  <a:gd name="G2" fmla="+- 21600 0 0"/>
                  <a:gd name="T0" fmla="*/ 0 w 21600"/>
                  <a:gd name="T1" fmla="*/ 21600 h 21600"/>
                  <a:gd name="T2" fmla="*/ 21544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92"/>
                      <a:pt x="9636" y="30"/>
                      <a:pt x="21544" y="0"/>
                    </a:cubicBezTo>
                  </a:path>
                  <a:path w="21600" h="21600" stroke="0" extrusionOk="0">
                    <a:moveTo>
                      <a:pt x="0" y="21599"/>
                    </a:moveTo>
                    <a:cubicBezTo>
                      <a:pt x="0" y="9692"/>
                      <a:pt x="9636" y="30"/>
                      <a:pt x="21544"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25" name="Arc 117"/>
              <p:cNvSpPr>
                <a:spLocks/>
              </p:cNvSpPr>
              <p:nvPr/>
            </p:nvSpPr>
            <p:spPr bwMode="auto">
              <a:xfrm rot="10800000">
                <a:off x="3672" y="1969"/>
                <a:ext cx="385" cy="240"/>
              </a:xfrm>
              <a:custGeom>
                <a:avLst/>
                <a:gdLst>
                  <a:gd name="G0" fmla="+- 56 0 0"/>
                  <a:gd name="G1" fmla="+- 21600 0 0"/>
                  <a:gd name="G2" fmla="+- 21600 0 0"/>
                  <a:gd name="T0" fmla="*/ 0 w 21656"/>
                  <a:gd name="T1" fmla="*/ 0 h 21600"/>
                  <a:gd name="T2" fmla="*/ 21656 w 21656"/>
                  <a:gd name="T3" fmla="*/ 21600 h 21600"/>
                  <a:gd name="T4" fmla="*/ 56 w 21656"/>
                  <a:gd name="T5" fmla="*/ 21600 h 21600"/>
                </a:gdLst>
                <a:ahLst/>
                <a:cxnLst>
                  <a:cxn ang="0">
                    <a:pos x="T0" y="T1"/>
                  </a:cxn>
                  <a:cxn ang="0">
                    <a:pos x="T2" y="T3"/>
                  </a:cxn>
                  <a:cxn ang="0">
                    <a:pos x="T4" y="T5"/>
                  </a:cxn>
                </a:cxnLst>
                <a:rect l="0" t="0" r="r" b="b"/>
                <a:pathLst>
                  <a:path w="21656" h="21600" fill="none" extrusionOk="0">
                    <a:moveTo>
                      <a:pt x="0" y="0"/>
                    </a:moveTo>
                    <a:cubicBezTo>
                      <a:pt x="18" y="0"/>
                      <a:pt x="37" y="0"/>
                      <a:pt x="56" y="0"/>
                    </a:cubicBezTo>
                    <a:cubicBezTo>
                      <a:pt x="11985" y="0"/>
                      <a:pt x="21656" y="9670"/>
                      <a:pt x="21656" y="21600"/>
                    </a:cubicBezTo>
                  </a:path>
                  <a:path w="21656" h="21600" stroke="0" extrusionOk="0">
                    <a:moveTo>
                      <a:pt x="0" y="0"/>
                    </a:moveTo>
                    <a:cubicBezTo>
                      <a:pt x="18" y="0"/>
                      <a:pt x="37" y="0"/>
                      <a:pt x="56" y="0"/>
                    </a:cubicBezTo>
                    <a:cubicBezTo>
                      <a:pt x="11985" y="0"/>
                      <a:pt x="21656" y="9670"/>
                      <a:pt x="21656" y="21600"/>
                    </a:cubicBezTo>
                    <a:lnTo>
                      <a:pt x="56"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26" name="Arc 118"/>
              <p:cNvSpPr>
                <a:spLocks/>
              </p:cNvSpPr>
              <p:nvPr/>
            </p:nvSpPr>
            <p:spPr bwMode="auto">
              <a:xfrm>
                <a:off x="3865" y="1825"/>
                <a:ext cx="192" cy="144"/>
              </a:xfrm>
              <a:custGeom>
                <a:avLst/>
                <a:gdLst>
                  <a:gd name="G0" fmla="+- 21600 0 0"/>
                  <a:gd name="G1" fmla="+- 21600 0 0"/>
                  <a:gd name="G2" fmla="+- 21600 0 0"/>
                  <a:gd name="T0" fmla="*/ 0 w 21600"/>
                  <a:gd name="T1" fmla="*/ 21600 h 21600"/>
                  <a:gd name="T2" fmla="*/ 21488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714"/>
                      <a:pt x="9602" y="61"/>
                      <a:pt x="21488" y="0"/>
                    </a:cubicBezTo>
                  </a:path>
                  <a:path w="21600" h="21600" stroke="0" extrusionOk="0">
                    <a:moveTo>
                      <a:pt x="0" y="21599"/>
                    </a:moveTo>
                    <a:cubicBezTo>
                      <a:pt x="0" y="9714"/>
                      <a:pt x="9602" y="61"/>
                      <a:pt x="21488"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27" name="Arc 119"/>
              <p:cNvSpPr>
                <a:spLocks/>
              </p:cNvSpPr>
              <p:nvPr/>
            </p:nvSpPr>
            <p:spPr bwMode="auto">
              <a:xfrm rot="10800000">
                <a:off x="3864" y="1969"/>
                <a:ext cx="193" cy="144"/>
              </a:xfrm>
              <a:custGeom>
                <a:avLst/>
                <a:gdLst>
                  <a:gd name="G0" fmla="+- 112 0 0"/>
                  <a:gd name="G1" fmla="+- 21600 0 0"/>
                  <a:gd name="G2" fmla="+- 21600 0 0"/>
                  <a:gd name="T0" fmla="*/ 0 w 21712"/>
                  <a:gd name="T1" fmla="*/ 0 h 21600"/>
                  <a:gd name="T2" fmla="*/ 21712 w 21712"/>
                  <a:gd name="T3" fmla="*/ 21600 h 21600"/>
                  <a:gd name="T4" fmla="*/ 112 w 21712"/>
                  <a:gd name="T5" fmla="*/ 21600 h 21600"/>
                </a:gdLst>
                <a:ahLst/>
                <a:cxnLst>
                  <a:cxn ang="0">
                    <a:pos x="T0" y="T1"/>
                  </a:cxn>
                  <a:cxn ang="0">
                    <a:pos x="T2" y="T3"/>
                  </a:cxn>
                  <a:cxn ang="0">
                    <a:pos x="T4" y="T5"/>
                  </a:cxn>
                </a:cxnLst>
                <a:rect l="0" t="0" r="r" b="b"/>
                <a:pathLst>
                  <a:path w="21712" h="21600" fill="none" extrusionOk="0">
                    <a:moveTo>
                      <a:pt x="0" y="0"/>
                    </a:moveTo>
                    <a:cubicBezTo>
                      <a:pt x="37" y="0"/>
                      <a:pt x="74" y="0"/>
                      <a:pt x="112" y="0"/>
                    </a:cubicBezTo>
                    <a:cubicBezTo>
                      <a:pt x="12041" y="0"/>
                      <a:pt x="21712" y="9670"/>
                      <a:pt x="21712" y="21600"/>
                    </a:cubicBezTo>
                  </a:path>
                  <a:path w="21712" h="21600" stroke="0" extrusionOk="0">
                    <a:moveTo>
                      <a:pt x="0" y="0"/>
                    </a:moveTo>
                    <a:cubicBezTo>
                      <a:pt x="37" y="0"/>
                      <a:pt x="74" y="0"/>
                      <a:pt x="112" y="0"/>
                    </a:cubicBezTo>
                    <a:cubicBezTo>
                      <a:pt x="12041" y="0"/>
                      <a:pt x="21712" y="9670"/>
                      <a:pt x="21712" y="21600"/>
                    </a:cubicBezTo>
                    <a:lnTo>
                      <a:pt x="112"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28" name="Arc 120"/>
              <p:cNvSpPr>
                <a:spLocks/>
              </p:cNvSpPr>
              <p:nvPr/>
            </p:nvSpPr>
            <p:spPr bwMode="auto">
              <a:xfrm>
                <a:off x="4056" y="2113"/>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29" name="Arc 121"/>
              <p:cNvSpPr>
                <a:spLocks/>
              </p:cNvSpPr>
              <p:nvPr/>
            </p:nvSpPr>
            <p:spPr bwMode="auto">
              <a:xfrm rot="10800000">
                <a:off x="4057" y="2161"/>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30" name="Arc 122"/>
              <p:cNvSpPr>
                <a:spLocks/>
              </p:cNvSpPr>
              <p:nvPr/>
            </p:nvSpPr>
            <p:spPr bwMode="auto">
              <a:xfrm>
                <a:off x="4104" y="1729"/>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31" name="Arc 123"/>
              <p:cNvSpPr>
                <a:spLocks/>
              </p:cNvSpPr>
              <p:nvPr/>
            </p:nvSpPr>
            <p:spPr bwMode="auto">
              <a:xfrm rot="10800000">
                <a:off x="4105" y="1777"/>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32" name="Line 124"/>
              <p:cNvSpPr>
                <a:spLocks noChangeShapeType="1"/>
              </p:cNvSpPr>
              <p:nvPr/>
            </p:nvSpPr>
            <p:spPr bwMode="auto">
              <a:xfrm>
                <a:off x="4056" y="1824"/>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33" name="Line 125"/>
              <p:cNvSpPr>
                <a:spLocks noChangeShapeType="1"/>
              </p:cNvSpPr>
              <p:nvPr/>
            </p:nvSpPr>
            <p:spPr bwMode="auto">
              <a:xfrm>
                <a:off x="4056" y="1728"/>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3534" name="Group 126"/>
            <p:cNvGrpSpPr>
              <a:grpSpLocks/>
            </p:cNvGrpSpPr>
            <p:nvPr/>
          </p:nvGrpSpPr>
          <p:grpSpPr bwMode="auto">
            <a:xfrm>
              <a:off x="3960" y="1872"/>
              <a:ext cx="481" cy="481"/>
              <a:chOff x="3960" y="1872"/>
              <a:chExt cx="481" cy="481"/>
            </a:xfrm>
          </p:grpSpPr>
          <p:sp>
            <p:nvSpPr>
              <p:cNvPr id="273535" name="Arc 127"/>
              <p:cNvSpPr>
                <a:spLocks/>
              </p:cNvSpPr>
              <p:nvPr/>
            </p:nvSpPr>
            <p:spPr bwMode="auto">
              <a:xfrm>
                <a:off x="4056" y="1873"/>
                <a:ext cx="385" cy="240"/>
              </a:xfrm>
              <a:custGeom>
                <a:avLst/>
                <a:gdLst>
                  <a:gd name="G0" fmla="+- 56 0 0"/>
                  <a:gd name="G1" fmla="+- 21600 0 0"/>
                  <a:gd name="G2" fmla="+- 21600 0 0"/>
                  <a:gd name="T0" fmla="*/ 0 w 21656"/>
                  <a:gd name="T1" fmla="*/ 0 h 21600"/>
                  <a:gd name="T2" fmla="*/ 21656 w 21656"/>
                  <a:gd name="T3" fmla="*/ 21600 h 21600"/>
                  <a:gd name="T4" fmla="*/ 56 w 21656"/>
                  <a:gd name="T5" fmla="*/ 21600 h 21600"/>
                </a:gdLst>
                <a:ahLst/>
                <a:cxnLst>
                  <a:cxn ang="0">
                    <a:pos x="T0" y="T1"/>
                  </a:cxn>
                  <a:cxn ang="0">
                    <a:pos x="T2" y="T3"/>
                  </a:cxn>
                  <a:cxn ang="0">
                    <a:pos x="T4" y="T5"/>
                  </a:cxn>
                </a:cxnLst>
                <a:rect l="0" t="0" r="r" b="b"/>
                <a:pathLst>
                  <a:path w="21656" h="21600" fill="none" extrusionOk="0">
                    <a:moveTo>
                      <a:pt x="0" y="0"/>
                    </a:moveTo>
                    <a:cubicBezTo>
                      <a:pt x="18" y="0"/>
                      <a:pt x="37" y="0"/>
                      <a:pt x="56" y="0"/>
                    </a:cubicBezTo>
                    <a:cubicBezTo>
                      <a:pt x="11985" y="0"/>
                      <a:pt x="21656" y="9670"/>
                      <a:pt x="21656" y="21600"/>
                    </a:cubicBezTo>
                  </a:path>
                  <a:path w="21656" h="21600" stroke="0" extrusionOk="0">
                    <a:moveTo>
                      <a:pt x="0" y="0"/>
                    </a:moveTo>
                    <a:cubicBezTo>
                      <a:pt x="18" y="0"/>
                      <a:pt x="37" y="0"/>
                      <a:pt x="56" y="0"/>
                    </a:cubicBezTo>
                    <a:cubicBezTo>
                      <a:pt x="11985" y="0"/>
                      <a:pt x="21656" y="9670"/>
                      <a:pt x="21656" y="21600"/>
                    </a:cubicBezTo>
                    <a:lnTo>
                      <a:pt x="56"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36" name="Arc 128"/>
              <p:cNvSpPr>
                <a:spLocks/>
              </p:cNvSpPr>
              <p:nvPr/>
            </p:nvSpPr>
            <p:spPr bwMode="auto">
              <a:xfrm rot="10800000">
                <a:off x="4057" y="2113"/>
                <a:ext cx="384" cy="240"/>
              </a:xfrm>
              <a:custGeom>
                <a:avLst/>
                <a:gdLst>
                  <a:gd name="G0" fmla="+- 21600 0 0"/>
                  <a:gd name="G1" fmla="+- 21600 0 0"/>
                  <a:gd name="G2" fmla="+- 21600 0 0"/>
                  <a:gd name="T0" fmla="*/ 0 w 21600"/>
                  <a:gd name="T1" fmla="*/ 21600 h 21600"/>
                  <a:gd name="T2" fmla="*/ 21544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92"/>
                      <a:pt x="9636" y="30"/>
                      <a:pt x="21544" y="0"/>
                    </a:cubicBezTo>
                  </a:path>
                  <a:path w="21600" h="21600" stroke="0" extrusionOk="0">
                    <a:moveTo>
                      <a:pt x="0" y="21599"/>
                    </a:moveTo>
                    <a:cubicBezTo>
                      <a:pt x="0" y="9692"/>
                      <a:pt x="9636" y="30"/>
                      <a:pt x="21544"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37" name="Arc 129"/>
              <p:cNvSpPr>
                <a:spLocks/>
              </p:cNvSpPr>
              <p:nvPr/>
            </p:nvSpPr>
            <p:spPr bwMode="auto">
              <a:xfrm>
                <a:off x="4056" y="1969"/>
                <a:ext cx="193" cy="144"/>
              </a:xfrm>
              <a:custGeom>
                <a:avLst/>
                <a:gdLst>
                  <a:gd name="G0" fmla="+- 112 0 0"/>
                  <a:gd name="G1" fmla="+- 21600 0 0"/>
                  <a:gd name="G2" fmla="+- 21600 0 0"/>
                  <a:gd name="T0" fmla="*/ 0 w 21712"/>
                  <a:gd name="T1" fmla="*/ 0 h 21600"/>
                  <a:gd name="T2" fmla="*/ 21712 w 21712"/>
                  <a:gd name="T3" fmla="*/ 21600 h 21600"/>
                  <a:gd name="T4" fmla="*/ 112 w 21712"/>
                  <a:gd name="T5" fmla="*/ 21600 h 21600"/>
                </a:gdLst>
                <a:ahLst/>
                <a:cxnLst>
                  <a:cxn ang="0">
                    <a:pos x="T0" y="T1"/>
                  </a:cxn>
                  <a:cxn ang="0">
                    <a:pos x="T2" y="T3"/>
                  </a:cxn>
                  <a:cxn ang="0">
                    <a:pos x="T4" y="T5"/>
                  </a:cxn>
                </a:cxnLst>
                <a:rect l="0" t="0" r="r" b="b"/>
                <a:pathLst>
                  <a:path w="21712" h="21600" fill="none" extrusionOk="0">
                    <a:moveTo>
                      <a:pt x="0" y="0"/>
                    </a:moveTo>
                    <a:cubicBezTo>
                      <a:pt x="37" y="0"/>
                      <a:pt x="74" y="0"/>
                      <a:pt x="112" y="0"/>
                    </a:cubicBezTo>
                    <a:cubicBezTo>
                      <a:pt x="12041" y="0"/>
                      <a:pt x="21712" y="9670"/>
                      <a:pt x="21712" y="21600"/>
                    </a:cubicBezTo>
                  </a:path>
                  <a:path w="21712" h="21600" stroke="0" extrusionOk="0">
                    <a:moveTo>
                      <a:pt x="0" y="0"/>
                    </a:moveTo>
                    <a:cubicBezTo>
                      <a:pt x="37" y="0"/>
                      <a:pt x="74" y="0"/>
                      <a:pt x="112" y="0"/>
                    </a:cubicBezTo>
                    <a:cubicBezTo>
                      <a:pt x="12041" y="0"/>
                      <a:pt x="21712" y="9670"/>
                      <a:pt x="21712" y="21600"/>
                    </a:cubicBezTo>
                    <a:lnTo>
                      <a:pt x="112"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38" name="Arc 130"/>
              <p:cNvSpPr>
                <a:spLocks/>
              </p:cNvSpPr>
              <p:nvPr/>
            </p:nvSpPr>
            <p:spPr bwMode="auto">
              <a:xfrm rot="10800000">
                <a:off x="4057" y="2113"/>
                <a:ext cx="192" cy="144"/>
              </a:xfrm>
              <a:custGeom>
                <a:avLst/>
                <a:gdLst>
                  <a:gd name="G0" fmla="+- 21600 0 0"/>
                  <a:gd name="G1" fmla="+- 21600 0 0"/>
                  <a:gd name="G2" fmla="+- 21600 0 0"/>
                  <a:gd name="T0" fmla="*/ 0 w 21600"/>
                  <a:gd name="T1" fmla="*/ 21600 h 21600"/>
                  <a:gd name="T2" fmla="*/ 21488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714"/>
                      <a:pt x="9602" y="61"/>
                      <a:pt x="21488" y="0"/>
                    </a:cubicBezTo>
                  </a:path>
                  <a:path w="21600" h="21600" stroke="0" extrusionOk="0">
                    <a:moveTo>
                      <a:pt x="0" y="21599"/>
                    </a:moveTo>
                    <a:cubicBezTo>
                      <a:pt x="0" y="9714"/>
                      <a:pt x="9602" y="61"/>
                      <a:pt x="21488"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39" name="Arc 131"/>
              <p:cNvSpPr>
                <a:spLocks/>
              </p:cNvSpPr>
              <p:nvPr/>
            </p:nvSpPr>
            <p:spPr bwMode="auto">
              <a:xfrm>
                <a:off x="4009" y="2257"/>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40" name="Arc 132"/>
              <p:cNvSpPr>
                <a:spLocks/>
              </p:cNvSpPr>
              <p:nvPr/>
            </p:nvSpPr>
            <p:spPr bwMode="auto">
              <a:xfrm rot="10800000">
                <a:off x="4008" y="2305"/>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41" name="Arc 133"/>
              <p:cNvSpPr>
                <a:spLocks/>
              </p:cNvSpPr>
              <p:nvPr/>
            </p:nvSpPr>
            <p:spPr bwMode="auto">
              <a:xfrm>
                <a:off x="3961" y="1873"/>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42" name="Arc 134"/>
              <p:cNvSpPr>
                <a:spLocks/>
              </p:cNvSpPr>
              <p:nvPr/>
            </p:nvSpPr>
            <p:spPr bwMode="auto">
              <a:xfrm rot="10800000">
                <a:off x="3960" y="1921"/>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43" name="Line 135"/>
              <p:cNvSpPr>
                <a:spLocks noChangeShapeType="1"/>
              </p:cNvSpPr>
              <p:nvPr/>
            </p:nvSpPr>
            <p:spPr bwMode="auto">
              <a:xfrm flipH="1">
                <a:off x="4008" y="1968"/>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44" name="Line 136"/>
              <p:cNvSpPr>
                <a:spLocks noChangeShapeType="1"/>
              </p:cNvSpPr>
              <p:nvPr/>
            </p:nvSpPr>
            <p:spPr bwMode="auto">
              <a:xfrm flipH="1">
                <a:off x="4008" y="1872"/>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3545" name="Rectangle 137"/>
            <p:cNvSpPr>
              <a:spLocks noChangeArrowheads="1"/>
            </p:cNvSpPr>
            <p:nvPr/>
          </p:nvSpPr>
          <p:spPr bwMode="auto">
            <a:xfrm>
              <a:off x="3675" y="1850"/>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sp>
          <p:nvSpPr>
            <p:cNvPr id="273546" name="Rectangle 138"/>
            <p:cNvSpPr>
              <a:spLocks noChangeArrowheads="1"/>
            </p:cNvSpPr>
            <p:nvPr/>
          </p:nvSpPr>
          <p:spPr bwMode="auto">
            <a:xfrm>
              <a:off x="4221" y="1973"/>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grpSp>
        <p:nvGrpSpPr>
          <p:cNvPr id="273547" name="Group 139"/>
          <p:cNvGrpSpPr>
            <a:grpSpLocks/>
          </p:cNvGrpSpPr>
          <p:nvPr/>
        </p:nvGrpSpPr>
        <p:grpSpPr bwMode="auto">
          <a:xfrm>
            <a:off x="5829300" y="3868738"/>
            <a:ext cx="1236663" cy="992187"/>
            <a:chOff x="3672" y="2544"/>
            <a:chExt cx="779" cy="625"/>
          </a:xfrm>
        </p:grpSpPr>
        <p:grpSp>
          <p:nvGrpSpPr>
            <p:cNvPr id="273548" name="Group 140"/>
            <p:cNvGrpSpPr>
              <a:grpSpLocks/>
            </p:cNvGrpSpPr>
            <p:nvPr/>
          </p:nvGrpSpPr>
          <p:grpSpPr bwMode="auto">
            <a:xfrm>
              <a:off x="3672" y="2544"/>
              <a:ext cx="481" cy="481"/>
              <a:chOff x="3672" y="2544"/>
              <a:chExt cx="481" cy="481"/>
            </a:xfrm>
          </p:grpSpPr>
          <p:sp>
            <p:nvSpPr>
              <p:cNvPr id="273549" name="Arc 141"/>
              <p:cNvSpPr>
                <a:spLocks/>
              </p:cNvSpPr>
              <p:nvPr/>
            </p:nvSpPr>
            <p:spPr bwMode="auto">
              <a:xfrm>
                <a:off x="3673" y="2545"/>
                <a:ext cx="384" cy="240"/>
              </a:xfrm>
              <a:custGeom>
                <a:avLst/>
                <a:gdLst>
                  <a:gd name="G0" fmla="+- 21600 0 0"/>
                  <a:gd name="G1" fmla="+- 21600 0 0"/>
                  <a:gd name="G2" fmla="+- 21600 0 0"/>
                  <a:gd name="T0" fmla="*/ 0 w 21600"/>
                  <a:gd name="T1" fmla="*/ 21600 h 21600"/>
                  <a:gd name="T2" fmla="*/ 21544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92"/>
                      <a:pt x="9636" y="30"/>
                      <a:pt x="21544" y="0"/>
                    </a:cubicBezTo>
                  </a:path>
                  <a:path w="21600" h="21600" stroke="0" extrusionOk="0">
                    <a:moveTo>
                      <a:pt x="0" y="21599"/>
                    </a:moveTo>
                    <a:cubicBezTo>
                      <a:pt x="0" y="9692"/>
                      <a:pt x="9636" y="30"/>
                      <a:pt x="21544"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0" name="Arc 142"/>
              <p:cNvSpPr>
                <a:spLocks/>
              </p:cNvSpPr>
              <p:nvPr/>
            </p:nvSpPr>
            <p:spPr bwMode="auto">
              <a:xfrm rot="10800000">
                <a:off x="3672" y="2785"/>
                <a:ext cx="385" cy="240"/>
              </a:xfrm>
              <a:custGeom>
                <a:avLst/>
                <a:gdLst>
                  <a:gd name="G0" fmla="+- 56 0 0"/>
                  <a:gd name="G1" fmla="+- 21600 0 0"/>
                  <a:gd name="G2" fmla="+- 21600 0 0"/>
                  <a:gd name="T0" fmla="*/ 0 w 21656"/>
                  <a:gd name="T1" fmla="*/ 0 h 21600"/>
                  <a:gd name="T2" fmla="*/ 21656 w 21656"/>
                  <a:gd name="T3" fmla="*/ 21600 h 21600"/>
                  <a:gd name="T4" fmla="*/ 56 w 21656"/>
                  <a:gd name="T5" fmla="*/ 21600 h 21600"/>
                </a:gdLst>
                <a:ahLst/>
                <a:cxnLst>
                  <a:cxn ang="0">
                    <a:pos x="T0" y="T1"/>
                  </a:cxn>
                  <a:cxn ang="0">
                    <a:pos x="T2" y="T3"/>
                  </a:cxn>
                  <a:cxn ang="0">
                    <a:pos x="T4" y="T5"/>
                  </a:cxn>
                </a:cxnLst>
                <a:rect l="0" t="0" r="r" b="b"/>
                <a:pathLst>
                  <a:path w="21656" h="21600" fill="none" extrusionOk="0">
                    <a:moveTo>
                      <a:pt x="0" y="0"/>
                    </a:moveTo>
                    <a:cubicBezTo>
                      <a:pt x="18" y="0"/>
                      <a:pt x="37" y="0"/>
                      <a:pt x="56" y="0"/>
                    </a:cubicBezTo>
                    <a:cubicBezTo>
                      <a:pt x="11985" y="0"/>
                      <a:pt x="21656" y="9670"/>
                      <a:pt x="21656" y="21600"/>
                    </a:cubicBezTo>
                  </a:path>
                  <a:path w="21656" h="21600" stroke="0" extrusionOk="0">
                    <a:moveTo>
                      <a:pt x="0" y="0"/>
                    </a:moveTo>
                    <a:cubicBezTo>
                      <a:pt x="18" y="0"/>
                      <a:pt x="37" y="0"/>
                      <a:pt x="56" y="0"/>
                    </a:cubicBezTo>
                    <a:cubicBezTo>
                      <a:pt x="11985" y="0"/>
                      <a:pt x="21656" y="9670"/>
                      <a:pt x="21656" y="21600"/>
                    </a:cubicBezTo>
                    <a:lnTo>
                      <a:pt x="56"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1" name="Arc 143"/>
              <p:cNvSpPr>
                <a:spLocks/>
              </p:cNvSpPr>
              <p:nvPr/>
            </p:nvSpPr>
            <p:spPr bwMode="auto">
              <a:xfrm>
                <a:off x="3865" y="2641"/>
                <a:ext cx="192" cy="144"/>
              </a:xfrm>
              <a:custGeom>
                <a:avLst/>
                <a:gdLst>
                  <a:gd name="G0" fmla="+- 21600 0 0"/>
                  <a:gd name="G1" fmla="+- 21600 0 0"/>
                  <a:gd name="G2" fmla="+- 21600 0 0"/>
                  <a:gd name="T0" fmla="*/ 0 w 21600"/>
                  <a:gd name="T1" fmla="*/ 21600 h 21600"/>
                  <a:gd name="T2" fmla="*/ 21488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714"/>
                      <a:pt x="9602" y="61"/>
                      <a:pt x="21488" y="0"/>
                    </a:cubicBezTo>
                  </a:path>
                  <a:path w="21600" h="21600" stroke="0" extrusionOk="0">
                    <a:moveTo>
                      <a:pt x="0" y="21599"/>
                    </a:moveTo>
                    <a:cubicBezTo>
                      <a:pt x="0" y="9714"/>
                      <a:pt x="9602" y="61"/>
                      <a:pt x="21488"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2" name="Arc 144"/>
              <p:cNvSpPr>
                <a:spLocks/>
              </p:cNvSpPr>
              <p:nvPr/>
            </p:nvSpPr>
            <p:spPr bwMode="auto">
              <a:xfrm rot="10800000">
                <a:off x="3864" y="2785"/>
                <a:ext cx="193" cy="144"/>
              </a:xfrm>
              <a:custGeom>
                <a:avLst/>
                <a:gdLst>
                  <a:gd name="G0" fmla="+- 112 0 0"/>
                  <a:gd name="G1" fmla="+- 21600 0 0"/>
                  <a:gd name="G2" fmla="+- 21600 0 0"/>
                  <a:gd name="T0" fmla="*/ 0 w 21712"/>
                  <a:gd name="T1" fmla="*/ 0 h 21600"/>
                  <a:gd name="T2" fmla="*/ 21712 w 21712"/>
                  <a:gd name="T3" fmla="*/ 21600 h 21600"/>
                  <a:gd name="T4" fmla="*/ 112 w 21712"/>
                  <a:gd name="T5" fmla="*/ 21600 h 21600"/>
                </a:gdLst>
                <a:ahLst/>
                <a:cxnLst>
                  <a:cxn ang="0">
                    <a:pos x="T0" y="T1"/>
                  </a:cxn>
                  <a:cxn ang="0">
                    <a:pos x="T2" y="T3"/>
                  </a:cxn>
                  <a:cxn ang="0">
                    <a:pos x="T4" y="T5"/>
                  </a:cxn>
                </a:cxnLst>
                <a:rect l="0" t="0" r="r" b="b"/>
                <a:pathLst>
                  <a:path w="21712" h="21600" fill="none" extrusionOk="0">
                    <a:moveTo>
                      <a:pt x="0" y="0"/>
                    </a:moveTo>
                    <a:cubicBezTo>
                      <a:pt x="37" y="0"/>
                      <a:pt x="74" y="0"/>
                      <a:pt x="112" y="0"/>
                    </a:cubicBezTo>
                    <a:cubicBezTo>
                      <a:pt x="12041" y="0"/>
                      <a:pt x="21712" y="9670"/>
                      <a:pt x="21712" y="21600"/>
                    </a:cubicBezTo>
                  </a:path>
                  <a:path w="21712" h="21600" stroke="0" extrusionOk="0">
                    <a:moveTo>
                      <a:pt x="0" y="0"/>
                    </a:moveTo>
                    <a:cubicBezTo>
                      <a:pt x="37" y="0"/>
                      <a:pt x="74" y="0"/>
                      <a:pt x="112" y="0"/>
                    </a:cubicBezTo>
                    <a:cubicBezTo>
                      <a:pt x="12041" y="0"/>
                      <a:pt x="21712" y="9670"/>
                      <a:pt x="21712" y="21600"/>
                    </a:cubicBezTo>
                    <a:lnTo>
                      <a:pt x="112"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3" name="Arc 145"/>
              <p:cNvSpPr>
                <a:spLocks/>
              </p:cNvSpPr>
              <p:nvPr/>
            </p:nvSpPr>
            <p:spPr bwMode="auto">
              <a:xfrm>
                <a:off x="4056" y="2929"/>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4" name="Arc 146"/>
              <p:cNvSpPr>
                <a:spLocks/>
              </p:cNvSpPr>
              <p:nvPr/>
            </p:nvSpPr>
            <p:spPr bwMode="auto">
              <a:xfrm rot="10800000">
                <a:off x="4057" y="2977"/>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5" name="Arc 147"/>
              <p:cNvSpPr>
                <a:spLocks/>
              </p:cNvSpPr>
              <p:nvPr/>
            </p:nvSpPr>
            <p:spPr bwMode="auto">
              <a:xfrm>
                <a:off x="4104" y="2545"/>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6" name="Arc 148"/>
              <p:cNvSpPr>
                <a:spLocks/>
              </p:cNvSpPr>
              <p:nvPr/>
            </p:nvSpPr>
            <p:spPr bwMode="auto">
              <a:xfrm rot="10800000">
                <a:off x="4105" y="2593"/>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7" name="Line 149"/>
              <p:cNvSpPr>
                <a:spLocks noChangeShapeType="1"/>
              </p:cNvSpPr>
              <p:nvPr/>
            </p:nvSpPr>
            <p:spPr bwMode="auto">
              <a:xfrm>
                <a:off x="4056" y="2640"/>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58" name="Line 150"/>
              <p:cNvSpPr>
                <a:spLocks noChangeShapeType="1"/>
              </p:cNvSpPr>
              <p:nvPr/>
            </p:nvSpPr>
            <p:spPr bwMode="auto">
              <a:xfrm>
                <a:off x="4056" y="2544"/>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3559" name="Group 151"/>
            <p:cNvGrpSpPr>
              <a:grpSpLocks/>
            </p:cNvGrpSpPr>
            <p:nvPr/>
          </p:nvGrpSpPr>
          <p:grpSpPr bwMode="auto">
            <a:xfrm>
              <a:off x="3960" y="2688"/>
              <a:ext cx="481" cy="481"/>
              <a:chOff x="3960" y="2688"/>
              <a:chExt cx="481" cy="481"/>
            </a:xfrm>
          </p:grpSpPr>
          <p:sp>
            <p:nvSpPr>
              <p:cNvPr id="273560" name="Arc 152"/>
              <p:cNvSpPr>
                <a:spLocks/>
              </p:cNvSpPr>
              <p:nvPr/>
            </p:nvSpPr>
            <p:spPr bwMode="auto">
              <a:xfrm>
                <a:off x="4056" y="2689"/>
                <a:ext cx="385" cy="240"/>
              </a:xfrm>
              <a:custGeom>
                <a:avLst/>
                <a:gdLst>
                  <a:gd name="G0" fmla="+- 56 0 0"/>
                  <a:gd name="G1" fmla="+- 21600 0 0"/>
                  <a:gd name="G2" fmla="+- 21600 0 0"/>
                  <a:gd name="T0" fmla="*/ 0 w 21656"/>
                  <a:gd name="T1" fmla="*/ 0 h 21600"/>
                  <a:gd name="T2" fmla="*/ 21656 w 21656"/>
                  <a:gd name="T3" fmla="*/ 21600 h 21600"/>
                  <a:gd name="T4" fmla="*/ 56 w 21656"/>
                  <a:gd name="T5" fmla="*/ 21600 h 21600"/>
                </a:gdLst>
                <a:ahLst/>
                <a:cxnLst>
                  <a:cxn ang="0">
                    <a:pos x="T0" y="T1"/>
                  </a:cxn>
                  <a:cxn ang="0">
                    <a:pos x="T2" y="T3"/>
                  </a:cxn>
                  <a:cxn ang="0">
                    <a:pos x="T4" y="T5"/>
                  </a:cxn>
                </a:cxnLst>
                <a:rect l="0" t="0" r="r" b="b"/>
                <a:pathLst>
                  <a:path w="21656" h="21600" fill="none" extrusionOk="0">
                    <a:moveTo>
                      <a:pt x="0" y="0"/>
                    </a:moveTo>
                    <a:cubicBezTo>
                      <a:pt x="18" y="0"/>
                      <a:pt x="37" y="0"/>
                      <a:pt x="56" y="0"/>
                    </a:cubicBezTo>
                    <a:cubicBezTo>
                      <a:pt x="11985" y="0"/>
                      <a:pt x="21656" y="9670"/>
                      <a:pt x="21656" y="21600"/>
                    </a:cubicBezTo>
                  </a:path>
                  <a:path w="21656" h="21600" stroke="0" extrusionOk="0">
                    <a:moveTo>
                      <a:pt x="0" y="0"/>
                    </a:moveTo>
                    <a:cubicBezTo>
                      <a:pt x="18" y="0"/>
                      <a:pt x="37" y="0"/>
                      <a:pt x="56" y="0"/>
                    </a:cubicBezTo>
                    <a:cubicBezTo>
                      <a:pt x="11985" y="0"/>
                      <a:pt x="21656" y="9670"/>
                      <a:pt x="21656" y="21600"/>
                    </a:cubicBezTo>
                    <a:lnTo>
                      <a:pt x="56"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1" name="Arc 153"/>
              <p:cNvSpPr>
                <a:spLocks/>
              </p:cNvSpPr>
              <p:nvPr/>
            </p:nvSpPr>
            <p:spPr bwMode="auto">
              <a:xfrm rot="10800000">
                <a:off x="4057" y="2929"/>
                <a:ext cx="384" cy="240"/>
              </a:xfrm>
              <a:custGeom>
                <a:avLst/>
                <a:gdLst>
                  <a:gd name="G0" fmla="+- 21600 0 0"/>
                  <a:gd name="G1" fmla="+- 21600 0 0"/>
                  <a:gd name="G2" fmla="+- 21600 0 0"/>
                  <a:gd name="T0" fmla="*/ 0 w 21600"/>
                  <a:gd name="T1" fmla="*/ 21600 h 21600"/>
                  <a:gd name="T2" fmla="*/ 21544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92"/>
                      <a:pt x="9636" y="30"/>
                      <a:pt x="21544" y="0"/>
                    </a:cubicBezTo>
                  </a:path>
                  <a:path w="21600" h="21600" stroke="0" extrusionOk="0">
                    <a:moveTo>
                      <a:pt x="0" y="21599"/>
                    </a:moveTo>
                    <a:cubicBezTo>
                      <a:pt x="0" y="9692"/>
                      <a:pt x="9636" y="30"/>
                      <a:pt x="21544"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2" name="Arc 154"/>
              <p:cNvSpPr>
                <a:spLocks/>
              </p:cNvSpPr>
              <p:nvPr/>
            </p:nvSpPr>
            <p:spPr bwMode="auto">
              <a:xfrm>
                <a:off x="4056" y="2785"/>
                <a:ext cx="193" cy="144"/>
              </a:xfrm>
              <a:custGeom>
                <a:avLst/>
                <a:gdLst>
                  <a:gd name="G0" fmla="+- 112 0 0"/>
                  <a:gd name="G1" fmla="+- 21600 0 0"/>
                  <a:gd name="G2" fmla="+- 21600 0 0"/>
                  <a:gd name="T0" fmla="*/ 0 w 21712"/>
                  <a:gd name="T1" fmla="*/ 0 h 21600"/>
                  <a:gd name="T2" fmla="*/ 21712 w 21712"/>
                  <a:gd name="T3" fmla="*/ 21600 h 21600"/>
                  <a:gd name="T4" fmla="*/ 112 w 21712"/>
                  <a:gd name="T5" fmla="*/ 21600 h 21600"/>
                </a:gdLst>
                <a:ahLst/>
                <a:cxnLst>
                  <a:cxn ang="0">
                    <a:pos x="T0" y="T1"/>
                  </a:cxn>
                  <a:cxn ang="0">
                    <a:pos x="T2" y="T3"/>
                  </a:cxn>
                  <a:cxn ang="0">
                    <a:pos x="T4" y="T5"/>
                  </a:cxn>
                </a:cxnLst>
                <a:rect l="0" t="0" r="r" b="b"/>
                <a:pathLst>
                  <a:path w="21712" h="21600" fill="none" extrusionOk="0">
                    <a:moveTo>
                      <a:pt x="0" y="0"/>
                    </a:moveTo>
                    <a:cubicBezTo>
                      <a:pt x="37" y="0"/>
                      <a:pt x="74" y="0"/>
                      <a:pt x="112" y="0"/>
                    </a:cubicBezTo>
                    <a:cubicBezTo>
                      <a:pt x="12041" y="0"/>
                      <a:pt x="21712" y="9670"/>
                      <a:pt x="21712" y="21600"/>
                    </a:cubicBezTo>
                  </a:path>
                  <a:path w="21712" h="21600" stroke="0" extrusionOk="0">
                    <a:moveTo>
                      <a:pt x="0" y="0"/>
                    </a:moveTo>
                    <a:cubicBezTo>
                      <a:pt x="37" y="0"/>
                      <a:pt x="74" y="0"/>
                      <a:pt x="112" y="0"/>
                    </a:cubicBezTo>
                    <a:cubicBezTo>
                      <a:pt x="12041" y="0"/>
                      <a:pt x="21712" y="9670"/>
                      <a:pt x="21712" y="21600"/>
                    </a:cubicBezTo>
                    <a:lnTo>
                      <a:pt x="112"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3" name="Arc 155"/>
              <p:cNvSpPr>
                <a:spLocks/>
              </p:cNvSpPr>
              <p:nvPr/>
            </p:nvSpPr>
            <p:spPr bwMode="auto">
              <a:xfrm rot="10800000">
                <a:off x="4057" y="2929"/>
                <a:ext cx="192" cy="144"/>
              </a:xfrm>
              <a:custGeom>
                <a:avLst/>
                <a:gdLst>
                  <a:gd name="G0" fmla="+- 21600 0 0"/>
                  <a:gd name="G1" fmla="+- 21600 0 0"/>
                  <a:gd name="G2" fmla="+- 21600 0 0"/>
                  <a:gd name="T0" fmla="*/ 0 w 21600"/>
                  <a:gd name="T1" fmla="*/ 21600 h 21600"/>
                  <a:gd name="T2" fmla="*/ 21488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714"/>
                      <a:pt x="9602" y="61"/>
                      <a:pt x="21488" y="0"/>
                    </a:cubicBezTo>
                  </a:path>
                  <a:path w="21600" h="21600" stroke="0" extrusionOk="0">
                    <a:moveTo>
                      <a:pt x="0" y="21599"/>
                    </a:moveTo>
                    <a:cubicBezTo>
                      <a:pt x="0" y="9714"/>
                      <a:pt x="9602" y="61"/>
                      <a:pt x="21488"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4" name="Arc 156"/>
              <p:cNvSpPr>
                <a:spLocks/>
              </p:cNvSpPr>
              <p:nvPr/>
            </p:nvSpPr>
            <p:spPr bwMode="auto">
              <a:xfrm>
                <a:off x="4009" y="3073"/>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5" name="Arc 157"/>
              <p:cNvSpPr>
                <a:spLocks/>
              </p:cNvSpPr>
              <p:nvPr/>
            </p:nvSpPr>
            <p:spPr bwMode="auto">
              <a:xfrm rot="10800000">
                <a:off x="4008" y="3121"/>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6" name="Arc 158"/>
              <p:cNvSpPr>
                <a:spLocks/>
              </p:cNvSpPr>
              <p:nvPr/>
            </p:nvSpPr>
            <p:spPr bwMode="auto">
              <a:xfrm>
                <a:off x="3961" y="2689"/>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7" name="Arc 159"/>
              <p:cNvSpPr>
                <a:spLocks/>
              </p:cNvSpPr>
              <p:nvPr/>
            </p:nvSpPr>
            <p:spPr bwMode="auto">
              <a:xfrm rot="10800000">
                <a:off x="3960" y="2737"/>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8" name="Line 160"/>
              <p:cNvSpPr>
                <a:spLocks noChangeShapeType="1"/>
              </p:cNvSpPr>
              <p:nvPr/>
            </p:nvSpPr>
            <p:spPr bwMode="auto">
              <a:xfrm flipH="1">
                <a:off x="4008" y="2784"/>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69" name="Line 161"/>
              <p:cNvSpPr>
                <a:spLocks noChangeShapeType="1"/>
              </p:cNvSpPr>
              <p:nvPr/>
            </p:nvSpPr>
            <p:spPr bwMode="auto">
              <a:xfrm flipH="1">
                <a:off x="4008" y="2688"/>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3570" name="Rectangle 162"/>
            <p:cNvSpPr>
              <a:spLocks noChangeArrowheads="1"/>
            </p:cNvSpPr>
            <p:nvPr/>
          </p:nvSpPr>
          <p:spPr bwMode="auto">
            <a:xfrm>
              <a:off x="3675" y="2666"/>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sp>
          <p:nvSpPr>
            <p:cNvPr id="273571" name="Rectangle 163"/>
            <p:cNvSpPr>
              <a:spLocks noChangeArrowheads="1"/>
            </p:cNvSpPr>
            <p:nvPr/>
          </p:nvSpPr>
          <p:spPr bwMode="auto">
            <a:xfrm>
              <a:off x="4221" y="2789"/>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grpSp>
        <p:nvGrpSpPr>
          <p:cNvPr id="273572" name="Group 164"/>
          <p:cNvGrpSpPr>
            <a:grpSpLocks/>
          </p:cNvGrpSpPr>
          <p:nvPr/>
        </p:nvGrpSpPr>
        <p:grpSpPr bwMode="auto">
          <a:xfrm>
            <a:off x="5829300" y="5164138"/>
            <a:ext cx="1236663" cy="992187"/>
            <a:chOff x="3672" y="3360"/>
            <a:chExt cx="779" cy="625"/>
          </a:xfrm>
        </p:grpSpPr>
        <p:grpSp>
          <p:nvGrpSpPr>
            <p:cNvPr id="273573" name="Group 165"/>
            <p:cNvGrpSpPr>
              <a:grpSpLocks/>
            </p:cNvGrpSpPr>
            <p:nvPr/>
          </p:nvGrpSpPr>
          <p:grpSpPr bwMode="auto">
            <a:xfrm>
              <a:off x="3672" y="3360"/>
              <a:ext cx="481" cy="481"/>
              <a:chOff x="3672" y="3360"/>
              <a:chExt cx="481" cy="481"/>
            </a:xfrm>
          </p:grpSpPr>
          <p:sp>
            <p:nvSpPr>
              <p:cNvPr id="273574" name="Arc 166"/>
              <p:cNvSpPr>
                <a:spLocks/>
              </p:cNvSpPr>
              <p:nvPr/>
            </p:nvSpPr>
            <p:spPr bwMode="auto">
              <a:xfrm>
                <a:off x="3673" y="3361"/>
                <a:ext cx="384" cy="240"/>
              </a:xfrm>
              <a:custGeom>
                <a:avLst/>
                <a:gdLst>
                  <a:gd name="G0" fmla="+- 21600 0 0"/>
                  <a:gd name="G1" fmla="+- 21600 0 0"/>
                  <a:gd name="G2" fmla="+- 21600 0 0"/>
                  <a:gd name="T0" fmla="*/ 0 w 21600"/>
                  <a:gd name="T1" fmla="*/ 21600 h 21600"/>
                  <a:gd name="T2" fmla="*/ 21544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92"/>
                      <a:pt x="9636" y="30"/>
                      <a:pt x="21544" y="0"/>
                    </a:cubicBezTo>
                  </a:path>
                  <a:path w="21600" h="21600" stroke="0" extrusionOk="0">
                    <a:moveTo>
                      <a:pt x="0" y="21599"/>
                    </a:moveTo>
                    <a:cubicBezTo>
                      <a:pt x="0" y="9692"/>
                      <a:pt x="9636" y="30"/>
                      <a:pt x="21544"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75" name="Arc 167"/>
              <p:cNvSpPr>
                <a:spLocks/>
              </p:cNvSpPr>
              <p:nvPr/>
            </p:nvSpPr>
            <p:spPr bwMode="auto">
              <a:xfrm rot="10800000">
                <a:off x="3672" y="3601"/>
                <a:ext cx="385" cy="240"/>
              </a:xfrm>
              <a:custGeom>
                <a:avLst/>
                <a:gdLst>
                  <a:gd name="G0" fmla="+- 56 0 0"/>
                  <a:gd name="G1" fmla="+- 21600 0 0"/>
                  <a:gd name="G2" fmla="+- 21600 0 0"/>
                  <a:gd name="T0" fmla="*/ 0 w 21656"/>
                  <a:gd name="T1" fmla="*/ 0 h 21600"/>
                  <a:gd name="T2" fmla="*/ 21656 w 21656"/>
                  <a:gd name="T3" fmla="*/ 21600 h 21600"/>
                  <a:gd name="T4" fmla="*/ 56 w 21656"/>
                  <a:gd name="T5" fmla="*/ 21600 h 21600"/>
                </a:gdLst>
                <a:ahLst/>
                <a:cxnLst>
                  <a:cxn ang="0">
                    <a:pos x="T0" y="T1"/>
                  </a:cxn>
                  <a:cxn ang="0">
                    <a:pos x="T2" y="T3"/>
                  </a:cxn>
                  <a:cxn ang="0">
                    <a:pos x="T4" y="T5"/>
                  </a:cxn>
                </a:cxnLst>
                <a:rect l="0" t="0" r="r" b="b"/>
                <a:pathLst>
                  <a:path w="21656" h="21600" fill="none" extrusionOk="0">
                    <a:moveTo>
                      <a:pt x="0" y="0"/>
                    </a:moveTo>
                    <a:cubicBezTo>
                      <a:pt x="18" y="0"/>
                      <a:pt x="37" y="0"/>
                      <a:pt x="56" y="0"/>
                    </a:cubicBezTo>
                    <a:cubicBezTo>
                      <a:pt x="11985" y="0"/>
                      <a:pt x="21656" y="9670"/>
                      <a:pt x="21656" y="21600"/>
                    </a:cubicBezTo>
                  </a:path>
                  <a:path w="21656" h="21600" stroke="0" extrusionOk="0">
                    <a:moveTo>
                      <a:pt x="0" y="0"/>
                    </a:moveTo>
                    <a:cubicBezTo>
                      <a:pt x="18" y="0"/>
                      <a:pt x="37" y="0"/>
                      <a:pt x="56" y="0"/>
                    </a:cubicBezTo>
                    <a:cubicBezTo>
                      <a:pt x="11985" y="0"/>
                      <a:pt x="21656" y="9670"/>
                      <a:pt x="21656" y="21600"/>
                    </a:cubicBezTo>
                    <a:lnTo>
                      <a:pt x="56"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76" name="Arc 168"/>
              <p:cNvSpPr>
                <a:spLocks/>
              </p:cNvSpPr>
              <p:nvPr/>
            </p:nvSpPr>
            <p:spPr bwMode="auto">
              <a:xfrm>
                <a:off x="3865" y="3457"/>
                <a:ext cx="192" cy="144"/>
              </a:xfrm>
              <a:custGeom>
                <a:avLst/>
                <a:gdLst>
                  <a:gd name="G0" fmla="+- 21600 0 0"/>
                  <a:gd name="G1" fmla="+- 21600 0 0"/>
                  <a:gd name="G2" fmla="+- 21600 0 0"/>
                  <a:gd name="T0" fmla="*/ 0 w 21600"/>
                  <a:gd name="T1" fmla="*/ 21600 h 21600"/>
                  <a:gd name="T2" fmla="*/ 21488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714"/>
                      <a:pt x="9602" y="61"/>
                      <a:pt x="21488" y="0"/>
                    </a:cubicBezTo>
                  </a:path>
                  <a:path w="21600" h="21600" stroke="0" extrusionOk="0">
                    <a:moveTo>
                      <a:pt x="0" y="21599"/>
                    </a:moveTo>
                    <a:cubicBezTo>
                      <a:pt x="0" y="9714"/>
                      <a:pt x="9602" y="61"/>
                      <a:pt x="21488"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77" name="Arc 169"/>
              <p:cNvSpPr>
                <a:spLocks/>
              </p:cNvSpPr>
              <p:nvPr/>
            </p:nvSpPr>
            <p:spPr bwMode="auto">
              <a:xfrm rot="10800000">
                <a:off x="3864" y="3601"/>
                <a:ext cx="193" cy="144"/>
              </a:xfrm>
              <a:custGeom>
                <a:avLst/>
                <a:gdLst>
                  <a:gd name="G0" fmla="+- 112 0 0"/>
                  <a:gd name="G1" fmla="+- 21600 0 0"/>
                  <a:gd name="G2" fmla="+- 21600 0 0"/>
                  <a:gd name="T0" fmla="*/ 0 w 21712"/>
                  <a:gd name="T1" fmla="*/ 0 h 21600"/>
                  <a:gd name="T2" fmla="*/ 21712 w 21712"/>
                  <a:gd name="T3" fmla="*/ 21600 h 21600"/>
                  <a:gd name="T4" fmla="*/ 112 w 21712"/>
                  <a:gd name="T5" fmla="*/ 21600 h 21600"/>
                </a:gdLst>
                <a:ahLst/>
                <a:cxnLst>
                  <a:cxn ang="0">
                    <a:pos x="T0" y="T1"/>
                  </a:cxn>
                  <a:cxn ang="0">
                    <a:pos x="T2" y="T3"/>
                  </a:cxn>
                  <a:cxn ang="0">
                    <a:pos x="T4" y="T5"/>
                  </a:cxn>
                </a:cxnLst>
                <a:rect l="0" t="0" r="r" b="b"/>
                <a:pathLst>
                  <a:path w="21712" h="21600" fill="none" extrusionOk="0">
                    <a:moveTo>
                      <a:pt x="0" y="0"/>
                    </a:moveTo>
                    <a:cubicBezTo>
                      <a:pt x="37" y="0"/>
                      <a:pt x="74" y="0"/>
                      <a:pt x="112" y="0"/>
                    </a:cubicBezTo>
                    <a:cubicBezTo>
                      <a:pt x="12041" y="0"/>
                      <a:pt x="21712" y="9670"/>
                      <a:pt x="21712" y="21600"/>
                    </a:cubicBezTo>
                  </a:path>
                  <a:path w="21712" h="21600" stroke="0" extrusionOk="0">
                    <a:moveTo>
                      <a:pt x="0" y="0"/>
                    </a:moveTo>
                    <a:cubicBezTo>
                      <a:pt x="37" y="0"/>
                      <a:pt x="74" y="0"/>
                      <a:pt x="112" y="0"/>
                    </a:cubicBezTo>
                    <a:cubicBezTo>
                      <a:pt x="12041" y="0"/>
                      <a:pt x="21712" y="9670"/>
                      <a:pt x="21712" y="21600"/>
                    </a:cubicBezTo>
                    <a:lnTo>
                      <a:pt x="112"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78" name="Arc 170"/>
              <p:cNvSpPr>
                <a:spLocks/>
              </p:cNvSpPr>
              <p:nvPr/>
            </p:nvSpPr>
            <p:spPr bwMode="auto">
              <a:xfrm>
                <a:off x="4056" y="3745"/>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79" name="Arc 171"/>
              <p:cNvSpPr>
                <a:spLocks/>
              </p:cNvSpPr>
              <p:nvPr/>
            </p:nvSpPr>
            <p:spPr bwMode="auto">
              <a:xfrm rot="10800000">
                <a:off x="4057" y="3793"/>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80" name="Arc 172"/>
              <p:cNvSpPr>
                <a:spLocks/>
              </p:cNvSpPr>
              <p:nvPr/>
            </p:nvSpPr>
            <p:spPr bwMode="auto">
              <a:xfrm>
                <a:off x="4104" y="3361"/>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81" name="Arc 173"/>
              <p:cNvSpPr>
                <a:spLocks/>
              </p:cNvSpPr>
              <p:nvPr/>
            </p:nvSpPr>
            <p:spPr bwMode="auto">
              <a:xfrm rot="10800000">
                <a:off x="4105" y="3409"/>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82" name="Line 174"/>
              <p:cNvSpPr>
                <a:spLocks noChangeShapeType="1"/>
              </p:cNvSpPr>
              <p:nvPr/>
            </p:nvSpPr>
            <p:spPr bwMode="auto">
              <a:xfrm>
                <a:off x="4056" y="3456"/>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83" name="Line 175"/>
              <p:cNvSpPr>
                <a:spLocks noChangeShapeType="1"/>
              </p:cNvSpPr>
              <p:nvPr/>
            </p:nvSpPr>
            <p:spPr bwMode="auto">
              <a:xfrm>
                <a:off x="4056" y="3360"/>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3584" name="Group 176"/>
            <p:cNvGrpSpPr>
              <a:grpSpLocks/>
            </p:cNvGrpSpPr>
            <p:nvPr/>
          </p:nvGrpSpPr>
          <p:grpSpPr bwMode="auto">
            <a:xfrm>
              <a:off x="3960" y="3504"/>
              <a:ext cx="481" cy="481"/>
              <a:chOff x="3960" y="3504"/>
              <a:chExt cx="481" cy="481"/>
            </a:xfrm>
          </p:grpSpPr>
          <p:sp>
            <p:nvSpPr>
              <p:cNvPr id="273585" name="Arc 177"/>
              <p:cNvSpPr>
                <a:spLocks/>
              </p:cNvSpPr>
              <p:nvPr/>
            </p:nvSpPr>
            <p:spPr bwMode="auto">
              <a:xfrm>
                <a:off x="4056" y="3505"/>
                <a:ext cx="385" cy="240"/>
              </a:xfrm>
              <a:custGeom>
                <a:avLst/>
                <a:gdLst>
                  <a:gd name="G0" fmla="+- 56 0 0"/>
                  <a:gd name="G1" fmla="+- 21600 0 0"/>
                  <a:gd name="G2" fmla="+- 21600 0 0"/>
                  <a:gd name="T0" fmla="*/ 0 w 21656"/>
                  <a:gd name="T1" fmla="*/ 0 h 21600"/>
                  <a:gd name="T2" fmla="*/ 21656 w 21656"/>
                  <a:gd name="T3" fmla="*/ 21600 h 21600"/>
                  <a:gd name="T4" fmla="*/ 56 w 21656"/>
                  <a:gd name="T5" fmla="*/ 21600 h 21600"/>
                </a:gdLst>
                <a:ahLst/>
                <a:cxnLst>
                  <a:cxn ang="0">
                    <a:pos x="T0" y="T1"/>
                  </a:cxn>
                  <a:cxn ang="0">
                    <a:pos x="T2" y="T3"/>
                  </a:cxn>
                  <a:cxn ang="0">
                    <a:pos x="T4" y="T5"/>
                  </a:cxn>
                </a:cxnLst>
                <a:rect l="0" t="0" r="r" b="b"/>
                <a:pathLst>
                  <a:path w="21656" h="21600" fill="none" extrusionOk="0">
                    <a:moveTo>
                      <a:pt x="0" y="0"/>
                    </a:moveTo>
                    <a:cubicBezTo>
                      <a:pt x="18" y="0"/>
                      <a:pt x="37" y="0"/>
                      <a:pt x="56" y="0"/>
                    </a:cubicBezTo>
                    <a:cubicBezTo>
                      <a:pt x="11985" y="0"/>
                      <a:pt x="21656" y="9670"/>
                      <a:pt x="21656" y="21600"/>
                    </a:cubicBezTo>
                  </a:path>
                  <a:path w="21656" h="21600" stroke="0" extrusionOk="0">
                    <a:moveTo>
                      <a:pt x="0" y="0"/>
                    </a:moveTo>
                    <a:cubicBezTo>
                      <a:pt x="18" y="0"/>
                      <a:pt x="37" y="0"/>
                      <a:pt x="56" y="0"/>
                    </a:cubicBezTo>
                    <a:cubicBezTo>
                      <a:pt x="11985" y="0"/>
                      <a:pt x="21656" y="9670"/>
                      <a:pt x="21656" y="21600"/>
                    </a:cubicBezTo>
                    <a:lnTo>
                      <a:pt x="56"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86" name="Arc 178"/>
              <p:cNvSpPr>
                <a:spLocks/>
              </p:cNvSpPr>
              <p:nvPr/>
            </p:nvSpPr>
            <p:spPr bwMode="auto">
              <a:xfrm rot="10800000">
                <a:off x="4057" y="3745"/>
                <a:ext cx="384" cy="240"/>
              </a:xfrm>
              <a:custGeom>
                <a:avLst/>
                <a:gdLst>
                  <a:gd name="G0" fmla="+- 21600 0 0"/>
                  <a:gd name="G1" fmla="+- 21600 0 0"/>
                  <a:gd name="G2" fmla="+- 21600 0 0"/>
                  <a:gd name="T0" fmla="*/ 0 w 21600"/>
                  <a:gd name="T1" fmla="*/ 21600 h 21600"/>
                  <a:gd name="T2" fmla="*/ 21544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692"/>
                      <a:pt x="9636" y="30"/>
                      <a:pt x="21544" y="0"/>
                    </a:cubicBezTo>
                  </a:path>
                  <a:path w="21600" h="21600" stroke="0" extrusionOk="0">
                    <a:moveTo>
                      <a:pt x="0" y="21599"/>
                    </a:moveTo>
                    <a:cubicBezTo>
                      <a:pt x="0" y="9692"/>
                      <a:pt x="9636" y="30"/>
                      <a:pt x="21544"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87" name="Arc 179"/>
              <p:cNvSpPr>
                <a:spLocks/>
              </p:cNvSpPr>
              <p:nvPr/>
            </p:nvSpPr>
            <p:spPr bwMode="auto">
              <a:xfrm>
                <a:off x="4056" y="3601"/>
                <a:ext cx="193" cy="144"/>
              </a:xfrm>
              <a:custGeom>
                <a:avLst/>
                <a:gdLst>
                  <a:gd name="G0" fmla="+- 112 0 0"/>
                  <a:gd name="G1" fmla="+- 21600 0 0"/>
                  <a:gd name="G2" fmla="+- 21600 0 0"/>
                  <a:gd name="T0" fmla="*/ 0 w 21712"/>
                  <a:gd name="T1" fmla="*/ 0 h 21600"/>
                  <a:gd name="T2" fmla="*/ 21712 w 21712"/>
                  <a:gd name="T3" fmla="*/ 21600 h 21600"/>
                  <a:gd name="T4" fmla="*/ 112 w 21712"/>
                  <a:gd name="T5" fmla="*/ 21600 h 21600"/>
                </a:gdLst>
                <a:ahLst/>
                <a:cxnLst>
                  <a:cxn ang="0">
                    <a:pos x="T0" y="T1"/>
                  </a:cxn>
                  <a:cxn ang="0">
                    <a:pos x="T2" y="T3"/>
                  </a:cxn>
                  <a:cxn ang="0">
                    <a:pos x="T4" y="T5"/>
                  </a:cxn>
                </a:cxnLst>
                <a:rect l="0" t="0" r="r" b="b"/>
                <a:pathLst>
                  <a:path w="21712" h="21600" fill="none" extrusionOk="0">
                    <a:moveTo>
                      <a:pt x="0" y="0"/>
                    </a:moveTo>
                    <a:cubicBezTo>
                      <a:pt x="37" y="0"/>
                      <a:pt x="74" y="0"/>
                      <a:pt x="112" y="0"/>
                    </a:cubicBezTo>
                    <a:cubicBezTo>
                      <a:pt x="12041" y="0"/>
                      <a:pt x="21712" y="9670"/>
                      <a:pt x="21712" y="21600"/>
                    </a:cubicBezTo>
                  </a:path>
                  <a:path w="21712" h="21600" stroke="0" extrusionOk="0">
                    <a:moveTo>
                      <a:pt x="0" y="0"/>
                    </a:moveTo>
                    <a:cubicBezTo>
                      <a:pt x="37" y="0"/>
                      <a:pt x="74" y="0"/>
                      <a:pt x="112" y="0"/>
                    </a:cubicBezTo>
                    <a:cubicBezTo>
                      <a:pt x="12041" y="0"/>
                      <a:pt x="21712" y="9670"/>
                      <a:pt x="21712" y="21600"/>
                    </a:cubicBezTo>
                    <a:lnTo>
                      <a:pt x="112"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88" name="Arc 180"/>
              <p:cNvSpPr>
                <a:spLocks/>
              </p:cNvSpPr>
              <p:nvPr/>
            </p:nvSpPr>
            <p:spPr bwMode="auto">
              <a:xfrm rot="10800000">
                <a:off x="4057" y="3745"/>
                <a:ext cx="192" cy="144"/>
              </a:xfrm>
              <a:custGeom>
                <a:avLst/>
                <a:gdLst>
                  <a:gd name="G0" fmla="+- 21600 0 0"/>
                  <a:gd name="G1" fmla="+- 21600 0 0"/>
                  <a:gd name="G2" fmla="+- 21600 0 0"/>
                  <a:gd name="T0" fmla="*/ 0 w 21600"/>
                  <a:gd name="T1" fmla="*/ 21600 h 21600"/>
                  <a:gd name="T2" fmla="*/ 21488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99"/>
                    </a:moveTo>
                    <a:cubicBezTo>
                      <a:pt x="0" y="9714"/>
                      <a:pt x="9602" y="61"/>
                      <a:pt x="21488" y="0"/>
                    </a:cubicBezTo>
                  </a:path>
                  <a:path w="21600" h="21600" stroke="0" extrusionOk="0">
                    <a:moveTo>
                      <a:pt x="0" y="21599"/>
                    </a:moveTo>
                    <a:cubicBezTo>
                      <a:pt x="0" y="9714"/>
                      <a:pt x="9602" y="61"/>
                      <a:pt x="21488" y="0"/>
                    </a:cubicBezTo>
                    <a:lnTo>
                      <a:pt x="2160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89" name="Arc 181"/>
              <p:cNvSpPr>
                <a:spLocks/>
              </p:cNvSpPr>
              <p:nvPr/>
            </p:nvSpPr>
            <p:spPr bwMode="auto">
              <a:xfrm>
                <a:off x="4009" y="3889"/>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90" name="Arc 182"/>
              <p:cNvSpPr>
                <a:spLocks/>
              </p:cNvSpPr>
              <p:nvPr/>
            </p:nvSpPr>
            <p:spPr bwMode="auto">
              <a:xfrm rot="10800000">
                <a:off x="4008" y="3937"/>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91" name="Arc 183"/>
              <p:cNvSpPr>
                <a:spLocks/>
              </p:cNvSpPr>
              <p:nvPr/>
            </p:nvSpPr>
            <p:spPr bwMode="auto">
              <a:xfrm>
                <a:off x="3961" y="3505"/>
                <a:ext cx="48" cy="48"/>
              </a:xfrm>
              <a:custGeom>
                <a:avLst/>
                <a:gdLst>
                  <a:gd name="G0" fmla="+- 21600 0 0"/>
                  <a:gd name="G1" fmla="+- 21595 0 0"/>
                  <a:gd name="G2" fmla="+- 21600 0 0"/>
                  <a:gd name="T0" fmla="*/ 0 w 21600"/>
                  <a:gd name="T1" fmla="*/ 21595 h 21595"/>
                  <a:gd name="T2" fmla="*/ 21150 w 21600"/>
                  <a:gd name="T3" fmla="*/ 0 h 21595"/>
                  <a:gd name="T4" fmla="*/ 21600 w 21600"/>
                  <a:gd name="T5" fmla="*/ 21595 h 21595"/>
                </a:gdLst>
                <a:ahLst/>
                <a:cxnLst>
                  <a:cxn ang="0">
                    <a:pos x="T0" y="T1"/>
                  </a:cxn>
                  <a:cxn ang="0">
                    <a:pos x="T2" y="T3"/>
                  </a:cxn>
                  <a:cxn ang="0">
                    <a:pos x="T4" y="T5"/>
                  </a:cxn>
                </a:cxnLst>
                <a:rect l="0" t="0" r="r" b="b"/>
                <a:pathLst>
                  <a:path w="21600" h="21595" fill="none" extrusionOk="0">
                    <a:moveTo>
                      <a:pt x="0" y="21594"/>
                    </a:moveTo>
                    <a:cubicBezTo>
                      <a:pt x="0" y="9841"/>
                      <a:pt x="9398" y="244"/>
                      <a:pt x="21149" y="-1"/>
                    </a:cubicBezTo>
                  </a:path>
                  <a:path w="21600" h="21595" stroke="0" extrusionOk="0">
                    <a:moveTo>
                      <a:pt x="0" y="21594"/>
                    </a:moveTo>
                    <a:cubicBezTo>
                      <a:pt x="0" y="9841"/>
                      <a:pt x="9398" y="244"/>
                      <a:pt x="21149" y="-1"/>
                    </a:cubicBezTo>
                    <a:lnTo>
                      <a:pt x="21600" y="21595"/>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92" name="Arc 184"/>
              <p:cNvSpPr>
                <a:spLocks/>
              </p:cNvSpPr>
              <p:nvPr/>
            </p:nvSpPr>
            <p:spPr bwMode="auto">
              <a:xfrm rot="10800000">
                <a:off x="3960" y="3553"/>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93" name="Line 185"/>
              <p:cNvSpPr>
                <a:spLocks noChangeShapeType="1"/>
              </p:cNvSpPr>
              <p:nvPr/>
            </p:nvSpPr>
            <p:spPr bwMode="auto">
              <a:xfrm flipH="1">
                <a:off x="4008" y="3600"/>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94" name="Line 186"/>
              <p:cNvSpPr>
                <a:spLocks noChangeShapeType="1"/>
              </p:cNvSpPr>
              <p:nvPr/>
            </p:nvSpPr>
            <p:spPr bwMode="auto">
              <a:xfrm flipH="1">
                <a:off x="4008" y="3504"/>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3595" name="Rectangle 187"/>
            <p:cNvSpPr>
              <a:spLocks noChangeArrowheads="1"/>
            </p:cNvSpPr>
            <p:nvPr/>
          </p:nvSpPr>
          <p:spPr bwMode="auto">
            <a:xfrm>
              <a:off x="3675" y="3482"/>
              <a:ext cx="22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rgbClr val="063DE8"/>
                  </a:solidFill>
                  <a:latin typeface="Times New Roman" pitchFamily="18" charset="0"/>
                </a:rPr>
                <a:t>B</a:t>
              </a:r>
            </a:p>
          </p:txBody>
        </p:sp>
        <p:sp>
          <p:nvSpPr>
            <p:cNvPr id="273596" name="Rectangle 188"/>
            <p:cNvSpPr>
              <a:spLocks noChangeArrowheads="1"/>
            </p:cNvSpPr>
            <p:nvPr/>
          </p:nvSpPr>
          <p:spPr bwMode="auto">
            <a:xfrm>
              <a:off x="4221" y="3605"/>
              <a:ext cx="23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000">
                  <a:solidFill>
                    <a:schemeClr val="hlink"/>
                  </a:solidFill>
                  <a:latin typeface="Times New Roman" pitchFamily="18" charset="0"/>
                </a:rPr>
                <a:t>A</a:t>
              </a:r>
            </a:p>
          </p:txBody>
        </p:sp>
      </p:grpSp>
      <p:sp>
        <p:nvSpPr>
          <p:cNvPr id="273597" name="Freeform 189"/>
          <p:cNvSpPr>
            <a:spLocks/>
          </p:cNvSpPr>
          <p:nvPr/>
        </p:nvSpPr>
        <p:spPr bwMode="auto">
          <a:xfrm>
            <a:off x="7315200" y="2420938"/>
            <a:ext cx="1601788" cy="687387"/>
          </a:xfrm>
          <a:custGeom>
            <a:avLst/>
            <a:gdLst>
              <a:gd name="T0" fmla="*/ 0 w 1009"/>
              <a:gd name="T1" fmla="*/ 192 h 433"/>
              <a:gd name="T2" fmla="*/ 1008 w 1009"/>
              <a:gd name="T3" fmla="*/ 432 h 433"/>
              <a:gd name="T4" fmla="*/ 1008 w 1009"/>
              <a:gd name="T5" fmla="*/ 0 h 433"/>
              <a:gd name="T6" fmla="*/ 0 w 1009"/>
              <a:gd name="T7" fmla="*/ 0 h 433"/>
              <a:gd name="T8" fmla="*/ 0 w 1009"/>
              <a:gd name="T9" fmla="*/ 192 h 433"/>
            </a:gdLst>
            <a:ahLst/>
            <a:cxnLst>
              <a:cxn ang="0">
                <a:pos x="T0" y="T1"/>
              </a:cxn>
              <a:cxn ang="0">
                <a:pos x="T2" y="T3"/>
              </a:cxn>
              <a:cxn ang="0">
                <a:pos x="T4" y="T5"/>
              </a:cxn>
              <a:cxn ang="0">
                <a:pos x="T6" y="T7"/>
              </a:cxn>
              <a:cxn ang="0">
                <a:pos x="T8" y="T9"/>
              </a:cxn>
            </a:cxnLst>
            <a:rect l="0" t="0" r="r" b="b"/>
            <a:pathLst>
              <a:path w="1009" h="433">
                <a:moveTo>
                  <a:pt x="0" y="192"/>
                </a:moveTo>
                <a:lnTo>
                  <a:pt x="1008" y="432"/>
                </a:lnTo>
                <a:lnTo>
                  <a:pt x="1008" y="0"/>
                </a:lnTo>
                <a:lnTo>
                  <a:pt x="0" y="0"/>
                </a:lnTo>
                <a:lnTo>
                  <a:pt x="0" y="192"/>
                </a:lnTo>
              </a:path>
            </a:pathLst>
          </a:custGeom>
          <a:solidFill>
            <a:schemeClr val="accent2"/>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98" name="Freeform 190"/>
          <p:cNvSpPr>
            <a:spLocks/>
          </p:cNvSpPr>
          <p:nvPr/>
        </p:nvSpPr>
        <p:spPr bwMode="auto">
          <a:xfrm>
            <a:off x="7772400" y="3716338"/>
            <a:ext cx="1144588" cy="1296987"/>
          </a:xfrm>
          <a:custGeom>
            <a:avLst/>
            <a:gdLst>
              <a:gd name="T0" fmla="*/ 96 w 721"/>
              <a:gd name="T1" fmla="*/ 0 h 817"/>
              <a:gd name="T2" fmla="*/ 0 w 721"/>
              <a:gd name="T3" fmla="*/ 336 h 817"/>
              <a:gd name="T4" fmla="*/ 96 w 721"/>
              <a:gd name="T5" fmla="*/ 624 h 817"/>
              <a:gd name="T6" fmla="*/ 576 w 721"/>
              <a:gd name="T7" fmla="*/ 816 h 817"/>
              <a:gd name="T8" fmla="*/ 720 w 721"/>
              <a:gd name="T9" fmla="*/ 816 h 817"/>
              <a:gd name="T10" fmla="*/ 720 w 721"/>
              <a:gd name="T11" fmla="*/ 0 h 817"/>
              <a:gd name="T12" fmla="*/ 96 w 721"/>
              <a:gd name="T13" fmla="*/ 0 h 817"/>
            </a:gdLst>
            <a:ahLst/>
            <a:cxnLst>
              <a:cxn ang="0">
                <a:pos x="T0" y="T1"/>
              </a:cxn>
              <a:cxn ang="0">
                <a:pos x="T2" y="T3"/>
              </a:cxn>
              <a:cxn ang="0">
                <a:pos x="T4" y="T5"/>
              </a:cxn>
              <a:cxn ang="0">
                <a:pos x="T6" y="T7"/>
              </a:cxn>
              <a:cxn ang="0">
                <a:pos x="T8" y="T9"/>
              </a:cxn>
              <a:cxn ang="0">
                <a:pos x="T10" y="T11"/>
              </a:cxn>
              <a:cxn ang="0">
                <a:pos x="T12" y="T13"/>
              </a:cxn>
            </a:cxnLst>
            <a:rect l="0" t="0" r="r" b="b"/>
            <a:pathLst>
              <a:path w="721" h="817">
                <a:moveTo>
                  <a:pt x="96" y="0"/>
                </a:moveTo>
                <a:lnTo>
                  <a:pt x="0" y="336"/>
                </a:lnTo>
                <a:lnTo>
                  <a:pt x="96" y="624"/>
                </a:lnTo>
                <a:lnTo>
                  <a:pt x="576" y="816"/>
                </a:lnTo>
                <a:lnTo>
                  <a:pt x="720" y="816"/>
                </a:lnTo>
                <a:lnTo>
                  <a:pt x="720" y="0"/>
                </a:lnTo>
                <a:lnTo>
                  <a:pt x="96" y="0"/>
                </a:lnTo>
              </a:path>
            </a:pathLst>
          </a:custGeom>
          <a:solidFill>
            <a:schemeClr val="accent2"/>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599" name="Freeform 191"/>
          <p:cNvSpPr>
            <a:spLocks/>
          </p:cNvSpPr>
          <p:nvPr/>
        </p:nvSpPr>
        <p:spPr bwMode="auto">
          <a:xfrm>
            <a:off x="7315200" y="5087938"/>
            <a:ext cx="458788" cy="534987"/>
          </a:xfrm>
          <a:custGeom>
            <a:avLst/>
            <a:gdLst>
              <a:gd name="T0" fmla="*/ 0 w 289"/>
              <a:gd name="T1" fmla="*/ 192 h 337"/>
              <a:gd name="T2" fmla="*/ 96 w 289"/>
              <a:gd name="T3" fmla="*/ 48 h 337"/>
              <a:gd name="T4" fmla="*/ 240 w 289"/>
              <a:gd name="T5" fmla="*/ 0 h 337"/>
              <a:gd name="T6" fmla="*/ 288 w 289"/>
              <a:gd name="T7" fmla="*/ 192 h 337"/>
              <a:gd name="T8" fmla="*/ 96 w 289"/>
              <a:gd name="T9" fmla="*/ 336 h 337"/>
              <a:gd name="T10" fmla="*/ 0 w 289"/>
              <a:gd name="T11" fmla="*/ 192 h 337"/>
            </a:gdLst>
            <a:ahLst/>
            <a:cxnLst>
              <a:cxn ang="0">
                <a:pos x="T0" y="T1"/>
              </a:cxn>
              <a:cxn ang="0">
                <a:pos x="T2" y="T3"/>
              </a:cxn>
              <a:cxn ang="0">
                <a:pos x="T4" y="T5"/>
              </a:cxn>
              <a:cxn ang="0">
                <a:pos x="T6" y="T7"/>
              </a:cxn>
              <a:cxn ang="0">
                <a:pos x="T8" y="T9"/>
              </a:cxn>
              <a:cxn ang="0">
                <a:pos x="T10" y="T11"/>
              </a:cxn>
            </a:cxnLst>
            <a:rect l="0" t="0" r="r" b="b"/>
            <a:pathLst>
              <a:path w="289" h="337">
                <a:moveTo>
                  <a:pt x="0" y="192"/>
                </a:moveTo>
                <a:lnTo>
                  <a:pt x="96" y="48"/>
                </a:lnTo>
                <a:lnTo>
                  <a:pt x="240" y="0"/>
                </a:lnTo>
                <a:lnTo>
                  <a:pt x="288" y="192"/>
                </a:lnTo>
                <a:lnTo>
                  <a:pt x="96" y="336"/>
                </a:lnTo>
                <a:lnTo>
                  <a:pt x="0" y="192"/>
                </a:lnTo>
              </a:path>
            </a:pathLst>
          </a:custGeom>
          <a:solidFill>
            <a:schemeClr val="accent2"/>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600" name="Freeform 192"/>
          <p:cNvSpPr>
            <a:spLocks/>
          </p:cNvSpPr>
          <p:nvPr/>
        </p:nvSpPr>
        <p:spPr bwMode="auto">
          <a:xfrm>
            <a:off x="8001000" y="5240338"/>
            <a:ext cx="915988" cy="992187"/>
          </a:xfrm>
          <a:custGeom>
            <a:avLst/>
            <a:gdLst>
              <a:gd name="T0" fmla="*/ 0 w 577"/>
              <a:gd name="T1" fmla="*/ 576 h 625"/>
              <a:gd name="T2" fmla="*/ 0 w 577"/>
              <a:gd name="T3" fmla="*/ 336 h 625"/>
              <a:gd name="T4" fmla="*/ 144 w 577"/>
              <a:gd name="T5" fmla="*/ 288 h 625"/>
              <a:gd name="T6" fmla="*/ 144 w 577"/>
              <a:gd name="T7" fmla="*/ 96 h 625"/>
              <a:gd name="T8" fmla="*/ 432 w 577"/>
              <a:gd name="T9" fmla="*/ 0 h 625"/>
              <a:gd name="T10" fmla="*/ 576 w 577"/>
              <a:gd name="T11" fmla="*/ 240 h 625"/>
              <a:gd name="T12" fmla="*/ 576 w 577"/>
              <a:gd name="T13" fmla="*/ 528 h 625"/>
              <a:gd name="T14" fmla="*/ 384 w 577"/>
              <a:gd name="T15" fmla="*/ 624 h 625"/>
              <a:gd name="T16" fmla="*/ 0 w 577"/>
              <a:gd name="T17" fmla="*/ 576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7" h="625">
                <a:moveTo>
                  <a:pt x="0" y="576"/>
                </a:moveTo>
                <a:lnTo>
                  <a:pt x="0" y="336"/>
                </a:lnTo>
                <a:lnTo>
                  <a:pt x="144" y="288"/>
                </a:lnTo>
                <a:lnTo>
                  <a:pt x="144" y="96"/>
                </a:lnTo>
                <a:lnTo>
                  <a:pt x="432" y="0"/>
                </a:lnTo>
                <a:lnTo>
                  <a:pt x="576" y="240"/>
                </a:lnTo>
                <a:lnTo>
                  <a:pt x="576" y="528"/>
                </a:lnTo>
                <a:lnTo>
                  <a:pt x="384" y="624"/>
                </a:lnTo>
                <a:lnTo>
                  <a:pt x="0" y="576"/>
                </a:lnTo>
              </a:path>
            </a:pathLst>
          </a:custGeom>
          <a:solidFill>
            <a:schemeClr val="accent2"/>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601" name="Freeform 193"/>
          <p:cNvSpPr>
            <a:spLocks/>
          </p:cNvSpPr>
          <p:nvPr/>
        </p:nvSpPr>
        <p:spPr bwMode="auto">
          <a:xfrm>
            <a:off x="8534400" y="5621338"/>
            <a:ext cx="306388" cy="458787"/>
          </a:xfrm>
          <a:custGeom>
            <a:avLst/>
            <a:gdLst>
              <a:gd name="T0" fmla="*/ 0 w 193"/>
              <a:gd name="T1" fmla="*/ 240 h 289"/>
              <a:gd name="T2" fmla="*/ 0 w 193"/>
              <a:gd name="T3" fmla="*/ 96 h 289"/>
              <a:gd name="T4" fmla="*/ 96 w 193"/>
              <a:gd name="T5" fmla="*/ 0 h 289"/>
              <a:gd name="T6" fmla="*/ 192 w 193"/>
              <a:gd name="T7" fmla="*/ 192 h 289"/>
              <a:gd name="T8" fmla="*/ 96 w 193"/>
              <a:gd name="T9" fmla="*/ 288 h 289"/>
              <a:gd name="T10" fmla="*/ 0 w 193"/>
              <a:gd name="T11" fmla="*/ 240 h 289"/>
            </a:gdLst>
            <a:ahLst/>
            <a:cxnLst>
              <a:cxn ang="0">
                <a:pos x="T0" y="T1"/>
              </a:cxn>
              <a:cxn ang="0">
                <a:pos x="T2" y="T3"/>
              </a:cxn>
              <a:cxn ang="0">
                <a:pos x="T4" y="T5"/>
              </a:cxn>
              <a:cxn ang="0">
                <a:pos x="T6" y="T7"/>
              </a:cxn>
              <a:cxn ang="0">
                <a:pos x="T8" y="T9"/>
              </a:cxn>
              <a:cxn ang="0">
                <a:pos x="T10" y="T11"/>
              </a:cxn>
            </a:cxnLst>
            <a:rect l="0" t="0" r="r" b="b"/>
            <a:pathLst>
              <a:path w="193" h="289">
                <a:moveTo>
                  <a:pt x="0" y="240"/>
                </a:moveTo>
                <a:lnTo>
                  <a:pt x="0" y="96"/>
                </a:lnTo>
                <a:lnTo>
                  <a:pt x="96" y="0"/>
                </a:lnTo>
                <a:lnTo>
                  <a:pt x="192" y="192"/>
                </a:lnTo>
                <a:lnTo>
                  <a:pt x="96" y="288"/>
                </a:lnTo>
                <a:lnTo>
                  <a:pt x="0" y="240"/>
                </a:lnTo>
              </a:path>
            </a:pathLst>
          </a:custGeom>
          <a:solidFill>
            <a:schemeClr val="bg1"/>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602" name="Rectangle 194"/>
          <p:cNvSpPr>
            <a:spLocks noGrp="1" noChangeArrowheads="1"/>
          </p:cNvSpPr>
          <p:nvPr>
            <p:ph type="title"/>
          </p:nvPr>
        </p:nvSpPr>
        <p:spPr>
          <a:xfrm>
            <a:off x="457200" y="257175"/>
            <a:ext cx="8229600" cy="1371600"/>
          </a:xfrm>
        </p:spPr>
        <p:txBody>
          <a:bodyPr/>
          <a:lstStyle/>
          <a:p>
            <a:pPr algn="ctr"/>
            <a:r>
              <a:rPr lang="en-US" sz="4000"/>
              <a:t>Different non linearly separable problems</a:t>
            </a:r>
          </a:p>
        </p:txBody>
      </p:sp>
      <p:sp>
        <p:nvSpPr>
          <p:cNvPr id="273604" name="Text Box 196"/>
          <p:cNvSpPr txBox="1">
            <a:spLocks noChangeArrowheads="1"/>
          </p:cNvSpPr>
          <p:nvPr/>
        </p:nvSpPr>
        <p:spPr bwMode="auto">
          <a:xfrm>
            <a:off x="395288" y="6381750"/>
            <a:ext cx="380047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1200" i="1">
                <a:solidFill>
                  <a:srgbClr val="063DE8"/>
                </a:solidFill>
              </a:rPr>
              <a:t>Neural Networks – An Introduction </a:t>
            </a:r>
            <a:r>
              <a:rPr lang="en-GB" sz="1200" i="1">
                <a:solidFill>
                  <a:schemeClr val="tx2"/>
                </a:solidFill>
              </a:rPr>
              <a:t>Dr. Andrew Hunter</a:t>
            </a:r>
          </a:p>
          <a:p>
            <a:endParaRPr lang="en-US" i="1">
              <a:solidFill>
                <a:srgbClr val="063DE8"/>
              </a:solidFill>
            </a:endParaRPr>
          </a:p>
        </p:txBody>
      </p:sp>
    </p:spTree>
    <p:extLst>
      <p:ext uri="{BB962C8B-B14F-4D97-AF65-F5344CB8AC3E}">
        <p14:creationId xmlns:p14="http://schemas.microsoft.com/office/powerpoint/2010/main" val="3728121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Radial Basis Functions (RBFs)</a:t>
            </a:r>
          </a:p>
        </p:txBody>
      </p:sp>
      <p:sp>
        <p:nvSpPr>
          <p:cNvPr id="24579" name="Rectangle 3"/>
          <p:cNvSpPr>
            <a:spLocks noGrp="1" noChangeArrowheads="1"/>
          </p:cNvSpPr>
          <p:nvPr>
            <p:ph type="body" idx="1"/>
          </p:nvPr>
        </p:nvSpPr>
        <p:spPr>
          <a:xfrm>
            <a:off x="457200" y="1981200"/>
            <a:ext cx="8229600" cy="1295400"/>
          </a:xfrm>
        </p:spPr>
        <p:txBody>
          <a:bodyPr/>
          <a:lstStyle/>
          <a:p>
            <a:pPr>
              <a:lnSpc>
                <a:spcPct val="80000"/>
              </a:lnSpc>
            </a:pPr>
            <a:r>
              <a:rPr lang="en-US"/>
              <a:t>Features</a:t>
            </a:r>
          </a:p>
          <a:p>
            <a:pPr lvl="1">
              <a:lnSpc>
                <a:spcPct val="80000"/>
              </a:lnSpc>
            </a:pPr>
            <a:r>
              <a:rPr lang="en-US" sz="2000"/>
              <a:t>One hidden layer</a:t>
            </a:r>
          </a:p>
          <a:p>
            <a:pPr lvl="1">
              <a:lnSpc>
                <a:spcPct val="80000"/>
              </a:lnSpc>
            </a:pPr>
            <a:r>
              <a:rPr lang="en-US" sz="1800"/>
              <a:t>The activation of a hidden unit is determined by the distance between the input vector and a prototype vector</a:t>
            </a:r>
          </a:p>
        </p:txBody>
      </p:sp>
      <p:pic>
        <p:nvPicPr>
          <p:cNvPr id="24580" name="Picture 4" descr="graphic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3346450"/>
            <a:ext cx="3810000" cy="2901950"/>
          </a:xfrm>
          <a:prstGeom prst="rect">
            <a:avLst/>
          </a:prstGeom>
          <a:noFill/>
          <a:extLst>
            <a:ext uri="{909E8E84-426E-40DD-AFC4-6F175D3DCCD1}">
              <a14:hiddenFill xmlns:a14="http://schemas.microsoft.com/office/drawing/2010/main">
                <a:solidFill>
                  <a:srgbClr val="FFFFFF"/>
                </a:solidFill>
              </a14:hiddenFill>
            </a:ext>
          </a:extLst>
        </p:spPr>
      </p:pic>
      <p:sp>
        <p:nvSpPr>
          <p:cNvPr id="24582" name="Oval 6"/>
          <p:cNvSpPr>
            <a:spLocks noChangeArrowheads="1"/>
          </p:cNvSpPr>
          <p:nvPr/>
        </p:nvSpPr>
        <p:spPr bwMode="auto">
          <a:xfrm>
            <a:off x="1692275" y="4732338"/>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3" name="Oval 7"/>
          <p:cNvSpPr>
            <a:spLocks noChangeArrowheads="1"/>
          </p:cNvSpPr>
          <p:nvPr/>
        </p:nvSpPr>
        <p:spPr bwMode="auto">
          <a:xfrm>
            <a:off x="2247900" y="4732338"/>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4" name="Oval 8"/>
          <p:cNvSpPr>
            <a:spLocks noChangeArrowheads="1"/>
          </p:cNvSpPr>
          <p:nvPr/>
        </p:nvSpPr>
        <p:spPr bwMode="auto">
          <a:xfrm>
            <a:off x="2895600" y="4732338"/>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2" name="Rectangle 16"/>
          <p:cNvSpPr>
            <a:spLocks noChangeArrowheads="1"/>
          </p:cNvSpPr>
          <p:nvPr/>
        </p:nvSpPr>
        <p:spPr bwMode="auto">
          <a:xfrm>
            <a:off x="1023938" y="5884863"/>
            <a:ext cx="287337"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3" name="Rectangle 17"/>
          <p:cNvSpPr>
            <a:spLocks noChangeArrowheads="1"/>
          </p:cNvSpPr>
          <p:nvPr/>
        </p:nvSpPr>
        <p:spPr bwMode="auto">
          <a:xfrm>
            <a:off x="1600200" y="5884863"/>
            <a:ext cx="287338"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4" name="Rectangle 18"/>
          <p:cNvSpPr>
            <a:spLocks noChangeArrowheads="1"/>
          </p:cNvSpPr>
          <p:nvPr/>
        </p:nvSpPr>
        <p:spPr bwMode="auto">
          <a:xfrm>
            <a:off x="2176463" y="5884863"/>
            <a:ext cx="287337"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5" name="Rectangle 19"/>
          <p:cNvSpPr>
            <a:spLocks noChangeArrowheads="1"/>
          </p:cNvSpPr>
          <p:nvPr/>
        </p:nvSpPr>
        <p:spPr bwMode="auto">
          <a:xfrm>
            <a:off x="2752725" y="5884863"/>
            <a:ext cx="287338"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6" name="Rectangle 20"/>
          <p:cNvSpPr>
            <a:spLocks noChangeArrowheads="1"/>
          </p:cNvSpPr>
          <p:nvPr/>
        </p:nvSpPr>
        <p:spPr bwMode="auto">
          <a:xfrm>
            <a:off x="3327400" y="5884863"/>
            <a:ext cx="287338"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7" name="Rectangle 21"/>
          <p:cNvSpPr>
            <a:spLocks noChangeArrowheads="1"/>
          </p:cNvSpPr>
          <p:nvPr/>
        </p:nvSpPr>
        <p:spPr bwMode="auto">
          <a:xfrm>
            <a:off x="3903663" y="5884863"/>
            <a:ext cx="287337"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1" name="Line 35"/>
          <p:cNvSpPr>
            <a:spLocks noChangeShapeType="1"/>
          </p:cNvSpPr>
          <p:nvPr/>
        </p:nvSpPr>
        <p:spPr bwMode="auto">
          <a:xfrm flipV="1">
            <a:off x="1143000" y="5164138"/>
            <a:ext cx="744538" cy="7032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12" name="Line 36"/>
          <p:cNvSpPr>
            <a:spLocks noChangeShapeType="1"/>
          </p:cNvSpPr>
          <p:nvPr/>
        </p:nvSpPr>
        <p:spPr bwMode="auto">
          <a:xfrm flipV="1">
            <a:off x="1143000" y="5164138"/>
            <a:ext cx="1320800" cy="7032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13" name="Line 37"/>
          <p:cNvSpPr>
            <a:spLocks noChangeShapeType="1"/>
          </p:cNvSpPr>
          <p:nvPr/>
        </p:nvSpPr>
        <p:spPr bwMode="auto">
          <a:xfrm flipV="1">
            <a:off x="1143000" y="5164138"/>
            <a:ext cx="1968500" cy="7032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16" name="Line 40"/>
          <p:cNvSpPr>
            <a:spLocks noChangeShapeType="1"/>
          </p:cNvSpPr>
          <p:nvPr/>
        </p:nvSpPr>
        <p:spPr bwMode="auto">
          <a:xfrm flipH="1" flipV="1">
            <a:off x="1887538" y="5164138"/>
            <a:ext cx="2160587" cy="71913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17" name="Line 41"/>
          <p:cNvSpPr>
            <a:spLocks noChangeShapeType="1"/>
          </p:cNvSpPr>
          <p:nvPr/>
        </p:nvSpPr>
        <p:spPr bwMode="auto">
          <a:xfrm flipH="1" flipV="1">
            <a:off x="2463800" y="5164138"/>
            <a:ext cx="1584325" cy="71913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18" name="Line 42"/>
          <p:cNvSpPr>
            <a:spLocks noChangeShapeType="1"/>
          </p:cNvSpPr>
          <p:nvPr/>
        </p:nvSpPr>
        <p:spPr bwMode="auto">
          <a:xfrm flipH="1" flipV="1">
            <a:off x="3111500" y="5164138"/>
            <a:ext cx="936625" cy="719137"/>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22" name="Oval 46"/>
          <p:cNvSpPr>
            <a:spLocks noChangeArrowheads="1"/>
          </p:cNvSpPr>
          <p:nvPr/>
        </p:nvSpPr>
        <p:spPr bwMode="auto">
          <a:xfrm>
            <a:off x="1651000" y="3835400"/>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3" name="Oval 47"/>
          <p:cNvSpPr>
            <a:spLocks noChangeArrowheads="1"/>
          </p:cNvSpPr>
          <p:nvPr/>
        </p:nvSpPr>
        <p:spPr bwMode="auto">
          <a:xfrm>
            <a:off x="2260600" y="3835400"/>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4" name="Oval 48"/>
          <p:cNvSpPr>
            <a:spLocks noChangeArrowheads="1"/>
          </p:cNvSpPr>
          <p:nvPr/>
        </p:nvSpPr>
        <p:spPr bwMode="auto">
          <a:xfrm>
            <a:off x="2843213" y="3835400"/>
            <a:ext cx="431800" cy="43180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5" name="Line 49"/>
          <p:cNvSpPr>
            <a:spLocks noChangeShapeType="1"/>
          </p:cNvSpPr>
          <p:nvPr/>
        </p:nvSpPr>
        <p:spPr bwMode="auto">
          <a:xfrm>
            <a:off x="1828800" y="4267200"/>
            <a:ext cx="129540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26" name="Line 50"/>
          <p:cNvSpPr>
            <a:spLocks noChangeShapeType="1"/>
          </p:cNvSpPr>
          <p:nvPr/>
        </p:nvSpPr>
        <p:spPr bwMode="auto">
          <a:xfrm>
            <a:off x="2514600" y="4267200"/>
            <a:ext cx="60960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27" name="Line 51"/>
          <p:cNvSpPr>
            <a:spLocks noChangeShapeType="1"/>
          </p:cNvSpPr>
          <p:nvPr/>
        </p:nvSpPr>
        <p:spPr bwMode="auto">
          <a:xfrm>
            <a:off x="3124200" y="4267200"/>
            <a:ext cx="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28" name="Line 52"/>
          <p:cNvSpPr>
            <a:spLocks noChangeShapeType="1"/>
          </p:cNvSpPr>
          <p:nvPr/>
        </p:nvSpPr>
        <p:spPr bwMode="auto">
          <a:xfrm flipV="1">
            <a:off x="1905000" y="4267200"/>
            <a:ext cx="121920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29" name="Line 53"/>
          <p:cNvSpPr>
            <a:spLocks noChangeShapeType="1"/>
          </p:cNvSpPr>
          <p:nvPr/>
        </p:nvSpPr>
        <p:spPr bwMode="auto">
          <a:xfrm flipV="1">
            <a:off x="1905000" y="4267200"/>
            <a:ext cx="60960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0" name="Line 54"/>
          <p:cNvSpPr>
            <a:spLocks noChangeShapeType="1"/>
          </p:cNvSpPr>
          <p:nvPr/>
        </p:nvSpPr>
        <p:spPr bwMode="auto">
          <a:xfrm flipV="1">
            <a:off x="1905000" y="4267200"/>
            <a:ext cx="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1" name="Line 55"/>
          <p:cNvSpPr>
            <a:spLocks noChangeShapeType="1"/>
          </p:cNvSpPr>
          <p:nvPr/>
        </p:nvSpPr>
        <p:spPr bwMode="auto">
          <a:xfrm>
            <a:off x="1905000" y="4267200"/>
            <a:ext cx="53340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3" name="Line 57"/>
          <p:cNvSpPr>
            <a:spLocks noChangeShapeType="1"/>
          </p:cNvSpPr>
          <p:nvPr/>
        </p:nvSpPr>
        <p:spPr bwMode="auto">
          <a:xfrm flipV="1">
            <a:off x="2438400" y="4267200"/>
            <a:ext cx="60960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4" name="Line 58"/>
          <p:cNvSpPr>
            <a:spLocks noChangeShapeType="1"/>
          </p:cNvSpPr>
          <p:nvPr/>
        </p:nvSpPr>
        <p:spPr bwMode="auto">
          <a:xfrm>
            <a:off x="2438400" y="4267200"/>
            <a:ext cx="0" cy="4572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5" name="Line 59"/>
          <p:cNvSpPr>
            <a:spLocks noChangeShapeType="1"/>
          </p:cNvSpPr>
          <p:nvPr/>
        </p:nvSpPr>
        <p:spPr bwMode="auto">
          <a:xfrm flipV="1">
            <a:off x="1752600" y="5181600"/>
            <a:ext cx="1524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6" name="Line 60"/>
          <p:cNvSpPr>
            <a:spLocks noChangeShapeType="1"/>
          </p:cNvSpPr>
          <p:nvPr/>
        </p:nvSpPr>
        <p:spPr bwMode="auto">
          <a:xfrm>
            <a:off x="1905000" y="5181600"/>
            <a:ext cx="3810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7" name="Line 61"/>
          <p:cNvSpPr>
            <a:spLocks noChangeShapeType="1"/>
          </p:cNvSpPr>
          <p:nvPr/>
        </p:nvSpPr>
        <p:spPr bwMode="auto">
          <a:xfrm>
            <a:off x="1828800" y="5181600"/>
            <a:ext cx="10668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8" name="Line 62"/>
          <p:cNvSpPr>
            <a:spLocks noChangeShapeType="1"/>
          </p:cNvSpPr>
          <p:nvPr/>
        </p:nvSpPr>
        <p:spPr bwMode="auto">
          <a:xfrm>
            <a:off x="1905000" y="5181600"/>
            <a:ext cx="16002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39" name="Line 63"/>
          <p:cNvSpPr>
            <a:spLocks noChangeShapeType="1"/>
          </p:cNvSpPr>
          <p:nvPr/>
        </p:nvSpPr>
        <p:spPr bwMode="auto">
          <a:xfrm flipV="1">
            <a:off x="1752600" y="5181600"/>
            <a:ext cx="6858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0" name="Line 64"/>
          <p:cNvSpPr>
            <a:spLocks noChangeShapeType="1"/>
          </p:cNvSpPr>
          <p:nvPr/>
        </p:nvSpPr>
        <p:spPr bwMode="auto">
          <a:xfrm flipV="1">
            <a:off x="2286000" y="5181600"/>
            <a:ext cx="1524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1" name="Line 65"/>
          <p:cNvSpPr>
            <a:spLocks noChangeShapeType="1"/>
          </p:cNvSpPr>
          <p:nvPr/>
        </p:nvSpPr>
        <p:spPr bwMode="auto">
          <a:xfrm flipH="1" flipV="1">
            <a:off x="2438400" y="5181600"/>
            <a:ext cx="4572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2" name="Line 66"/>
          <p:cNvSpPr>
            <a:spLocks noChangeShapeType="1"/>
          </p:cNvSpPr>
          <p:nvPr/>
        </p:nvSpPr>
        <p:spPr bwMode="auto">
          <a:xfrm flipV="1">
            <a:off x="2895600" y="5181600"/>
            <a:ext cx="2286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3" name="Line 67"/>
          <p:cNvSpPr>
            <a:spLocks noChangeShapeType="1"/>
          </p:cNvSpPr>
          <p:nvPr/>
        </p:nvSpPr>
        <p:spPr bwMode="auto">
          <a:xfrm flipH="1" flipV="1">
            <a:off x="3124200" y="5181600"/>
            <a:ext cx="3810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4" name="Line 68"/>
          <p:cNvSpPr>
            <a:spLocks noChangeShapeType="1"/>
          </p:cNvSpPr>
          <p:nvPr/>
        </p:nvSpPr>
        <p:spPr bwMode="auto">
          <a:xfrm flipV="1">
            <a:off x="2286000" y="5181600"/>
            <a:ext cx="8382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5" name="Line 69"/>
          <p:cNvSpPr>
            <a:spLocks noChangeShapeType="1"/>
          </p:cNvSpPr>
          <p:nvPr/>
        </p:nvSpPr>
        <p:spPr bwMode="auto">
          <a:xfrm flipV="1">
            <a:off x="1752600" y="5181600"/>
            <a:ext cx="1371600" cy="685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6" name="Freeform 70"/>
          <p:cNvSpPr>
            <a:spLocks/>
          </p:cNvSpPr>
          <p:nvPr/>
        </p:nvSpPr>
        <p:spPr bwMode="auto">
          <a:xfrm>
            <a:off x="1765300" y="4797425"/>
            <a:ext cx="285750" cy="287338"/>
          </a:xfrm>
          <a:custGeom>
            <a:avLst/>
            <a:gdLst>
              <a:gd name="T0" fmla="*/ 0 w 363"/>
              <a:gd name="T1" fmla="*/ 226 h 226"/>
              <a:gd name="T2" fmla="*/ 182 w 363"/>
              <a:gd name="T3" fmla="*/ 0 h 226"/>
              <a:gd name="T4" fmla="*/ 363 w 363"/>
              <a:gd name="T5" fmla="*/ 226 h 226"/>
            </a:gdLst>
            <a:ahLst/>
            <a:cxnLst>
              <a:cxn ang="0">
                <a:pos x="T0" y="T1"/>
              </a:cxn>
              <a:cxn ang="0">
                <a:pos x="T2" y="T3"/>
              </a:cxn>
              <a:cxn ang="0">
                <a:pos x="T4" y="T5"/>
              </a:cxn>
            </a:cxnLst>
            <a:rect l="0" t="0" r="r" b="b"/>
            <a:pathLst>
              <a:path w="363" h="226">
                <a:moveTo>
                  <a:pt x="0" y="226"/>
                </a:moveTo>
                <a:cubicBezTo>
                  <a:pt x="61" y="113"/>
                  <a:pt x="122" y="0"/>
                  <a:pt x="182" y="0"/>
                </a:cubicBezTo>
                <a:cubicBezTo>
                  <a:pt x="242" y="0"/>
                  <a:pt x="340" y="189"/>
                  <a:pt x="363" y="226"/>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8" name="Freeform 72"/>
          <p:cNvSpPr>
            <a:spLocks/>
          </p:cNvSpPr>
          <p:nvPr/>
        </p:nvSpPr>
        <p:spPr bwMode="auto">
          <a:xfrm>
            <a:off x="2341563" y="4797425"/>
            <a:ext cx="285750" cy="287338"/>
          </a:xfrm>
          <a:custGeom>
            <a:avLst/>
            <a:gdLst>
              <a:gd name="T0" fmla="*/ 0 w 363"/>
              <a:gd name="T1" fmla="*/ 226 h 226"/>
              <a:gd name="T2" fmla="*/ 182 w 363"/>
              <a:gd name="T3" fmla="*/ 0 h 226"/>
              <a:gd name="T4" fmla="*/ 363 w 363"/>
              <a:gd name="T5" fmla="*/ 226 h 226"/>
            </a:gdLst>
            <a:ahLst/>
            <a:cxnLst>
              <a:cxn ang="0">
                <a:pos x="T0" y="T1"/>
              </a:cxn>
              <a:cxn ang="0">
                <a:pos x="T2" y="T3"/>
              </a:cxn>
              <a:cxn ang="0">
                <a:pos x="T4" y="T5"/>
              </a:cxn>
            </a:cxnLst>
            <a:rect l="0" t="0" r="r" b="b"/>
            <a:pathLst>
              <a:path w="363" h="226">
                <a:moveTo>
                  <a:pt x="0" y="226"/>
                </a:moveTo>
                <a:cubicBezTo>
                  <a:pt x="61" y="113"/>
                  <a:pt x="122" y="0"/>
                  <a:pt x="182" y="0"/>
                </a:cubicBezTo>
                <a:cubicBezTo>
                  <a:pt x="242" y="0"/>
                  <a:pt x="340" y="189"/>
                  <a:pt x="363" y="226"/>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49" name="Freeform 73"/>
          <p:cNvSpPr>
            <a:spLocks/>
          </p:cNvSpPr>
          <p:nvPr/>
        </p:nvSpPr>
        <p:spPr bwMode="auto">
          <a:xfrm>
            <a:off x="2990850" y="4797425"/>
            <a:ext cx="285750" cy="287338"/>
          </a:xfrm>
          <a:custGeom>
            <a:avLst/>
            <a:gdLst>
              <a:gd name="T0" fmla="*/ 0 w 363"/>
              <a:gd name="T1" fmla="*/ 226 h 226"/>
              <a:gd name="T2" fmla="*/ 182 w 363"/>
              <a:gd name="T3" fmla="*/ 0 h 226"/>
              <a:gd name="T4" fmla="*/ 363 w 363"/>
              <a:gd name="T5" fmla="*/ 226 h 226"/>
            </a:gdLst>
            <a:ahLst/>
            <a:cxnLst>
              <a:cxn ang="0">
                <a:pos x="T0" y="T1"/>
              </a:cxn>
              <a:cxn ang="0">
                <a:pos x="T2" y="T3"/>
              </a:cxn>
              <a:cxn ang="0">
                <a:pos x="T4" y="T5"/>
              </a:cxn>
            </a:cxnLst>
            <a:rect l="0" t="0" r="r" b="b"/>
            <a:pathLst>
              <a:path w="363" h="226">
                <a:moveTo>
                  <a:pt x="0" y="226"/>
                </a:moveTo>
                <a:cubicBezTo>
                  <a:pt x="61" y="113"/>
                  <a:pt x="122" y="0"/>
                  <a:pt x="182" y="0"/>
                </a:cubicBezTo>
                <a:cubicBezTo>
                  <a:pt x="242" y="0"/>
                  <a:pt x="340" y="189"/>
                  <a:pt x="363" y="226"/>
                </a:cubicBezTo>
              </a:path>
            </a:pathLst>
          </a:custGeom>
          <a:noFill/>
          <a:ln w="9525" cap="flat" cmpd="sng">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50" name="Line 74"/>
          <p:cNvSpPr>
            <a:spLocks noChangeShapeType="1"/>
          </p:cNvSpPr>
          <p:nvPr/>
        </p:nvSpPr>
        <p:spPr bwMode="auto">
          <a:xfrm flipV="1">
            <a:off x="1763713" y="3933825"/>
            <a:ext cx="215900" cy="215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51" name="Line 75"/>
          <p:cNvSpPr>
            <a:spLocks noChangeShapeType="1"/>
          </p:cNvSpPr>
          <p:nvPr/>
        </p:nvSpPr>
        <p:spPr bwMode="auto">
          <a:xfrm flipV="1">
            <a:off x="2339975" y="3933825"/>
            <a:ext cx="215900" cy="215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52" name="Line 76"/>
          <p:cNvSpPr>
            <a:spLocks noChangeShapeType="1"/>
          </p:cNvSpPr>
          <p:nvPr/>
        </p:nvSpPr>
        <p:spPr bwMode="auto">
          <a:xfrm flipV="1">
            <a:off x="2916238" y="3933825"/>
            <a:ext cx="215900" cy="215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53" name="Line 77"/>
          <p:cNvSpPr>
            <a:spLocks noChangeShapeType="1"/>
          </p:cNvSpPr>
          <p:nvPr/>
        </p:nvSpPr>
        <p:spPr bwMode="auto">
          <a:xfrm flipV="1">
            <a:off x="1835150" y="3500438"/>
            <a:ext cx="0" cy="3603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54" name="Line 78"/>
          <p:cNvSpPr>
            <a:spLocks noChangeShapeType="1"/>
          </p:cNvSpPr>
          <p:nvPr/>
        </p:nvSpPr>
        <p:spPr bwMode="auto">
          <a:xfrm flipV="1">
            <a:off x="2484438" y="3500438"/>
            <a:ext cx="0" cy="3603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55" name="Line 79"/>
          <p:cNvSpPr>
            <a:spLocks noChangeShapeType="1"/>
          </p:cNvSpPr>
          <p:nvPr/>
        </p:nvSpPr>
        <p:spPr bwMode="auto">
          <a:xfrm flipV="1">
            <a:off x="3059113" y="3500438"/>
            <a:ext cx="0" cy="360362"/>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656" name="Text Box 80"/>
          <p:cNvSpPr txBox="1">
            <a:spLocks noChangeArrowheads="1"/>
          </p:cNvSpPr>
          <p:nvPr/>
        </p:nvSpPr>
        <p:spPr bwMode="auto">
          <a:xfrm>
            <a:off x="179388" y="4797425"/>
            <a:ext cx="1377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Radial units</a:t>
            </a:r>
          </a:p>
        </p:txBody>
      </p:sp>
      <p:sp>
        <p:nvSpPr>
          <p:cNvPr id="24657" name="Text Box 81"/>
          <p:cNvSpPr txBox="1">
            <a:spLocks noChangeArrowheads="1"/>
          </p:cNvSpPr>
          <p:nvPr/>
        </p:nvSpPr>
        <p:spPr bwMode="auto">
          <a:xfrm>
            <a:off x="250825" y="3860800"/>
            <a:ext cx="984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Outputs</a:t>
            </a:r>
          </a:p>
        </p:txBody>
      </p:sp>
      <p:sp>
        <p:nvSpPr>
          <p:cNvPr id="24658" name="Text Box 82"/>
          <p:cNvSpPr txBox="1">
            <a:spLocks noChangeArrowheads="1"/>
          </p:cNvSpPr>
          <p:nvPr/>
        </p:nvSpPr>
        <p:spPr bwMode="auto">
          <a:xfrm>
            <a:off x="179388" y="5870575"/>
            <a:ext cx="806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Inputs</a:t>
            </a:r>
          </a:p>
        </p:txBody>
      </p:sp>
    </p:spTree>
    <p:extLst>
      <p:ext uri="{BB962C8B-B14F-4D97-AF65-F5344CB8AC3E}">
        <p14:creationId xmlns:p14="http://schemas.microsoft.com/office/powerpoint/2010/main" val="3473372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60" name="Rectangle 4"/>
          <p:cNvSpPr>
            <a:spLocks noGrp="1" noChangeArrowheads="1"/>
          </p:cNvSpPr>
          <p:nvPr>
            <p:ph type="body" sz="half" idx="4294967295"/>
          </p:nvPr>
        </p:nvSpPr>
        <p:spPr>
          <a:xfrm>
            <a:off x="539750" y="1196975"/>
            <a:ext cx="6948488" cy="4670425"/>
          </a:xfrm>
        </p:spPr>
        <p:txBody>
          <a:bodyPr/>
          <a:lstStyle/>
          <a:p>
            <a:r>
              <a:rPr lang="en-US" sz="2800"/>
              <a:t>RBF hidden layer units have a receptive field which has a centre</a:t>
            </a:r>
          </a:p>
          <a:p>
            <a:r>
              <a:rPr lang="en-US" sz="2800"/>
              <a:t>Generally, the hidden unit function is Gaussian</a:t>
            </a:r>
          </a:p>
          <a:p>
            <a:r>
              <a:rPr lang="en-US" sz="2800"/>
              <a:t>The output Layer is linear</a:t>
            </a:r>
          </a:p>
          <a:p>
            <a:r>
              <a:rPr lang="en-US" sz="2800"/>
              <a:t>Realized function</a:t>
            </a:r>
          </a:p>
          <a:p>
            <a:pPr lvl="1"/>
            <a:endParaRPr lang="en-US" sz="2400"/>
          </a:p>
        </p:txBody>
      </p:sp>
      <p:graphicFrame>
        <p:nvGraphicFramePr>
          <p:cNvPr id="275461" name="Object 5"/>
          <p:cNvGraphicFramePr>
            <a:graphicFrameLocks noGrp="1" noChangeAspect="1"/>
          </p:cNvGraphicFramePr>
          <p:nvPr>
            <p:ph sz="quarter" idx="4294967295"/>
          </p:nvPr>
        </p:nvGraphicFramePr>
        <p:xfrm>
          <a:off x="971550" y="4227513"/>
          <a:ext cx="3600450" cy="714375"/>
        </p:xfrm>
        <a:graphic>
          <a:graphicData uri="http://schemas.openxmlformats.org/presentationml/2006/ole">
            <mc:AlternateContent xmlns:mc="http://schemas.openxmlformats.org/markup-compatibility/2006">
              <mc:Choice xmlns:v="urn:schemas-microsoft-com:vml" Requires="v">
                <p:oleObj spid="_x0000_s24603" name="Equation" r:id="rId4" imgW="1536480" imgH="304560" progId="Equation.3">
                  <p:embed/>
                </p:oleObj>
              </mc:Choice>
              <mc:Fallback>
                <p:oleObj name="Equation" r:id="rId4" imgW="1536480" imgH="30456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1550" y="4227513"/>
                        <a:ext cx="3600450" cy="71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5464" name="Object 8"/>
          <p:cNvGraphicFramePr>
            <a:graphicFrameLocks noGrp="1" noChangeAspect="1"/>
          </p:cNvGraphicFramePr>
          <p:nvPr>
            <p:ph sz="quarter" idx="4294967295"/>
          </p:nvPr>
        </p:nvGraphicFramePr>
        <p:xfrm>
          <a:off x="1042988" y="5008563"/>
          <a:ext cx="3240087" cy="1157287"/>
        </p:xfrm>
        <a:graphic>
          <a:graphicData uri="http://schemas.openxmlformats.org/presentationml/2006/ole">
            <mc:AlternateContent xmlns:mc="http://schemas.openxmlformats.org/markup-compatibility/2006">
              <mc:Choice xmlns:v="urn:schemas-microsoft-com:vml" Requires="v">
                <p:oleObj spid="_x0000_s24604" name="Equation" r:id="rId6" imgW="1777680" imgH="634680" progId="Equation.3">
                  <p:embed/>
                </p:oleObj>
              </mc:Choice>
              <mc:Fallback>
                <p:oleObj name="Equation" r:id="rId6" imgW="1777680" imgH="6346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2988" y="5008563"/>
                        <a:ext cx="3240087" cy="1157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8988140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Learning</a:t>
            </a:r>
          </a:p>
        </p:txBody>
      </p:sp>
      <p:sp>
        <p:nvSpPr>
          <p:cNvPr id="41987" name="Rectangle 3"/>
          <p:cNvSpPr>
            <a:spLocks noGrp="1" noChangeArrowheads="1"/>
          </p:cNvSpPr>
          <p:nvPr>
            <p:ph type="body" idx="1"/>
          </p:nvPr>
        </p:nvSpPr>
        <p:spPr/>
        <p:txBody>
          <a:bodyPr/>
          <a:lstStyle/>
          <a:p>
            <a:r>
              <a:rPr lang="en-US" sz="2800"/>
              <a:t>The training is performed by deciding on</a:t>
            </a:r>
          </a:p>
          <a:p>
            <a:pPr lvl="1"/>
            <a:r>
              <a:rPr lang="en-US" sz="2400"/>
              <a:t>How many hidden nodes there should be</a:t>
            </a:r>
          </a:p>
          <a:p>
            <a:pPr lvl="1"/>
            <a:r>
              <a:rPr lang="en-US" sz="2400"/>
              <a:t>The centers and the sharpness of the Gaussians</a:t>
            </a:r>
          </a:p>
          <a:p>
            <a:r>
              <a:rPr lang="en-US" sz="2800"/>
              <a:t>2 steps</a:t>
            </a:r>
          </a:p>
          <a:p>
            <a:pPr lvl="1"/>
            <a:r>
              <a:rPr lang="en-US" sz="2400"/>
              <a:t>In the 1st stage, the input data set is used to determine the parameters of the basis functions</a:t>
            </a:r>
          </a:p>
          <a:p>
            <a:pPr lvl="1"/>
            <a:r>
              <a:rPr lang="en-US" sz="2400"/>
              <a:t>In the 2nd stage, functions are kept fixed while the second layer weights are estimated ( Simple BP algorithm like for MLPs)</a:t>
            </a:r>
          </a:p>
          <a:p>
            <a:pPr lvl="1"/>
            <a:endParaRPr lang="en-US" sz="2400"/>
          </a:p>
        </p:txBody>
      </p:sp>
    </p:spTree>
    <p:extLst>
      <p:ext uri="{BB962C8B-B14F-4D97-AF65-F5344CB8AC3E}">
        <p14:creationId xmlns:p14="http://schemas.microsoft.com/office/powerpoint/2010/main" val="38052483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r>
              <a:rPr lang="en-US"/>
              <a:t>MLPs versus RBFs</a:t>
            </a:r>
          </a:p>
        </p:txBody>
      </p:sp>
      <p:sp>
        <p:nvSpPr>
          <p:cNvPr id="277508" name="Rectangle 4"/>
          <p:cNvSpPr>
            <a:spLocks noGrp="1" noChangeArrowheads="1"/>
          </p:cNvSpPr>
          <p:nvPr>
            <p:ph type="body" sz="half" idx="1"/>
          </p:nvPr>
        </p:nvSpPr>
        <p:spPr>
          <a:xfrm>
            <a:off x="457200" y="1628775"/>
            <a:ext cx="4038600" cy="4895850"/>
          </a:xfrm>
        </p:spPr>
        <p:txBody>
          <a:bodyPr/>
          <a:lstStyle/>
          <a:p>
            <a:pPr>
              <a:lnSpc>
                <a:spcPct val="90000"/>
              </a:lnSpc>
            </a:pPr>
            <a:r>
              <a:rPr lang="en-US" sz="2000" b="1"/>
              <a:t>Classification</a:t>
            </a:r>
          </a:p>
          <a:p>
            <a:pPr lvl="1">
              <a:lnSpc>
                <a:spcPct val="90000"/>
              </a:lnSpc>
            </a:pPr>
            <a:r>
              <a:rPr lang="en-US" sz="1800"/>
              <a:t>MLPs separate classes via hyperplanes</a:t>
            </a:r>
          </a:p>
          <a:p>
            <a:pPr lvl="1">
              <a:lnSpc>
                <a:spcPct val="90000"/>
              </a:lnSpc>
            </a:pPr>
            <a:r>
              <a:rPr lang="en-US" sz="1800"/>
              <a:t>RBFs separate classes via hyperspheres</a:t>
            </a:r>
          </a:p>
          <a:p>
            <a:pPr>
              <a:lnSpc>
                <a:spcPct val="90000"/>
              </a:lnSpc>
            </a:pPr>
            <a:r>
              <a:rPr lang="en-US" sz="2000" b="1"/>
              <a:t>Learning</a:t>
            </a:r>
          </a:p>
          <a:p>
            <a:pPr lvl="1">
              <a:lnSpc>
                <a:spcPct val="90000"/>
              </a:lnSpc>
            </a:pPr>
            <a:r>
              <a:rPr lang="en-US" sz="1800"/>
              <a:t>MLPs use distributed learning</a:t>
            </a:r>
          </a:p>
          <a:p>
            <a:pPr lvl="1">
              <a:lnSpc>
                <a:spcPct val="90000"/>
              </a:lnSpc>
            </a:pPr>
            <a:r>
              <a:rPr lang="en-US" sz="1800"/>
              <a:t>RBFs use localized learning</a:t>
            </a:r>
          </a:p>
          <a:p>
            <a:pPr lvl="1">
              <a:lnSpc>
                <a:spcPct val="90000"/>
              </a:lnSpc>
            </a:pPr>
            <a:r>
              <a:rPr lang="en-US" sz="1800"/>
              <a:t>RBFs train faster</a:t>
            </a:r>
          </a:p>
          <a:p>
            <a:pPr>
              <a:lnSpc>
                <a:spcPct val="90000"/>
              </a:lnSpc>
            </a:pPr>
            <a:r>
              <a:rPr lang="en-US" sz="2000" b="1"/>
              <a:t>Structure</a:t>
            </a:r>
          </a:p>
          <a:p>
            <a:pPr lvl="1">
              <a:lnSpc>
                <a:spcPct val="90000"/>
              </a:lnSpc>
            </a:pPr>
            <a:r>
              <a:rPr lang="en-US" sz="1800"/>
              <a:t>MLPs have one or more hidden layers</a:t>
            </a:r>
          </a:p>
          <a:p>
            <a:pPr lvl="1">
              <a:lnSpc>
                <a:spcPct val="90000"/>
              </a:lnSpc>
            </a:pPr>
            <a:r>
              <a:rPr lang="en-US" sz="1800"/>
              <a:t>RBFs have only one layer</a:t>
            </a:r>
          </a:p>
          <a:p>
            <a:pPr lvl="1">
              <a:lnSpc>
                <a:spcPct val="90000"/>
              </a:lnSpc>
            </a:pPr>
            <a:r>
              <a:rPr lang="en-US" sz="1800"/>
              <a:t>RBFs require more hidden neurons =&gt; curse of dimensionality</a:t>
            </a:r>
          </a:p>
        </p:txBody>
      </p:sp>
      <p:sp>
        <p:nvSpPr>
          <p:cNvPr id="277510" name="Line 6"/>
          <p:cNvSpPr>
            <a:spLocks noChangeShapeType="1"/>
          </p:cNvSpPr>
          <p:nvPr/>
        </p:nvSpPr>
        <p:spPr bwMode="auto">
          <a:xfrm flipV="1">
            <a:off x="5257800" y="1981200"/>
            <a:ext cx="0" cy="1752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11" name="Line 7"/>
          <p:cNvSpPr>
            <a:spLocks noChangeShapeType="1"/>
          </p:cNvSpPr>
          <p:nvPr/>
        </p:nvSpPr>
        <p:spPr bwMode="auto">
          <a:xfrm>
            <a:off x="5181600" y="3657600"/>
            <a:ext cx="2590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12" name="Line 8"/>
          <p:cNvSpPr>
            <a:spLocks noChangeShapeType="1"/>
          </p:cNvSpPr>
          <p:nvPr/>
        </p:nvSpPr>
        <p:spPr bwMode="auto">
          <a:xfrm flipV="1">
            <a:off x="6477000" y="1905000"/>
            <a:ext cx="0" cy="1752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13" name="Oval 9"/>
          <p:cNvSpPr>
            <a:spLocks noChangeArrowheads="1"/>
          </p:cNvSpPr>
          <p:nvPr/>
        </p:nvSpPr>
        <p:spPr bwMode="auto">
          <a:xfrm>
            <a:off x="5721350" y="29019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14" name="Oval 10"/>
          <p:cNvSpPr>
            <a:spLocks noChangeArrowheads="1"/>
          </p:cNvSpPr>
          <p:nvPr/>
        </p:nvSpPr>
        <p:spPr bwMode="auto">
          <a:xfrm>
            <a:off x="5873750" y="28257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15" name="Oval 11"/>
          <p:cNvSpPr>
            <a:spLocks noChangeArrowheads="1"/>
          </p:cNvSpPr>
          <p:nvPr/>
        </p:nvSpPr>
        <p:spPr bwMode="auto">
          <a:xfrm>
            <a:off x="6026150" y="27495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16" name="Oval 12"/>
          <p:cNvSpPr>
            <a:spLocks noChangeArrowheads="1"/>
          </p:cNvSpPr>
          <p:nvPr/>
        </p:nvSpPr>
        <p:spPr bwMode="auto">
          <a:xfrm>
            <a:off x="5873750" y="29781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17" name="Oval 13"/>
          <p:cNvSpPr>
            <a:spLocks noChangeArrowheads="1"/>
          </p:cNvSpPr>
          <p:nvPr/>
        </p:nvSpPr>
        <p:spPr bwMode="auto">
          <a:xfrm>
            <a:off x="6026150" y="29019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77518" name="Group 14"/>
          <p:cNvGrpSpPr>
            <a:grpSpLocks/>
          </p:cNvGrpSpPr>
          <p:nvPr/>
        </p:nvGrpSpPr>
        <p:grpSpPr bwMode="auto">
          <a:xfrm>
            <a:off x="6858000" y="2590800"/>
            <a:ext cx="76200" cy="76200"/>
            <a:chOff x="4320" y="1632"/>
            <a:chExt cx="48" cy="48"/>
          </a:xfrm>
        </p:grpSpPr>
        <p:sp>
          <p:nvSpPr>
            <p:cNvPr id="277519" name="Line 15"/>
            <p:cNvSpPr>
              <a:spLocks noChangeShapeType="1"/>
            </p:cNvSpPr>
            <p:nvPr/>
          </p:nvSpPr>
          <p:spPr bwMode="auto">
            <a:xfrm>
              <a:off x="4320" y="1632"/>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20" name="Line 16"/>
            <p:cNvSpPr>
              <a:spLocks noChangeShapeType="1"/>
            </p:cNvSpPr>
            <p:nvPr/>
          </p:nvSpPr>
          <p:spPr bwMode="auto">
            <a:xfrm flipV="1">
              <a:off x="4320" y="1632"/>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521" name="Group 17"/>
          <p:cNvGrpSpPr>
            <a:grpSpLocks/>
          </p:cNvGrpSpPr>
          <p:nvPr/>
        </p:nvGrpSpPr>
        <p:grpSpPr bwMode="auto">
          <a:xfrm>
            <a:off x="7010400" y="2514600"/>
            <a:ext cx="76200" cy="76200"/>
            <a:chOff x="4416" y="1584"/>
            <a:chExt cx="48" cy="48"/>
          </a:xfrm>
        </p:grpSpPr>
        <p:sp>
          <p:nvSpPr>
            <p:cNvPr id="277522" name="Line 18"/>
            <p:cNvSpPr>
              <a:spLocks noChangeShapeType="1"/>
            </p:cNvSpPr>
            <p:nvPr/>
          </p:nvSpPr>
          <p:spPr bwMode="auto">
            <a:xfrm>
              <a:off x="4416" y="1584"/>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23" name="Line 19"/>
            <p:cNvSpPr>
              <a:spLocks noChangeShapeType="1"/>
            </p:cNvSpPr>
            <p:nvPr/>
          </p:nvSpPr>
          <p:spPr bwMode="auto">
            <a:xfrm flipV="1">
              <a:off x="4416" y="1584"/>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524" name="Group 20"/>
          <p:cNvGrpSpPr>
            <a:grpSpLocks/>
          </p:cNvGrpSpPr>
          <p:nvPr/>
        </p:nvGrpSpPr>
        <p:grpSpPr bwMode="auto">
          <a:xfrm>
            <a:off x="7010400" y="2743200"/>
            <a:ext cx="76200" cy="76200"/>
            <a:chOff x="4416" y="1728"/>
            <a:chExt cx="48" cy="48"/>
          </a:xfrm>
        </p:grpSpPr>
        <p:sp>
          <p:nvSpPr>
            <p:cNvPr id="277525" name="Line 21"/>
            <p:cNvSpPr>
              <a:spLocks noChangeShapeType="1"/>
            </p:cNvSpPr>
            <p:nvPr/>
          </p:nvSpPr>
          <p:spPr bwMode="auto">
            <a:xfrm>
              <a:off x="4416" y="1728"/>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26" name="Line 22"/>
            <p:cNvSpPr>
              <a:spLocks noChangeShapeType="1"/>
            </p:cNvSpPr>
            <p:nvPr/>
          </p:nvSpPr>
          <p:spPr bwMode="auto">
            <a:xfrm flipV="1">
              <a:off x="4416" y="1728"/>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527" name="Group 23"/>
          <p:cNvGrpSpPr>
            <a:grpSpLocks/>
          </p:cNvGrpSpPr>
          <p:nvPr/>
        </p:nvGrpSpPr>
        <p:grpSpPr bwMode="auto">
          <a:xfrm>
            <a:off x="7162800" y="2590800"/>
            <a:ext cx="76200" cy="76200"/>
            <a:chOff x="4512" y="1632"/>
            <a:chExt cx="48" cy="48"/>
          </a:xfrm>
        </p:grpSpPr>
        <p:sp>
          <p:nvSpPr>
            <p:cNvPr id="277528" name="Line 24"/>
            <p:cNvSpPr>
              <a:spLocks noChangeShapeType="1"/>
            </p:cNvSpPr>
            <p:nvPr/>
          </p:nvSpPr>
          <p:spPr bwMode="auto">
            <a:xfrm>
              <a:off x="4512" y="1632"/>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29" name="Line 25"/>
            <p:cNvSpPr>
              <a:spLocks noChangeShapeType="1"/>
            </p:cNvSpPr>
            <p:nvPr/>
          </p:nvSpPr>
          <p:spPr bwMode="auto">
            <a:xfrm flipV="1">
              <a:off x="4512" y="1632"/>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7530" name="Rectangle 26"/>
          <p:cNvSpPr>
            <a:spLocks noChangeArrowheads="1"/>
          </p:cNvSpPr>
          <p:nvPr/>
        </p:nvSpPr>
        <p:spPr bwMode="auto">
          <a:xfrm>
            <a:off x="4710113" y="2424113"/>
            <a:ext cx="5032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400">
                <a:latin typeface="Times New Roman" pitchFamily="18" charset="0"/>
              </a:rPr>
              <a:t>X</a:t>
            </a:r>
            <a:r>
              <a:rPr lang="en-GB" sz="2400" baseline="-25000">
                <a:latin typeface="Times New Roman" pitchFamily="18" charset="0"/>
              </a:rPr>
              <a:t>2</a:t>
            </a:r>
          </a:p>
        </p:txBody>
      </p:sp>
      <p:sp>
        <p:nvSpPr>
          <p:cNvPr id="277531" name="Rectangle 27"/>
          <p:cNvSpPr>
            <a:spLocks noChangeArrowheads="1"/>
          </p:cNvSpPr>
          <p:nvPr/>
        </p:nvSpPr>
        <p:spPr bwMode="auto">
          <a:xfrm>
            <a:off x="6234113" y="3643313"/>
            <a:ext cx="5032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400">
                <a:latin typeface="Times New Roman" pitchFamily="18" charset="0"/>
              </a:rPr>
              <a:t>X</a:t>
            </a:r>
            <a:r>
              <a:rPr lang="en-GB" sz="2400" baseline="-25000">
                <a:latin typeface="Times New Roman" pitchFamily="18" charset="0"/>
              </a:rPr>
              <a:t>1</a:t>
            </a:r>
          </a:p>
        </p:txBody>
      </p:sp>
      <p:sp>
        <p:nvSpPr>
          <p:cNvPr id="277532" name="Rectangle 28"/>
          <p:cNvSpPr>
            <a:spLocks noChangeArrowheads="1"/>
          </p:cNvSpPr>
          <p:nvPr/>
        </p:nvSpPr>
        <p:spPr bwMode="auto">
          <a:xfrm>
            <a:off x="7834313" y="2378075"/>
            <a:ext cx="93186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800" b="1" i="1">
                <a:latin typeface="Times New Roman" pitchFamily="18" charset="0"/>
              </a:rPr>
              <a:t>MLP</a:t>
            </a:r>
          </a:p>
        </p:txBody>
      </p:sp>
      <p:sp>
        <p:nvSpPr>
          <p:cNvPr id="277533" name="Line 29"/>
          <p:cNvSpPr>
            <a:spLocks noChangeShapeType="1"/>
          </p:cNvSpPr>
          <p:nvPr/>
        </p:nvSpPr>
        <p:spPr bwMode="auto">
          <a:xfrm flipV="1">
            <a:off x="5257800" y="4191000"/>
            <a:ext cx="0" cy="1752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34" name="Line 30"/>
          <p:cNvSpPr>
            <a:spLocks noChangeShapeType="1"/>
          </p:cNvSpPr>
          <p:nvPr/>
        </p:nvSpPr>
        <p:spPr bwMode="auto">
          <a:xfrm>
            <a:off x="5181600" y="5867400"/>
            <a:ext cx="2590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35" name="Oval 31"/>
          <p:cNvSpPr>
            <a:spLocks noChangeArrowheads="1"/>
          </p:cNvSpPr>
          <p:nvPr/>
        </p:nvSpPr>
        <p:spPr bwMode="auto">
          <a:xfrm>
            <a:off x="5721350" y="51117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36" name="Oval 32"/>
          <p:cNvSpPr>
            <a:spLocks noChangeArrowheads="1"/>
          </p:cNvSpPr>
          <p:nvPr/>
        </p:nvSpPr>
        <p:spPr bwMode="auto">
          <a:xfrm>
            <a:off x="5873750" y="50355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37" name="Oval 33"/>
          <p:cNvSpPr>
            <a:spLocks noChangeArrowheads="1"/>
          </p:cNvSpPr>
          <p:nvPr/>
        </p:nvSpPr>
        <p:spPr bwMode="auto">
          <a:xfrm>
            <a:off x="6026150" y="49593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38" name="Oval 34"/>
          <p:cNvSpPr>
            <a:spLocks noChangeArrowheads="1"/>
          </p:cNvSpPr>
          <p:nvPr/>
        </p:nvSpPr>
        <p:spPr bwMode="auto">
          <a:xfrm>
            <a:off x="5873750" y="51879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39" name="Oval 35"/>
          <p:cNvSpPr>
            <a:spLocks noChangeArrowheads="1"/>
          </p:cNvSpPr>
          <p:nvPr/>
        </p:nvSpPr>
        <p:spPr bwMode="auto">
          <a:xfrm>
            <a:off x="6026150" y="5111750"/>
            <a:ext cx="63500" cy="6350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77540" name="Group 36"/>
          <p:cNvGrpSpPr>
            <a:grpSpLocks/>
          </p:cNvGrpSpPr>
          <p:nvPr/>
        </p:nvGrpSpPr>
        <p:grpSpPr bwMode="auto">
          <a:xfrm>
            <a:off x="6858000" y="4800600"/>
            <a:ext cx="76200" cy="76200"/>
            <a:chOff x="4320" y="3024"/>
            <a:chExt cx="48" cy="48"/>
          </a:xfrm>
        </p:grpSpPr>
        <p:sp>
          <p:nvSpPr>
            <p:cNvPr id="277541" name="Line 37"/>
            <p:cNvSpPr>
              <a:spLocks noChangeShapeType="1"/>
            </p:cNvSpPr>
            <p:nvPr/>
          </p:nvSpPr>
          <p:spPr bwMode="auto">
            <a:xfrm>
              <a:off x="4320" y="3024"/>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42" name="Line 38"/>
            <p:cNvSpPr>
              <a:spLocks noChangeShapeType="1"/>
            </p:cNvSpPr>
            <p:nvPr/>
          </p:nvSpPr>
          <p:spPr bwMode="auto">
            <a:xfrm flipV="1">
              <a:off x="4320" y="3024"/>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543" name="Group 39"/>
          <p:cNvGrpSpPr>
            <a:grpSpLocks/>
          </p:cNvGrpSpPr>
          <p:nvPr/>
        </p:nvGrpSpPr>
        <p:grpSpPr bwMode="auto">
          <a:xfrm>
            <a:off x="7010400" y="4724400"/>
            <a:ext cx="76200" cy="76200"/>
            <a:chOff x="4416" y="2976"/>
            <a:chExt cx="48" cy="48"/>
          </a:xfrm>
        </p:grpSpPr>
        <p:sp>
          <p:nvSpPr>
            <p:cNvPr id="277544" name="Line 40"/>
            <p:cNvSpPr>
              <a:spLocks noChangeShapeType="1"/>
            </p:cNvSpPr>
            <p:nvPr/>
          </p:nvSpPr>
          <p:spPr bwMode="auto">
            <a:xfrm>
              <a:off x="4416" y="2976"/>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45" name="Line 41"/>
            <p:cNvSpPr>
              <a:spLocks noChangeShapeType="1"/>
            </p:cNvSpPr>
            <p:nvPr/>
          </p:nvSpPr>
          <p:spPr bwMode="auto">
            <a:xfrm flipV="1">
              <a:off x="4416" y="2976"/>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546" name="Group 42"/>
          <p:cNvGrpSpPr>
            <a:grpSpLocks/>
          </p:cNvGrpSpPr>
          <p:nvPr/>
        </p:nvGrpSpPr>
        <p:grpSpPr bwMode="auto">
          <a:xfrm>
            <a:off x="7010400" y="4953000"/>
            <a:ext cx="76200" cy="76200"/>
            <a:chOff x="4416" y="3120"/>
            <a:chExt cx="48" cy="48"/>
          </a:xfrm>
        </p:grpSpPr>
        <p:sp>
          <p:nvSpPr>
            <p:cNvPr id="277547" name="Line 43"/>
            <p:cNvSpPr>
              <a:spLocks noChangeShapeType="1"/>
            </p:cNvSpPr>
            <p:nvPr/>
          </p:nvSpPr>
          <p:spPr bwMode="auto">
            <a:xfrm>
              <a:off x="4416" y="3120"/>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48" name="Line 44"/>
            <p:cNvSpPr>
              <a:spLocks noChangeShapeType="1"/>
            </p:cNvSpPr>
            <p:nvPr/>
          </p:nvSpPr>
          <p:spPr bwMode="auto">
            <a:xfrm flipV="1">
              <a:off x="4416" y="3120"/>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7549" name="Group 45"/>
          <p:cNvGrpSpPr>
            <a:grpSpLocks/>
          </p:cNvGrpSpPr>
          <p:nvPr/>
        </p:nvGrpSpPr>
        <p:grpSpPr bwMode="auto">
          <a:xfrm>
            <a:off x="7162800" y="4800600"/>
            <a:ext cx="76200" cy="76200"/>
            <a:chOff x="4512" y="3024"/>
            <a:chExt cx="48" cy="48"/>
          </a:xfrm>
        </p:grpSpPr>
        <p:sp>
          <p:nvSpPr>
            <p:cNvPr id="277550" name="Line 46"/>
            <p:cNvSpPr>
              <a:spLocks noChangeShapeType="1"/>
            </p:cNvSpPr>
            <p:nvPr/>
          </p:nvSpPr>
          <p:spPr bwMode="auto">
            <a:xfrm>
              <a:off x="4512" y="3024"/>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51" name="Line 47"/>
            <p:cNvSpPr>
              <a:spLocks noChangeShapeType="1"/>
            </p:cNvSpPr>
            <p:nvPr/>
          </p:nvSpPr>
          <p:spPr bwMode="auto">
            <a:xfrm flipV="1">
              <a:off x="4512" y="3024"/>
              <a:ext cx="48"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7552" name="Rectangle 48"/>
          <p:cNvSpPr>
            <a:spLocks noChangeArrowheads="1"/>
          </p:cNvSpPr>
          <p:nvPr/>
        </p:nvSpPr>
        <p:spPr bwMode="auto">
          <a:xfrm>
            <a:off x="4710113" y="4633913"/>
            <a:ext cx="5032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400">
                <a:latin typeface="Times New Roman" pitchFamily="18" charset="0"/>
              </a:rPr>
              <a:t>X</a:t>
            </a:r>
            <a:r>
              <a:rPr lang="en-GB" sz="2400" baseline="-25000">
                <a:latin typeface="Times New Roman" pitchFamily="18" charset="0"/>
              </a:rPr>
              <a:t>2</a:t>
            </a:r>
          </a:p>
        </p:txBody>
      </p:sp>
      <p:sp>
        <p:nvSpPr>
          <p:cNvPr id="277553" name="Rectangle 49"/>
          <p:cNvSpPr>
            <a:spLocks noChangeArrowheads="1"/>
          </p:cNvSpPr>
          <p:nvPr/>
        </p:nvSpPr>
        <p:spPr bwMode="auto">
          <a:xfrm>
            <a:off x="6234113" y="5853113"/>
            <a:ext cx="5032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400">
                <a:latin typeface="Times New Roman" pitchFamily="18" charset="0"/>
              </a:rPr>
              <a:t>X</a:t>
            </a:r>
            <a:r>
              <a:rPr lang="en-GB" sz="2400" baseline="-25000">
                <a:latin typeface="Times New Roman" pitchFamily="18" charset="0"/>
              </a:rPr>
              <a:t>1</a:t>
            </a:r>
          </a:p>
        </p:txBody>
      </p:sp>
      <p:sp>
        <p:nvSpPr>
          <p:cNvPr id="277554" name="Rectangle 50"/>
          <p:cNvSpPr>
            <a:spLocks noChangeArrowheads="1"/>
          </p:cNvSpPr>
          <p:nvPr/>
        </p:nvSpPr>
        <p:spPr bwMode="auto">
          <a:xfrm>
            <a:off x="7910513" y="4816475"/>
            <a:ext cx="890587"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GB" sz="2800" b="1" i="1">
                <a:latin typeface="Times New Roman" pitchFamily="18" charset="0"/>
              </a:rPr>
              <a:t>RBF</a:t>
            </a:r>
          </a:p>
        </p:txBody>
      </p:sp>
      <p:sp>
        <p:nvSpPr>
          <p:cNvPr id="277555" name="Oval 51"/>
          <p:cNvSpPr>
            <a:spLocks noChangeArrowheads="1"/>
          </p:cNvSpPr>
          <p:nvPr/>
        </p:nvSpPr>
        <p:spPr bwMode="auto">
          <a:xfrm>
            <a:off x="5568950" y="4806950"/>
            <a:ext cx="673100" cy="5969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556" name="Oval 52"/>
          <p:cNvSpPr>
            <a:spLocks noChangeArrowheads="1"/>
          </p:cNvSpPr>
          <p:nvPr/>
        </p:nvSpPr>
        <p:spPr bwMode="auto">
          <a:xfrm>
            <a:off x="6711950" y="4502150"/>
            <a:ext cx="749300" cy="7493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5107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Self organizing maps</a:t>
            </a:r>
          </a:p>
        </p:txBody>
      </p:sp>
      <p:sp>
        <p:nvSpPr>
          <p:cNvPr id="27651" name="Rectangle 3"/>
          <p:cNvSpPr>
            <a:spLocks noGrp="1" noChangeArrowheads="1"/>
          </p:cNvSpPr>
          <p:nvPr>
            <p:ph type="body" idx="1"/>
          </p:nvPr>
        </p:nvSpPr>
        <p:spPr/>
        <p:txBody>
          <a:bodyPr/>
          <a:lstStyle/>
          <a:p>
            <a:pPr>
              <a:lnSpc>
                <a:spcPct val="90000"/>
              </a:lnSpc>
            </a:pPr>
            <a:r>
              <a:rPr lang="en-US" sz="2400"/>
              <a:t>The purpose of SOM is to map a multidimensional input space onto a topology preserving map of neurons</a:t>
            </a:r>
          </a:p>
          <a:p>
            <a:pPr lvl="1">
              <a:lnSpc>
                <a:spcPct val="90000"/>
              </a:lnSpc>
            </a:pPr>
            <a:r>
              <a:rPr lang="en-US" sz="2000"/>
              <a:t>Preserve a topological so that neighboring neurons respond to « similar »input patterns</a:t>
            </a:r>
          </a:p>
          <a:p>
            <a:pPr lvl="1">
              <a:lnSpc>
                <a:spcPct val="90000"/>
              </a:lnSpc>
            </a:pPr>
            <a:r>
              <a:rPr lang="en-US" sz="2000"/>
              <a:t>The topological structure is often a 2 or 3 dimensional space</a:t>
            </a:r>
          </a:p>
          <a:p>
            <a:pPr>
              <a:lnSpc>
                <a:spcPct val="90000"/>
              </a:lnSpc>
            </a:pPr>
            <a:r>
              <a:rPr lang="en-US" sz="2400"/>
              <a:t>Each neuron is assigned a weight vector with the same dimensionality of the input space</a:t>
            </a:r>
          </a:p>
          <a:p>
            <a:pPr>
              <a:lnSpc>
                <a:spcPct val="90000"/>
              </a:lnSpc>
            </a:pPr>
            <a:r>
              <a:rPr lang="en-US" sz="2400"/>
              <a:t>Input patterns are compared to each weight vector and the closest wins (Euclidean Distance)</a:t>
            </a:r>
          </a:p>
        </p:txBody>
      </p:sp>
    </p:spTree>
    <p:extLst>
      <p:ext uri="{BB962C8B-B14F-4D97-AF65-F5344CB8AC3E}">
        <p14:creationId xmlns:p14="http://schemas.microsoft.com/office/powerpoint/2010/main" val="11985974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758" name="Line 158"/>
          <p:cNvSpPr>
            <a:spLocks noChangeShapeType="1"/>
          </p:cNvSpPr>
          <p:nvPr/>
        </p:nvSpPr>
        <p:spPr bwMode="auto">
          <a:xfrm>
            <a:off x="5291138" y="2060575"/>
            <a:ext cx="2233612" cy="0"/>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57" name="Line 157"/>
          <p:cNvSpPr>
            <a:spLocks noChangeShapeType="1"/>
          </p:cNvSpPr>
          <p:nvPr/>
        </p:nvSpPr>
        <p:spPr bwMode="auto">
          <a:xfrm>
            <a:off x="5580063" y="1701800"/>
            <a:ext cx="2233612" cy="0"/>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56" name="Line 156"/>
          <p:cNvSpPr>
            <a:spLocks noChangeShapeType="1"/>
          </p:cNvSpPr>
          <p:nvPr/>
        </p:nvSpPr>
        <p:spPr bwMode="auto">
          <a:xfrm>
            <a:off x="5867400" y="1341438"/>
            <a:ext cx="2233613" cy="0"/>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55" name="Line 155"/>
          <p:cNvSpPr>
            <a:spLocks noChangeShapeType="1"/>
          </p:cNvSpPr>
          <p:nvPr/>
        </p:nvSpPr>
        <p:spPr bwMode="auto">
          <a:xfrm>
            <a:off x="6154738" y="981075"/>
            <a:ext cx="2233612" cy="0"/>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54" name="Line 154"/>
          <p:cNvSpPr>
            <a:spLocks noChangeShapeType="1"/>
          </p:cNvSpPr>
          <p:nvPr/>
        </p:nvSpPr>
        <p:spPr bwMode="auto">
          <a:xfrm flipV="1">
            <a:off x="7740650" y="1125538"/>
            <a:ext cx="719138" cy="792162"/>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53" name="Line 153"/>
          <p:cNvSpPr>
            <a:spLocks noChangeShapeType="1"/>
          </p:cNvSpPr>
          <p:nvPr/>
        </p:nvSpPr>
        <p:spPr bwMode="auto">
          <a:xfrm flipV="1">
            <a:off x="7235825" y="1125538"/>
            <a:ext cx="719138" cy="792162"/>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52" name="Line 152"/>
          <p:cNvSpPr>
            <a:spLocks noChangeShapeType="1"/>
          </p:cNvSpPr>
          <p:nvPr/>
        </p:nvSpPr>
        <p:spPr bwMode="auto">
          <a:xfrm flipV="1">
            <a:off x="6732588" y="1125538"/>
            <a:ext cx="719137" cy="792162"/>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51" name="Line 151"/>
          <p:cNvSpPr>
            <a:spLocks noChangeShapeType="1"/>
          </p:cNvSpPr>
          <p:nvPr/>
        </p:nvSpPr>
        <p:spPr bwMode="auto">
          <a:xfrm flipV="1">
            <a:off x="6227763" y="1125538"/>
            <a:ext cx="719137" cy="792162"/>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9" name="Line 99"/>
          <p:cNvSpPr>
            <a:spLocks noChangeShapeType="1"/>
          </p:cNvSpPr>
          <p:nvPr/>
        </p:nvSpPr>
        <p:spPr bwMode="auto">
          <a:xfrm flipV="1">
            <a:off x="5722938" y="1125538"/>
            <a:ext cx="719137" cy="792162"/>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8" name="Line 98"/>
          <p:cNvSpPr>
            <a:spLocks noChangeShapeType="1"/>
          </p:cNvSpPr>
          <p:nvPr/>
        </p:nvSpPr>
        <p:spPr bwMode="auto">
          <a:xfrm flipV="1">
            <a:off x="5219700" y="1125538"/>
            <a:ext cx="719138" cy="792162"/>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31" name="Rectangle 31"/>
          <p:cNvSpPr>
            <a:spLocks noChangeArrowheads="1"/>
          </p:cNvSpPr>
          <p:nvPr/>
        </p:nvSpPr>
        <p:spPr bwMode="auto">
          <a:xfrm>
            <a:off x="6154738" y="3357563"/>
            <a:ext cx="217487" cy="217487"/>
          </a:xfrm>
          <a:prstGeom prst="rect">
            <a:avLst/>
          </a:prstGeom>
          <a:solidFill>
            <a:srgbClr val="FF3300"/>
          </a:solidFill>
          <a:ln>
            <a:noFill/>
          </a:ln>
          <a:effectLst/>
          <a:extLs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32" name="Rectangle 32"/>
          <p:cNvSpPr>
            <a:spLocks noChangeArrowheads="1"/>
          </p:cNvSpPr>
          <p:nvPr/>
        </p:nvSpPr>
        <p:spPr bwMode="auto">
          <a:xfrm>
            <a:off x="6731000" y="3357563"/>
            <a:ext cx="217488" cy="217487"/>
          </a:xfrm>
          <a:prstGeom prst="rect">
            <a:avLst/>
          </a:prstGeom>
          <a:solidFill>
            <a:srgbClr val="FF3300"/>
          </a:solidFill>
          <a:ln>
            <a:noFill/>
          </a:ln>
          <a:effectLst/>
          <a:extLs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33" name="Line 33"/>
          <p:cNvSpPr>
            <a:spLocks noChangeShapeType="1"/>
          </p:cNvSpPr>
          <p:nvPr/>
        </p:nvSpPr>
        <p:spPr bwMode="auto">
          <a:xfrm flipH="1" flipV="1">
            <a:off x="5146675" y="2205038"/>
            <a:ext cx="1081088"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34" name="Line 34"/>
          <p:cNvSpPr>
            <a:spLocks noChangeShapeType="1"/>
          </p:cNvSpPr>
          <p:nvPr/>
        </p:nvSpPr>
        <p:spPr bwMode="auto">
          <a:xfrm flipH="1" flipV="1">
            <a:off x="5651500" y="2205038"/>
            <a:ext cx="576263"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35" name="Line 35"/>
          <p:cNvSpPr>
            <a:spLocks noChangeShapeType="1"/>
          </p:cNvSpPr>
          <p:nvPr/>
        </p:nvSpPr>
        <p:spPr bwMode="auto">
          <a:xfrm flipH="1" flipV="1">
            <a:off x="5435600" y="1844675"/>
            <a:ext cx="792163" cy="15128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36" name="Line 36"/>
          <p:cNvSpPr>
            <a:spLocks noChangeShapeType="1"/>
          </p:cNvSpPr>
          <p:nvPr/>
        </p:nvSpPr>
        <p:spPr bwMode="auto">
          <a:xfrm flipH="1" flipV="1">
            <a:off x="5938838" y="1844675"/>
            <a:ext cx="288925" cy="15128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37" name="Line 37"/>
          <p:cNvSpPr>
            <a:spLocks noChangeShapeType="1"/>
          </p:cNvSpPr>
          <p:nvPr/>
        </p:nvSpPr>
        <p:spPr bwMode="auto">
          <a:xfrm flipH="1" flipV="1">
            <a:off x="5722938" y="1484313"/>
            <a:ext cx="504825" cy="18732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38" name="Line 38"/>
          <p:cNvSpPr>
            <a:spLocks noChangeShapeType="1"/>
          </p:cNvSpPr>
          <p:nvPr/>
        </p:nvSpPr>
        <p:spPr bwMode="auto">
          <a:xfrm flipH="1" flipV="1">
            <a:off x="6011863" y="1123950"/>
            <a:ext cx="215900"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39" name="Line 39"/>
          <p:cNvSpPr>
            <a:spLocks noChangeShapeType="1"/>
          </p:cNvSpPr>
          <p:nvPr/>
        </p:nvSpPr>
        <p:spPr bwMode="auto">
          <a:xfrm flipV="1">
            <a:off x="6227763" y="2205038"/>
            <a:ext cx="1368425"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0" name="Line 40"/>
          <p:cNvSpPr>
            <a:spLocks noChangeShapeType="1"/>
          </p:cNvSpPr>
          <p:nvPr/>
        </p:nvSpPr>
        <p:spPr bwMode="auto">
          <a:xfrm flipV="1">
            <a:off x="6227763" y="2205038"/>
            <a:ext cx="935037"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1" name="Line 41"/>
          <p:cNvSpPr>
            <a:spLocks noChangeShapeType="1"/>
          </p:cNvSpPr>
          <p:nvPr/>
        </p:nvSpPr>
        <p:spPr bwMode="auto">
          <a:xfrm flipV="1">
            <a:off x="6227763" y="2205038"/>
            <a:ext cx="431800"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2" name="Line 42"/>
          <p:cNvSpPr>
            <a:spLocks noChangeShapeType="1"/>
          </p:cNvSpPr>
          <p:nvPr/>
        </p:nvSpPr>
        <p:spPr bwMode="auto">
          <a:xfrm flipV="1">
            <a:off x="6227763" y="1844675"/>
            <a:ext cx="647700" cy="15128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3" name="Line 43"/>
          <p:cNvSpPr>
            <a:spLocks noChangeShapeType="1"/>
          </p:cNvSpPr>
          <p:nvPr/>
        </p:nvSpPr>
        <p:spPr bwMode="auto">
          <a:xfrm flipV="1">
            <a:off x="6227763" y="1844675"/>
            <a:ext cx="1152525" cy="15128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4" name="Line 44"/>
          <p:cNvSpPr>
            <a:spLocks noChangeShapeType="1"/>
          </p:cNvSpPr>
          <p:nvPr/>
        </p:nvSpPr>
        <p:spPr bwMode="auto">
          <a:xfrm flipV="1">
            <a:off x="6227763" y="1484313"/>
            <a:ext cx="503237" cy="18732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5" name="Line 45"/>
          <p:cNvSpPr>
            <a:spLocks noChangeShapeType="1"/>
          </p:cNvSpPr>
          <p:nvPr/>
        </p:nvSpPr>
        <p:spPr bwMode="auto">
          <a:xfrm flipV="1">
            <a:off x="6227763" y="1484313"/>
            <a:ext cx="935037" cy="18002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6" name="Line 46"/>
          <p:cNvSpPr>
            <a:spLocks noChangeShapeType="1"/>
          </p:cNvSpPr>
          <p:nvPr/>
        </p:nvSpPr>
        <p:spPr bwMode="auto">
          <a:xfrm>
            <a:off x="6299200" y="3357563"/>
            <a:ext cx="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7" name="Line 47"/>
          <p:cNvSpPr>
            <a:spLocks noChangeShapeType="1"/>
          </p:cNvSpPr>
          <p:nvPr/>
        </p:nvSpPr>
        <p:spPr bwMode="auto">
          <a:xfrm flipV="1">
            <a:off x="6227763" y="1123950"/>
            <a:ext cx="1223962" cy="21605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8" name="Line 48"/>
          <p:cNvSpPr>
            <a:spLocks noChangeShapeType="1"/>
          </p:cNvSpPr>
          <p:nvPr/>
        </p:nvSpPr>
        <p:spPr bwMode="auto">
          <a:xfrm flipV="1">
            <a:off x="6227763" y="1123950"/>
            <a:ext cx="1727200"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49" name="Line 49"/>
          <p:cNvSpPr>
            <a:spLocks noChangeShapeType="1"/>
          </p:cNvSpPr>
          <p:nvPr/>
        </p:nvSpPr>
        <p:spPr bwMode="auto">
          <a:xfrm flipV="1">
            <a:off x="6227763" y="1123950"/>
            <a:ext cx="2303462"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0" name="Line 50"/>
          <p:cNvSpPr>
            <a:spLocks noChangeShapeType="1"/>
          </p:cNvSpPr>
          <p:nvPr/>
        </p:nvSpPr>
        <p:spPr bwMode="auto">
          <a:xfrm flipV="1">
            <a:off x="6227763" y="1484313"/>
            <a:ext cx="2016125" cy="18002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2" name="Line 52"/>
          <p:cNvSpPr>
            <a:spLocks noChangeShapeType="1"/>
          </p:cNvSpPr>
          <p:nvPr/>
        </p:nvSpPr>
        <p:spPr bwMode="auto">
          <a:xfrm flipV="1">
            <a:off x="6227763" y="1123950"/>
            <a:ext cx="792162" cy="21605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3" name="Line 53"/>
          <p:cNvSpPr>
            <a:spLocks noChangeShapeType="1"/>
          </p:cNvSpPr>
          <p:nvPr/>
        </p:nvSpPr>
        <p:spPr bwMode="auto">
          <a:xfrm flipV="1">
            <a:off x="6227763" y="1123950"/>
            <a:ext cx="287337" cy="21605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4" name="Line 54"/>
          <p:cNvSpPr>
            <a:spLocks noChangeShapeType="1"/>
          </p:cNvSpPr>
          <p:nvPr/>
        </p:nvSpPr>
        <p:spPr bwMode="auto">
          <a:xfrm flipV="1">
            <a:off x="6227763" y="1484313"/>
            <a:ext cx="0" cy="18002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5" name="Line 55"/>
          <p:cNvSpPr>
            <a:spLocks noChangeShapeType="1"/>
          </p:cNvSpPr>
          <p:nvPr/>
        </p:nvSpPr>
        <p:spPr bwMode="auto">
          <a:xfrm flipH="1" flipV="1">
            <a:off x="5146675" y="2205038"/>
            <a:ext cx="1657350"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6" name="Line 56"/>
          <p:cNvSpPr>
            <a:spLocks noChangeShapeType="1"/>
          </p:cNvSpPr>
          <p:nvPr/>
        </p:nvSpPr>
        <p:spPr bwMode="auto">
          <a:xfrm flipV="1">
            <a:off x="6804025" y="2205038"/>
            <a:ext cx="792163"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7" name="Line 57"/>
          <p:cNvSpPr>
            <a:spLocks noChangeShapeType="1"/>
          </p:cNvSpPr>
          <p:nvPr/>
        </p:nvSpPr>
        <p:spPr bwMode="auto">
          <a:xfrm flipV="1">
            <a:off x="6804025" y="1844675"/>
            <a:ext cx="1150938" cy="15128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8" name="Line 58"/>
          <p:cNvSpPr>
            <a:spLocks noChangeShapeType="1"/>
          </p:cNvSpPr>
          <p:nvPr/>
        </p:nvSpPr>
        <p:spPr bwMode="auto">
          <a:xfrm flipV="1">
            <a:off x="6804025" y="1123950"/>
            <a:ext cx="215900"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59" name="Line 59"/>
          <p:cNvSpPr>
            <a:spLocks noChangeShapeType="1"/>
          </p:cNvSpPr>
          <p:nvPr/>
        </p:nvSpPr>
        <p:spPr bwMode="auto">
          <a:xfrm flipV="1">
            <a:off x="6804025" y="1123950"/>
            <a:ext cx="647700"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0" name="Line 60"/>
          <p:cNvSpPr>
            <a:spLocks noChangeShapeType="1"/>
          </p:cNvSpPr>
          <p:nvPr/>
        </p:nvSpPr>
        <p:spPr bwMode="auto">
          <a:xfrm flipV="1">
            <a:off x="6804025" y="1123950"/>
            <a:ext cx="1223963"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1" name="Line 61"/>
          <p:cNvSpPr>
            <a:spLocks noChangeShapeType="1"/>
          </p:cNvSpPr>
          <p:nvPr/>
        </p:nvSpPr>
        <p:spPr bwMode="auto">
          <a:xfrm flipV="1">
            <a:off x="6804025" y="1123950"/>
            <a:ext cx="1727200"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2" name="Line 62"/>
          <p:cNvSpPr>
            <a:spLocks noChangeShapeType="1"/>
          </p:cNvSpPr>
          <p:nvPr/>
        </p:nvSpPr>
        <p:spPr bwMode="auto">
          <a:xfrm flipH="1" flipV="1">
            <a:off x="6515100" y="1123950"/>
            <a:ext cx="288925"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3" name="Line 63"/>
          <p:cNvSpPr>
            <a:spLocks noChangeShapeType="1"/>
          </p:cNvSpPr>
          <p:nvPr/>
        </p:nvSpPr>
        <p:spPr bwMode="auto">
          <a:xfrm flipH="1" flipV="1">
            <a:off x="6011863" y="1123950"/>
            <a:ext cx="792162" cy="22336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4" name="Line 64"/>
          <p:cNvSpPr>
            <a:spLocks noChangeShapeType="1"/>
          </p:cNvSpPr>
          <p:nvPr/>
        </p:nvSpPr>
        <p:spPr bwMode="auto">
          <a:xfrm flipH="1" flipV="1">
            <a:off x="5722938" y="1484313"/>
            <a:ext cx="1081087" cy="18732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5" name="Line 65"/>
          <p:cNvSpPr>
            <a:spLocks noChangeShapeType="1"/>
          </p:cNvSpPr>
          <p:nvPr/>
        </p:nvSpPr>
        <p:spPr bwMode="auto">
          <a:xfrm flipH="1" flipV="1">
            <a:off x="5435600" y="1844675"/>
            <a:ext cx="1368425" cy="15128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6" name="Line 66"/>
          <p:cNvSpPr>
            <a:spLocks noChangeShapeType="1"/>
          </p:cNvSpPr>
          <p:nvPr/>
        </p:nvSpPr>
        <p:spPr bwMode="auto">
          <a:xfrm flipH="1" flipV="1">
            <a:off x="5146675" y="2205038"/>
            <a:ext cx="1657350"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7" name="Line 67"/>
          <p:cNvSpPr>
            <a:spLocks noChangeShapeType="1"/>
          </p:cNvSpPr>
          <p:nvPr/>
        </p:nvSpPr>
        <p:spPr bwMode="auto">
          <a:xfrm flipH="1" flipV="1">
            <a:off x="5651500" y="2205038"/>
            <a:ext cx="1152525" cy="10795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8" name="Line 68"/>
          <p:cNvSpPr>
            <a:spLocks noChangeShapeType="1"/>
          </p:cNvSpPr>
          <p:nvPr/>
        </p:nvSpPr>
        <p:spPr bwMode="auto">
          <a:xfrm flipH="1" flipV="1">
            <a:off x="6154738" y="2205038"/>
            <a:ext cx="649287" cy="115252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69" name="Line 69"/>
          <p:cNvSpPr>
            <a:spLocks noChangeShapeType="1"/>
          </p:cNvSpPr>
          <p:nvPr/>
        </p:nvSpPr>
        <p:spPr bwMode="auto">
          <a:xfrm flipV="1">
            <a:off x="6804025" y="1844675"/>
            <a:ext cx="576263" cy="15128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05" name="Oval 5"/>
          <p:cNvSpPr>
            <a:spLocks noChangeArrowheads="1"/>
          </p:cNvSpPr>
          <p:nvPr/>
        </p:nvSpPr>
        <p:spPr bwMode="auto">
          <a:xfrm>
            <a:off x="5868988" y="8366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06" name="Oval 6"/>
          <p:cNvSpPr>
            <a:spLocks noChangeArrowheads="1"/>
          </p:cNvSpPr>
          <p:nvPr/>
        </p:nvSpPr>
        <p:spPr bwMode="auto">
          <a:xfrm>
            <a:off x="6372225" y="836613"/>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07" name="Oval 7"/>
          <p:cNvSpPr>
            <a:spLocks noChangeArrowheads="1"/>
          </p:cNvSpPr>
          <p:nvPr/>
        </p:nvSpPr>
        <p:spPr bwMode="auto">
          <a:xfrm>
            <a:off x="6878638" y="8366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08" name="Oval 8"/>
          <p:cNvSpPr>
            <a:spLocks noChangeArrowheads="1"/>
          </p:cNvSpPr>
          <p:nvPr/>
        </p:nvSpPr>
        <p:spPr bwMode="auto">
          <a:xfrm>
            <a:off x="7381875" y="836613"/>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09" name="Oval 9"/>
          <p:cNvSpPr>
            <a:spLocks noChangeArrowheads="1"/>
          </p:cNvSpPr>
          <p:nvPr/>
        </p:nvSpPr>
        <p:spPr bwMode="auto">
          <a:xfrm>
            <a:off x="7885113" y="8366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10" name="Oval 10"/>
          <p:cNvSpPr>
            <a:spLocks noChangeArrowheads="1"/>
          </p:cNvSpPr>
          <p:nvPr/>
        </p:nvSpPr>
        <p:spPr bwMode="auto">
          <a:xfrm>
            <a:off x="8388350" y="836613"/>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13" name="Oval 13"/>
          <p:cNvSpPr>
            <a:spLocks noChangeArrowheads="1"/>
          </p:cNvSpPr>
          <p:nvPr/>
        </p:nvSpPr>
        <p:spPr bwMode="auto">
          <a:xfrm>
            <a:off x="5580063" y="1196975"/>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14" name="Oval 14"/>
          <p:cNvSpPr>
            <a:spLocks noChangeArrowheads="1"/>
          </p:cNvSpPr>
          <p:nvPr/>
        </p:nvSpPr>
        <p:spPr bwMode="auto">
          <a:xfrm>
            <a:off x="6083300" y="1196975"/>
            <a:ext cx="287338"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15" name="Oval 15"/>
          <p:cNvSpPr>
            <a:spLocks noChangeArrowheads="1"/>
          </p:cNvSpPr>
          <p:nvPr/>
        </p:nvSpPr>
        <p:spPr bwMode="auto">
          <a:xfrm>
            <a:off x="6589713" y="1196975"/>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16" name="Oval 16"/>
          <p:cNvSpPr>
            <a:spLocks noChangeArrowheads="1"/>
          </p:cNvSpPr>
          <p:nvPr/>
        </p:nvSpPr>
        <p:spPr bwMode="auto">
          <a:xfrm>
            <a:off x="7092950" y="1196975"/>
            <a:ext cx="287338"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17" name="Oval 17"/>
          <p:cNvSpPr>
            <a:spLocks noChangeArrowheads="1"/>
          </p:cNvSpPr>
          <p:nvPr/>
        </p:nvSpPr>
        <p:spPr bwMode="auto">
          <a:xfrm>
            <a:off x="7596188" y="1196975"/>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18" name="Oval 18"/>
          <p:cNvSpPr>
            <a:spLocks noChangeArrowheads="1"/>
          </p:cNvSpPr>
          <p:nvPr/>
        </p:nvSpPr>
        <p:spPr bwMode="auto">
          <a:xfrm>
            <a:off x="8099425" y="1196975"/>
            <a:ext cx="287338"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19" name="Oval 19"/>
          <p:cNvSpPr>
            <a:spLocks noChangeArrowheads="1"/>
          </p:cNvSpPr>
          <p:nvPr/>
        </p:nvSpPr>
        <p:spPr bwMode="auto">
          <a:xfrm>
            <a:off x="5292725" y="1557338"/>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0" name="Oval 20"/>
          <p:cNvSpPr>
            <a:spLocks noChangeArrowheads="1"/>
          </p:cNvSpPr>
          <p:nvPr/>
        </p:nvSpPr>
        <p:spPr bwMode="auto">
          <a:xfrm>
            <a:off x="5795963" y="1557338"/>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1" name="Oval 21"/>
          <p:cNvSpPr>
            <a:spLocks noChangeArrowheads="1"/>
          </p:cNvSpPr>
          <p:nvPr/>
        </p:nvSpPr>
        <p:spPr bwMode="auto">
          <a:xfrm>
            <a:off x="6302375" y="1557338"/>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2" name="Oval 22"/>
          <p:cNvSpPr>
            <a:spLocks noChangeArrowheads="1"/>
          </p:cNvSpPr>
          <p:nvPr/>
        </p:nvSpPr>
        <p:spPr bwMode="auto">
          <a:xfrm>
            <a:off x="6805613" y="1557338"/>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3" name="Oval 23"/>
          <p:cNvSpPr>
            <a:spLocks noChangeArrowheads="1"/>
          </p:cNvSpPr>
          <p:nvPr/>
        </p:nvSpPr>
        <p:spPr bwMode="auto">
          <a:xfrm>
            <a:off x="7308850" y="1557338"/>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4" name="Oval 24"/>
          <p:cNvSpPr>
            <a:spLocks noChangeArrowheads="1"/>
          </p:cNvSpPr>
          <p:nvPr/>
        </p:nvSpPr>
        <p:spPr bwMode="auto">
          <a:xfrm>
            <a:off x="7812088" y="1557338"/>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5" name="Oval 25"/>
          <p:cNvSpPr>
            <a:spLocks noChangeArrowheads="1"/>
          </p:cNvSpPr>
          <p:nvPr/>
        </p:nvSpPr>
        <p:spPr bwMode="auto">
          <a:xfrm>
            <a:off x="5003800" y="1917700"/>
            <a:ext cx="287338"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6" name="Oval 26"/>
          <p:cNvSpPr>
            <a:spLocks noChangeArrowheads="1"/>
          </p:cNvSpPr>
          <p:nvPr/>
        </p:nvSpPr>
        <p:spPr bwMode="auto">
          <a:xfrm>
            <a:off x="5507038" y="1917700"/>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7" name="Oval 27"/>
          <p:cNvSpPr>
            <a:spLocks noChangeArrowheads="1"/>
          </p:cNvSpPr>
          <p:nvPr/>
        </p:nvSpPr>
        <p:spPr bwMode="auto">
          <a:xfrm>
            <a:off x="6013450" y="1917700"/>
            <a:ext cx="287338"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8" name="Oval 28"/>
          <p:cNvSpPr>
            <a:spLocks noChangeArrowheads="1"/>
          </p:cNvSpPr>
          <p:nvPr/>
        </p:nvSpPr>
        <p:spPr bwMode="auto">
          <a:xfrm>
            <a:off x="6516688" y="1917700"/>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29" name="Oval 29"/>
          <p:cNvSpPr>
            <a:spLocks noChangeArrowheads="1"/>
          </p:cNvSpPr>
          <p:nvPr/>
        </p:nvSpPr>
        <p:spPr bwMode="auto">
          <a:xfrm>
            <a:off x="7019925" y="1917700"/>
            <a:ext cx="287338"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30" name="Oval 30"/>
          <p:cNvSpPr>
            <a:spLocks noChangeArrowheads="1"/>
          </p:cNvSpPr>
          <p:nvPr/>
        </p:nvSpPr>
        <p:spPr bwMode="auto">
          <a:xfrm>
            <a:off x="7523163" y="1917700"/>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70" name="Oval 70"/>
          <p:cNvSpPr>
            <a:spLocks noChangeArrowheads="1"/>
          </p:cNvSpPr>
          <p:nvPr/>
        </p:nvSpPr>
        <p:spPr bwMode="auto">
          <a:xfrm>
            <a:off x="7669213" y="4365625"/>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71" name="Oval 71"/>
          <p:cNvSpPr>
            <a:spLocks noChangeArrowheads="1"/>
          </p:cNvSpPr>
          <p:nvPr/>
        </p:nvSpPr>
        <p:spPr bwMode="auto">
          <a:xfrm>
            <a:off x="7237413" y="4365625"/>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72" name="Oval 72"/>
          <p:cNvSpPr>
            <a:spLocks noChangeArrowheads="1"/>
          </p:cNvSpPr>
          <p:nvPr/>
        </p:nvSpPr>
        <p:spPr bwMode="auto">
          <a:xfrm>
            <a:off x="6805613" y="4365625"/>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73" name="Oval 73"/>
          <p:cNvSpPr>
            <a:spLocks noChangeArrowheads="1"/>
          </p:cNvSpPr>
          <p:nvPr/>
        </p:nvSpPr>
        <p:spPr bwMode="auto">
          <a:xfrm>
            <a:off x="6373813" y="4365625"/>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74" name="Oval 74"/>
          <p:cNvSpPr>
            <a:spLocks noChangeArrowheads="1"/>
          </p:cNvSpPr>
          <p:nvPr/>
        </p:nvSpPr>
        <p:spPr bwMode="auto">
          <a:xfrm>
            <a:off x="5942013" y="4365625"/>
            <a:ext cx="287337"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75" name="Oval 75"/>
          <p:cNvSpPr>
            <a:spLocks noChangeArrowheads="1"/>
          </p:cNvSpPr>
          <p:nvPr/>
        </p:nvSpPr>
        <p:spPr bwMode="auto">
          <a:xfrm>
            <a:off x="5508625" y="4365625"/>
            <a:ext cx="287338" cy="28733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76" name="Line 76"/>
          <p:cNvSpPr>
            <a:spLocks noChangeShapeType="1"/>
          </p:cNvSpPr>
          <p:nvPr/>
        </p:nvSpPr>
        <p:spPr bwMode="auto">
          <a:xfrm>
            <a:off x="5797550" y="4510088"/>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77" name="Line 77"/>
          <p:cNvSpPr>
            <a:spLocks noChangeShapeType="1"/>
          </p:cNvSpPr>
          <p:nvPr/>
        </p:nvSpPr>
        <p:spPr bwMode="auto">
          <a:xfrm>
            <a:off x="6230938" y="4510088"/>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78" name="Line 78"/>
          <p:cNvSpPr>
            <a:spLocks noChangeShapeType="1"/>
          </p:cNvSpPr>
          <p:nvPr/>
        </p:nvSpPr>
        <p:spPr bwMode="auto">
          <a:xfrm>
            <a:off x="6662738" y="4510088"/>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79" name="Line 79"/>
          <p:cNvSpPr>
            <a:spLocks noChangeShapeType="1"/>
          </p:cNvSpPr>
          <p:nvPr/>
        </p:nvSpPr>
        <p:spPr bwMode="auto">
          <a:xfrm>
            <a:off x="7094538" y="4510088"/>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80" name="Line 80"/>
          <p:cNvSpPr>
            <a:spLocks noChangeShapeType="1"/>
          </p:cNvSpPr>
          <p:nvPr/>
        </p:nvSpPr>
        <p:spPr bwMode="auto">
          <a:xfrm>
            <a:off x="7526338" y="4510088"/>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81" name="Oval 81"/>
          <p:cNvSpPr>
            <a:spLocks noChangeArrowheads="1"/>
          </p:cNvSpPr>
          <p:nvPr/>
        </p:nvSpPr>
        <p:spPr bwMode="auto">
          <a:xfrm>
            <a:off x="7669213" y="47990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82" name="Oval 82"/>
          <p:cNvSpPr>
            <a:spLocks noChangeArrowheads="1"/>
          </p:cNvSpPr>
          <p:nvPr/>
        </p:nvSpPr>
        <p:spPr bwMode="auto">
          <a:xfrm>
            <a:off x="7237413" y="47990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83" name="Oval 83"/>
          <p:cNvSpPr>
            <a:spLocks noChangeArrowheads="1"/>
          </p:cNvSpPr>
          <p:nvPr/>
        </p:nvSpPr>
        <p:spPr bwMode="auto">
          <a:xfrm>
            <a:off x="6805613" y="47990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84" name="Oval 84"/>
          <p:cNvSpPr>
            <a:spLocks noChangeArrowheads="1"/>
          </p:cNvSpPr>
          <p:nvPr/>
        </p:nvSpPr>
        <p:spPr bwMode="auto">
          <a:xfrm>
            <a:off x="6373813" y="47990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85" name="Oval 85"/>
          <p:cNvSpPr>
            <a:spLocks noChangeArrowheads="1"/>
          </p:cNvSpPr>
          <p:nvPr/>
        </p:nvSpPr>
        <p:spPr bwMode="auto">
          <a:xfrm>
            <a:off x="5942013" y="47990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86" name="Oval 86"/>
          <p:cNvSpPr>
            <a:spLocks noChangeArrowheads="1"/>
          </p:cNvSpPr>
          <p:nvPr/>
        </p:nvSpPr>
        <p:spPr bwMode="auto">
          <a:xfrm>
            <a:off x="5508625" y="4799013"/>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687" name="Line 87"/>
          <p:cNvSpPr>
            <a:spLocks noChangeShapeType="1"/>
          </p:cNvSpPr>
          <p:nvPr/>
        </p:nvSpPr>
        <p:spPr bwMode="auto">
          <a:xfrm>
            <a:off x="5797550" y="49434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88" name="Line 88"/>
          <p:cNvSpPr>
            <a:spLocks noChangeShapeType="1"/>
          </p:cNvSpPr>
          <p:nvPr/>
        </p:nvSpPr>
        <p:spPr bwMode="auto">
          <a:xfrm>
            <a:off x="6230938" y="49434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89" name="Line 89"/>
          <p:cNvSpPr>
            <a:spLocks noChangeShapeType="1"/>
          </p:cNvSpPr>
          <p:nvPr/>
        </p:nvSpPr>
        <p:spPr bwMode="auto">
          <a:xfrm>
            <a:off x="6662738" y="49434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0" name="Line 90"/>
          <p:cNvSpPr>
            <a:spLocks noChangeShapeType="1"/>
          </p:cNvSpPr>
          <p:nvPr/>
        </p:nvSpPr>
        <p:spPr bwMode="auto">
          <a:xfrm>
            <a:off x="7094538" y="49434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1" name="Line 91"/>
          <p:cNvSpPr>
            <a:spLocks noChangeShapeType="1"/>
          </p:cNvSpPr>
          <p:nvPr/>
        </p:nvSpPr>
        <p:spPr bwMode="auto">
          <a:xfrm>
            <a:off x="7526338" y="49434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2" name="Line 92"/>
          <p:cNvSpPr>
            <a:spLocks noChangeShapeType="1"/>
          </p:cNvSpPr>
          <p:nvPr/>
        </p:nvSpPr>
        <p:spPr bwMode="auto">
          <a:xfrm flipV="1">
            <a:off x="5653088" y="46545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3" name="Line 93"/>
          <p:cNvSpPr>
            <a:spLocks noChangeShapeType="1"/>
          </p:cNvSpPr>
          <p:nvPr/>
        </p:nvSpPr>
        <p:spPr bwMode="auto">
          <a:xfrm flipV="1">
            <a:off x="6084888" y="46545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4" name="Line 94"/>
          <p:cNvSpPr>
            <a:spLocks noChangeShapeType="1"/>
          </p:cNvSpPr>
          <p:nvPr/>
        </p:nvSpPr>
        <p:spPr bwMode="auto">
          <a:xfrm flipV="1">
            <a:off x="6516688" y="46545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5" name="Line 95"/>
          <p:cNvSpPr>
            <a:spLocks noChangeShapeType="1"/>
          </p:cNvSpPr>
          <p:nvPr/>
        </p:nvSpPr>
        <p:spPr bwMode="auto">
          <a:xfrm flipV="1">
            <a:off x="6948488" y="46545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6" name="Line 96"/>
          <p:cNvSpPr>
            <a:spLocks noChangeShapeType="1"/>
          </p:cNvSpPr>
          <p:nvPr/>
        </p:nvSpPr>
        <p:spPr bwMode="auto">
          <a:xfrm flipV="1">
            <a:off x="7381875" y="46545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697" name="Line 97"/>
          <p:cNvSpPr>
            <a:spLocks noChangeShapeType="1"/>
          </p:cNvSpPr>
          <p:nvPr/>
        </p:nvSpPr>
        <p:spPr bwMode="auto">
          <a:xfrm flipV="1">
            <a:off x="7813675" y="46545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00" name="Oval 100"/>
          <p:cNvSpPr>
            <a:spLocks noChangeArrowheads="1"/>
          </p:cNvSpPr>
          <p:nvPr/>
        </p:nvSpPr>
        <p:spPr bwMode="auto">
          <a:xfrm>
            <a:off x="7669213" y="52308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01" name="Oval 101"/>
          <p:cNvSpPr>
            <a:spLocks noChangeArrowheads="1"/>
          </p:cNvSpPr>
          <p:nvPr/>
        </p:nvSpPr>
        <p:spPr bwMode="auto">
          <a:xfrm>
            <a:off x="7237413" y="52308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02" name="Oval 102"/>
          <p:cNvSpPr>
            <a:spLocks noChangeArrowheads="1"/>
          </p:cNvSpPr>
          <p:nvPr/>
        </p:nvSpPr>
        <p:spPr bwMode="auto">
          <a:xfrm>
            <a:off x="6805613" y="52308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03" name="Oval 103"/>
          <p:cNvSpPr>
            <a:spLocks noChangeArrowheads="1"/>
          </p:cNvSpPr>
          <p:nvPr/>
        </p:nvSpPr>
        <p:spPr bwMode="auto">
          <a:xfrm>
            <a:off x="6373813" y="52308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04" name="Oval 104"/>
          <p:cNvSpPr>
            <a:spLocks noChangeArrowheads="1"/>
          </p:cNvSpPr>
          <p:nvPr/>
        </p:nvSpPr>
        <p:spPr bwMode="auto">
          <a:xfrm>
            <a:off x="5942013" y="52308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05" name="Oval 105"/>
          <p:cNvSpPr>
            <a:spLocks noChangeArrowheads="1"/>
          </p:cNvSpPr>
          <p:nvPr/>
        </p:nvSpPr>
        <p:spPr bwMode="auto">
          <a:xfrm>
            <a:off x="5508625" y="5230813"/>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06" name="Line 106"/>
          <p:cNvSpPr>
            <a:spLocks noChangeShapeType="1"/>
          </p:cNvSpPr>
          <p:nvPr/>
        </p:nvSpPr>
        <p:spPr bwMode="auto">
          <a:xfrm>
            <a:off x="5797550" y="53752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07" name="Line 107"/>
          <p:cNvSpPr>
            <a:spLocks noChangeShapeType="1"/>
          </p:cNvSpPr>
          <p:nvPr/>
        </p:nvSpPr>
        <p:spPr bwMode="auto">
          <a:xfrm>
            <a:off x="6230938" y="53752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08" name="Line 108"/>
          <p:cNvSpPr>
            <a:spLocks noChangeShapeType="1"/>
          </p:cNvSpPr>
          <p:nvPr/>
        </p:nvSpPr>
        <p:spPr bwMode="auto">
          <a:xfrm>
            <a:off x="6662738" y="53752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09" name="Line 109"/>
          <p:cNvSpPr>
            <a:spLocks noChangeShapeType="1"/>
          </p:cNvSpPr>
          <p:nvPr/>
        </p:nvSpPr>
        <p:spPr bwMode="auto">
          <a:xfrm>
            <a:off x="7094538" y="53752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10" name="Line 110"/>
          <p:cNvSpPr>
            <a:spLocks noChangeShapeType="1"/>
          </p:cNvSpPr>
          <p:nvPr/>
        </p:nvSpPr>
        <p:spPr bwMode="auto">
          <a:xfrm>
            <a:off x="7526338" y="53752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11" name="Line 111"/>
          <p:cNvSpPr>
            <a:spLocks noChangeShapeType="1"/>
          </p:cNvSpPr>
          <p:nvPr/>
        </p:nvSpPr>
        <p:spPr bwMode="auto">
          <a:xfrm flipV="1">
            <a:off x="5653088" y="50863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12" name="Line 112"/>
          <p:cNvSpPr>
            <a:spLocks noChangeShapeType="1"/>
          </p:cNvSpPr>
          <p:nvPr/>
        </p:nvSpPr>
        <p:spPr bwMode="auto">
          <a:xfrm flipV="1">
            <a:off x="6084888" y="50863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13" name="Line 113"/>
          <p:cNvSpPr>
            <a:spLocks noChangeShapeType="1"/>
          </p:cNvSpPr>
          <p:nvPr/>
        </p:nvSpPr>
        <p:spPr bwMode="auto">
          <a:xfrm flipV="1">
            <a:off x="6516688" y="50863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14" name="Line 114"/>
          <p:cNvSpPr>
            <a:spLocks noChangeShapeType="1"/>
          </p:cNvSpPr>
          <p:nvPr/>
        </p:nvSpPr>
        <p:spPr bwMode="auto">
          <a:xfrm flipV="1">
            <a:off x="6948488" y="50863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15" name="Line 115"/>
          <p:cNvSpPr>
            <a:spLocks noChangeShapeType="1"/>
          </p:cNvSpPr>
          <p:nvPr/>
        </p:nvSpPr>
        <p:spPr bwMode="auto">
          <a:xfrm flipV="1">
            <a:off x="7381875" y="50863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16" name="Line 116"/>
          <p:cNvSpPr>
            <a:spLocks noChangeShapeType="1"/>
          </p:cNvSpPr>
          <p:nvPr/>
        </p:nvSpPr>
        <p:spPr bwMode="auto">
          <a:xfrm flipV="1">
            <a:off x="7813675" y="50863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17" name="Oval 117"/>
          <p:cNvSpPr>
            <a:spLocks noChangeArrowheads="1"/>
          </p:cNvSpPr>
          <p:nvPr/>
        </p:nvSpPr>
        <p:spPr bwMode="auto">
          <a:xfrm>
            <a:off x="7669213" y="56626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18" name="Oval 118"/>
          <p:cNvSpPr>
            <a:spLocks noChangeArrowheads="1"/>
          </p:cNvSpPr>
          <p:nvPr/>
        </p:nvSpPr>
        <p:spPr bwMode="auto">
          <a:xfrm>
            <a:off x="7237413" y="56626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19" name="Oval 119"/>
          <p:cNvSpPr>
            <a:spLocks noChangeArrowheads="1"/>
          </p:cNvSpPr>
          <p:nvPr/>
        </p:nvSpPr>
        <p:spPr bwMode="auto">
          <a:xfrm>
            <a:off x="6805613" y="56626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20" name="Oval 120"/>
          <p:cNvSpPr>
            <a:spLocks noChangeArrowheads="1"/>
          </p:cNvSpPr>
          <p:nvPr/>
        </p:nvSpPr>
        <p:spPr bwMode="auto">
          <a:xfrm>
            <a:off x="6373813" y="56626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21" name="Oval 121"/>
          <p:cNvSpPr>
            <a:spLocks noChangeArrowheads="1"/>
          </p:cNvSpPr>
          <p:nvPr/>
        </p:nvSpPr>
        <p:spPr bwMode="auto">
          <a:xfrm>
            <a:off x="5942013" y="56626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22" name="Oval 122"/>
          <p:cNvSpPr>
            <a:spLocks noChangeArrowheads="1"/>
          </p:cNvSpPr>
          <p:nvPr/>
        </p:nvSpPr>
        <p:spPr bwMode="auto">
          <a:xfrm>
            <a:off x="5508625" y="5662613"/>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23" name="Line 123"/>
          <p:cNvSpPr>
            <a:spLocks noChangeShapeType="1"/>
          </p:cNvSpPr>
          <p:nvPr/>
        </p:nvSpPr>
        <p:spPr bwMode="auto">
          <a:xfrm>
            <a:off x="5797550" y="58070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24" name="Line 124"/>
          <p:cNvSpPr>
            <a:spLocks noChangeShapeType="1"/>
          </p:cNvSpPr>
          <p:nvPr/>
        </p:nvSpPr>
        <p:spPr bwMode="auto">
          <a:xfrm>
            <a:off x="6230938" y="58070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25" name="Line 125"/>
          <p:cNvSpPr>
            <a:spLocks noChangeShapeType="1"/>
          </p:cNvSpPr>
          <p:nvPr/>
        </p:nvSpPr>
        <p:spPr bwMode="auto">
          <a:xfrm>
            <a:off x="6662738" y="58070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26" name="Line 126"/>
          <p:cNvSpPr>
            <a:spLocks noChangeShapeType="1"/>
          </p:cNvSpPr>
          <p:nvPr/>
        </p:nvSpPr>
        <p:spPr bwMode="auto">
          <a:xfrm>
            <a:off x="7094538" y="58070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27" name="Line 127"/>
          <p:cNvSpPr>
            <a:spLocks noChangeShapeType="1"/>
          </p:cNvSpPr>
          <p:nvPr/>
        </p:nvSpPr>
        <p:spPr bwMode="auto">
          <a:xfrm>
            <a:off x="7526338" y="58070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28" name="Line 128"/>
          <p:cNvSpPr>
            <a:spLocks noChangeShapeType="1"/>
          </p:cNvSpPr>
          <p:nvPr/>
        </p:nvSpPr>
        <p:spPr bwMode="auto">
          <a:xfrm flipV="1">
            <a:off x="5653088" y="55181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29" name="Line 129"/>
          <p:cNvSpPr>
            <a:spLocks noChangeShapeType="1"/>
          </p:cNvSpPr>
          <p:nvPr/>
        </p:nvSpPr>
        <p:spPr bwMode="auto">
          <a:xfrm flipV="1">
            <a:off x="6084888" y="55181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30" name="Line 130"/>
          <p:cNvSpPr>
            <a:spLocks noChangeShapeType="1"/>
          </p:cNvSpPr>
          <p:nvPr/>
        </p:nvSpPr>
        <p:spPr bwMode="auto">
          <a:xfrm flipV="1">
            <a:off x="6516688" y="55181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31" name="Line 131"/>
          <p:cNvSpPr>
            <a:spLocks noChangeShapeType="1"/>
          </p:cNvSpPr>
          <p:nvPr/>
        </p:nvSpPr>
        <p:spPr bwMode="auto">
          <a:xfrm flipV="1">
            <a:off x="6948488" y="55181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32" name="Line 132"/>
          <p:cNvSpPr>
            <a:spLocks noChangeShapeType="1"/>
          </p:cNvSpPr>
          <p:nvPr/>
        </p:nvSpPr>
        <p:spPr bwMode="auto">
          <a:xfrm flipV="1">
            <a:off x="7381875" y="55181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33" name="Line 133"/>
          <p:cNvSpPr>
            <a:spLocks noChangeShapeType="1"/>
          </p:cNvSpPr>
          <p:nvPr/>
        </p:nvSpPr>
        <p:spPr bwMode="auto">
          <a:xfrm flipV="1">
            <a:off x="7813675" y="55181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34" name="Oval 134"/>
          <p:cNvSpPr>
            <a:spLocks noChangeArrowheads="1"/>
          </p:cNvSpPr>
          <p:nvPr/>
        </p:nvSpPr>
        <p:spPr bwMode="auto">
          <a:xfrm>
            <a:off x="7669213" y="60944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35" name="Oval 135"/>
          <p:cNvSpPr>
            <a:spLocks noChangeArrowheads="1"/>
          </p:cNvSpPr>
          <p:nvPr/>
        </p:nvSpPr>
        <p:spPr bwMode="auto">
          <a:xfrm>
            <a:off x="7237413" y="60944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36" name="Oval 136"/>
          <p:cNvSpPr>
            <a:spLocks noChangeArrowheads="1"/>
          </p:cNvSpPr>
          <p:nvPr/>
        </p:nvSpPr>
        <p:spPr bwMode="auto">
          <a:xfrm>
            <a:off x="6805613" y="60944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37" name="Oval 137"/>
          <p:cNvSpPr>
            <a:spLocks noChangeArrowheads="1"/>
          </p:cNvSpPr>
          <p:nvPr/>
        </p:nvSpPr>
        <p:spPr bwMode="auto">
          <a:xfrm>
            <a:off x="6373813" y="60944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38" name="Oval 138"/>
          <p:cNvSpPr>
            <a:spLocks noChangeArrowheads="1"/>
          </p:cNvSpPr>
          <p:nvPr/>
        </p:nvSpPr>
        <p:spPr bwMode="auto">
          <a:xfrm>
            <a:off x="5942013" y="6094413"/>
            <a:ext cx="287337"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39" name="Oval 139"/>
          <p:cNvSpPr>
            <a:spLocks noChangeArrowheads="1"/>
          </p:cNvSpPr>
          <p:nvPr/>
        </p:nvSpPr>
        <p:spPr bwMode="auto">
          <a:xfrm>
            <a:off x="5508625" y="6094413"/>
            <a:ext cx="287338" cy="28733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40" name="Line 140"/>
          <p:cNvSpPr>
            <a:spLocks noChangeShapeType="1"/>
          </p:cNvSpPr>
          <p:nvPr/>
        </p:nvSpPr>
        <p:spPr bwMode="auto">
          <a:xfrm>
            <a:off x="5797550" y="62388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1" name="Line 141"/>
          <p:cNvSpPr>
            <a:spLocks noChangeShapeType="1"/>
          </p:cNvSpPr>
          <p:nvPr/>
        </p:nvSpPr>
        <p:spPr bwMode="auto">
          <a:xfrm>
            <a:off x="6230938" y="62388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2" name="Line 142"/>
          <p:cNvSpPr>
            <a:spLocks noChangeShapeType="1"/>
          </p:cNvSpPr>
          <p:nvPr/>
        </p:nvSpPr>
        <p:spPr bwMode="auto">
          <a:xfrm>
            <a:off x="6662738" y="62388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3" name="Line 143"/>
          <p:cNvSpPr>
            <a:spLocks noChangeShapeType="1"/>
          </p:cNvSpPr>
          <p:nvPr/>
        </p:nvSpPr>
        <p:spPr bwMode="auto">
          <a:xfrm>
            <a:off x="7094538" y="62388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4" name="Line 144"/>
          <p:cNvSpPr>
            <a:spLocks noChangeShapeType="1"/>
          </p:cNvSpPr>
          <p:nvPr/>
        </p:nvSpPr>
        <p:spPr bwMode="auto">
          <a:xfrm>
            <a:off x="7526338" y="6238875"/>
            <a:ext cx="1428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5" name="Line 145"/>
          <p:cNvSpPr>
            <a:spLocks noChangeShapeType="1"/>
          </p:cNvSpPr>
          <p:nvPr/>
        </p:nvSpPr>
        <p:spPr bwMode="auto">
          <a:xfrm flipV="1">
            <a:off x="5653088" y="59499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6" name="Line 146"/>
          <p:cNvSpPr>
            <a:spLocks noChangeShapeType="1"/>
          </p:cNvSpPr>
          <p:nvPr/>
        </p:nvSpPr>
        <p:spPr bwMode="auto">
          <a:xfrm flipV="1">
            <a:off x="6084888" y="59499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7" name="Line 147"/>
          <p:cNvSpPr>
            <a:spLocks noChangeShapeType="1"/>
          </p:cNvSpPr>
          <p:nvPr/>
        </p:nvSpPr>
        <p:spPr bwMode="auto">
          <a:xfrm flipV="1">
            <a:off x="6516688" y="59499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8" name="Line 148"/>
          <p:cNvSpPr>
            <a:spLocks noChangeShapeType="1"/>
          </p:cNvSpPr>
          <p:nvPr/>
        </p:nvSpPr>
        <p:spPr bwMode="auto">
          <a:xfrm flipV="1">
            <a:off x="6948488" y="59499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49" name="Line 149"/>
          <p:cNvSpPr>
            <a:spLocks noChangeShapeType="1"/>
          </p:cNvSpPr>
          <p:nvPr/>
        </p:nvSpPr>
        <p:spPr bwMode="auto">
          <a:xfrm flipV="1">
            <a:off x="7381875" y="59499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50" name="Line 150"/>
          <p:cNvSpPr>
            <a:spLocks noChangeShapeType="1"/>
          </p:cNvSpPr>
          <p:nvPr/>
        </p:nvSpPr>
        <p:spPr bwMode="auto">
          <a:xfrm flipV="1">
            <a:off x="7813675" y="5949950"/>
            <a:ext cx="0" cy="1428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60" name="Rectangle 160"/>
          <p:cNvSpPr>
            <a:spLocks noGrp="1" noChangeArrowheads="1"/>
          </p:cNvSpPr>
          <p:nvPr>
            <p:ph type="body" sz="half" idx="1"/>
          </p:nvPr>
        </p:nvSpPr>
        <p:spPr/>
        <p:txBody>
          <a:bodyPr/>
          <a:lstStyle/>
          <a:p>
            <a:pPr>
              <a:lnSpc>
                <a:spcPct val="80000"/>
              </a:lnSpc>
            </a:pPr>
            <a:r>
              <a:rPr lang="en-US" sz="2400"/>
              <a:t>The activation of the neuron is spread in its direct neighborhood =&gt;neighbors become sensitive to the same input patter</a:t>
            </a:r>
            <a:r>
              <a:rPr lang="fr-FR" sz="2400"/>
              <a:t>n</a:t>
            </a:r>
            <a:r>
              <a:rPr lang="en-US" sz="2400"/>
              <a:t>s</a:t>
            </a:r>
          </a:p>
          <a:p>
            <a:pPr>
              <a:lnSpc>
                <a:spcPct val="80000"/>
              </a:lnSpc>
            </a:pPr>
            <a:r>
              <a:rPr lang="en-US" sz="2400"/>
              <a:t>Block distance</a:t>
            </a:r>
          </a:p>
          <a:p>
            <a:pPr>
              <a:lnSpc>
                <a:spcPct val="80000"/>
              </a:lnSpc>
            </a:pPr>
            <a:r>
              <a:rPr lang="en-US" sz="2400"/>
              <a:t>The size of the neighborhood is initially large but reduce over time =&gt; Specialization of the network</a:t>
            </a:r>
          </a:p>
        </p:txBody>
      </p:sp>
      <p:sp>
        <p:nvSpPr>
          <p:cNvPr id="281763" name="AutoShape 163"/>
          <p:cNvSpPr>
            <a:spLocks noChangeArrowheads="1"/>
          </p:cNvSpPr>
          <p:nvPr/>
        </p:nvSpPr>
        <p:spPr bwMode="auto">
          <a:xfrm>
            <a:off x="6300788" y="4724400"/>
            <a:ext cx="1295400" cy="1296988"/>
          </a:xfrm>
          <a:prstGeom prst="diamond">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64" name="AutoShape 164"/>
          <p:cNvSpPr>
            <a:spLocks noChangeArrowheads="1"/>
          </p:cNvSpPr>
          <p:nvPr/>
        </p:nvSpPr>
        <p:spPr bwMode="auto">
          <a:xfrm>
            <a:off x="5867400" y="4221163"/>
            <a:ext cx="2160588" cy="2303462"/>
          </a:xfrm>
          <a:prstGeom prst="diamond">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1766" name="Text Box 166"/>
          <p:cNvSpPr txBox="1">
            <a:spLocks noChangeArrowheads="1"/>
          </p:cNvSpPr>
          <p:nvPr/>
        </p:nvSpPr>
        <p:spPr bwMode="auto">
          <a:xfrm>
            <a:off x="4767263" y="63754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First neighborhood</a:t>
            </a:r>
          </a:p>
        </p:txBody>
      </p:sp>
      <p:sp>
        <p:nvSpPr>
          <p:cNvPr id="281767" name="Text Box 167"/>
          <p:cNvSpPr txBox="1">
            <a:spLocks noChangeArrowheads="1"/>
          </p:cNvSpPr>
          <p:nvPr/>
        </p:nvSpPr>
        <p:spPr bwMode="auto">
          <a:xfrm>
            <a:off x="6875463" y="3789363"/>
            <a:ext cx="2025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2nd neighborhood</a:t>
            </a:r>
          </a:p>
        </p:txBody>
      </p:sp>
      <p:sp>
        <p:nvSpPr>
          <p:cNvPr id="281768" name="Line 168"/>
          <p:cNvSpPr>
            <a:spLocks noChangeShapeType="1"/>
          </p:cNvSpPr>
          <p:nvPr/>
        </p:nvSpPr>
        <p:spPr bwMode="auto">
          <a:xfrm flipV="1">
            <a:off x="5940425" y="5734050"/>
            <a:ext cx="719138" cy="719138"/>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81769" name="Line 169"/>
          <p:cNvSpPr>
            <a:spLocks noChangeShapeType="1"/>
          </p:cNvSpPr>
          <p:nvPr/>
        </p:nvSpPr>
        <p:spPr bwMode="auto">
          <a:xfrm flipH="1">
            <a:off x="7524750" y="4221163"/>
            <a:ext cx="503238" cy="64770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34998518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1026"/>
          <p:cNvSpPr>
            <a:spLocks noGrp="1" noChangeArrowheads="1"/>
          </p:cNvSpPr>
          <p:nvPr>
            <p:ph type="title"/>
          </p:nvPr>
        </p:nvSpPr>
        <p:spPr/>
        <p:txBody>
          <a:bodyPr/>
          <a:lstStyle/>
          <a:p>
            <a:r>
              <a:rPr lang="en-US"/>
              <a:t>Adaptation</a:t>
            </a:r>
          </a:p>
        </p:txBody>
      </p:sp>
      <p:sp>
        <p:nvSpPr>
          <p:cNvPr id="331833" name="Rectangle 1081"/>
          <p:cNvSpPr>
            <a:spLocks noGrp="1" noChangeArrowheads="1"/>
          </p:cNvSpPr>
          <p:nvPr>
            <p:ph type="body" sz="half" idx="1"/>
          </p:nvPr>
        </p:nvSpPr>
        <p:spPr>
          <a:xfrm>
            <a:off x="457200" y="1981200"/>
            <a:ext cx="4038600" cy="4327525"/>
          </a:xfrm>
        </p:spPr>
        <p:txBody>
          <a:bodyPr/>
          <a:lstStyle/>
          <a:p>
            <a:pPr>
              <a:lnSpc>
                <a:spcPct val="80000"/>
              </a:lnSpc>
            </a:pPr>
            <a:r>
              <a:rPr lang="en-US" sz="2400"/>
              <a:t>During training, the “winner” neuron and its neighborhood adapts to make their weight vector more similar to the input pattern that caused the activation</a:t>
            </a:r>
          </a:p>
          <a:p>
            <a:pPr>
              <a:lnSpc>
                <a:spcPct val="80000"/>
              </a:lnSpc>
            </a:pPr>
            <a:r>
              <a:rPr lang="en-US" sz="2400"/>
              <a:t>The neurons are moved closer to the input pattern</a:t>
            </a:r>
          </a:p>
          <a:p>
            <a:pPr>
              <a:lnSpc>
                <a:spcPct val="80000"/>
              </a:lnSpc>
            </a:pPr>
            <a:r>
              <a:rPr lang="en-US" sz="2400"/>
              <a:t>The magnitude of the adaptation is controlled via a learning parameter which decays over time</a:t>
            </a:r>
          </a:p>
        </p:txBody>
      </p:sp>
      <p:sp>
        <p:nvSpPr>
          <p:cNvPr id="331781" name="Line 1029"/>
          <p:cNvSpPr>
            <a:spLocks noChangeShapeType="1"/>
          </p:cNvSpPr>
          <p:nvPr/>
        </p:nvSpPr>
        <p:spPr bwMode="auto">
          <a:xfrm>
            <a:off x="5075238" y="2349500"/>
            <a:ext cx="2951162"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783" name="Line 1031"/>
          <p:cNvSpPr>
            <a:spLocks noChangeShapeType="1"/>
          </p:cNvSpPr>
          <p:nvPr/>
        </p:nvSpPr>
        <p:spPr bwMode="auto">
          <a:xfrm>
            <a:off x="5075238" y="2349500"/>
            <a:ext cx="0" cy="25923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786" name="Line 1034"/>
          <p:cNvSpPr>
            <a:spLocks noChangeShapeType="1"/>
          </p:cNvSpPr>
          <p:nvPr/>
        </p:nvSpPr>
        <p:spPr bwMode="auto">
          <a:xfrm>
            <a:off x="6586538" y="2349500"/>
            <a:ext cx="0" cy="2449513"/>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787" name="Line 1035"/>
          <p:cNvSpPr>
            <a:spLocks noChangeShapeType="1"/>
          </p:cNvSpPr>
          <p:nvPr/>
        </p:nvSpPr>
        <p:spPr bwMode="auto">
          <a:xfrm>
            <a:off x="7307263" y="2349500"/>
            <a:ext cx="0" cy="252095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788" name="Line 1036"/>
          <p:cNvSpPr>
            <a:spLocks noChangeShapeType="1"/>
          </p:cNvSpPr>
          <p:nvPr/>
        </p:nvSpPr>
        <p:spPr bwMode="auto">
          <a:xfrm>
            <a:off x="5075238" y="2998788"/>
            <a:ext cx="2592387"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789" name="Line 1037"/>
          <p:cNvSpPr>
            <a:spLocks noChangeShapeType="1"/>
          </p:cNvSpPr>
          <p:nvPr/>
        </p:nvSpPr>
        <p:spPr bwMode="auto">
          <a:xfrm>
            <a:off x="5075238" y="3646488"/>
            <a:ext cx="287972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791" name="Oval 1039"/>
          <p:cNvSpPr>
            <a:spLocks noChangeArrowheads="1"/>
          </p:cNvSpPr>
          <p:nvPr/>
        </p:nvSpPr>
        <p:spPr bwMode="auto">
          <a:xfrm>
            <a:off x="5000625" y="2276475"/>
            <a:ext cx="217488"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792" name="Oval 1040"/>
          <p:cNvSpPr>
            <a:spLocks noChangeArrowheads="1"/>
          </p:cNvSpPr>
          <p:nvPr/>
        </p:nvSpPr>
        <p:spPr bwMode="auto">
          <a:xfrm>
            <a:off x="5649913" y="2278063"/>
            <a:ext cx="217487"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793" name="Oval 1041"/>
          <p:cNvSpPr>
            <a:spLocks noChangeArrowheads="1"/>
          </p:cNvSpPr>
          <p:nvPr/>
        </p:nvSpPr>
        <p:spPr bwMode="auto">
          <a:xfrm>
            <a:off x="6442075" y="2276475"/>
            <a:ext cx="217488"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794" name="Oval 1042"/>
          <p:cNvSpPr>
            <a:spLocks noChangeArrowheads="1"/>
          </p:cNvSpPr>
          <p:nvPr/>
        </p:nvSpPr>
        <p:spPr bwMode="auto">
          <a:xfrm>
            <a:off x="7162800" y="2276475"/>
            <a:ext cx="217488"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795" name="Oval 1043"/>
          <p:cNvSpPr>
            <a:spLocks noChangeArrowheads="1"/>
          </p:cNvSpPr>
          <p:nvPr/>
        </p:nvSpPr>
        <p:spPr bwMode="auto">
          <a:xfrm>
            <a:off x="7883525" y="2278063"/>
            <a:ext cx="217488"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797" name="Oval 1045"/>
          <p:cNvSpPr>
            <a:spLocks noChangeArrowheads="1"/>
          </p:cNvSpPr>
          <p:nvPr/>
        </p:nvSpPr>
        <p:spPr bwMode="auto">
          <a:xfrm>
            <a:off x="5002213" y="2922588"/>
            <a:ext cx="217487"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798" name="Oval 1046"/>
          <p:cNvSpPr>
            <a:spLocks noChangeArrowheads="1"/>
          </p:cNvSpPr>
          <p:nvPr/>
        </p:nvSpPr>
        <p:spPr bwMode="auto">
          <a:xfrm>
            <a:off x="5937250" y="2924175"/>
            <a:ext cx="217488"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799" name="Oval 1047"/>
          <p:cNvSpPr>
            <a:spLocks noChangeArrowheads="1"/>
          </p:cNvSpPr>
          <p:nvPr/>
        </p:nvSpPr>
        <p:spPr bwMode="auto">
          <a:xfrm>
            <a:off x="6443663" y="2922588"/>
            <a:ext cx="217487"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00" name="Oval 1048"/>
          <p:cNvSpPr>
            <a:spLocks noChangeArrowheads="1"/>
          </p:cNvSpPr>
          <p:nvPr/>
        </p:nvSpPr>
        <p:spPr bwMode="auto">
          <a:xfrm>
            <a:off x="7164388" y="2922588"/>
            <a:ext cx="217487"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01" name="Oval 1049"/>
          <p:cNvSpPr>
            <a:spLocks noChangeArrowheads="1"/>
          </p:cNvSpPr>
          <p:nvPr/>
        </p:nvSpPr>
        <p:spPr bwMode="auto">
          <a:xfrm>
            <a:off x="7594600" y="2925763"/>
            <a:ext cx="217488"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03" name="Oval 1051"/>
          <p:cNvSpPr>
            <a:spLocks noChangeArrowheads="1"/>
          </p:cNvSpPr>
          <p:nvPr/>
        </p:nvSpPr>
        <p:spPr bwMode="auto">
          <a:xfrm>
            <a:off x="4999038" y="3571875"/>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04" name="Oval 1052"/>
          <p:cNvSpPr>
            <a:spLocks noChangeArrowheads="1"/>
          </p:cNvSpPr>
          <p:nvPr/>
        </p:nvSpPr>
        <p:spPr bwMode="auto">
          <a:xfrm>
            <a:off x="5937250" y="3573463"/>
            <a:ext cx="217488"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05" name="Oval 1053"/>
          <p:cNvSpPr>
            <a:spLocks noChangeArrowheads="1"/>
          </p:cNvSpPr>
          <p:nvPr/>
        </p:nvSpPr>
        <p:spPr bwMode="auto">
          <a:xfrm>
            <a:off x="6440488" y="3571875"/>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06" name="Oval 1054"/>
          <p:cNvSpPr>
            <a:spLocks noChangeArrowheads="1"/>
          </p:cNvSpPr>
          <p:nvPr/>
        </p:nvSpPr>
        <p:spPr bwMode="auto">
          <a:xfrm>
            <a:off x="7161213" y="3571875"/>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07" name="Oval 1055"/>
          <p:cNvSpPr>
            <a:spLocks noChangeArrowheads="1"/>
          </p:cNvSpPr>
          <p:nvPr/>
        </p:nvSpPr>
        <p:spPr bwMode="auto">
          <a:xfrm>
            <a:off x="7739063" y="3573463"/>
            <a:ext cx="217487"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08" name="Line 1056"/>
          <p:cNvSpPr>
            <a:spLocks noChangeShapeType="1"/>
          </p:cNvSpPr>
          <p:nvPr/>
        </p:nvSpPr>
        <p:spPr bwMode="auto">
          <a:xfrm>
            <a:off x="5073650" y="4292600"/>
            <a:ext cx="2809875" cy="158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09" name="Oval 1057"/>
          <p:cNvSpPr>
            <a:spLocks noChangeArrowheads="1"/>
          </p:cNvSpPr>
          <p:nvPr/>
        </p:nvSpPr>
        <p:spPr bwMode="auto">
          <a:xfrm>
            <a:off x="4999038" y="4219575"/>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0" name="Oval 1058"/>
          <p:cNvSpPr>
            <a:spLocks noChangeArrowheads="1"/>
          </p:cNvSpPr>
          <p:nvPr/>
        </p:nvSpPr>
        <p:spPr bwMode="auto">
          <a:xfrm>
            <a:off x="5867400" y="4221163"/>
            <a:ext cx="217488"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1" name="Oval 1059"/>
          <p:cNvSpPr>
            <a:spLocks noChangeArrowheads="1"/>
          </p:cNvSpPr>
          <p:nvPr/>
        </p:nvSpPr>
        <p:spPr bwMode="auto">
          <a:xfrm>
            <a:off x="6440488" y="4219575"/>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2" name="Oval 1060"/>
          <p:cNvSpPr>
            <a:spLocks noChangeArrowheads="1"/>
          </p:cNvSpPr>
          <p:nvPr/>
        </p:nvSpPr>
        <p:spPr bwMode="auto">
          <a:xfrm>
            <a:off x="7161213" y="4219575"/>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3" name="Oval 1061"/>
          <p:cNvSpPr>
            <a:spLocks noChangeArrowheads="1"/>
          </p:cNvSpPr>
          <p:nvPr/>
        </p:nvSpPr>
        <p:spPr bwMode="auto">
          <a:xfrm>
            <a:off x="7737475" y="4221163"/>
            <a:ext cx="217488"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5" name="Oval 1063"/>
          <p:cNvSpPr>
            <a:spLocks noChangeArrowheads="1"/>
          </p:cNvSpPr>
          <p:nvPr/>
        </p:nvSpPr>
        <p:spPr bwMode="auto">
          <a:xfrm>
            <a:off x="4999038" y="4870450"/>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6" name="Oval 1064"/>
          <p:cNvSpPr>
            <a:spLocks noChangeArrowheads="1"/>
          </p:cNvSpPr>
          <p:nvPr/>
        </p:nvSpPr>
        <p:spPr bwMode="auto">
          <a:xfrm>
            <a:off x="5648325" y="4872038"/>
            <a:ext cx="217488"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7" name="Oval 1065"/>
          <p:cNvSpPr>
            <a:spLocks noChangeArrowheads="1"/>
          </p:cNvSpPr>
          <p:nvPr/>
        </p:nvSpPr>
        <p:spPr bwMode="auto">
          <a:xfrm>
            <a:off x="6440488" y="4654550"/>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8" name="Oval 1066"/>
          <p:cNvSpPr>
            <a:spLocks noChangeArrowheads="1"/>
          </p:cNvSpPr>
          <p:nvPr/>
        </p:nvSpPr>
        <p:spPr bwMode="auto">
          <a:xfrm>
            <a:off x="7161213" y="4654550"/>
            <a:ext cx="217487" cy="21748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19" name="Oval 1067"/>
          <p:cNvSpPr>
            <a:spLocks noChangeArrowheads="1"/>
          </p:cNvSpPr>
          <p:nvPr/>
        </p:nvSpPr>
        <p:spPr bwMode="auto">
          <a:xfrm>
            <a:off x="7881938" y="4872038"/>
            <a:ext cx="217487" cy="217487"/>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1821" name="Line 1069"/>
          <p:cNvSpPr>
            <a:spLocks noChangeShapeType="1"/>
          </p:cNvSpPr>
          <p:nvPr/>
        </p:nvSpPr>
        <p:spPr bwMode="auto">
          <a:xfrm>
            <a:off x="5794375" y="2493963"/>
            <a:ext cx="2159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22" name="Line 1070"/>
          <p:cNvSpPr>
            <a:spLocks noChangeShapeType="1"/>
          </p:cNvSpPr>
          <p:nvPr/>
        </p:nvSpPr>
        <p:spPr bwMode="auto">
          <a:xfrm>
            <a:off x="6083300" y="3141663"/>
            <a:ext cx="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23" name="Line 1071"/>
          <p:cNvSpPr>
            <a:spLocks noChangeShapeType="1"/>
          </p:cNvSpPr>
          <p:nvPr/>
        </p:nvSpPr>
        <p:spPr bwMode="auto">
          <a:xfrm flipV="1">
            <a:off x="6010275" y="3790950"/>
            <a:ext cx="730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24" name="Line 1072"/>
          <p:cNvSpPr>
            <a:spLocks noChangeShapeType="1"/>
          </p:cNvSpPr>
          <p:nvPr/>
        </p:nvSpPr>
        <p:spPr bwMode="auto">
          <a:xfrm flipV="1">
            <a:off x="5794375" y="4438650"/>
            <a:ext cx="144463"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25" name="Line 1073"/>
          <p:cNvSpPr>
            <a:spLocks noChangeShapeType="1"/>
          </p:cNvSpPr>
          <p:nvPr/>
        </p:nvSpPr>
        <p:spPr bwMode="auto">
          <a:xfrm>
            <a:off x="5218113" y="5014913"/>
            <a:ext cx="433387"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26" name="Line 1074"/>
          <p:cNvSpPr>
            <a:spLocks noChangeShapeType="1"/>
          </p:cNvSpPr>
          <p:nvPr/>
        </p:nvSpPr>
        <p:spPr bwMode="auto">
          <a:xfrm flipV="1">
            <a:off x="5867400" y="4799013"/>
            <a:ext cx="574675" cy="215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27" name="Line 1075"/>
          <p:cNvSpPr>
            <a:spLocks noChangeShapeType="1"/>
          </p:cNvSpPr>
          <p:nvPr/>
        </p:nvSpPr>
        <p:spPr bwMode="auto">
          <a:xfrm>
            <a:off x="6659563" y="4799013"/>
            <a:ext cx="503237"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28" name="Line 1076"/>
          <p:cNvSpPr>
            <a:spLocks noChangeShapeType="1"/>
          </p:cNvSpPr>
          <p:nvPr/>
        </p:nvSpPr>
        <p:spPr bwMode="auto">
          <a:xfrm>
            <a:off x="7378700" y="4799013"/>
            <a:ext cx="576263" cy="2159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29" name="Line 1077"/>
          <p:cNvSpPr>
            <a:spLocks noChangeShapeType="1"/>
          </p:cNvSpPr>
          <p:nvPr/>
        </p:nvSpPr>
        <p:spPr bwMode="auto">
          <a:xfrm flipH="1">
            <a:off x="7739063" y="2493963"/>
            <a:ext cx="215900"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30" name="Line 1078"/>
          <p:cNvSpPr>
            <a:spLocks noChangeShapeType="1"/>
          </p:cNvSpPr>
          <p:nvPr/>
        </p:nvSpPr>
        <p:spPr bwMode="auto">
          <a:xfrm>
            <a:off x="7739063" y="3141663"/>
            <a:ext cx="71437"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31" name="Line 1079"/>
          <p:cNvSpPr>
            <a:spLocks noChangeShapeType="1"/>
          </p:cNvSpPr>
          <p:nvPr/>
        </p:nvSpPr>
        <p:spPr bwMode="auto">
          <a:xfrm flipH="1">
            <a:off x="7810500" y="3790950"/>
            <a:ext cx="73025"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1832" name="Line 1080"/>
          <p:cNvSpPr>
            <a:spLocks noChangeShapeType="1"/>
          </p:cNvSpPr>
          <p:nvPr/>
        </p:nvSpPr>
        <p:spPr bwMode="auto">
          <a:xfrm>
            <a:off x="7883525" y="4438650"/>
            <a:ext cx="71438" cy="431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25340649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1026"/>
          <p:cNvSpPr>
            <a:spLocks noGrp="1" noChangeArrowheads="1"/>
          </p:cNvSpPr>
          <p:nvPr>
            <p:ph type="title"/>
          </p:nvPr>
        </p:nvSpPr>
        <p:spPr/>
        <p:txBody>
          <a:bodyPr>
            <a:normAutofit fontScale="90000"/>
          </a:bodyPr>
          <a:lstStyle/>
          <a:p>
            <a:r>
              <a:rPr lang="en-US" sz="3600"/>
              <a:t>Shared weights neural networks:</a:t>
            </a:r>
            <a:br>
              <a:rPr lang="en-US" sz="3600"/>
            </a:br>
            <a:r>
              <a:rPr lang="en-US" sz="3600"/>
              <a:t>Time Delay Neural Networks (TDNNs)</a:t>
            </a:r>
          </a:p>
        </p:txBody>
      </p:sp>
      <p:sp>
        <p:nvSpPr>
          <p:cNvPr id="204803" name="Rectangle 1027"/>
          <p:cNvSpPr>
            <a:spLocks noGrp="1" noChangeArrowheads="1"/>
          </p:cNvSpPr>
          <p:nvPr>
            <p:ph type="body" idx="1"/>
          </p:nvPr>
        </p:nvSpPr>
        <p:spPr/>
        <p:txBody>
          <a:bodyPr/>
          <a:lstStyle/>
          <a:p>
            <a:pPr>
              <a:lnSpc>
                <a:spcPct val="90000"/>
              </a:lnSpc>
            </a:pPr>
            <a:r>
              <a:rPr lang="en-US" sz="2800"/>
              <a:t>Introduced by Waibel in 1989</a:t>
            </a:r>
          </a:p>
          <a:p>
            <a:pPr>
              <a:lnSpc>
                <a:spcPct val="90000"/>
              </a:lnSpc>
            </a:pPr>
            <a:r>
              <a:rPr lang="en-US" sz="2800"/>
              <a:t>Properties</a:t>
            </a:r>
          </a:p>
          <a:p>
            <a:pPr lvl="1">
              <a:lnSpc>
                <a:spcPct val="90000"/>
              </a:lnSpc>
            </a:pPr>
            <a:r>
              <a:rPr lang="en-US" sz="2400"/>
              <a:t>Local, shift invariant feature extraction</a:t>
            </a:r>
          </a:p>
          <a:p>
            <a:pPr lvl="1">
              <a:lnSpc>
                <a:spcPct val="90000"/>
              </a:lnSpc>
            </a:pPr>
            <a:r>
              <a:rPr lang="en-US" sz="2400"/>
              <a:t>Notion of receptive fields combining local information into more abstract patterns at a higher level</a:t>
            </a:r>
          </a:p>
          <a:p>
            <a:pPr lvl="1">
              <a:lnSpc>
                <a:spcPct val="90000"/>
              </a:lnSpc>
            </a:pPr>
            <a:r>
              <a:rPr lang="en-US" sz="2400"/>
              <a:t>Weight sharing concept (All neurons in a feature share the same weights)</a:t>
            </a:r>
          </a:p>
          <a:p>
            <a:pPr lvl="2">
              <a:lnSpc>
                <a:spcPct val="90000"/>
              </a:lnSpc>
            </a:pPr>
            <a:r>
              <a:rPr lang="en-US" sz="2000"/>
              <a:t>All neurons detect the same feature but in different position</a:t>
            </a:r>
          </a:p>
          <a:p>
            <a:pPr>
              <a:lnSpc>
                <a:spcPct val="90000"/>
              </a:lnSpc>
            </a:pPr>
            <a:r>
              <a:rPr lang="en-US" sz="2800"/>
              <a:t>Principal Applications</a:t>
            </a:r>
          </a:p>
          <a:p>
            <a:pPr lvl="1">
              <a:lnSpc>
                <a:spcPct val="90000"/>
              </a:lnSpc>
            </a:pPr>
            <a:r>
              <a:rPr lang="en-US" sz="2400"/>
              <a:t>Speech recognition</a:t>
            </a:r>
          </a:p>
          <a:p>
            <a:pPr lvl="1">
              <a:lnSpc>
                <a:spcPct val="90000"/>
              </a:lnSpc>
            </a:pPr>
            <a:r>
              <a:rPr lang="en-US" sz="2400"/>
              <a:t>Image analysis </a:t>
            </a:r>
          </a:p>
        </p:txBody>
      </p:sp>
    </p:spTree>
    <p:extLst>
      <p:ext uri="{BB962C8B-B14F-4D97-AF65-F5344CB8AC3E}">
        <p14:creationId xmlns:p14="http://schemas.microsoft.com/office/powerpoint/2010/main" val="304746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1322949" y="1734454"/>
            <a:ext cx="38862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800" dirty="0" smtClean="0">
                <a:solidFill>
                  <a:srgbClr val="00B050"/>
                </a:solidFill>
              </a:rPr>
              <a:t>Ashraf </a:t>
            </a:r>
            <a:r>
              <a:rPr lang="en-US" sz="2800" dirty="0" err="1" smtClean="0">
                <a:solidFill>
                  <a:srgbClr val="00B050"/>
                </a:solidFill>
              </a:rPr>
              <a:t>Darwish</a:t>
            </a:r>
            <a:endParaRPr lang="en-US" sz="2800" dirty="0" smtClean="0">
              <a:solidFill>
                <a:srgbClr val="00B050"/>
              </a:solidFill>
            </a:endParaRPr>
          </a:p>
        </p:txBody>
      </p:sp>
      <p:sp>
        <p:nvSpPr>
          <p:cNvPr id="6147" name="Rectangle 4"/>
          <p:cNvSpPr>
            <a:spLocks noChangeArrowheads="1"/>
          </p:cNvSpPr>
          <p:nvPr/>
        </p:nvSpPr>
        <p:spPr bwMode="auto">
          <a:xfrm>
            <a:off x="1333500" y="2514600"/>
            <a:ext cx="45720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000" dirty="0" smtClean="0"/>
              <a:t>Professor,</a:t>
            </a:r>
          </a:p>
          <a:p>
            <a:r>
              <a:rPr lang="en-US" sz="2000" dirty="0" smtClean="0"/>
              <a:t>Computer Science Department</a:t>
            </a:r>
          </a:p>
          <a:p>
            <a:r>
              <a:rPr lang="en-US" sz="2000" dirty="0" err="1" smtClean="0"/>
              <a:t>Helwan</a:t>
            </a:r>
            <a:r>
              <a:rPr lang="en-US" sz="2000" dirty="0" smtClean="0"/>
              <a:t> University</a:t>
            </a:r>
          </a:p>
          <a:p>
            <a:r>
              <a:rPr lang="en-US" sz="2000" dirty="0" smtClean="0"/>
              <a:t>Egypt</a:t>
            </a:r>
          </a:p>
        </p:txBody>
      </p:sp>
      <p:pic>
        <p:nvPicPr>
          <p:cNvPr id="80898" name="Picture 2" descr="Ashraf Darwis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9149" y="1447801"/>
            <a:ext cx="2791851"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25312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p:txBody>
          <a:bodyPr/>
          <a:lstStyle/>
          <a:p>
            <a:r>
              <a:rPr lang="en-US"/>
              <a:t>TDNNs (cont’d)</a:t>
            </a:r>
          </a:p>
        </p:txBody>
      </p:sp>
      <p:sp>
        <p:nvSpPr>
          <p:cNvPr id="54300" name="Rectangle 1052"/>
          <p:cNvSpPr>
            <a:spLocks noGrp="1" noChangeArrowheads="1"/>
          </p:cNvSpPr>
          <p:nvPr>
            <p:ph type="body" sz="half" idx="2"/>
          </p:nvPr>
        </p:nvSpPr>
        <p:spPr/>
        <p:txBody>
          <a:bodyPr/>
          <a:lstStyle/>
          <a:p>
            <a:pPr>
              <a:lnSpc>
                <a:spcPct val="90000"/>
              </a:lnSpc>
            </a:pPr>
            <a:r>
              <a:rPr lang="en-US" sz="2400"/>
              <a:t>Objects recognition in an image</a:t>
            </a:r>
          </a:p>
          <a:p>
            <a:pPr>
              <a:lnSpc>
                <a:spcPct val="90000"/>
              </a:lnSpc>
            </a:pPr>
            <a:r>
              <a:rPr lang="en-US" sz="2400"/>
              <a:t>Each hidden unit receive inputs only from a small region of the input space : receptive field</a:t>
            </a:r>
          </a:p>
          <a:p>
            <a:pPr>
              <a:lnSpc>
                <a:spcPct val="90000"/>
              </a:lnSpc>
            </a:pPr>
            <a:r>
              <a:rPr lang="en-US" sz="2400"/>
              <a:t>Shared weights for all receptive fields =&gt; translation invariance in the response of the network</a:t>
            </a:r>
          </a:p>
          <a:p>
            <a:pPr>
              <a:lnSpc>
                <a:spcPct val="90000"/>
              </a:lnSpc>
              <a:buFont typeface="Wingdings" pitchFamily="2" charset="2"/>
              <a:buNone/>
            </a:pPr>
            <a:endParaRPr lang="en-US" sz="2400"/>
          </a:p>
          <a:p>
            <a:pPr>
              <a:lnSpc>
                <a:spcPct val="90000"/>
              </a:lnSpc>
            </a:pPr>
            <a:endParaRPr lang="en-US" sz="2400"/>
          </a:p>
        </p:txBody>
      </p:sp>
      <p:sp>
        <p:nvSpPr>
          <p:cNvPr id="54276" name="AutoShape 1028"/>
          <p:cNvSpPr>
            <a:spLocks noChangeArrowheads="1"/>
          </p:cNvSpPr>
          <p:nvPr/>
        </p:nvSpPr>
        <p:spPr bwMode="auto">
          <a:xfrm>
            <a:off x="1219200" y="5257800"/>
            <a:ext cx="3200400" cy="914400"/>
          </a:xfrm>
          <a:prstGeom prst="parallelogram">
            <a:avLst>
              <a:gd name="adj" fmla="val 875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77" name="AutoShape 1029"/>
          <p:cNvSpPr>
            <a:spLocks noChangeArrowheads="1"/>
          </p:cNvSpPr>
          <p:nvPr/>
        </p:nvSpPr>
        <p:spPr bwMode="auto">
          <a:xfrm>
            <a:off x="1219200" y="3657600"/>
            <a:ext cx="3200400" cy="914400"/>
          </a:xfrm>
          <a:prstGeom prst="parallelogram">
            <a:avLst>
              <a:gd name="adj" fmla="val 875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78" name="AutoShape 1030"/>
          <p:cNvSpPr>
            <a:spLocks noChangeArrowheads="1"/>
          </p:cNvSpPr>
          <p:nvPr/>
        </p:nvSpPr>
        <p:spPr bwMode="auto">
          <a:xfrm>
            <a:off x="1905000" y="2286000"/>
            <a:ext cx="1981200" cy="533400"/>
          </a:xfrm>
          <a:prstGeom prst="parallelogram">
            <a:avLst>
              <a:gd name="adj" fmla="val 9285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79" name="AutoShape 1031"/>
          <p:cNvSpPr>
            <a:spLocks noChangeArrowheads="1"/>
          </p:cNvSpPr>
          <p:nvPr/>
        </p:nvSpPr>
        <p:spPr bwMode="auto">
          <a:xfrm>
            <a:off x="1752600" y="5638800"/>
            <a:ext cx="1066800" cy="304800"/>
          </a:xfrm>
          <a:prstGeom prst="parallelogram">
            <a:avLst>
              <a:gd name="adj" fmla="val 87500"/>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0" name="AutoShape 1032"/>
          <p:cNvSpPr>
            <a:spLocks noChangeArrowheads="1"/>
          </p:cNvSpPr>
          <p:nvPr/>
        </p:nvSpPr>
        <p:spPr bwMode="auto">
          <a:xfrm>
            <a:off x="2895600" y="5410200"/>
            <a:ext cx="1066800" cy="304800"/>
          </a:xfrm>
          <a:prstGeom prst="parallelogram">
            <a:avLst>
              <a:gd name="adj" fmla="val 87500"/>
            </a:avLst>
          </a:prstGeom>
          <a:solidFill>
            <a:srgbClr val="00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1" name="AutoShape 1033"/>
          <p:cNvSpPr>
            <a:spLocks noChangeArrowheads="1"/>
          </p:cNvSpPr>
          <p:nvPr/>
        </p:nvSpPr>
        <p:spPr bwMode="auto">
          <a:xfrm>
            <a:off x="2286000" y="3886200"/>
            <a:ext cx="1066800" cy="304800"/>
          </a:xfrm>
          <a:prstGeom prst="parallelogram">
            <a:avLst>
              <a:gd name="adj" fmla="val 8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84" name="Line 1036"/>
          <p:cNvSpPr>
            <a:spLocks noChangeShapeType="1"/>
          </p:cNvSpPr>
          <p:nvPr/>
        </p:nvSpPr>
        <p:spPr bwMode="auto">
          <a:xfrm flipV="1">
            <a:off x="1752600" y="4191000"/>
            <a:ext cx="533400" cy="1752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85" name="Line 1037"/>
          <p:cNvSpPr>
            <a:spLocks noChangeShapeType="1"/>
          </p:cNvSpPr>
          <p:nvPr/>
        </p:nvSpPr>
        <p:spPr bwMode="auto">
          <a:xfrm flipH="1" flipV="1">
            <a:off x="2286000" y="4191000"/>
            <a:ext cx="228600" cy="1752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86" name="Line 1038"/>
          <p:cNvSpPr>
            <a:spLocks noChangeShapeType="1"/>
          </p:cNvSpPr>
          <p:nvPr/>
        </p:nvSpPr>
        <p:spPr bwMode="auto">
          <a:xfrm flipH="1" flipV="1">
            <a:off x="2286000" y="4191000"/>
            <a:ext cx="533400" cy="1447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87" name="Line 1039"/>
          <p:cNvSpPr>
            <a:spLocks noChangeShapeType="1"/>
          </p:cNvSpPr>
          <p:nvPr/>
        </p:nvSpPr>
        <p:spPr bwMode="auto">
          <a:xfrm flipV="1">
            <a:off x="2057400" y="4191000"/>
            <a:ext cx="228600" cy="1447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88" name="Line 1040"/>
          <p:cNvSpPr>
            <a:spLocks noChangeShapeType="1"/>
          </p:cNvSpPr>
          <p:nvPr/>
        </p:nvSpPr>
        <p:spPr bwMode="auto">
          <a:xfrm flipH="1" flipV="1">
            <a:off x="2819400" y="4038600"/>
            <a:ext cx="76200" cy="1676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89" name="Line 1041"/>
          <p:cNvSpPr>
            <a:spLocks noChangeShapeType="1"/>
          </p:cNvSpPr>
          <p:nvPr/>
        </p:nvSpPr>
        <p:spPr bwMode="auto">
          <a:xfrm flipH="1" flipV="1">
            <a:off x="2819400" y="4038600"/>
            <a:ext cx="914400" cy="1676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90" name="Line 1042"/>
          <p:cNvSpPr>
            <a:spLocks noChangeShapeType="1"/>
          </p:cNvSpPr>
          <p:nvPr/>
        </p:nvSpPr>
        <p:spPr bwMode="auto">
          <a:xfrm flipH="1" flipV="1">
            <a:off x="2819400" y="4038600"/>
            <a:ext cx="1143000" cy="1371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91" name="Line 1043"/>
          <p:cNvSpPr>
            <a:spLocks noChangeShapeType="1"/>
          </p:cNvSpPr>
          <p:nvPr/>
        </p:nvSpPr>
        <p:spPr bwMode="auto">
          <a:xfrm flipH="1" flipV="1">
            <a:off x="2819400" y="4038600"/>
            <a:ext cx="304800" cy="1371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92" name="Line 1044"/>
          <p:cNvSpPr>
            <a:spLocks noChangeShapeType="1"/>
          </p:cNvSpPr>
          <p:nvPr/>
        </p:nvSpPr>
        <p:spPr bwMode="auto">
          <a:xfrm flipV="1">
            <a:off x="2286000" y="2514600"/>
            <a:ext cx="533400" cy="1676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93" name="Line 1045"/>
          <p:cNvSpPr>
            <a:spLocks noChangeShapeType="1"/>
          </p:cNvSpPr>
          <p:nvPr/>
        </p:nvSpPr>
        <p:spPr bwMode="auto">
          <a:xfrm flipH="1" flipV="1">
            <a:off x="2819400" y="2514600"/>
            <a:ext cx="228600" cy="16764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94" name="Line 1046"/>
          <p:cNvSpPr>
            <a:spLocks noChangeShapeType="1"/>
          </p:cNvSpPr>
          <p:nvPr/>
        </p:nvSpPr>
        <p:spPr bwMode="auto">
          <a:xfrm flipH="1" flipV="1">
            <a:off x="2819400" y="2514600"/>
            <a:ext cx="533400" cy="1371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95" name="Line 1047"/>
          <p:cNvSpPr>
            <a:spLocks noChangeShapeType="1"/>
          </p:cNvSpPr>
          <p:nvPr/>
        </p:nvSpPr>
        <p:spPr bwMode="auto">
          <a:xfrm flipV="1">
            <a:off x="2590800" y="2514600"/>
            <a:ext cx="228600" cy="1371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4296" name="Text Box 1048"/>
          <p:cNvSpPr txBox="1">
            <a:spLocks noChangeArrowheads="1"/>
          </p:cNvSpPr>
          <p:nvPr/>
        </p:nvSpPr>
        <p:spPr bwMode="auto">
          <a:xfrm>
            <a:off x="457200" y="5486400"/>
            <a:ext cx="806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Inputs</a:t>
            </a:r>
          </a:p>
        </p:txBody>
      </p:sp>
      <p:sp>
        <p:nvSpPr>
          <p:cNvPr id="54297" name="Text Box 1049"/>
          <p:cNvSpPr txBox="1">
            <a:spLocks noChangeArrowheads="1"/>
          </p:cNvSpPr>
          <p:nvPr/>
        </p:nvSpPr>
        <p:spPr bwMode="auto">
          <a:xfrm>
            <a:off x="304800" y="3595688"/>
            <a:ext cx="946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Hidden</a:t>
            </a:r>
          </a:p>
          <a:p>
            <a:r>
              <a:rPr lang="en-US"/>
              <a:t>Layer 1</a:t>
            </a:r>
          </a:p>
        </p:txBody>
      </p:sp>
      <p:sp>
        <p:nvSpPr>
          <p:cNvPr id="54298" name="Text Box 1050"/>
          <p:cNvSpPr txBox="1">
            <a:spLocks noChangeArrowheads="1"/>
          </p:cNvSpPr>
          <p:nvPr/>
        </p:nvSpPr>
        <p:spPr bwMode="auto">
          <a:xfrm>
            <a:off x="304800" y="2209800"/>
            <a:ext cx="946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Hidden</a:t>
            </a:r>
          </a:p>
          <a:p>
            <a:r>
              <a:rPr lang="en-US"/>
              <a:t>Layer 2</a:t>
            </a:r>
          </a:p>
        </p:txBody>
      </p:sp>
    </p:spTree>
    <p:extLst>
      <p:ext uri="{BB962C8B-B14F-4D97-AF65-F5344CB8AC3E}">
        <p14:creationId xmlns:p14="http://schemas.microsoft.com/office/powerpoint/2010/main" val="20507998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3" name="Rectangle 3"/>
          <p:cNvSpPr>
            <a:spLocks noGrp="1" noChangeArrowheads="1"/>
          </p:cNvSpPr>
          <p:nvPr>
            <p:ph type="body" idx="1"/>
          </p:nvPr>
        </p:nvSpPr>
        <p:spPr/>
        <p:txBody>
          <a:bodyPr/>
          <a:lstStyle/>
          <a:p>
            <a:r>
              <a:rPr lang="en-US"/>
              <a:t>Advantages</a:t>
            </a:r>
          </a:p>
          <a:p>
            <a:pPr lvl="1"/>
            <a:r>
              <a:rPr lang="en-US"/>
              <a:t>Reduced number of weights</a:t>
            </a:r>
          </a:p>
          <a:p>
            <a:pPr lvl="2"/>
            <a:r>
              <a:rPr lang="en-US"/>
              <a:t>Require fewer examples in the training set</a:t>
            </a:r>
          </a:p>
          <a:p>
            <a:pPr lvl="2"/>
            <a:r>
              <a:rPr lang="en-US"/>
              <a:t>Faster learning</a:t>
            </a:r>
          </a:p>
          <a:p>
            <a:pPr lvl="1"/>
            <a:r>
              <a:rPr lang="en-US"/>
              <a:t>Invariance under time or space translation</a:t>
            </a:r>
          </a:p>
          <a:p>
            <a:pPr lvl="1"/>
            <a:r>
              <a:rPr lang="en-US"/>
              <a:t>Faster execution of the net (in comparison of full connected MLP)</a:t>
            </a:r>
          </a:p>
        </p:txBody>
      </p:sp>
    </p:spTree>
    <p:extLst>
      <p:ext uri="{BB962C8B-B14F-4D97-AF65-F5344CB8AC3E}">
        <p14:creationId xmlns:p14="http://schemas.microsoft.com/office/powerpoint/2010/main" val="12722905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r>
              <a:rPr lang="en-US"/>
              <a:t>Neural Networks (Applications)</a:t>
            </a:r>
          </a:p>
        </p:txBody>
      </p:sp>
      <p:sp>
        <p:nvSpPr>
          <p:cNvPr id="278531" name="Rectangle 3"/>
          <p:cNvSpPr>
            <a:spLocks noGrp="1" noChangeArrowheads="1"/>
          </p:cNvSpPr>
          <p:nvPr>
            <p:ph type="body" idx="1"/>
          </p:nvPr>
        </p:nvSpPr>
        <p:spPr/>
        <p:txBody>
          <a:bodyPr/>
          <a:lstStyle/>
          <a:p>
            <a:pPr>
              <a:lnSpc>
                <a:spcPct val="90000"/>
              </a:lnSpc>
            </a:pPr>
            <a:r>
              <a:rPr lang="en-US"/>
              <a:t>Face recognition</a:t>
            </a:r>
          </a:p>
          <a:p>
            <a:pPr>
              <a:lnSpc>
                <a:spcPct val="90000"/>
              </a:lnSpc>
            </a:pPr>
            <a:r>
              <a:rPr lang="en-US"/>
              <a:t>Time series prediction</a:t>
            </a:r>
          </a:p>
          <a:p>
            <a:pPr>
              <a:lnSpc>
                <a:spcPct val="90000"/>
              </a:lnSpc>
            </a:pPr>
            <a:r>
              <a:rPr lang="en-US"/>
              <a:t>Process identification</a:t>
            </a:r>
          </a:p>
          <a:p>
            <a:pPr>
              <a:lnSpc>
                <a:spcPct val="90000"/>
              </a:lnSpc>
            </a:pPr>
            <a:r>
              <a:rPr lang="en-US"/>
              <a:t>Process control</a:t>
            </a:r>
          </a:p>
          <a:p>
            <a:pPr>
              <a:lnSpc>
                <a:spcPct val="90000"/>
              </a:lnSpc>
            </a:pPr>
            <a:r>
              <a:rPr lang="en-US"/>
              <a:t>Optical character recognition</a:t>
            </a:r>
          </a:p>
          <a:p>
            <a:pPr>
              <a:lnSpc>
                <a:spcPct val="90000"/>
              </a:lnSpc>
            </a:pPr>
            <a:r>
              <a:rPr lang="en-US"/>
              <a:t>Adaptative filtering</a:t>
            </a:r>
          </a:p>
          <a:p>
            <a:pPr>
              <a:lnSpc>
                <a:spcPct val="90000"/>
              </a:lnSpc>
            </a:pPr>
            <a:r>
              <a:rPr lang="en-US"/>
              <a:t>Etc…</a:t>
            </a:r>
          </a:p>
        </p:txBody>
      </p:sp>
    </p:spTree>
    <p:extLst>
      <p:ext uri="{BB962C8B-B14F-4D97-AF65-F5344CB8AC3E}">
        <p14:creationId xmlns:p14="http://schemas.microsoft.com/office/powerpoint/2010/main" val="33367991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lstStyle/>
          <a:p>
            <a:r>
              <a:rPr lang="en-US"/>
              <a:t>Conclusion on Neural Networks</a:t>
            </a:r>
          </a:p>
        </p:txBody>
      </p:sp>
      <p:sp>
        <p:nvSpPr>
          <p:cNvPr id="240643" name="Rectangle 3"/>
          <p:cNvSpPr>
            <a:spLocks noGrp="1" noChangeArrowheads="1"/>
          </p:cNvSpPr>
          <p:nvPr>
            <p:ph type="body" idx="1"/>
          </p:nvPr>
        </p:nvSpPr>
        <p:spPr/>
        <p:txBody>
          <a:bodyPr/>
          <a:lstStyle/>
          <a:p>
            <a:pPr>
              <a:lnSpc>
                <a:spcPct val="80000"/>
              </a:lnSpc>
            </a:pPr>
            <a:r>
              <a:rPr lang="en-US" sz="2000"/>
              <a:t>Neural networks are utilized as statistical tools</a:t>
            </a:r>
          </a:p>
          <a:p>
            <a:pPr lvl="1">
              <a:lnSpc>
                <a:spcPct val="80000"/>
              </a:lnSpc>
            </a:pPr>
            <a:r>
              <a:rPr lang="en-US" sz="1800"/>
              <a:t>Adjust non linear functions to fulfill a task</a:t>
            </a:r>
          </a:p>
          <a:p>
            <a:pPr lvl="1">
              <a:lnSpc>
                <a:spcPct val="80000"/>
              </a:lnSpc>
            </a:pPr>
            <a:r>
              <a:rPr lang="en-US" sz="1800"/>
              <a:t>Need of multiple and representative examples but fewer than in other methods</a:t>
            </a:r>
          </a:p>
          <a:p>
            <a:pPr>
              <a:lnSpc>
                <a:spcPct val="80000"/>
              </a:lnSpc>
            </a:pPr>
            <a:r>
              <a:rPr lang="en-US" sz="2000"/>
              <a:t>Neural networks enable to model complex static phenomena (FF) as well as dynamic ones (RNN)</a:t>
            </a:r>
          </a:p>
          <a:p>
            <a:pPr>
              <a:lnSpc>
                <a:spcPct val="80000"/>
              </a:lnSpc>
            </a:pPr>
            <a:r>
              <a:rPr lang="en-US" sz="2000"/>
              <a:t>NN are good classifiers BUT</a:t>
            </a:r>
          </a:p>
          <a:p>
            <a:pPr lvl="1">
              <a:lnSpc>
                <a:spcPct val="80000"/>
              </a:lnSpc>
            </a:pPr>
            <a:r>
              <a:rPr lang="en-US" sz="1800"/>
              <a:t>Good representations of data have to be formulated</a:t>
            </a:r>
          </a:p>
          <a:p>
            <a:pPr lvl="1">
              <a:lnSpc>
                <a:spcPct val="80000"/>
              </a:lnSpc>
            </a:pPr>
            <a:r>
              <a:rPr lang="en-US" sz="1800"/>
              <a:t>Training vectors must be statistically representative of the entire input space</a:t>
            </a:r>
          </a:p>
          <a:p>
            <a:pPr lvl="1">
              <a:lnSpc>
                <a:spcPct val="80000"/>
              </a:lnSpc>
            </a:pPr>
            <a:r>
              <a:rPr lang="en-US" sz="1800"/>
              <a:t>Unsupervised techniques can help</a:t>
            </a:r>
          </a:p>
          <a:p>
            <a:pPr>
              <a:lnSpc>
                <a:spcPct val="80000"/>
              </a:lnSpc>
            </a:pPr>
            <a:r>
              <a:rPr lang="en-US" sz="2000"/>
              <a:t>The use of NN needs a good comprehension of the problem</a:t>
            </a:r>
          </a:p>
        </p:txBody>
      </p:sp>
    </p:spTree>
    <p:extLst>
      <p:ext uri="{BB962C8B-B14F-4D97-AF65-F5344CB8AC3E}">
        <p14:creationId xmlns:p14="http://schemas.microsoft.com/office/powerpoint/2010/main" val="42779607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p>
        </p:txBody>
      </p:sp>
      <p:sp>
        <p:nvSpPr>
          <p:cNvPr id="29699" name="Content Placeholder 2"/>
          <p:cNvSpPr>
            <a:spLocks noGrp="1"/>
          </p:cNvSpPr>
          <p:nvPr>
            <p:ph idx="1"/>
          </p:nvPr>
        </p:nvSpPr>
        <p:spPr/>
        <p:txBody>
          <a:bodyPr/>
          <a:lstStyle/>
          <a:p>
            <a:pPr eaLnBrk="1" hangingPunct="1"/>
            <a:endParaRPr lang="en-US" smtClean="0"/>
          </a:p>
        </p:txBody>
      </p:sp>
      <p:pic>
        <p:nvPicPr>
          <p:cNvPr id="2970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914400" y="228600"/>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sz="2400" dirty="0" smtClean="0">
                <a:latin typeface="Times New Roman" pitchFamily="18" charset="0"/>
                <a:cs typeface="Times New Roman" pitchFamily="18" charset="0"/>
              </a:rPr>
              <a:t>International Journal of Swarm Intelligence and Evolutionary Computation</a:t>
            </a:r>
            <a:endParaRPr lang="en-US" sz="2400" dirty="0">
              <a:latin typeface="Times New Roman" pitchFamily="18" charset="0"/>
              <a:cs typeface="Times New Roman" pitchFamily="18" charset="0"/>
            </a:endParaRPr>
          </a:p>
        </p:txBody>
      </p:sp>
      <p:sp>
        <p:nvSpPr>
          <p:cNvPr id="7" name="Vertical Scroll 6"/>
          <p:cNvSpPr/>
          <p:nvPr/>
        </p:nvSpPr>
        <p:spPr>
          <a:xfrm>
            <a:off x="25400" y="1498600"/>
            <a:ext cx="5865813"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algn="l">
              <a:defRPr/>
            </a:pPr>
            <a:r>
              <a:rPr lang="en-US" sz="2000" dirty="0">
                <a:latin typeface="Times New Roman" pitchFamily="18" charset="0"/>
                <a:cs typeface="Times New Roman" pitchFamily="18" charset="0"/>
              </a:rPr>
              <a:t>International Journal of Swarm Intelligence and Evolutionary Computation</a:t>
            </a:r>
          </a:p>
        </p:txBody>
      </p:sp>
    </p:spTree>
    <p:extLst>
      <p:ext uri="{BB962C8B-B14F-4D97-AF65-F5344CB8AC3E}">
        <p14:creationId xmlns:p14="http://schemas.microsoft.com/office/powerpoint/2010/main" val="25028757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3000" dirty="0" smtClean="0">
                <a:latin typeface="Times New Roman" pitchFamily="18" charset="0"/>
                <a:cs typeface="Times New Roman" pitchFamily="18" charset="0"/>
              </a:rPr>
              <a:t>A Global Colloquium on Artificial Intelligence</a:t>
            </a:r>
            <a:endParaRPr lang="en-US" sz="30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3200" dirty="0">
                <a:latin typeface="Times New Roman" pitchFamily="18" charset="0"/>
                <a:cs typeface="Times New Roman" pitchFamily="18" charset="0"/>
              </a:rPr>
              <a:t>International Journal of Swarm Intelligence and Evolutionary Computation</a:t>
            </a:r>
          </a:p>
        </p:txBody>
      </p:sp>
    </p:spTree>
    <p:extLst>
      <p:ext uri="{BB962C8B-B14F-4D97-AF65-F5344CB8AC3E}">
        <p14:creationId xmlns:p14="http://schemas.microsoft.com/office/powerpoint/2010/main" val="16031419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p>
        </p:txBody>
      </p:sp>
      <p:sp>
        <p:nvSpPr>
          <p:cNvPr id="31747" name="Content Placeholder 2"/>
          <p:cNvSpPr>
            <a:spLocks noGrp="1"/>
          </p:cNvSpPr>
          <p:nvPr>
            <p:ph idx="1"/>
          </p:nvPr>
        </p:nvSpPr>
        <p:spPr/>
        <p:txBody>
          <a:bodyPr/>
          <a:lstStyle/>
          <a:p>
            <a:pPr eaLnBrk="1" hangingPunct="1"/>
            <a:endParaRPr lang="en-US" smtClean="0"/>
          </a:p>
        </p:txBody>
      </p:sp>
      <p:pic>
        <p:nvPicPr>
          <p:cNvPr id="31748"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1850"/>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Open Access Membership</a:t>
            </a:r>
            <a:br>
              <a:rPr lang="en-US" sz="2400"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
        <p:nvSpPr>
          <p:cNvPr id="3" name="Rectangle 2"/>
          <p:cNvSpPr/>
          <p:nvPr/>
        </p:nvSpPr>
        <p:spPr>
          <a:xfrm>
            <a:off x="4343400" y="6105182"/>
            <a:ext cx="4572000" cy="323165"/>
          </a:xfrm>
          <a:prstGeom prst="rect">
            <a:avLst/>
          </a:prstGeom>
        </p:spPr>
        <p:txBody>
          <a:bodyPr>
            <a:spAutoFit/>
          </a:bodyPr>
          <a:lstStyle/>
          <a:p>
            <a:pPr algn="ctr">
              <a:lnSpc>
                <a:spcPts val="1800"/>
              </a:lnSpc>
              <a:spcAft>
                <a:spcPts val="2400"/>
              </a:spcAft>
            </a:pPr>
            <a:r>
              <a:rPr lang="en-US" b="1" dirty="0" smtClean="0">
                <a:latin typeface="Times New Roman"/>
                <a:ea typeface="Times New Roman"/>
              </a:rPr>
              <a:t>Ashraf </a:t>
            </a:r>
            <a:r>
              <a:rPr lang="en-US" b="1" dirty="0" err="1" smtClean="0">
                <a:latin typeface="Times New Roman"/>
                <a:ea typeface="Times New Roman"/>
              </a:rPr>
              <a:t>Darwish</a:t>
            </a:r>
            <a:endParaRPr lang="en-US" b="1" dirty="0">
              <a:effectLst/>
              <a:latin typeface="Times New Roman"/>
              <a:ea typeface="Times New Roman"/>
            </a:endParaRPr>
          </a:p>
        </p:txBody>
      </p:sp>
    </p:spTree>
    <p:extLst>
      <p:ext uri="{BB962C8B-B14F-4D97-AF65-F5344CB8AC3E}">
        <p14:creationId xmlns:p14="http://schemas.microsoft.com/office/powerpoint/2010/main" val="33928953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ChangeArrowheads="1"/>
          </p:cNvSpPr>
          <p:nvPr/>
        </p:nvSpPr>
        <p:spPr bwMode="auto">
          <a:xfrm>
            <a:off x="762000" y="990600"/>
            <a:ext cx="52419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3200" dirty="0">
                <a:solidFill>
                  <a:srgbClr val="7030A0"/>
                </a:solidFill>
              </a:rPr>
              <a:t>Recently published articles</a:t>
            </a:r>
          </a:p>
        </p:txBody>
      </p:sp>
      <p:sp>
        <p:nvSpPr>
          <p:cNvPr id="2" name="TextBox 1"/>
          <p:cNvSpPr txBox="1"/>
          <p:nvPr/>
        </p:nvSpPr>
        <p:spPr>
          <a:xfrm>
            <a:off x="381000" y="1752600"/>
            <a:ext cx="8539308" cy="4093428"/>
          </a:xfrm>
          <a:prstGeom prst="rect">
            <a:avLst/>
          </a:prstGeom>
          <a:noFill/>
        </p:spPr>
        <p:txBody>
          <a:bodyPr wrap="square" rtlCol="0">
            <a:spAutoFit/>
          </a:bodyPr>
          <a:lstStyle/>
          <a:p>
            <a:pPr marL="342900" indent="-342900" algn="just">
              <a:buFont typeface="Arial" pitchFamily="34" charset="0"/>
              <a:buChar char="•"/>
            </a:pPr>
            <a:r>
              <a:rPr lang="en-US" sz="2000" dirty="0" smtClean="0">
                <a:latin typeface="Times New Roman" panose="02020603050405020304" pitchFamily="18" charset="0"/>
                <a:cs typeface="Times New Roman" pitchFamily="18" charset="0"/>
              </a:rPr>
              <a:t>Wearable and Implantable Wireless Sensor Network Solutions for Healthcare </a:t>
            </a:r>
            <a:r>
              <a:rPr lang="en-US" sz="2000" dirty="0" smtClean="0">
                <a:latin typeface="Times New Roman" panose="02020603050405020304" pitchFamily="18" charset="0"/>
                <a:cs typeface="Times New Roman" pitchFamily="18" charset="0"/>
              </a:rPr>
              <a:t>Monitoring</a:t>
            </a:r>
          </a:p>
          <a:p>
            <a:pPr algn="just"/>
            <a:endParaRPr lang="en-US" sz="2000" dirty="0" smtClean="0">
              <a:latin typeface="Times New Roman" panose="02020603050405020304" pitchFamily="18" charset="0"/>
              <a:cs typeface="Times New Roman" pitchFamily="18" charset="0"/>
            </a:endParaRPr>
          </a:p>
          <a:p>
            <a:pPr marL="342900" indent="-342900" algn="just">
              <a:buFont typeface="Arial" pitchFamily="34" charset="0"/>
              <a:buChar char="•"/>
            </a:pPr>
            <a:r>
              <a:rPr lang="en-US" sz="2000" dirty="0">
                <a:latin typeface="Times New Roman" panose="02020603050405020304" pitchFamily="18" charset="0"/>
                <a:cs typeface="Times New Roman" panose="02020603050405020304" pitchFamily="18" charset="0"/>
              </a:rPr>
              <a:t>Managing Computing Infrastructure for </a:t>
            </a:r>
            <a:r>
              <a:rPr lang="en-US" sz="2000" dirty="0" err="1">
                <a:latin typeface="Times New Roman" panose="02020603050405020304" pitchFamily="18" charset="0"/>
                <a:cs typeface="Times New Roman" panose="02020603050405020304" pitchFamily="18" charset="0"/>
              </a:rPr>
              <a:t>IoT</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Data</a:t>
            </a:r>
          </a:p>
          <a:p>
            <a:pPr algn="just"/>
            <a:endParaRPr lang="en-US" sz="2000" dirty="0" smtClean="0">
              <a:latin typeface="Times New Roman" panose="02020603050405020304" pitchFamily="18" charset="0"/>
              <a:cs typeface="Times New Roman" panose="02020603050405020304" pitchFamily="18" charset="0"/>
            </a:endParaRPr>
          </a:p>
          <a:p>
            <a:pPr marL="342900" indent="-342900" algn="just">
              <a:buFont typeface="Arial" pitchFamily="34" charset="0"/>
              <a:buChar char="•"/>
            </a:pPr>
            <a:r>
              <a:rPr lang="en-US" sz="2000" dirty="0">
                <a:latin typeface="Times New Roman" panose="02020603050405020304" pitchFamily="18" charset="0"/>
                <a:cs typeface="Times New Roman" panose="02020603050405020304" pitchFamily="18" charset="0"/>
              </a:rPr>
              <a:t>New Models for Monitoring and Clustering of the State of Plant Species based on Sematic </a:t>
            </a:r>
            <a:r>
              <a:rPr lang="en-US" sz="2000" dirty="0" smtClean="0">
                <a:latin typeface="Times New Roman" panose="02020603050405020304" pitchFamily="18" charset="0"/>
                <a:cs typeface="Times New Roman" panose="02020603050405020304" pitchFamily="18" charset="0"/>
              </a:rPr>
              <a:t>Spaces</a:t>
            </a:r>
          </a:p>
          <a:p>
            <a:pPr algn="just"/>
            <a:endParaRPr lang="en-US" sz="2000" dirty="0" smtClean="0">
              <a:latin typeface="Times New Roman" panose="02020603050405020304" pitchFamily="18" charset="0"/>
              <a:cs typeface="Times New Roman" panose="02020603050405020304" pitchFamily="18" charset="0"/>
            </a:endParaRPr>
          </a:p>
          <a:p>
            <a:pPr marL="342900" indent="-342900" algn="just">
              <a:buFont typeface="Arial" pitchFamily="34" charset="0"/>
              <a:buChar char="•"/>
            </a:pPr>
            <a:r>
              <a:rPr lang="en-US" sz="2000" dirty="0">
                <a:latin typeface="Times New Roman" panose="02020603050405020304" pitchFamily="18" charset="0"/>
                <a:cs typeface="Times New Roman" panose="02020603050405020304" pitchFamily="18" charset="0"/>
              </a:rPr>
              <a:t>A fuzzy </a:t>
            </a:r>
            <a:r>
              <a:rPr lang="en-US" sz="2000" dirty="0" smtClean="0">
                <a:latin typeface="Times New Roman" panose="02020603050405020304" pitchFamily="18" charset="0"/>
                <a:cs typeface="Times New Roman" panose="02020603050405020304" pitchFamily="18" charset="0"/>
              </a:rPr>
              <a:t>Linear </a:t>
            </a:r>
            <a:r>
              <a:rPr lang="en-US" sz="2000" dirty="0">
                <a:latin typeface="Times New Roman" panose="02020603050405020304" pitchFamily="18" charset="0"/>
                <a:cs typeface="Times New Roman" panose="02020603050405020304" pitchFamily="18" charset="0"/>
              </a:rPr>
              <a:t>R</a:t>
            </a:r>
            <a:r>
              <a:rPr lang="en-US" sz="2000" dirty="0" smtClean="0">
                <a:latin typeface="Times New Roman" panose="02020603050405020304" pitchFamily="18" charset="0"/>
                <a:cs typeface="Times New Roman" panose="02020603050405020304" pitchFamily="18" charset="0"/>
              </a:rPr>
              <a:t>egression </a:t>
            </a:r>
            <a:r>
              <a:rPr lang="en-US" sz="2000" dirty="0">
                <a:latin typeface="Times New Roman" panose="02020603050405020304" pitchFamily="18" charset="0"/>
                <a:cs typeface="Times New Roman" panose="02020603050405020304" pitchFamily="18" charset="0"/>
              </a:rPr>
              <a:t>M</a:t>
            </a:r>
            <a:r>
              <a:rPr lang="en-US" sz="2000" dirty="0" smtClean="0">
                <a:latin typeface="Times New Roman" panose="02020603050405020304" pitchFamily="18" charset="0"/>
                <a:cs typeface="Times New Roman" panose="02020603050405020304" pitchFamily="18" charset="0"/>
              </a:rPr>
              <a:t>odel </a:t>
            </a:r>
            <a:r>
              <a:rPr lang="en-US" sz="2000" dirty="0">
                <a:latin typeface="Times New Roman" panose="02020603050405020304" pitchFamily="18" charset="0"/>
                <a:cs typeface="Times New Roman" panose="02020603050405020304" pitchFamily="18" charset="0"/>
              </a:rPr>
              <a:t>for a </a:t>
            </a:r>
            <a:r>
              <a:rPr lang="en-US" sz="2000" dirty="0" smtClean="0">
                <a:latin typeface="Times New Roman" panose="02020603050405020304" pitchFamily="18" charset="0"/>
                <a:cs typeface="Times New Roman" panose="02020603050405020304" pitchFamily="18" charset="0"/>
              </a:rPr>
              <a:t>Special </a:t>
            </a:r>
            <a:r>
              <a:rPr lang="en-US" sz="2000" dirty="0">
                <a:latin typeface="Times New Roman" panose="02020603050405020304" pitchFamily="18" charset="0"/>
                <a:cs typeface="Times New Roman" panose="02020603050405020304" pitchFamily="18" charset="0"/>
              </a:rPr>
              <a:t>C</a:t>
            </a:r>
            <a:r>
              <a:rPr lang="en-US" sz="2000" dirty="0" smtClean="0">
                <a:latin typeface="Times New Roman" panose="02020603050405020304" pitchFamily="18" charset="0"/>
                <a:cs typeface="Times New Roman" panose="02020603050405020304" pitchFamily="18" charset="0"/>
              </a:rPr>
              <a:t>ase </a:t>
            </a:r>
            <a:r>
              <a:rPr lang="en-US" sz="2000" dirty="0">
                <a:latin typeface="Times New Roman" panose="02020603050405020304" pitchFamily="18" charset="0"/>
                <a:cs typeface="Times New Roman" panose="02020603050405020304" pitchFamily="18" charset="0"/>
              </a:rPr>
              <a:t>of </a:t>
            </a:r>
            <a:r>
              <a:rPr lang="en-US" sz="2000" dirty="0" smtClean="0">
                <a:latin typeface="Times New Roman" panose="02020603050405020304" pitchFamily="18" charset="0"/>
                <a:cs typeface="Times New Roman" panose="02020603050405020304" pitchFamily="18" charset="0"/>
              </a:rPr>
              <a:t>Interval </a:t>
            </a:r>
            <a:r>
              <a:rPr lang="en-US" sz="2000" dirty="0">
                <a:latin typeface="Times New Roman" panose="02020603050405020304" pitchFamily="18" charset="0"/>
                <a:cs typeface="Times New Roman" panose="02020603050405020304" pitchFamily="18" charset="0"/>
              </a:rPr>
              <a:t>T</a:t>
            </a:r>
            <a:r>
              <a:rPr lang="en-US" sz="2000" dirty="0" smtClean="0">
                <a:latin typeface="Times New Roman" panose="02020603050405020304" pitchFamily="18" charset="0"/>
                <a:cs typeface="Times New Roman" panose="02020603050405020304" pitchFamily="18" charset="0"/>
              </a:rPr>
              <a:t>ype-2 </a:t>
            </a:r>
            <a:r>
              <a:rPr lang="en-US" sz="2000" dirty="0">
                <a:latin typeface="Times New Roman" panose="02020603050405020304" pitchFamily="18" charset="0"/>
                <a:cs typeface="Times New Roman" panose="02020603050405020304" pitchFamily="18" charset="0"/>
              </a:rPr>
              <a:t>F</a:t>
            </a:r>
            <a:r>
              <a:rPr lang="en-US" sz="2000" dirty="0" smtClean="0">
                <a:latin typeface="Times New Roman" panose="02020603050405020304" pitchFamily="18" charset="0"/>
                <a:cs typeface="Times New Roman" panose="02020603050405020304" pitchFamily="18" charset="0"/>
              </a:rPr>
              <a:t>uzzy </a:t>
            </a:r>
            <a:r>
              <a:rPr lang="en-US" sz="2000" dirty="0">
                <a:latin typeface="Times New Roman" panose="02020603050405020304" pitchFamily="18" charset="0"/>
                <a:cs typeface="Times New Roman" panose="02020603050405020304" pitchFamily="18" charset="0"/>
              </a:rPr>
              <a:t>S</a:t>
            </a:r>
            <a:r>
              <a:rPr lang="en-US" sz="2000" dirty="0" smtClean="0">
                <a:latin typeface="Times New Roman" panose="02020603050405020304" pitchFamily="18" charset="0"/>
                <a:cs typeface="Times New Roman" panose="02020603050405020304" pitchFamily="18" charset="0"/>
              </a:rPr>
              <a:t>ets</a:t>
            </a:r>
          </a:p>
          <a:p>
            <a:pPr algn="just"/>
            <a:endParaRPr lang="en-US" sz="2000" dirty="0" smtClean="0">
              <a:latin typeface="Times New Roman" panose="02020603050405020304" pitchFamily="18" charset="0"/>
              <a:cs typeface="Times New Roman" panose="02020603050405020304" pitchFamily="18" charset="0"/>
            </a:endParaRPr>
          </a:p>
          <a:p>
            <a:pPr marL="342900" indent="-342900" algn="just">
              <a:buFont typeface="Arial" pitchFamily="34" charset="0"/>
              <a:buChar char="•"/>
            </a:pPr>
            <a:r>
              <a:rPr lang="en-US" sz="2000" dirty="0" smtClean="0">
                <a:latin typeface="Times New Roman" panose="02020603050405020304" pitchFamily="18" charset="0"/>
                <a:cs typeface="Times New Roman" panose="02020603050405020304" pitchFamily="18" charset="0"/>
              </a:rPr>
              <a:t>Computer-aided Early Detection Diagnosis System of Breast Cancer with </a:t>
            </a:r>
            <a:r>
              <a:rPr lang="en-US" sz="2000" dirty="0">
                <a:latin typeface="Times New Roman" panose="02020603050405020304" pitchFamily="18" charset="0"/>
                <a:cs typeface="Times New Roman" panose="02020603050405020304" pitchFamily="18" charset="0"/>
              </a:rPr>
              <a:t>Fuzzy Clustering Means Approach</a:t>
            </a:r>
          </a:p>
        </p:txBody>
      </p:sp>
    </p:spTree>
    <p:extLst>
      <p:ext uri="{BB962C8B-B14F-4D97-AF65-F5344CB8AC3E}">
        <p14:creationId xmlns:p14="http://schemas.microsoft.com/office/powerpoint/2010/main" val="717828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r>
              <a:rPr lang="en-US"/>
              <a:t>Biological inspirations</a:t>
            </a:r>
          </a:p>
        </p:txBody>
      </p:sp>
      <p:sp>
        <p:nvSpPr>
          <p:cNvPr id="219139" name="Rectangle 3"/>
          <p:cNvSpPr>
            <a:spLocks noGrp="1" noChangeArrowheads="1"/>
          </p:cNvSpPr>
          <p:nvPr>
            <p:ph type="body" idx="1"/>
          </p:nvPr>
        </p:nvSpPr>
        <p:spPr/>
        <p:txBody>
          <a:bodyPr/>
          <a:lstStyle/>
          <a:p>
            <a:pPr>
              <a:lnSpc>
                <a:spcPct val="80000"/>
              </a:lnSpc>
            </a:pPr>
            <a:r>
              <a:rPr lang="en-US" sz="2800"/>
              <a:t>Some numbers…</a:t>
            </a:r>
          </a:p>
          <a:p>
            <a:pPr lvl="1">
              <a:lnSpc>
                <a:spcPct val="80000"/>
              </a:lnSpc>
            </a:pPr>
            <a:r>
              <a:rPr lang="en-US" sz="2400"/>
              <a:t>The human brain contains about 10 billion nerve cells (neurons)</a:t>
            </a:r>
          </a:p>
          <a:p>
            <a:pPr lvl="1">
              <a:lnSpc>
                <a:spcPct val="80000"/>
              </a:lnSpc>
            </a:pPr>
            <a:r>
              <a:rPr lang="en-US" sz="2400"/>
              <a:t>Each neuron is connected to the others through 10000 synapses</a:t>
            </a:r>
          </a:p>
          <a:p>
            <a:pPr lvl="1">
              <a:lnSpc>
                <a:spcPct val="80000"/>
              </a:lnSpc>
            </a:pPr>
            <a:endParaRPr lang="en-US" sz="2400"/>
          </a:p>
          <a:p>
            <a:pPr>
              <a:lnSpc>
                <a:spcPct val="80000"/>
              </a:lnSpc>
            </a:pPr>
            <a:r>
              <a:rPr lang="en-US" sz="2800"/>
              <a:t>Properties of the brain </a:t>
            </a:r>
          </a:p>
          <a:p>
            <a:pPr lvl="1">
              <a:lnSpc>
                <a:spcPct val="80000"/>
              </a:lnSpc>
            </a:pPr>
            <a:r>
              <a:rPr lang="en-US" sz="2400"/>
              <a:t>It can learn, reorganize itself from experience</a:t>
            </a:r>
          </a:p>
          <a:p>
            <a:pPr lvl="1">
              <a:lnSpc>
                <a:spcPct val="80000"/>
              </a:lnSpc>
            </a:pPr>
            <a:r>
              <a:rPr lang="en-US" sz="2400"/>
              <a:t>It adapts to the environment </a:t>
            </a:r>
          </a:p>
          <a:p>
            <a:pPr lvl="1">
              <a:lnSpc>
                <a:spcPct val="80000"/>
              </a:lnSpc>
            </a:pPr>
            <a:r>
              <a:rPr lang="en-US" sz="2400"/>
              <a:t>It is robust and fault tolerant</a:t>
            </a:r>
          </a:p>
          <a:p>
            <a:pPr>
              <a:lnSpc>
                <a:spcPct val="80000"/>
              </a:lnSpc>
            </a:pPr>
            <a:endParaRPr lang="en-US" sz="2800"/>
          </a:p>
          <a:p>
            <a:pPr lvl="1">
              <a:lnSpc>
                <a:spcPct val="80000"/>
              </a:lnSpc>
            </a:pPr>
            <a:endParaRPr lang="en-US" sz="2400"/>
          </a:p>
        </p:txBody>
      </p:sp>
    </p:spTree>
    <p:extLst>
      <p:ext uri="{BB962C8B-B14F-4D97-AF65-F5344CB8AC3E}">
        <p14:creationId xmlns:p14="http://schemas.microsoft.com/office/powerpoint/2010/main" val="1524474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8" name="Rectangle 1028"/>
          <p:cNvSpPr>
            <a:spLocks noGrp="1" noChangeArrowheads="1"/>
          </p:cNvSpPr>
          <p:nvPr>
            <p:ph type="title"/>
          </p:nvPr>
        </p:nvSpPr>
        <p:spPr/>
        <p:txBody>
          <a:bodyPr/>
          <a:lstStyle/>
          <a:p>
            <a:r>
              <a:rPr lang="en-US"/>
              <a:t>Biological neuron</a:t>
            </a:r>
          </a:p>
        </p:txBody>
      </p:sp>
      <p:sp>
        <p:nvSpPr>
          <p:cNvPr id="216074" name="Rectangle 1034"/>
          <p:cNvSpPr>
            <a:spLocks noGrp="1" noChangeArrowheads="1"/>
          </p:cNvSpPr>
          <p:nvPr>
            <p:ph type="body" idx="1"/>
          </p:nvPr>
        </p:nvSpPr>
        <p:spPr>
          <a:xfrm>
            <a:off x="457200" y="3644900"/>
            <a:ext cx="8435975" cy="2879725"/>
          </a:xfrm>
        </p:spPr>
        <p:txBody>
          <a:bodyPr/>
          <a:lstStyle/>
          <a:p>
            <a:pPr>
              <a:lnSpc>
                <a:spcPct val="80000"/>
              </a:lnSpc>
            </a:pPr>
            <a:r>
              <a:rPr lang="en-US" sz="2400"/>
              <a:t>A neuron has</a:t>
            </a:r>
          </a:p>
          <a:p>
            <a:pPr lvl="1">
              <a:lnSpc>
                <a:spcPct val="80000"/>
              </a:lnSpc>
            </a:pPr>
            <a:r>
              <a:rPr lang="en-US" sz="2000"/>
              <a:t>A branching input (dendrites)</a:t>
            </a:r>
          </a:p>
          <a:p>
            <a:pPr lvl="1">
              <a:lnSpc>
                <a:spcPct val="80000"/>
              </a:lnSpc>
            </a:pPr>
            <a:r>
              <a:rPr lang="en-US" sz="2000"/>
              <a:t>A branching output (the axon)</a:t>
            </a:r>
          </a:p>
          <a:p>
            <a:pPr>
              <a:lnSpc>
                <a:spcPct val="80000"/>
              </a:lnSpc>
            </a:pPr>
            <a:r>
              <a:rPr lang="en-US" sz="2400"/>
              <a:t>The information circulates from the dendrites to the axon via the cell body</a:t>
            </a:r>
          </a:p>
          <a:p>
            <a:pPr>
              <a:lnSpc>
                <a:spcPct val="80000"/>
              </a:lnSpc>
            </a:pPr>
            <a:r>
              <a:rPr lang="en-US" sz="2400"/>
              <a:t>Axon connects to dendrites via synapses</a:t>
            </a:r>
          </a:p>
          <a:p>
            <a:pPr lvl="1">
              <a:lnSpc>
                <a:spcPct val="80000"/>
              </a:lnSpc>
            </a:pPr>
            <a:r>
              <a:rPr lang="en-US" sz="2000"/>
              <a:t>Synapses vary in strength</a:t>
            </a:r>
          </a:p>
          <a:p>
            <a:pPr lvl="1">
              <a:lnSpc>
                <a:spcPct val="80000"/>
              </a:lnSpc>
            </a:pPr>
            <a:r>
              <a:rPr lang="en-US" sz="2000"/>
              <a:t>Synapses may be excitatory or inhibitory </a:t>
            </a:r>
          </a:p>
        </p:txBody>
      </p:sp>
      <p:graphicFrame>
        <p:nvGraphicFramePr>
          <p:cNvPr id="216072" name="Object 1032">
            <a:hlinkClick r:id="" action="ppaction://ole?verb=0"/>
          </p:cNvPr>
          <p:cNvGraphicFramePr>
            <a:graphicFrameLocks noGrp="1"/>
          </p:cNvGraphicFramePr>
          <p:nvPr>
            <p:ph idx="4294967295"/>
          </p:nvPr>
        </p:nvGraphicFramePr>
        <p:xfrm>
          <a:off x="609600" y="1484313"/>
          <a:ext cx="5257800" cy="2016125"/>
        </p:xfrm>
        <a:graphic>
          <a:graphicData uri="http://schemas.openxmlformats.org/presentationml/2006/ole">
            <mc:AlternateContent xmlns:mc="http://schemas.openxmlformats.org/markup-compatibility/2006">
              <mc:Choice xmlns:v="urn:schemas-microsoft-com:vml" Requires="v">
                <p:oleObj spid="_x0000_s75790" name="Microsoft Drawing" r:id="rId4" imgW="3962160" imgH="1765080" progId="MSDraw">
                  <p:embed/>
                </p:oleObj>
              </mc:Choice>
              <mc:Fallback>
                <p:oleObj name="Microsoft Drawing" r:id="rId4" imgW="3962160" imgH="1765080" progId="MSDraw">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t="7539" r="972" b="2263"/>
                      <a:stretch>
                        <a:fillRect/>
                      </a:stretch>
                    </p:blipFill>
                    <p:spPr bwMode="auto">
                      <a:xfrm>
                        <a:off x="609600" y="1484313"/>
                        <a:ext cx="5257800" cy="2016125"/>
                      </a:xfrm>
                      <a:prstGeom prst="rect">
                        <a:avLst/>
                      </a:prstGeom>
                      <a:noFill/>
                      <a:ln w="12700">
                        <a:solidFill>
                          <a:schemeClr val="tx1"/>
                        </a:solidFill>
                        <a:miter lim="800000"/>
                        <a:headEnd/>
                        <a:tailEnd/>
                      </a:ln>
                      <a:effectLst>
                        <a:outerShdw dist="107763" dir="2700000" algn="ctr" rotWithShape="0">
                          <a:srgbClr val="114FFB"/>
                        </a:outerShdw>
                      </a:effectLst>
                      <a:extLst>
                        <a:ext uri="{909E8E84-426E-40DD-AFC4-6F175D3DCCD1}">
                          <a14:hiddenFill xmlns:a14="http://schemas.microsoft.com/office/drawing/2010/main">
                            <a:solidFill>
                              <a:schemeClr val="accent1"/>
                            </a:solidFill>
                          </a14:hiddenFill>
                        </a:ext>
                      </a:extLst>
                    </p:spPr>
                  </p:pic>
                </p:oleObj>
              </mc:Fallback>
            </mc:AlternateContent>
          </a:graphicData>
        </a:graphic>
      </p:graphicFrame>
    </p:spTree>
    <p:extLst>
      <p:ext uri="{BB962C8B-B14F-4D97-AF65-F5344CB8AC3E}">
        <p14:creationId xmlns:p14="http://schemas.microsoft.com/office/powerpoint/2010/main" val="2922438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What is an artificial neuron ?</a:t>
            </a:r>
          </a:p>
        </p:txBody>
      </p:sp>
      <p:sp>
        <p:nvSpPr>
          <p:cNvPr id="6147" name="Rectangle 3"/>
          <p:cNvSpPr>
            <a:spLocks noGrp="1" noChangeArrowheads="1"/>
          </p:cNvSpPr>
          <p:nvPr>
            <p:ph type="body" sz="half" idx="1"/>
          </p:nvPr>
        </p:nvSpPr>
        <p:spPr>
          <a:xfrm>
            <a:off x="457200" y="1981200"/>
            <a:ext cx="8002588" cy="1376363"/>
          </a:xfrm>
        </p:spPr>
        <p:txBody>
          <a:bodyPr/>
          <a:lstStyle/>
          <a:p>
            <a:r>
              <a:rPr lang="en-US" sz="2800"/>
              <a:t>Definition : Non linear, parameterized function with restricted output range</a:t>
            </a:r>
          </a:p>
          <a:p>
            <a:pPr>
              <a:buFont typeface="Wingdings" pitchFamily="2" charset="2"/>
              <a:buNone/>
            </a:pPr>
            <a:endParaRPr lang="en-US" sz="2800"/>
          </a:p>
          <a:p>
            <a:pPr>
              <a:buFont typeface="Wingdings" pitchFamily="2" charset="2"/>
              <a:buNone/>
            </a:pPr>
            <a:endParaRPr lang="en-US" sz="2800"/>
          </a:p>
          <a:p>
            <a:endParaRPr lang="en-US" sz="2800"/>
          </a:p>
        </p:txBody>
      </p:sp>
      <p:sp>
        <p:nvSpPr>
          <p:cNvPr id="6149" name="Oval 5"/>
          <p:cNvSpPr>
            <a:spLocks noChangeArrowheads="1"/>
          </p:cNvSpPr>
          <p:nvPr/>
        </p:nvSpPr>
        <p:spPr bwMode="auto">
          <a:xfrm>
            <a:off x="1908175" y="4005263"/>
            <a:ext cx="431800" cy="431800"/>
          </a:xfrm>
          <a:prstGeom prst="ellips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 name="Line 6"/>
          <p:cNvSpPr>
            <a:spLocks noChangeShapeType="1"/>
          </p:cNvSpPr>
          <p:nvPr/>
        </p:nvSpPr>
        <p:spPr bwMode="auto">
          <a:xfrm flipV="1">
            <a:off x="1258888" y="4437063"/>
            <a:ext cx="720725" cy="863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151" name="Line 7"/>
          <p:cNvSpPr>
            <a:spLocks noChangeShapeType="1"/>
          </p:cNvSpPr>
          <p:nvPr/>
        </p:nvSpPr>
        <p:spPr bwMode="auto">
          <a:xfrm flipV="1">
            <a:off x="2124075" y="4437063"/>
            <a:ext cx="0" cy="863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152" name="Line 8"/>
          <p:cNvSpPr>
            <a:spLocks noChangeShapeType="1"/>
          </p:cNvSpPr>
          <p:nvPr/>
        </p:nvSpPr>
        <p:spPr bwMode="auto">
          <a:xfrm flipH="1" flipV="1">
            <a:off x="2268538" y="4437063"/>
            <a:ext cx="719137" cy="863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aphicFrame>
        <p:nvGraphicFramePr>
          <p:cNvPr id="6153" name="Object 9"/>
          <p:cNvGraphicFramePr>
            <a:graphicFrameLocks noGrp="1" noChangeAspect="1"/>
          </p:cNvGraphicFramePr>
          <p:nvPr>
            <p:ph sz="half" idx="2"/>
          </p:nvPr>
        </p:nvGraphicFramePr>
        <p:xfrm>
          <a:off x="4356100" y="3573463"/>
          <a:ext cx="3394075" cy="1222375"/>
        </p:xfrm>
        <a:graphic>
          <a:graphicData uri="http://schemas.openxmlformats.org/presentationml/2006/ole">
            <mc:AlternateContent xmlns:mc="http://schemas.openxmlformats.org/markup-compatibility/2006">
              <mc:Choice xmlns:v="urn:schemas-microsoft-com:vml" Requires="v">
                <p:oleObj spid="_x0000_s73742" name="Equation" r:id="rId4" imgW="1269720" imgH="457200" progId="Equation.3">
                  <p:embed/>
                </p:oleObj>
              </mc:Choice>
              <mc:Fallback>
                <p:oleObj name="Equation" r:id="rId4" imgW="1269720" imgH="457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6100" y="3573463"/>
                        <a:ext cx="3394075" cy="1222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5" name="Rectangle 11"/>
          <p:cNvSpPr>
            <a:spLocks noChangeArrowheads="1"/>
          </p:cNvSpPr>
          <p:nvPr/>
        </p:nvSpPr>
        <p:spPr bwMode="auto">
          <a:xfrm>
            <a:off x="1116013" y="5300663"/>
            <a:ext cx="287337"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 name="Rectangle 12"/>
          <p:cNvSpPr>
            <a:spLocks noChangeArrowheads="1"/>
          </p:cNvSpPr>
          <p:nvPr/>
        </p:nvSpPr>
        <p:spPr bwMode="auto">
          <a:xfrm>
            <a:off x="1981200" y="5300663"/>
            <a:ext cx="287338"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 name="Rectangle 13"/>
          <p:cNvSpPr>
            <a:spLocks noChangeArrowheads="1"/>
          </p:cNvSpPr>
          <p:nvPr/>
        </p:nvSpPr>
        <p:spPr bwMode="auto">
          <a:xfrm>
            <a:off x="2844800" y="5300663"/>
            <a:ext cx="287338" cy="287337"/>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8" name="Line 14"/>
          <p:cNvSpPr>
            <a:spLocks noChangeShapeType="1"/>
          </p:cNvSpPr>
          <p:nvPr/>
        </p:nvSpPr>
        <p:spPr bwMode="auto">
          <a:xfrm flipV="1">
            <a:off x="827088" y="4365625"/>
            <a:ext cx="1081087" cy="287338"/>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159" name="Line 15"/>
          <p:cNvSpPr>
            <a:spLocks noChangeShapeType="1"/>
          </p:cNvSpPr>
          <p:nvPr/>
        </p:nvSpPr>
        <p:spPr bwMode="auto">
          <a:xfrm>
            <a:off x="1908175" y="4221163"/>
            <a:ext cx="431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160" name="Line 16"/>
          <p:cNvSpPr>
            <a:spLocks noChangeShapeType="1"/>
          </p:cNvSpPr>
          <p:nvPr/>
        </p:nvSpPr>
        <p:spPr bwMode="auto">
          <a:xfrm flipV="1">
            <a:off x="2124075" y="3573463"/>
            <a:ext cx="0" cy="431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161" name="Text Box 17"/>
          <p:cNvSpPr txBox="1">
            <a:spLocks noChangeArrowheads="1"/>
          </p:cNvSpPr>
          <p:nvPr/>
        </p:nvSpPr>
        <p:spPr bwMode="auto">
          <a:xfrm>
            <a:off x="1050925" y="5661025"/>
            <a:ext cx="425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x1</a:t>
            </a:r>
          </a:p>
        </p:txBody>
      </p:sp>
      <p:sp>
        <p:nvSpPr>
          <p:cNvPr id="6162" name="Text Box 18"/>
          <p:cNvSpPr txBox="1">
            <a:spLocks noChangeArrowheads="1"/>
          </p:cNvSpPr>
          <p:nvPr/>
        </p:nvSpPr>
        <p:spPr bwMode="auto">
          <a:xfrm>
            <a:off x="1914525" y="5661025"/>
            <a:ext cx="425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x2</a:t>
            </a:r>
          </a:p>
        </p:txBody>
      </p:sp>
      <p:sp>
        <p:nvSpPr>
          <p:cNvPr id="6163" name="Text Box 19"/>
          <p:cNvSpPr txBox="1">
            <a:spLocks noChangeArrowheads="1"/>
          </p:cNvSpPr>
          <p:nvPr/>
        </p:nvSpPr>
        <p:spPr bwMode="auto">
          <a:xfrm>
            <a:off x="2851150" y="5661025"/>
            <a:ext cx="425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x3</a:t>
            </a:r>
          </a:p>
        </p:txBody>
      </p:sp>
      <p:sp>
        <p:nvSpPr>
          <p:cNvPr id="6164" name="Text Box 20"/>
          <p:cNvSpPr txBox="1">
            <a:spLocks noChangeArrowheads="1"/>
          </p:cNvSpPr>
          <p:nvPr/>
        </p:nvSpPr>
        <p:spPr bwMode="auto">
          <a:xfrm>
            <a:off x="395288" y="4502150"/>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w0</a:t>
            </a:r>
          </a:p>
        </p:txBody>
      </p:sp>
      <p:sp>
        <p:nvSpPr>
          <p:cNvPr id="6165" name="Text Box 21"/>
          <p:cNvSpPr txBox="1">
            <a:spLocks noChangeArrowheads="1"/>
          </p:cNvSpPr>
          <p:nvPr/>
        </p:nvSpPr>
        <p:spPr bwMode="auto">
          <a:xfrm>
            <a:off x="2224088" y="35734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y</a:t>
            </a:r>
          </a:p>
        </p:txBody>
      </p:sp>
    </p:spTree>
    <p:extLst>
      <p:ext uri="{BB962C8B-B14F-4D97-AF65-F5344CB8AC3E}">
        <p14:creationId xmlns:p14="http://schemas.microsoft.com/office/powerpoint/2010/main" val="1698069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1026"/>
          <p:cNvSpPr>
            <a:spLocks noGrp="1" noChangeArrowheads="1"/>
          </p:cNvSpPr>
          <p:nvPr>
            <p:ph type="title" sz="quarter"/>
          </p:nvPr>
        </p:nvSpPr>
        <p:spPr/>
        <p:txBody>
          <a:bodyPr/>
          <a:lstStyle/>
          <a:p>
            <a:r>
              <a:rPr lang="en-US"/>
              <a:t>Activation functions</a:t>
            </a:r>
          </a:p>
        </p:txBody>
      </p:sp>
      <p:pic>
        <p:nvPicPr>
          <p:cNvPr id="272395" name="Picture 1035"/>
          <p:cNvPicPr>
            <a:picLocks noGrp="1" noChangeAspect="1" noChangeArrowheads="1"/>
          </p:cNvPicPr>
          <p:nvPr>
            <p:ph sz="quarter" idx="1"/>
          </p:nvPr>
        </p:nvPicPr>
        <p:blipFill>
          <a:blip r:embed="rId4" cstate="print">
            <a:extLst>
              <a:ext uri="{28A0092B-C50C-407E-A947-70E740481C1C}">
                <a14:useLocalDpi xmlns:a14="http://schemas.microsoft.com/office/drawing/2010/main" val="0"/>
              </a:ext>
            </a:extLst>
          </a:blip>
          <a:srcRect/>
          <a:stretch>
            <a:fillRect/>
          </a:stretch>
        </p:blipFill>
        <p:spPr>
          <a:xfrm>
            <a:off x="1246188" y="1565275"/>
            <a:ext cx="2101850" cy="1576388"/>
          </a:xfrm>
          <a:noFill/>
          <a:ln/>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pic>
        <p:nvPicPr>
          <p:cNvPr id="272399" name="Picture 1039"/>
          <p:cNvPicPr>
            <a:picLocks noGrp="1" noChangeAspect="1" noChangeArrowheads="1"/>
          </p:cNvPicPr>
          <p:nvPr>
            <p:ph sz="quarter" idx="3"/>
          </p:nvPr>
        </p:nvPicPr>
        <p:blipFill>
          <a:blip r:embed="rId5" cstate="print">
            <a:extLst>
              <a:ext uri="{28A0092B-C50C-407E-A947-70E740481C1C}">
                <a14:useLocalDpi xmlns:a14="http://schemas.microsoft.com/office/drawing/2010/main" val="0"/>
              </a:ext>
            </a:extLst>
          </a:blip>
          <a:srcRect/>
          <a:stretch>
            <a:fillRect/>
          </a:stretch>
        </p:blipFill>
        <p:spPr>
          <a:xfrm>
            <a:off x="1187450" y="4883150"/>
            <a:ext cx="2187575" cy="1641475"/>
          </a:xfrm>
          <a:noFill/>
          <a:ln/>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pic>
        <p:nvPicPr>
          <p:cNvPr id="272401" name="Picture 1041"/>
          <p:cNvPicPr>
            <a:picLocks noGrp="1" noChangeAspect="1" noChangeArrowheads="1"/>
          </p:cNvPicPr>
          <p:nvPr>
            <p:ph sz="quarter" idx="4"/>
          </p:nvPr>
        </p:nvPicPr>
        <p:blipFill>
          <a:blip r:embed="rId6" cstate="print">
            <a:extLst>
              <a:ext uri="{28A0092B-C50C-407E-A947-70E740481C1C}">
                <a14:useLocalDpi xmlns:a14="http://schemas.microsoft.com/office/drawing/2010/main" val="0"/>
              </a:ext>
            </a:extLst>
          </a:blip>
          <a:srcRect/>
          <a:stretch>
            <a:fillRect/>
          </a:stretch>
        </p:blipFill>
        <p:spPr>
          <a:xfrm>
            <a:off x="1258888" y="3181350"/>
            <a:ext cx="2058987" cy="1543050"/>
          </a:xfrm>
          <a:noFill/>
          <a:ln/>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Lst>
        </p:spPr>
      </p:pic>
      <p:sp>
        <p:nvSpPr>
          <p:cNvPr id="272404" name="Text Box 1044"/>
          <p:cNvSpPr txBox="1">
            <a:spLocks noChangeArrowheads="1"/>
          </p:cNvSpPr>
          <p:nvPr/>
        </p:nvSpPr>
        <p:spPr bwMode="auto">
          <a:xfrm>
            <a:off x="3903663" y="1865313"/>
            <a:ext cx="819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Linear</a:t>
            </a:r>
          </a:p>
        </p:txBody>
      </p:sp>
      <p:sp>
        <p:nvSpPr>
          <p:cNvPr id="272405" name="Text Box 1045"/>
          <p:cNvSpPr txBox="1">
            <a:spLocks noChangeArrowheads="1"/>
          </p:cNvSpPr>
          <p:nvPr/>
        </p:nvSpPr>
        <p:spPr bwMode="auto">
          <a:xfrm>
            <a:off x="3924300" y="3429000"/>
            <a:ext cx="958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Logistic</a:t>
            </a:r>
          </a:p>
        </p:txBody>
      </p:sp>
      <p:sp>
        <p:nvSpPr>
          <p:cNvPr id="272406" name="Text Box 1046"/>
          <p:cNvSpPr txBox="1">
            <a:spLocks noChangeArrowheads="1"/>
          </p:cNvSpPr>
          <p:nvPr/>
        </p:nvSpPr>
        <p:spPr bwMode="auto">
          <a:xfrm>
            <a:off x="3995738" y="5006975"/>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Hyperbolic tangent</a:t>
            </a:r>
          </a:p>
        </p:txBody>
      </p:sp>
      <p:graphicFrame>
        <p:nvGraphicFramePr>
          <p:cNvPr id="272407" name="Object 1047"/>
          <p:cNvGraphicFramePr>
            <a:graphicFrameLocks noGrp="1" noChangeAspect="1"/>
          </p:cNvGraphicFramePr>
          <p:nvPr>
            <p:ph sz="quarter" idx="2"/>
          </p:nvPr>
        </p:nvGraphicFramePr>
        <p:xfrm>
          <a:off x="3995738" y="2322513"/>
          <a:ext cx="720725" cy="322262"/>
        </p:xfrm>
        <a:graphic>
          <a:graphicData uri="http://schemas.openxmlformats.org/presentationml/2006/ole">
            <mc:AlternateContent xmlns:mc="http://schemas.openxmlformats.org/markup-compatibility/2006">
              <mc:Choice xmlns:v="urn:schemas-microsoft-com:vml" Requires="v">
                <p:oleObj spid="_x0000_s71720" name="Equation" r:id="rId7" imgW="368280" imgH="164880" progId="Equation.3">
                  <p:embed/>
                </p:oleObj>
              </mc:Choice>
              <mc:Fallback>
                <p:oleObj name="Equation" r:id="rId7" imgW="368280" imgH="1648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95738" y="2322513"/>
                        <a:ext cx="720725" cy="32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2409" name="Object 1049"/>
          <p:cNvGraphicFramePr>
            <a:graphicFrameLocks noChangeAspect="1"/>
          </p:cNvGraphicFramePr>
          <p:nvPr/>
        </p:nvGraphicFramePr>
        <p:xfrm>
          <a:off x="3924300" y="3644900"/>
          <a:ext cx="1790700" cy="757238"/>
        </p:xfrm>
        <a:graphic>
          <a:graphicData uri="http://schemas.openxmlformats.org/presentationml/2006/ole">
            <mc:AlternateContent xmlns:mc="http://schemas.openxmlformats.org/markup-compatibility/2006">
              <mc:Choice xmlns:v="urn:schemas-microsoft-com:vml" Requires="v">
                <p:oleObj spid="_x0000_s71721" name="Equation" r:id="rId9" imgW="990360" imgH="419040" progId="Equation.3">
                  <p:embed/>
                </p:oleObj>
              </mc:Choice>
              <mc:Fallback>
                <p:oleObj name="Equation" r:id="rId9" imgW="990360" imgH="419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24300" y="3644900"/>
                        <a:ext cx="1790700" cy="757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2410" name="Object 1050"/>
          <p:cNvGraphicFramePr>
            <a:graphicFrameLocks noChangeAspect="1"/>
          </p:cNvGraphicFramePr>
          <p:nvPr/>
        </p:nvGraphicFramePr>
        <p:xfrm>
          <a:off x="3995738" y="5445125"/>
          <a:ext cx="2328862" cy="725488"/>
        </p:xfrm>
        <a:graphic>
          <a:graphicData uri="http://schemas.openxmlformats.org/presentationml/2006/ole">
            <mc:AlternateContent xmlns:mc="http://schemas.openxmlformats.org/markup-compatibility/2006">
              <mc:Choice xmlns:v="urn:schemas-microsoft-com:vml" Requires="v">
                <p:oleObj spid="_x0000_s71722" name="Equation" r:id="rId11" imgW="1346040" imgH="419040" progId="Equation.3">
                  <p:embed/>
                </p:oleObj>
              </mc:Choice>
              <mc:Fallback>
                <p:oleObj name="Equation" r:id="rId11" imgW="1346040" imgH="4190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95738" y="5445125"/>
                        <a:ext cx="2328862" cy="72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7271957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2030</Words>
  <Application>Microsoft Office PowerPoint</Application>
  <PresentationFormat>On-screen Show (4:3)</PresentationFormat>
  <Paragraphs>420</Paragraphs>
  <Slides>46</Slides>
  <Notes>37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46</vt:i4>
      </vt:variant>
    </vt:vector>
  </HeadingPairs>
  <TitlesOfParts>
    <vt:vector size="49" baseType="lpstr">
      <vt:lpstr>Office Theme</vt:lpstr>
      <vt:lpstr>Microsoft Drawing</vt:lpstr>
      <vt:lpstr>Equation</vt:lpstr>
      <vt:lpstr>PowerPoint Presentation</vt:lpstr>
      <vt:lpstr>PowerPoint Presentation</vt:lpstr>
      <vt:lpstr>Neural Networks</vt:lpstr>
      <vt:lpstr>PowerPoint Presentation</vt:lpstr>
      <vt:lpstr>PowerPoint Presentation</vt:lpstr>
      <vt:lpstr>Biological inspirations</vt:lpstr>
      <vt:lpstr>Biological neuron</vt:lpstr>
      <vt:lpstr>What is an artificial neuron ?</vt:lpstr>
      <vt:lpstr>Activation functions</vt:lpstr>
      <vt:lpstr>Neural Networks</vt:lpstr>
      <vt:lpstr>Feed Forward Neural Networks</vt:lpstr>
      <vt:lpstr>Recurrent Neural Networks</vt:lpstr>
      <vt:lpstr>Learning</vt:lpstr>
      <vt:lpstr>Supervised learning</vt:lpstr>
      <vt:lpstr>Unsupervised learning</vt:lpstr>
      <vt:lpstr>Properties of Neural Networks</vt:lpstr>
      <vt:lpstr>Other properties</vt:lpstr>
      <vt:lpstr>Static modeling</vt:lpstr>
      <vt:lpstr>PowerPoint Presentation</vt:lpstr>
      <vt:lpstr>Example</vt:lpstr>
      <vt:lpstr>Classification (Discrimination)</vt:lpstr>
      <vt:lpstr>Example</vt:lpstr>
      <vt:lpstr>What do we need to use NN ?</vt:lpstr>
      <vt:lpstr>Classical neural architectures</vt:lpstr>
      <vt:lpstr>Perceptron</vt:lpstr>
      <vt:lpstr>Learning (The perceptron rule)</vt:lpstr>
      <vt:lpstr>PowerPoint Presentation</vt:lpstr>
      <vt:lpstr>Multi-Layer Perceptron</vt:lpstr>
      <vt:lpstr>Learning</vt:lpstr>
      <vt:lpstr>PowerPoint Presentation</vt:lpstr>
      <vt:lpstr>Different non linearly separable problems</vt:lpstr>
      <vt:lpstr>Radial Basis Functions (RBFs)</vt:lpstr>
      <vt:lpstr>PowerPoint Presentation</vt:lpstr>
      <vt:lpstr>Learning</vt:lpstr>
      <vt:lpstr>MLPs versus RBFs</vt:lpstr>
      <vt:lpstr>Self organizing maps</vt:lpstr>
      <vt:lpstr>PowerPoint Presentation</vt:lpstr>
      <vt:lpstr>Adaptation</vt:lpstr>
      <vt:lpstr>Shared weights neural networks: Time Delay Neural Networks (TDNNs)</vt:lpstr>
      <vt:lpstr>TDNNs (cont’d)</vt:lpstr>
      <vt:lpstr>PowerPoint Presentation</vt:lpstr>
      <vt:lpstr>Neural Networks (Applications)</vt:lpstr>
      <vt:lpstr>Conclusion on Neural Networks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Ravali Remella</dc:creator>
  <cp:lastModifiedBy>Egtypt</cp:lastModifiedBy>
  <cp:revision>12</cp:revision>
  <dcterms:created xsi:type="dcterms:W3CDTF">2014-10-25T12:23:43Z</dcterms:created>
  <dcterms:modified xsi:type="dcterms:W3CDTF">2014-10-27T09:25:44Z</dcterms:modified>
</cp:coreProperties>
</file>