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9"/>
  </p:notesMasterIdLst>
  <p:sldIdLst>
    <p:sldId id="276" r:id="rId2"/>
    <p:sldId id="271" r:id="rId3"/>
    <p:sldId id="274" r:id="rId4"/>
    <p:sldId id="275" r:id="rId5"/>
    <p:sldId id="273" r:id="rId6"/>
    <p:sldId id="277" r:id="rId7"/>
    <p:sldId id="27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26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3F358-13DF-4077-B6EA-9BB9F49AFEC9}" type="datetimeFigureOut">
              <a:rPr lang="en-US" smtClean="0"/>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16D3F-E2BE-4173-8E62-227E6DA84EC2}" type="slidenum">
              <a:rPr lang="en-US" smtClean="0"/>
              <a:t>‹#›</a:t>
            </a:fld>
            <a:endParaRPr lang="en-US"/>
          </a:p>
        </p:txBody>
      </p:sp>
    </p:spTree>
    <p:extLst>
      <p:ext uri="{BB962C8B-B14F-4D97-AF65-F5344CB8AC3E}">
        <p14:creationId xmlns:p14="http://schemas.microsoft.com/office/powerpoint/2010/main" val="113644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116D3F-E2BE-4173-8E62-227E6DA84EC2}" type="slidenum">
              <a:rPr lang="en-US" smtClean="0"/>
              <a:t>2</a:t>
            </a:fld>
            <a:endParaRPr lang="en-US"/>
          </a:p>
        </p:txBody>
      </p:sp>
    </p:spTree>
    <p:extLst>
      <p:ext uri="{BB962C8B-B14F-4D97-AF65-F5344CB8AC3E}">
        <p14:creationId xmlns:p14="http://schemas.microsoft.com/office/powerpoint/2010/main" val="22798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Slide Number Placeholder 7"/>
          <p:cNvSpPr>
            <a:spLocks noGrp="1"/>
          </p:cNvSpPr>
          <p:nvPr>
            <p:ph type="sldNum" sz="quarter" idx="11"/>
          </p:nvPr>
        </p:nvSpPr>
        <p:spPr/>
        <p:txBody>
          <a:bodyPr/>
          <a:lstStyle/>
          <a:p>
            <a:fld id="{F33DAC42-EB75-49F1-8109-89FA8A4EA76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5F4CA-EF3C-4F7C-A075-04F346CA5612}"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5F4CA-EF3C-4F7C-A075-04F346CA5612}"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065F4CA-EF3C-4F7C-A075-04F346CA5612}" type="datetimeFigureOut">
              <a:rPr lang="en-US" smtClean="0"/>
              <a:t>10/20/2015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3DAC42-EB75-49F1-8109-89FA8A4EA76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093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err="1">
                <a:latin typeface="Times New Roman"/>
                <a:cs typeface="Times New Roman"/>
              </a:rPr>
              <a:t>Avanish</a:t>
            </a:r>
            <a:r>
              <a:rPr lang="en-US" sz="2000" b="1" spc="160" dirty="0">
                <a:latin typeface="Times New Roman"/>
                <a:cs typeface="Times New Roman"/>
              </a:rPr>
              <a:t> </a:t>
            </a:r>
            <a:r>
              <a:rPr lang="en-US" sz="2000" b="1" spc="160" dirty="0" err="1" smtClean="0">
                <a:latin typeface="Times New Roman"/>
                <a:cs typeface="Times New Roman"/>
              </a:rPr>
              <a:t>Bhadauria</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Central Electronics Engineering Research Institute</a:t>
            </a:r>
          </a:p>
          <a:p>
            <a:pPr marL="788035" marR="708025" lvl="0" indent="-342900" algn="ctr">
              <a:lnSpc>
                <a:spcPct val="120000"/>
              </a:lnSpc>
              <a:spcBef>
                <a:spcPct val="20000"/>
              </a:spcBef>
              <a:defRPr/>
            </a:pPr>
            <a:r>
              <a:rPr lang="en-US" sz="2000" spc="160" dirty="0">
                <a:latin typeface="Times New Roman"/>
                <a:cs typeface="Times New Roman"/>
              </a:rPr>
              <a:t>India</a:t>
            </a:r>
            <a:endParaRPr lang="en-US" sz="2000" spc="160" dirty="0">
              <a:latin typeface="Times New Roman"/>
              <a:cs typeface="Times New Roman"/>
            </a:endParaRPr>
          </a:p>
        </p:txBody>
      </p:sp>
      <p:pic>
        <p:nvPicPr>
          <p:cNvPr id="7" name="Picture 6" descr="C:\Users\bharghava-b\Desktop\IJOAT Hdr.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839200" cy="1223645"/>
          </a:xfrm>
          <a:prstGeom prst="rect">
            <a:avLst/>
          </a:prstGeom>
          <a:noFill/>
          <a:ln>
            <a:noFill/>
          </a:ln>
        </p:spPr>
      </p:pic>
      <p:pic>
        <p:nvPicPr>
          <p:cNvPr id="1026" name="Picture 2" descr="Avanish Bhadaur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810000"/>
            <a:ext cx="1828800" cy="182880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entral Electronics Engineering Research Institu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4038600"/>
            <a:ext cx="952500" cy="5715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pPr marL="109728" algn="just"/>
            <a:r>
              <a:rPr lang="en-US" sz="1600" b="0" dirty="0" err="1">
                <a:latin typeface="Times New Roman" pitchFamily="18" charset="0"/>
                <a:cs typeface="Times New Roman" pitchFamily="18" charset="0"/>
              </a:rPr>
              <a:t>Avanish</a:t>
            </a:r>
            <a:r>
              <a:rPr lang="en-US" sz="1600" b="0" dirty="0">
                <a:latin typeface="Times New Roman" pitchFamily="18" charset="0"/>
                <a:cs typeface="Times New Roman" pitchFamily="18" charset="0"/>
              </a:rPr>
              <a:t> </a:t>
            </a:r>
            <a:r>
              <a:rPr lang="en-US" sz="1600" b="0" dirty="0" err="1">
                <a:latin typeface="Times New Roman" pitchFamily="18" charset="0"/>
                <a:cs typeface="Times New Roman" pitchFamily="18" charset="0"/>
              </a:rPr>
              <a:t>Bhadauria</a:t>
            </a:r>
            <a:r>
              <a:rPr lang="en-US" sz="1600" b="0" dirty="0">
                <a:latin typeface="Times New Roman" pitchFamily="18" charset="0"/>
                <a:cs typeface="Times New Roman" pitchFamily="18" charset="0"/>
              </a:rPr>
              <a:t> has done his </a:t>
            </a:r>
            <a:r>
              <a:rPr lang="en-US" sz="1600" b="0" dirty="0" err="1">
                <a:latin typeface="Times New Roman" pitchFamily="18" charset="0"/>
                <a:cs typeface="Times New Roman" pitchFamily="18" charset="0"/>
              </a:rPr>
              <a:t>B.Sc</a:t>
            </a:r>
            <a:r>
              <a:rPr lang="en-US" sz="1600" b="0" dirty="0">
                <a:latin typeface="Times New Roman" pitchFamily="18" charset="0"/>
                <a:cs typeface="Times New Roman" pitchFamily="18" charset="0"/>
              </a:rPr>
              <a:t> </a:t>
            </a:r>
            <a:r>
              <a:rPr lang="en-US" sz="1600" b="0" dirty="0" err="1">
                <a:latin typeface="Times New Roman" pitchFamily="18" charset="0"/>
                <a:cs typeface="Times New Roman" pitchFamily="18" charset="0"/>
              </a:rPr>
              <a:t>Hons</a:t>
            </a:r>
            <a:r>
              <a:rPr lang="en-US" sz="1600" b="0" dirty="0">
                <a:latin typeface="Times New Roman" pitchFamily="18" charset="0"/>
                <a:cs typeface="Times New Roman" pitchFamily="18" charset="0"/>
              </a:rPr>
              <a:t> in Physics at </a:t>
            </a:r>
            <a:r>
              <a:rPr lang="en-US" sz="1600" b="0" dirty="0" err="1">
                <a:latin typeface="Times New Roman" pitchFamily="18" charset="0"/>
                <a:cs typeface="Times New Roman" pitchFamily="18" charset="0"/>
              </a:rPr>
              <a:t>Dayalbagh</a:t>
            </a:r>
            <a:r>
              <a:rPr lang="en-US" sz="1600" b="0" dirty="0">
                <a:latin typeface="Times New Roman" pitchFamily="18" charset="0"/>
                <a:cs typeface="Times New Roman" pitchFamily="18" charset="0"/>
              </a:rPr>
              <a:t> Educational Institute in 1993 – 1996. And M.SC in Electronics at </a:t>
            </a:r>
            <a:r>
              <a:rPr lang="en-US" sz="1600" b="0" dirty="0" err="1">
                <a:latin typeface="Times New Roman" pitchFamily="18" charset="0"/>
                <a:cs typeface="Times New Roman" pitchFamily="18" charset="0"/>
              </a:rPr>
              <a:t>Jiwaji</a:t>
            </a:r>
            <a:r>
              <a:rPr lang="en-US" sz="1600" b="0" dirty="0">
                <a:latin typeface="Times New Roman" pitchFamily="18" charset="0"/>
                <a:cs typeface="Times New Roman" pitchFamily="18" charset="0"/>
              </a:rPr>
              <a:t> University in 1996 – 1998. Then completed his PhD in Microwave Photonics at University of Delhi in 1999 – 2005.</a:t>
            </a:r>
          </a:p>
          <a:p>
            <a:pPr marL="109728" algn="just"/>
            <a:endParaRPr lang="en-US" sz="1600" b="0" dirty="0">
              <a:latin typeface="Times New Roman" pitchFamily="18" charset="0"/>
              <a:cs typeface="Times New Roman" pitchFamily="18" charset="0"/>
            </a:endParaRPr>
          </a:p>
          <a:p>
            <a:pPr marL="109728" algn="just"/>
            <a:r>
              <a:rPr lang="en-US" sz="1600" b="0" dirty="0" err="1">
                <a:latin typeface="Times New Roman" pitchFamily="18" charset="0"/>
                <a:cs typeface="Times New Roman" pitchFamily="18" charset="0"/>
              </a:rPr>
              <a:t>Avanish</a:t>
            </a:r>
            <a:r>
              <a:rPr lang="en-US" sz="1600" b="0" dirty="0">
                <a:latin typeface="Times New Roman" pitchFamily="18" charset="0"/>
                <a:cs typeface="Times New Roman" pitchFamily="18" charset="0"/>
              </a:rPr>
              <a:t> </a:t>
            </a:r>
            <a:r>
              <a:rPr lang="en-US" sz="1600" b="0" dirty="0" err="1">
                <a:latin typeface="Times New Roman" pitchFamily="18" charset="0"/>
                <a:cs typeface="Times New Roman" pitchFamily="18" charset="0"/>
              </a:rPr>
              <a:t>Bhadauria</a:t>
            </a:r>
            <a:r>
              <a:rPr lang="en-US" sz="1600" b="0" dirty="0">
                <a:latin typeface="Times New Roman" pitchFamily="18" charset="0"/>
                <a:cs typeface="Times New Roman" pitchFamily="18" charset="0"/>
              </a:rPr>
              <a:t> worked as Junior Researcher at University of Delhi in April 1999–November 2001 (for 2 years 8 months) and as Senior Research fellow (CSIR) for one year in November 2001 – August 2003.</a:t>
            </a:r>
          </a:p>
          <a:p>
            <a:pPr marL="109728" algn="just"/>
            <a:endParaRPr lang="en-US" sz="1600" b="0" dirty="0">
              <a:latin typeface="Times New Roman" pitchFamily="18" charset="0"/>
              <a:cs typeface="Times New Roman" pitchFamily="18" charset="0"/>
            </a:endParaRPr>
          </a:p>
          <a:p>
            <a:pPr marL="109728" algn="just"/>
            <a:r>
              <a:rPr lang="en-US" sz="1600" b="0" dirty="0">
                <a:latin typeface="Times New Roman" pitchFamily="18" charset="0"/>
                <a:cs typeface="Times New Roman" pitchFamily="18" charset="0"/>
              </a:rPr>
              <a:t>And currently working at CSIR-Central Electronics Engineering Research Institute (CEERI) with 9 years’ experience from November 2005 – Present. </a:t>
            </a:r>
            <a:r>
              <a:rPr lang="en-US" sz="1600" b="0" dirty="0" err="1">
                <a:latin typeface="Times New Roman" pitchFamily="18" charset="0"/>
                <a:cs typeface="Times New Roman" pitchFamily="18" charset="0"/>
              </a:rPr>
              <a:t>Avanish</a:t>
            </a:r>
            <a:r>
              <a:rPr lang="en-US" sz="1600" b="0" dirty="0">
                <a:latin typeface="Times New Roman" pitchFamily="18" charset="0"/>
                <a:cs typeface="Times New Roman" pitchFamily="18" charset="0"/>
              </a:rPr>
              <a:t> </a:t>
            </a:r>
            <a:r>
              <a:rPr lang="en-US" sz="1600" b="0" dirty="0" err="1">
                <a:latin typeface="Times New Roman" pitchFamily="18" charset="0"/>
                <a:cs typeface="Times New Roman" pitchFamily="18" charset="0"/>
              </a:rPr>
              <a:t>Bhadauria</a:t>
            </a:r>
            <a:r>
              <a:rPr lang="en-US" sz="1600" b="0" dirty="0">
                <a:latin typeface="Times New Roman" pitchFamily="18" charset="0"/>
                <a:cs typeface="Times New Roman" pitchFamily="18" charset="0"/>
              </a:rPr>
              <a:t> is also a Member in Editorial Team for the International Journal of Advances in Engineering &amp; Technology.</a:t>
            </a:r>
            <a:endParaRPr lang="en-US" sz="1600" dirty="0">
              <a:latin typeface="Times New Roman" pitchFamily="18" charset="0"/>
              <a:cs typeface="Times New Roman" pitchFamily="18" charset="0"/>
            </a:endParaRPr>
          </a:p>
          <a:p>
            <a:pPr marL="109728" indent="0" algn="just">
              <a:buNone/>
            </a:pPr>
            <a:endParaRPr lang="en-US" sz="160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800113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00458"/>
            <a:ext cx="8458200" cy="5224272"/>
          </a:xfrm>
        </p:spPr>
        <p:txBody>
          <a:bodyPr>
            <a:noAutofit/>
          </a:bodyPr>
          <a:lstStyle/>
          <a:p>
            <a:pPr marL="109728" indent="0" algn="just">
              <a:buNone/>
            </a:pPr>
            <a:r>
              <a:rPr lang="en-US" sz="1600" b="0" dirty="0">
                <a:latin typeface="Times New Roman" pitchFamily="18" charset="0"/>
                <a:cs typeface="Times New Roman" pitchFamily="18" charset="0"/>
              </a:rPr>
              <a:t>The well recognized novel contribution in the field of vector control are alternative method (</a:t>
            </a:r>
            <a:r>
              <a:rPr lang="en-US" sz="1600" b="0" i="1" dirty="0">
                <a:latin typeface="Times New Roman" pitchFamily="18" charset="0"/>
                <a:cs typeface="Times New Roman" pitchFamily="18" charset="0"/>
              </a:rPr>
              <a:t>In-vitro</a:t>
            </a:r>
            <a:r>
              <a:rPr lang="en-US" sz="1600" b="0" dirty="0">
                <a:latin typeface="Times New Roman" pitchFamily="18" charset="0"/>
                <a:cs typeface="Times New Roman" pitchFamily="18" charset="0"/>
              </a:rPr>
              <a:t>) for studying the mode of action of </a:t>
            </a:r>
            <a:r>
              <a:rPr lang="en-US" sz="1600" b="0" dirty="0" err="1">
                <a:latin typeface="Times New Roman" pitchFamily="18" charset="0"/>
                <a:cs typeface="Times New Roman" pitchFamily="18" charset="0"/>
              </a:rPr>
              <a:t>Bti</a:t>
            </a:r>
            <a:r>
              <a:rPr lang="en-US" sz="1600" b="0" dirty="0">
                <a:latin typeface="Times New Roman" pitchFamily="18" charset="0"/>
                <a:cs typeface="Times New Roman" pitchFamily="18" charset="0"/>
              </a:rPr>
              <a:t> toxin in mosquito, New bacterial strains from marine soil for vector control, Bacterial culture supernatant for </a:t>
            </a:r>
            <a:r>
              <a:rPr lang="en-US" sz="1600" b="0" dirty="0" err="1">
                <a:latin typeface="Times New Roman" pitchFamily="18" charset="0"/>
                <a:cs typeface="Times New Roman" pitchFamily="18" charset="0"/>
              </a:rPr>
              <a:t>Ovi</a:t>
            </a:r>
            <a:r>
              <a:rPr lang="en-US" sz="1600" b="0" dirty="0">
                <a:latin typeface="Times New Roman" pitchFamily="18" charset="0"/>
                <a:cs typeface="Times New Roman" pitchFamily="18" charset="0"/>
              </a:rPr>
              <a:t>-position attraction of mosquitoes), ‘Chicken feather waste’ a source of bio-pesticide production in mosquito control and Biosynthesis of silver </a:t>
            </a:r>
            <a:r>
              <a:rPr lang="en-US" sz="1600" b="0" dirty="0" err="1">
                <a:latin typeface="Times New Roman" pitchFamily="18" charset="0"/>
                <a:cs typeface="Times New Roman" pitchFamily="18" charset="0"/>
              </a:rPr>
              <a:t>nano</a:t>
            </a:r>
            <a:r>
              <a:rPr lang="en-US" sz="1600" b="0" dirty="0">
                <a:latin typeface="Times New Roman" pitchFamily="18" charset="0"/>
                <a:cs typeface="Times New Roman" pitchFamily="18" charset="0"/>
              </a:rPr>
              <a:t>-particles from plant and bacteria for the control of mosquito vectors. </a:t>
            </a:r>
            <a:r>
              <a:rPr lang="en-US" sz="1600" b="0" dirty="0" smtClean="0">
                <a:latin typeface="Times New Roman" pitchFamily="18" charset="0"/>
                <a:cs typeface="Times New Roman" pitchFamily="18" charset="0"/>
              </a:rPr>
              <a:t>He </a:t>
            </a:r>
            <a:r>
              <a:rPr lang="en-US" sz="1600" b="0" dirty="0">
                <a:latin typeface="Times New Roman" pitchFamily="18" charset="0"/>
                <a:cs typeface="Times New Roman" pitchFamily="18" charset="0"/>
              </a:rPr>
              <a:t>has three Indian patents to his credit and filed another two in recent past. The technologies from patents of biological wastes (chicken feather waste) have been transferred to </a:t>
            </a:r>
            <a:r>
              <a:rPr lang="en-US" sz="1600" b="0" dirty="0" err="1">
                <a:latin typeface="Times New Roman" pitchFamily="18" charset="0"/>
                <a:cs typeface="Times New Roman" pitchFamily="18" charset="0"/>
              </a:rPr>
              <a:t>BioTech</a:t>
            </a:r>
            <a:r>
              <a:rPr lang="en-US" sz="1600" b="0" dirty="0">
                <a:latin typeface="Times New Roman" pitchFamily="18" charset="0"/>
                <a:cs typeface="Times New Roman" pitchFamily="18" charset="0"/>
              </a:rPr>
              <a:t> International Private Limited (BCIL), New Delhi, India for commercialization of product. </a:t>
            </a:r>
            <a:r>
              <a:rPr lang="en-US" sz="1600" b="0" dirty="0" smtClean="0">
                <a:latin typeface="Times New Roman" pitchFamily="18" charset="0"/>
                <a:cs typeface="Times New Roman" pitchFamily="18" charset="0"/>
              </a:rPr>
              <a:t>He </a:t>
            </a:r>
            <a:r>
              <a:rPr lang="en-US" sz="1600" b="0" dirty="0">
                <a:latin typeface="Times New Roman" pitchFamily="18" charset="0"/>
                <a:cs typeface="Times New Roman" pitchFamily="18" charset="0"/>
              </a:rPr>
              <a:t>has many awards for his contribution in the field of biomedical research including the “ICMR-Award” for outstanding contribution in Biomedical Research (Malaria, Elephantiasis, Vector Biology, Vector Control and Resistance Management). He has received “Best Researcher Award” for excellence in Professional &amp; Industry (Technology Achievement Awards-2014). </a:t>
            </a:r>
            <a:r>
              <a:rPr lang="en-US" sz="1600" b="0" dirty="0" smtClean="0">
                <a:latin typeface="Times New Roman" pitchFamily="18" charset="0"/>
                <a:cs typeface="Times New Roman" pitchFamily="18" charset="0"/>
              </a:rPr>
              <a:t>He </a:t>
            </a:r>
            <a:r>
              <a:rPr lang="en-US" sz="1600" b="0" dirty="0">
                <a:latin typeface="Times New Roman" pitchFamily="18" charset="0"/>
                <a:cs typeface="Times New Roman" pitchFamily="18" charset="0"/>
              </a:rPr>
              <a:t>is a member of several professional bodies Malaysian Society of Parasitology and Tropical Medicine (MSPT) and a registered guide and PhD examiner of Pondicherry Central University and </a:t>
            </a:r>
            <a:r>
              <a:rPr lang="en-US" sz="1600" b="0" dirty="0" err="1">
                <a:latin typeface="Times New Roman" pitchFamily="18" charset="0"/>
                <a:cs typeface="Times New Roman" pitchFamily="18" charset="0"/>
              </a:rPr>
              <a:t>Thiruvalluvar</a:t>
            </a:r>
            <a:r>
              <a:rPr lang="en-US" sz="1600" b="0" dirty="0">
                <a:latin typeface="Times New Roman" pitchFamily="18" charset="0"/>
                <a:cs typeface="Times New Roman" pitchFamily="18" charset="0"/>
              </a:rPr>
              <a:t> University, Tamil Nadu. </a:t>
            </a:r>
            <a:r>
              <a:rPr lang="en-US" sz="1600" b="0" dirty="0" smtClean="0">
                <a:latin typeface="Times New Roman" pitchFamily="18" charset="0"/>
                <a:cs typeface="Times New Roman" pitchFamily="18" charset="0"/>
              </a:rPr>
              <a:t>He </a:t>
            </a:r>
            <a:r>
              <a:rPr lang="en-US" sz="1600" b="0" dirty="0">
                <a:latin typeface="Times New Roman" pitchFamily="18" charset="0"/>
                <a:cs typeface="Times New Roman" pitchFamily="18" charset="0"/>
              </a:rPr>
              <a:t>has over 75 publications in National and International journals with all first and corresponding author. He has also three patents to his credit. He has contributed three books. The publications cover wide area</a:t>
            </a:r>
            <a:r>
              <a:rPr lang="en-US" sz="1600" b="0" dirty="0" smtClean="0">
                <a:latin typeface="Times New Roman" pitchFamily="18" charset="0"/>
                <a:cs typeface="Times New Roman" pitchFamily="18" charset="0"/>
              </a:rPr>
              <a:t>, </a:t>
            </a:r>
            <a:r>
              <a:rPr lang="en-US" sz="1600" b="0" dirty="0">
                <a:latin typeface="Times New Roman" pitchFamily="18" charset="0"/>
                <a:cs typeface="Times New Roman" pitchFamily="18" charset="0"/>
              </a:rPr>
              <a:t>bio-pesticides, biotechnology, molecular biology, </a:t>
            </a:r>
            <a:r>
              <a:rPr lang="en-US" sz="1600" b="0" dirty="0" smtClean="0">
                <a:latin typeface="Times New Roman" pitchFamily="18" charset="0"/>
                <a:cs typeface="Times New Roman" pitchFamily="18" charset="0"/>
              </a:rPr>
              <a:t>genetic </a:t>
            </a:r>
            <a:r>
              <a:rPr lang="en-US" sz="1600" b="0" dirty="0">
                <a:latin typeface="Times New Roman" pitchFamily="18" charset="0"/>
                <a:cs typeface="Times New Roman" pitchFamily="18" charset="0"/>
              </a:rPr>
              <a:t>diversity </a:t>
            </a:r>
            <a:r>
              <a:rPr lang="en-US" sz="1600" b="0" dirty="0" smtClean="0">
                <a:latin typeface="Times New Roman" pitchFamily="18" charset="0"/>
                <a:cs typeface="Times New Roman" pitchFamily="18" charset="0"/>
              </a:rPr>
              <a:t>etc.</a:t>
            </a:r>
          </a:p>
          <a:p>
            <a:pPr marL="109728" indent="0" algn="just">
              <a:buNone/>
            </a:pPr>
            <a:endParaRPr lang="en-US" sz="160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15400" cy="1223645"/>
          </a:xfrm>
          <a:prstGeom prst="rect">
            <a:avLst/>
          </a:prstGeom>
          <a:noFill/>
          <a:ln>
            <a:noFill/>
          </a:ln>
        </p:spPr>
      </p:pic>
      <p:sp>
        <p:nvSpPr>
          <p:cNvPr id="3" name="Title 2"/>
          <p:cNvSpPr>
            <a:spLocks noGrp="1"/>
          </p:cNvSpPr>
          <p:nvPr>
            <p:ph type="title"/>
          </p:nvPr>
        </p:nvSpPr>
        <p:spPr>
          <a:xfrm>
            <a:off x="1524000" y="533400"/>
            <a:ext cx="8077200" cy="1143000"/>
          </a:xfrm>
        </p:spPr>
        <p:txBody>
          <a:bodyPr>
            <a:normAutofit/>
          </a:bodyPr>
          <a:lstStyle/>
          <a:p>
            <a:r>
              <a:rPr lang="en-US" dirty="0" smtClean="0">
                <a:latin typeface="Times New Roman" pitchFamily="18" charset="0"/>
                <a:cs typeface="Times New Roman" pitchFamily="18" charset="0"/>
              </a:rPr>
              <a:t>Biography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65060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91600" cy="1223645"/>
          </a:xfrm>
          <a:prstGeom prst="rect">
            <a:avLst/>
          </a:prstGeom>
          <a:noFill/>
          <a:ln>
            <a:noFill/>
          </a:ln>
        </p:spPr>
      </p:pic>
      <p:sp>
        <p:nvSpPr>
          <p:cNvPr id="3" name="Title 2"/>
          <p:cNvSpPr>
            <a:spLocks noGrp="1"/>
          </p:cNvSpPr>
          <p:nvPr>
            <p:ph type="title"/>
          </p:nvPr>
        </p:nvSpPr>
        <p:spPr>
          <a:xfrm>
            <a:off x="1295400" y="304800"/>
            <a:ext cx="8229600" cy="1447800"/>
          </a:xfrm>
        </p:spPr>
        <p:txBody>
          <a:bodyPr>
            <a:normAutofit/>
          </a:bodyPr>
          <a:lstStyle/>
          <a:p>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Interest</a:t>
            </a:r>
            <a:endParaRPr lang="en-US" sz="28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09728" algn="just"/>
            <a:r>
              <a:rPr lang="en-US" sz="1600" b="0" dirty="0">
                <a:latin typeface="Times New Roman" pitchFamily="18" charset="0"/>
                <a:cs typeface="Times New Roman" pitchFamily="18" charset="0"/>
              </a:rPr>
              <a:t>Microwave photonics, THz electronics, RF/Optical MEMS, High speed VLSI interconnects, </a:t>
            </a:r>
            <a:r>
              <a:rPr lang="en-US" sz="1600" b="0" dirty="0" err="1">
                <a:latin typeface="Times New Roman" pitchFamily="18" charset="0"/>
                <a:cs typeface="Times New Roman" pitchFamily="18" charset="0"/>
              </a:rPr>
              <a:t>Microstrip</a:t>
            </a:r>
            <a:r>
              <a:rPr lang="en-US" sz="1600" b="0" dirty="0">
                <a:latin typeface="Times New Roman" pitchFamily="18" charset="0"/>
                <a:cs typeface="Times New Roman" pitchFamily="18" charset="0"/>
              </a:rPr>
              <a:t> antennae, </a:t>
            </a:r>
            <a:r>
              <a:rPr lang="en-US" sz="1600" b="0" dirty="0" err="1">
                <a:latin typeface="Times New Roman" pitchFamily="18" charset="0"/>
                <a:cs typeface="Times New Roman" pitchFamily="18" charset="0"/>
              </a:rPr>
              <a:t>Microstrip</a:t>
            </a:r>
            <a:r>
              <a:rPr lang="en-US" sz="1600" b="0" dirty="0">
                <a:latin typeface="Times New Roman" pitchFamily="18" charset="0"/>
                <a:cs typeface="Times New Roman" pitchFamily="18" charset="0"/>
              </a:rPr>
              <a:t> filters and Guided wave Optics.</a:t>
            </a:r>
            <a:endParaRPr lang="en-US" sz="2000" dirty="0" smtClean="0">
              <a:latin typeface="Times New Roman" pitchFamily="18" charset="0"/>
              <a:cs typeface="Times New Roman" pitchFamily="18" charset="0"/>
            </a:endParaRPr>
          </a:p>
          <a:p>
            <a:pPr marL="109728" indent="0" algn="just">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04957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15960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178</TotalTime>
  <Words>609</Words>
  <Application>Microsoft Office PowerPoint</Application>
  <PresentationFormat>On-screen Show (4:3)</PresentationFormat>
  <Paragraphs>26</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Essential</vt:lpstr>
      <vt:lpstr>PowerPoint Presentation</vt:lpstr>
      <vt:lpstr>PowerPoint Presentation</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65</cp:revision>
  <dcterms:created xsi:type="dcterms:W3CDTF">2014-09-03T06:02:07Z</dcterms:created>
  <dcterms:modified xsi:type="dcterms:W3CDTF">2015-10-20T13:53:11Z</dcterms:modified>
</cp:coreProperties>
</file>