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0" r:id="rId2"/>
    <p:sldId id="271" r:id="rId3"/>
    <p:sldId id="256" r:id="rId4"/>
    <p:sldId id="257" r:id="rId5"/>
    <p:sldId id="267" r:id="rId6"/>
    <p:sldId id="266" r:id="rId7"/>
    <p:sldId id="259" r:id="rId8"/>
    <p:sldId id="260" r:id="rId9"/>
    <p:sldId id="261" r:id="rId10"/>
    <p:sldId id="264" r:id="rId11"/>
    <p:sldId id="274" r:id="rId12"/>
    <p:sldId id="273"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1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D6A22AB-5AB0-4A2F-9612-B78601A3766D}" type="datetimeFigureOut">
              <a:rPr lang="en-US" smtClean="0"/>
              <a:t>9/26/2014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A1F9BAC-03C1-4CD0-B74D-455E103A2DB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D6A22AB-5AB0-4A2F-9612-B78601A3766D}" type="datetimeFigureOut">
              <a:rPr lang="en-US" smtClean="0"/>
              <a:t>9/26/2014</a:t>
            </a:fld>
            <a:endParaRPr lang="en-US"/>
          </a:p>
        </p:txBody>
      </p:sp>
      <p:sp>
        <p:nvSpPr>
          <p:cNvPr id="9" name="Slide Number Placeholder 8"/>
          <p:cNvSpPr>
            <a:spLocks noGrp="1"/>
          </p:cNvSpPr>
          <p:nvPr>
            <p:ph type="sldNum" sz="quarter" idx="15"/>
          </p:nvPr>
        </p:nvSpPr>
        <p:spPr/>
        <p:txBody>
          <a:bodyPr rtlCol="0"/>
          <a:lstStyle/>
          <a:p>
            <a:fld id="{3A1F9BAC-03C1-4CD0-B74D-455E103A2DB2}"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A1F9BAC-03C1-4CD0-B74D-455E103A2DB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D6A22AB-5AB0-4A2F-9612-B78601A3766D}" type="datetimeFigureOut">
              <a:rPr lang="en-US" smtClean="0"/>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F9BAC-03C1-4CD0-B74D-455E103A2DB2}"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D6A22AB-5AB0-4A2F-9612-B78601A3766D}" type="datetimeFigureOut">
              <a:rPr lang="en-US" smtClean="0"/>
              <a:t>9/26/2014</a:t>
            </a:fld>
            <a:endParaRPr lang="en-US"/>
          </a:p>
        </p:txBody>
      </p:sp>
      <p:sp>
        <p:nvSpPr>
          <p:cNvPr id="7" name="Slide Number Placeholder 6"/>
          <p:cNvSpPr>
            <a:spLocks noGrp="1"/>
          </p:cNvSpPr>
          <p:nvPr>
            <p:ph type="sldNum" sz="quarter" idx="11"/>
          </p:nvPr>
        </p:nvSpPr>
        <p:spPr/>
        <p:txBody>
          <a:bodyPr rtlCol="0"/>
          <a:lstStyle/>
          <a:p>
            <a:fld id="{3A1F9BAC-03C1-4CD0-B74D-455E103A2DB2}"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A22AB-5AB0-4A2F-9612-B78601A3766D}" type="datetimeFigureOut">
              <a:rPr lang="en-US" smtClean="0"/>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D6A22AB-5AB0-4A2F-9612-B78601A3766D}" type="datetimeFigureOut">
              <a:rPr lang="en-US" smtClean="0"/>
              <a:t>9/26/2014</a:t>
            </a:fld>
            <a:endParaRPr lang="en-US"/>
          </a:p>
        </p:txBody>
      </p:sp>
      <p:sp>
        <p:nvSpPr>
          <p:cNvPr id="22" name="Slide Number Placeholder 21"/>
          <p:cNvSpPr>
            <a:spLocks noGrp="1"/>
          </p:cNvSpPr>
          <p:nvPr>
            <p:ph type="sldNum" sz="quarter" idx="15"/>
          </p:nvPr>
        </p:nvSpPr>
        <p:spPr/>
        <p:txBody>
          <a:bodyPr rtlCol="0"/>
          <a:lstStyle/>
          <a:p>
            <a:fld id="{3A1F9BAC-03C1-4CD0-B74D-455E103A2DB2}"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D6A22AB-5AB0-4A2F-9612-B78601A3766D}" type="datetimeFigureOut">
              <a:rPr lang="en-US" smtClean="0"/>
              <a:t>9/26/2014</a:t>
            </a:fld>
            <a:endParaRPr lang="en-US"/>
          </a:p>
        </p:txBody>
      </p:sp>
      <p:sp>
        <p:nvSpPr>
          <p:cNvPr id="18" name="Slide Number Placeholder 17"/>
          <p:cNvSpPr>
            <a:spLocks noGrp="1"/>
          </p:cNvSpPr>
          <p:nvPr>
            <p:ph type="sldNum" sz="quarter" idx="11"/>
          </p:nvPr>
        </p:nvSpPr>
        <p:spPr/>
        <p:txBody>
          <a:bodyPr rtlCol="0"/>
          <a:lstStyle/>
          <a:p>
            <a:fld id="{3A1F9BAC-03C1-4CD0-B74D-455E103A2DB2}"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D6A22AB-5AB0-4A2F-9612-B78601A3766D}" type="datetimeFigureOut">
              <a:rPr lang="en-US" smtClean="0"/>
              <a:t>9/26/2014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A1F9BAC-03C1-4CD0-B74D-455E103A2D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68" y="-7938"/>
            <a:ext cx="9112332"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667000" y="903937"/>
            <a:ext cx="35052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solidFill>
                  <a:schemeClr val="bg1"/>
                </a:solidFill>
                <a:latin typeface="Stencil" panose="040409050D0802020404" pitchFamily="82" charset="0"/>
              </a:rPr>
              <a:t>OMICS Group</a:t>
            </a:r>
            <a:endParaRPr lang="en-US" sz="5400" b="1" dirty="0">
              <a:solidFill>
                <a:schemeClr val="bg1"/>
              </a:solidFill>
              <a:latin typeface="Stencil" panose="040409050D0802020404" pitchFamily="82" charset="0"/>
            </a:endParaRPr>
          </a:p>
        </p:txBody>
      </p:sp>
      <p:sp>
        <p:nvSpPr>
          <p:cNvPr id="3076" name="Rectangle 8"/>
          <p:cNvSpPr>
            <a:spLocks noChangeArrowheads="1"/>
          </p:cNvSpPr>
          <p:nvPr/>
        </p:nvSpPr>
        <p:spPr bwMode="auto">
          <a:xfrm>
            <a:off x="152400" y="6372225"/>
            <a:ext cx="579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0594"/>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152400" y="2971800"/>
            <a:ext cx="8610600" cy="3400425"/>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200" dirty="0" smtClean="0">
              <a:solidFill>
                <a:srgbClr val="0070C0"/>
              </a:solidFill>
              <a:latin typeface="Nyala" panose="02000504070300020003" pitchFamily="2" charset="0"/>
            </a:endParaRPr>
          </a:p>
          <a:p>
            <a:pPr>
              <a:defRPr/>
            </a:pPr>
            <a:endParaRPr lang="en-US" sz="2200" dirty="0">
              <a:solidFill>
                <a:srgbClr val="0070C0"/>
              </a:solidFill>
              <a:latin typeface="Nyala" panose="02000504070300020003" pitchFamily="2" charset="0"/>
            </a:endParaRPr>
          </a:p>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6686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75"/>
            <a:ext cx="7696200" cy="838200"/>
          </a:xfrm>
        </p:spPr>
        <p:txBody>
          <a:bodyPr>
            <a:normAutofit/>
          </a:bodyPr>
          <a:lstStyle/>
          <a:p>
            <a:pPr algn="ctr"/>
            <a:r>
              <a:rPr lang="en-US" b="1" dirty="0" smtClean="0">
                <a:effectLst/>
              </a:rPr>
              <a:t>Publications </a:t>
            </a:r>
            <a:r>
              <a:rPr lang="en-US" b="1" dirty="0" err="1" smtClean="0">
                <a:effectLst/>
              </a:rPr>
              <a:t>cont</a:t>
            </a:r>
            <a:r>
              <a:rPr lang="en-US" b="1" dirty="0" smtClean="0">
                <a:effectLst/>
              </a:rPr>
              <a:t>…</a:t>
            </a:r>
            <a:endParaRPr lang="en-US" b="1" dirty="0"/>
          </a:p>
        </p:txBody>
      </p:sp>
      <p:sp>
        <p:nvSpPr>
          <p:cNvPr id="3" name="Content Placeholder 2"/>
          <p:cNvSpPr>
            <a:spLocks noGrp="1"/>
          </p:cNvSpPr>
          <p:nvPr>
            <p:ph sz="quarter" idx="1"/>
          </p:nvPr>
        </p:nvSpPr>
        <p:spPr>
          <a:xfrm>
            <a:off x="419100" y="2514600"/>
            <a:ext cx="8153400" cy="3581400"/>
          </a:xfrm>
        </p:spPr>
        <p:txBody>
          <a:bodyPr>
            <a:noAutofit/>
          </a:bodyPr>
          <a:lstStyle/>
          <a:p>
            <a:pPr marL="0" lvl="0" indent="0">
              <a:buNone/>
            </a:pPr>
            <a:endParaRPr lang="en-IN" sz="1800" dirty="0" smtClean="0"/>
          </a:p>
          <a:p>
            <a:pPr lvl="0"/>
            <a:r>
              <a:rPr lang="en-IN" sz="1800" dirty="0" smtClean="0"/>
              <a:t>A </a:t>
            </a:r>
            <a:r>
              <a:rPr lang="en-IN" sz="1800" dirty="0"/>
              <a:t>classical stand point on concept of </a:t>
            </a:r>
            <a:r>
              <a:rPr lang="en-IN" sz="1800" dirty="0" err="1"/>
              <a:t>Puerperium</a:t>
            </a:r>
            <a:r>
              <a:rPr lang="en-IN" sz="1800" dirty="0"/>
              <a:t> (</a:t>
            </a:r>
            <a:r>
              <a:rPr lang="en-IN" sz="1800" dirty="0" err="1"/>
              <a:t>Sutikavastha</a:t>
            </a:r>
            <a:r>
              <a:rPr lang="en-IN" sz="1800" dirty="0"/>
              <a:t>) &amp; its management in Souvenir of National scientific seminar on reproductive health of women through Ayurveda organized by </a:t>
            </a:r>
            <a:r>
              <a:rPr lang="en-IN" sz="1800" dirty="0" err="1"/>
              <a:t>Rastriya</a:t>
            </a:r>
            <a:r>
              <a:rPr lang="en-IN" sz="1800" dirty="0"/>
              <a:t> Ayurveda </a:t>
            </a:r>
            <a:r>
              <a:rPr lang="en-IN" sz="1800" dirty="0" err="1"/>
              <a:t>Vidyapeetha</a:t>
            </a:r>
            <a:r>
              <a:rPr lang="en-IN" sz="1800" dirty="0"/>
              <a:t>, New Delhi during 24-25 February 2009.</a:t>
            </a:r>
            <a:endParaRPr lang="en-US" sz="1800" dirty="0"/>
          </a:p>
          <a:p>
            <a:pPr lvl="0"/>
            <a:r>
              <a:rPr lang="en-IN" sz="1800" dirty="0"/>
              <a:t>Role of certain herbal Preparations in the management of urinary tract infection in </a:t>
            </a:r>
            <a:r>
              <a:rPr lang="en-US" sz="1800" dirty="0"/>
              <a:t>“</a:t>
            </a:r>
            <a:r>
              <a:rPr lang="en-US" sz="1800" dirty="0" err="1"/>
              <a:t>Ayu</a:t>
            </a:r>
            <a:r>
              <a:rPr lang="en-US" sz="1800" dirty="0"/>
              <a:t>” Journal.</a:t>
            </a:r>
          </a:p>
          <a:p>
            <a:pPr lvl="0"/>
            <a:r>
              <a:rPr lang="en-IN" sz="1800" dirty="0"/>
              <a:t>Concept of Dietetics and its Importance in Ayurveda-J </a:t>
            </a:r>
            <a:r>
              <a:rPr lang="en-IN" sz="1800" dirty="0" err="1"/>
              <a:t>Homeop</a:t>
            </a:r>
            <a:r>
              <a:rPr lang="en-IN" sz="1800" dirty="0"/>
              <a:t> </a:t>
            </a:r>
            <a:r>
              <a:rPr lang="en-IN" sz="1800" dirty="0" err="1"/>
              <a:t>Ayurv</a:t>
            </a:r>
            <a:r>
              <a:rPr lang="en-IN" sz="1800" dirty="0"/>
              <a:t> Med 2014, 3:2</a:t>
            </a:r>
            <a:endParaRPr lang="en-US" sz="1800" dirty="0"/>
          </a:p>
          <a:p>
            <a:pPr lvl="0"/>
            <a:r>
              <a:rPr lang="en-IN" sz="1800" dirty="0"/>
              <a:t>Review on Pharmacological activity of </a:t>
            </a:r>
            <a:r>
              <a:rPr lang="en-IN" sz="1800" dirty="0" err="1"/>
              <a:t>Bhallataka-JDRAS:Vol</a:t>
            </a:r>
            <a:r>
              <a:rPr lang="en-IN" sz="1800" dirty="0"/>
              <a:t> XXXII, No 3-4, July-December </a:t>
            </a:r>
            <a:r>
              <a:rPr lang="en-IN" sz="1800" dirty="0" smtClean="0"/>
              <a:t>2011</a:t>
            </a:r>
            <a:endParaRPr lang="en-US" sz="1800" b="1" dirty="0" smtClean="0"/>
          </a:p>
          <a:p>
            <a:pPr lvl="0">
              <a:buFont typeface="Wingdings" panose="05000000000000000000" pitchFamily="2" charset="2"/>
              <a:buChar char="Ø"/>
            </a:pPr>
            <a:endParaRPr lang="en-US" sz="1800" b="1" dirty="0"/>
          </a:p>
          <a:p>
            <a:pPr lvl="0">
              <a:buFont typeface="Wingdings" panose="05000000000000000000" pitchFamily="2" charset="2"/>
              <a:buChar char="Ø"/>
            </a:pPr>
            <a:endParaRPr lang="en-US" sz="1800" b="1" dirty="0"/>
          </a:p>
        </p:txBody>
      </p:sp>
      <p:pic>
        <p:nvPicPr>
          <p:cNvPr id="1126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57200"/>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549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0052" y="1828800"/>
            <a:ext cx="4191000" cy="4648200"/>
          </a:xfrm>
        </p:spPr>
        <p:txBody>
          <a:bodyPr>
            <a:normAutofit fontScale="70000" lnSpcReduction="20000"/>
          </a:bodyPr>
          <a:lstStyle/>
          <a:p>
            <a:pPr>
              <a:buFont typeface="Wingdings" pitchFamily="2" charset="2"/>
              <a:buChar char="q"/>
              <a:defRPr/>
            </a:pPr>
            <a:endParaRPr lang="en-US" sz="2600" dirty="0" smtClean="0"/>
          </a:p>
          <a:p>
            <a:pPr>
              <a:buFont typeface="Wingdings" pitchFamily="2" charset="2"/>
              <a:buChar char="q"/>
              <a:defRPr/>
            </a:pPr>
            <a:r>
              <a:rPr lang="en-US" sz="3300" dirty="0" smtClean="0"/>
              <a:t>Journal </a:t>
            </a:r>
            <a:r>
              <a:rPr lang="en-US" sz="3300" dirty="0"/>
              <a:t>of Community Medicine &amp; Health </a:t>
            </a:r>
            <a:r>
              <a:rPr lang="en-US" sz="3300" dirty="0" smtClean="0"/>
              <a:t>Education</a:t>
            </a:r>
          </a:p>
          <a:p>
            <a:pPr marL="137160" indent="0">
              <a:buNone/>
              <a:defRPr/>
            </a:pPr>
            <a:endParaRPr lang="en-US" sz="3300" dirty="0"/>
          </a:p>
          <a:p>
            <a:pPr>
              <a:buFont typeface="Wingdings" pitchFamily="2" charset="2"/>
              <a:buChar char="q"/>
              <a:defRPr/>
            </a:pPr>
            <a:r>
              <a:rPr lang="en-US" sz="3300" dirty="0"/>
              <a:t>Internal Medicine: Open </a:t>
            </a:r>
            <a:r>
              <a:rPr lang="en-US" sz="3300" dirty="0" smtClean="0"/>
              <a:t>Access</a:t>
            </a:r>
          </a:p>
          <a:p>
            <a:pPr>
              <a:buFont typeface="Wingdings" pitchFamily="2" charset="2"/>
              <a:buChar char="q"/>
              <a:defRPr/>
            </a:pPr>
            <a:endParaRPr lang="en-US" sz="3300" dirty="0" smtClean="0"/>
          </a:p>
          <a:p>
            <a:pPr>
              <a:buFont typeface="Wingdings" pitchFamily="2" charset="2"/>
              <a:buChar char="q"/>
              <a:defRPr/>
            </a:pPr>
            <a:r>
              <a:rPr lang="en-US" sz="3300" dirty="0" smtClean="0"/>
              <a:t>General </a:t>
            </a:r>
            <a:r>
              <a:rPr lang="en-US" sz="3300" dirty="0"/>
              <a:t>Medicine: Open </a:t>
            </a:r>
            <a:r>
              <a:rPr lang="en-US" sz="3300" dirty="0" smtClean="0"/>
              <a:t>Access</a:t>
            </a:r>
          </a:p>
          <a:p>
            <a:pPr marL="137160" indent="0">
              <a:buNone/>
              <a:defRPr/>
            </a:pPr>
            <a:endParaRPr lang="en-US" sz="3300" dirty="0" smtClean="0"/>
          </a:p>
          <a:p>
            <a:pPr>
              <a:buFont typeface="Wingdings" pitchFamily="2" charset="2"/>
              <a:buChar char="q"/>
              <a:defRPr/>
            </a:pPr>
            <a:r>
              <a:rPr lang="en-US" sz="3300" dirty="0"/>
              <a:t>Journal of Vascular Medicine &amp; Surgery</a:t>
            </a:r>
            <a:r>
              <a:rPr lang="en-US" dirty="0"/>
              <a:t/>
            </a:r>
            <a:br>
              <a:rPr lang="en-US" dirty="0"/>
            </a:br>
            <a:r>
              <a:rPr lang="en-US" dirty="0"/>
              <a:t/>
            </a:r>
            <a:br>
              <a:rPr lang="en-US" dirty="0"/>
            </a:br>
            <a:endParaRPr lang="en-US" dirty="0"/>
          </a:p>
        </p:txBody>
      </p:sp>
      <p:pic>
        <p:nvPicPr>
          <p:cNvPr id="1536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 y="152400"/>
            <a:ext cx="83820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5363" name="Picture 3" descr="C:\Users\bhargavi-k\Desktop\alternative-integrative-medic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600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533400" y="1828800"/>
            <a:ext cx="6553200" cy="1143000"/>
          </a:xfrm>
        </p:spPr>
        <p:txBody>
          <a:bodyPr>
            <a:normAutofit/>
          </a:bodyPr>
          <a:lstStyle/>
          <a:p>
            <a:r>
              <a:rPr lang="en-US" b="1" dirty="0" smtClean="0"/>
              <a:t>Related Conferences </a:t>
            </a:r>
            <a:endParaRPr lang="en-US" b="1" dirty="0"/>
          </a:p>
        </p:txBody>
      </p:sp>
      <p:sp>
        <p:nvSpPr>
          <p:cNvPr id="8" name="Content Placeholder 7"/>
          <p:cNvSpPr>
            <a:spLocks noGrp="1"/>
          </p:cNvSpPr>
          <p:nvPr>
            <p:ph sz="quarter" idx="1"/>
          </p:nvPr>
        </p:nvSpPr>
        <p:spPr>
          <a:xfrm>
            <a:off x="381000" y="3429000"/>
            <a:ext cx="5181600" cy="2590800"/>
          </a:xfrm>
        </p:spPr>
        <p:txBody>
          <a:bodyPr>
            <a:normAutofit/>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169090"/>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169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1" y="1447800"/>
            <a:ext cx="8229600" cy="665162"/>
          </a:xfrm>
        </p:spPr>
        <p:txBody>
          <a:bodyPr>
            <a:normAutofit/>
          </a:bodyPr>
          <a:lstStyle/>
          <a:p>
            <a:pPr>
              <a:defRPr/>
            </a:pPr>
            <a:r>
              <a:rPr lang="en-US" sz="3600" dirty="0">
                <a:solidFill>
                  <a:schemeClr val="accent5">
                    <a:lumMod val="10000"/>
                  </a:schemeClr>
                </a:solidFill>
                <a:latin typeface="Andalus" panose="02020603050405020304" pitchFamily="18" charset="-78"/>
                <a:cs typeface="Andalus" panose="02020603050405020304" pitchFamily="18" charset="-78"/>
              </a:rPr>
              <a:t>OMICS Group Open Access </a:t>
            </a:r>
            <a:r>
              <a:rPr lang="en-US" sz="3600" dirty="0" smtClean="0">
                <a:solidFill>
                  <a:schemeClr val="accent5">
                    <a:lumMod val="10000"/>
                  </a:schemeClr>
                </a:solidFill>
                <a:latin typeface="Andalus" panose="02020603050405020304" pitchFamily="18" charset="-78"/>
                <a:cs typeface="Andalus" panose="02020603050405020304" pitchFamily="18" charset="-78"/>
              </a:rPr>
              <a:t>Membership</a:t>
            </a:r>
            <a:endParaRPr lang="en-US" sz="3600" dirty="0"/>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1" y="4724400"/>
            <a:ext cx="2811049" cy="197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523994" y="2209800"/>
            <a:ext cx="6086605" cy="2971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1026" name="Picture 2" descr="C:\Users\bhargavi-k\Desktop\AI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1000"/>
            <a:ext cx="82296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109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esciencecentral.org/journals/alternative-integrative-medicine.php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7582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7315200" cy="838200"/>
          </a:xfrm>
        </p:spPr>
        <p:txBody>
          <a:bodyPr>
            <a:noAutofit/>
          </a:bodyPr>
          <a:lstStyle/>
          <a:p>
            <a:pPr algn="ctr"/>
            <a:r>
              <a:rPr lang="en-US" sz="3600" dirty="0" smtClean="0">
                <a:solidFill>
                  <a:schemeClr val="tx1"/>
                </a:solidFill>
              </a:rPr>
              <a:t>Bio-Sketch of </a:t>
            </a:r>
            <a:r>
              <a:rPr lang="en-US" sz="3600" dirty="0" err="1">
                <a:solidFill>
                  <a:schemeClr val="tx1"/>
                </a:solidFill>
              </a:rPr>
              <a:t>Banamali</a:t>
            </a:r>
            <a:r>
              <a:rPr lang="en-US" sz="3600" dirty="0">
                <a:solidFill>
                  <a:schemeClr val="tx1"/>
                </a:solidFill>
              </a:rPr>
              <a:t> </a:t>
            </a:r>
            <a:r>
              <a:rPr lang="en-US" sz="3600" dirty="0" smtClean="0">
                <a:solidFill>
                  <a:schemeClr val="tx1"/>
                </a:solidFill>
              </a:rPr>
              <a:t>Das</a:t>
            </a:r>
            <a:endParaRPr lang="en-US" sz="3600" dirty="0">
              <a:solidFill>
                <a:schemeClr val="tx1"/>
              </a:solidFill>
            </a:endParaRPr>
          </a:p>
        </p:txBody>
      </p:sp>
      <p:pic>
        <p:nvPicPr>
          <p:cNvPr id="1433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1534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BANAMALI\Documents\Scanned Documents\Image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505200"/>
            <a:ext cx="2590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243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99" y="1447670"/>
            <a:ext cx="7772401" cy="838200"/>
          </a:xfrm>
        </p:spPr>
        <p:txBody>
          <a:bodyPr>
            <a:normAutofit/>
          </a:bodyPr>
          <a:lstStyle/>
          <a:p>
            <a:pPr algn="ctr"/>
            <a:r>
              <a:rPr lang="en-IN" sz="3600" b="1" dirty="0"/>
              <a:t>Biography</a:t>
            </a:r>
            <a:endParaRPr lang="en-US" sz="3600" b="1" dirty="0"/>
          </a:p>
        </p:txBody>
      </p:sp>
      <p:sp>
        <p:nvSpPr>
          <p:cNvPr id="3" name="Content Placeholder 2"/>
          <p:cNvSpPr>
            <a:spLocks noGrp="1"/>
          </p:cNvSpPr>
          <p:nvPr>
            <p:ph sz="quarter" idx="1"/>
          </p:nvPr>
        </p:nvSpPr>
        <p:spPr>
          <a:xfrm>
            <a:off x="381000" y="2590800"/>
            <a:ext cx="8153400" cy="3733800"/>
          </a:xfrm>
        </p:spPr>
        <p:txBody>
          <a:bodyPr>
            <a:noAutofit/>
          </a:bodyPr>
          <a:lstStyle/>
          <a:p>
            <a:pPr marL="137160" indent="0" algn="just">
              <a:buNone/>
            </a:pPr>
            <a:r>
              <a:rPr lang="en-IN" dirty="0" err="1" smtClean="0"/>
              <a:t>Dr</a:t>
            </a:r>
            <a:r>
              <a:rPr lang="en-IN" dirty="0" err="1"/>
              <a:t>.</a:t>
            </a:r>
            <a:r>
              <a:rPr lang="en-IN" dirty="0"/>
              <a:t> </a:t>
            </a:r>
            <a:r>
              <a:rPr lang="en-IN" dirty="0" err="1"/>
              <a:t>Banamali</a:t>
            </a:r>
            <a:r>
              <a:rPr lang="en-IN" dirty="0"/>
              <a:t> Das has Completed MD in </a:t>
            </a:r>
            <a:r>
              <a:rPr lang="en-IN" dirty="0" err="1"/>
              <a:t>Ayurvedic</a:t>
            </a:r>
            <a:r>
              <a:rPr lang="en-IN" dirty="0"/>
              <a:t> Medicine in 1999 and </a:t>
            </a:r>
            <a:r>
              <a:rPr lang="en-IN" dirty="0" err="1"/>
              <a:t>Ph.D</a:t>
            </a:r>
            <a:r>
              <a:rPr lang="en-IN" dirty="0"/>
              <a:t> (Ayurveda) in 2013. He has 7 years of experience in teaching in the undergraduate and postgraduate colleges of Ayurveda and became the examiner of Rajiv Gandhi University of Health Sciences, Bangalore, Karnataka, India. He has experience as a Research officer in CCRAS, Dept. of AYUSH, GOI from 2006 till date. He has published about nine research papers in National and International Journals, monographs etc</a:t>
            </a:r>
            <a:r>
              <a:rPr lang="en-IN" sz="2000" dirty="0"/>
              <a:t>.</a:t>
            </a:r>
            <a:endParaRPr lang="en-US" sz="2000" dirty="0"/>
          </a:p>
          <a:p>
            <a:pPr marL="137160" indent="0" algn="just">
              <a:buNone/>
            </a:pPr>
            <a:endParaRPr lang="en-US" sz="2000" dirty="0"/>
          </a:p>
        </p:txBody>
      </p:sp>
      <p:pic>
        <p:nvPicPr>
          <p:cNvPr id="102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4582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3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7924800" cy="838200"/>
          </a:xfrm>
        </p:spPr>
        <p:txBody>
          <a:bodyPr>
            <a:normAutofit/>
          </a:bodyPr>
          <a:lstStyle/>
          <a:p>
            <a:pPr algn="ctr"/>
            <a:r>
              <a:rPr lang="en-US" sz="3600" b="1" dirty="0" smtClean="0">
                <a:effectLst/>
              </a:rPr>
              <a:t>Research </a:t>
            </a:r>
            <a:r>
              <a:rPr lang="en-US" sz="3600" b="1" dirty="0">
                <a:effectLst/>
              </a:rPr>
              <a:t>I</a:t>
            </a:r>
            <a:r>
              <a:rPr lang="en-US" sz="3600" b="1" dirty="0" smtClean="0">
                <a:effectLst/>
              </a:rPr>
              <a:t>nterest</a:t>
            </a:r>
            <a:endParaRPr lang="en-US" sz="3600" b="1" dirty="0"/>
          </a:p>
        </p:txBody>
      </p:sp>
      <p:sp>
        <p:nvSpPr>
          <p:cNvPr id="3" name="Content Placeholder 2"/>
          <p:cNvSpPr>
            <a:spLocks noGrp="1"/>
          </p:cNvSpPr>
          <p:nvPr>
            <p:ph sz="quarter" idx="1"/>
          </p:nvPr>
        </p:nvSpPr>
        <p:spPr>
          <a:xfrm>
            <a:off x="381000" y="2590800"/>
            <a:ext cx="8077200" cy="3657600"/>
          </a:xfrm>
        </p:spPr>
        <p:txBody>
          <a:bodyPr>
            <a:noAutofit/>
          </a:bodyPr>
          <a:lstStyle/>
          <a:p>
            <a:pPr lvl="0"/>
            <a:endParaRPr lang="en-IN" sz="1800" dirty="0" smtClean="0"/>
          </a:p>
          <a:p>
            <a:pPr lvl="0"/>
            <a:r>
              <a:rPr lang="en-IN" sz="1800" dirty="0" smtClean="0"/>
              <a:t>Research </a:t>
            </a:r>
            <a:r>
              <a:rPr lang="en-IN" sz="1800" dirty="0"/>
              <a:t>experience as Research Officer(Ay) from August 2006 till date under Central Council for Research in </a:t>
            </a:r>
            <a:r>
              <a:rPr lang="en-IN" sz="1800" dirty="0" err="1"/>
              <a:t>Ayurvedic</a:t>
            </a:r>
            <a:r>
              <a:rPr lang="en-IN" sz="1800" dirty="0"/>
              <a:t> Sciences (CCRAS), New Delhi. </a:t>
            </a:r>
            <a:endParaRPr lang="en-US" sz="1800" dirty="0"/>
          </a:p>
          <a:p>
            <a:pPr lvl="0"/>
            <a:r>
              <a:rPr lang="en-IN" sz="1800" dirty="0"/>
              <a:t>Working as Investigator of the project “Evaluation of Clinical efficacy and safety of </a:t>
            </a:r>
            <a:r>
              <a:rPr lang="en-IN" sz="1800" dirty="0" err="1"/>
              <a:t>Bramha</a:t>
            </a:r>
            <a:r>
              <a:rPr lang="en-IN" sz="1800" dirty="0"/>
              <a:t> </a:t>
            </a:r>
            <a:r>
              <a:rPr lang="en-IN" sz="1800" dirty="0" err="1"/>
              <a:t>Rasayana</a:t>
            </a:r>
            <a:r>
              <a:rPr lang="en-IN" sz="1800" dirty="0"/>
              <a:t> in apparently healthy and elderly volunteers. </a:t>
            </a:r>
            <a:endParaRPr lang="en-US" sz="1800" dirty="0"/>
          </a:p>
          <a:p>
            <a:pPr lvl="0"/>
            <a:r>
              <a:rPr lang="en-IN" sz="1800" dirty="0"/>
              <a:t>Worked as Investigator for Clinical evaluation of </a:t>
            </a:r>
            <a:r>
              <a:rPr lang="en-IN" sz="1800" dirty="0" err="1"/>
              <a:t>Punarnavadi</a:t>
            </a:r>
            <a:r>
              <a:rPr lang="en-IN" sz="1800" dirty="0"/>
              <a:t> </a:t>
            </a:r>
            <a:r>
              <a:rPr lang="en-IN" sz="1800" dirty="0" err="1"/>
              <a:t>Mandoora</a:t>
            </a:r>
            <a:r>
              <a:rPr lang="en-IN" sz="1800" dirty="0"/>
              <a:t> and </a:t>
            </a:r>
            <a:r>
              <a:rPr lang="en-IN" sz="1800" dirty="0" err="1"/>
              <a:t>Dadimadi</a:t>
            </a:r>
            <a:r>
              <a:rPr lang="en-IN" sz="1800" dirty="0"/>
              <a:t> </a:t>
            </a:r>
            <a:r>
              <a:rPr lang="en-IN" sz="1800" dirty="0" err="1"/>
              <a:t>Ghrita</a:t>
            </a:r>
            <a:r>
              <a:rPr lang="en-IN" sz="1800" dirty="0"/>
              <a:t> in Iron deficiency Anaemia.</a:t>
            </a:r>
            <a:endParaRPr lang="en-US" sz="1800" dirty="0"/>
          </a:p>
          <a:p>
            <a:pPr lvl="0"/>
            <a:r>
              <a:rPr lang="en-IN" sz="1800" dirty="0"/>
              <a:t>Monitored the project “</a:t>
            </a:r>
            <a:r>
              <a:rPr lang="en-IN" sz="1800" dirty="0" err="1"/>
              <a:t>Multicentric</a:t>
            </a:r>
            <a:r>
              <a:rPr lang="en-IN" sz="1800" dirty="0"/>
              <a:t> Open Clinical Trial on </a:t>
            </a:r>
            <a:r>
              <a:rPr lang="en-IN" sz="1800" dirty="0" err="1"/>
              <a:t>Dhatri</a:t>
            </a:r>
            <a:r>
              <a:rPr lang="en-IN" sz="1800" dirty="0"/>
              <a:t> </a:t>
            </a:r>
            <a:r>
              <a:rPr lang="en-IN" sz="1800" dirty="0" err="1"/>
              <a:t>lauha</a:t>
            </a:r>
            <a:r>
              <a:rPr lang="en-IN" sz="1800" dirty="0"/>
              <a:t> and </a:t>
            </a:r>
            <a:r>
              <a:rPr lang="en-IN" sz="1800" dirty="0" err="1"/>
              <a:t>Annabhedi</a:t>
            </a:r>
            <a:r>
              <a:rPr lang="en-IN" sz="1800" dirty="0"/>
              <a:t> </a:t>
            </a:r>
            <a:r>
              <a:rPr lang="en-IN" sz="1800" dirty="0" err="1"/>
              <a:t>Chenduram</a:t>
            </a:r>
            <a:r>
              <a:rPr lang="en-IN" sz="1800" dirty="0"/>
              <a:t> in Iron Deficiency Anaemia’, during posting at CCRAS, Head quarter, New Delhi.</a:t>
            </a:r>
            <a:endParaRPr lang="en-US" sz="1800" dirty="0"/>
          </a:p>
          <a:p>
            <a:pPr lvl="0">
              <a:buFont typeface="Wingdings" panose="05000000000000000000" pitchFamily="2" charset="2"/>
              <a:buChar char="Ø"/>
            </a:pPr>
            <a:endParaRPr lang="en-US" sz="1800" dirty="0"/>
          </a:p>
        </p:txBody>
      </p:sp>
      <p:pic>
        <p:nvPicPr>
          <p:cNvPr id="307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651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057400"/>
            <a:ext cx="8001000" cy="838200"/>
          </a:xfrm>
        </p:spPr>
        <p:txBody>
          <a:bodyPr>
            <a:normAutofit/>
          </a:bodyPr>
          <a:lstStyle/>
          <a:p>
            <a:pPr algn="ctr"/>
            <a:r>
              <a:rPr lang="en-US" sz="3600" b="1" dirty="0" smtClean="0"/>
              <a:t>Research Interests</a:t>
            </a:r>
            <a:endParaRPr lang="en-US" sz="3600" b="1" dirty="0"/>
          </a:p>
        </p:txBody>
      </p:sp>
      <p:sp>
        <p:nvSpPr>
          <p:cNvPr id="3" name="Content Placeholder 2"/>
          <p:cNvSpPr>
            <a:spLocks noGrp="1"/>
          </p:cNvSpPr>
          <p:nvPr>
            <p:ph sz="quarter" idx="1"/>
          </p:nvPr>
        </p:nvSpPr>
        <p:spPr>
          <a:xfrm>
            <a:off x="304800" y="2667000"/>
            <a:ext cx="8305800" cy="3733800"/>
          </a:xfrm>
        </p:spPr>
        <p:txBody>
          <a:bodyPr>
            <a:normAutofit/>
          </a:bodyPr>
          <a:lstStyle/>
          <a:p>
            <a:pPr marL="0" lvl="0" indent="0">
              <a:buNone/>
            </a:pPr>
            <a:endParaRPr lang="en-IN" dirty="0" smtClean="0"/>
          </a:p>
          <a:p>
            <a:pPr lvl="0"/>
            <a:r>
              <a:rPr lang="en-IN" dirty="0" smtClean="0"/>
              <a:t>Worked </a:t>
            </a:r>
            <a:r>
              <a:rPr lang="en-IN" dirty="0"/>
              <a:t>as Co-investigator for the clinical trial projects </a:t>
            </a:r>
            <a:r>
              <a:rPr lang="en-IN" dirty="0" err="1"/>
              <a:t>Manodvega</a:t>
            </a:r>
            <a:r>
              <a:rPr lang="en-IN" dirty="0"/>
              <a:t> allotted by C.C.R.A.S. Head quarter, New Delhi. </a:t>
            </a:r>
            <a:endParaRPr lang="en-US" dirty="0"/>
          </a:p>
          <a:p>
            <a:pPr lvl="0"/>
            <a:r>
              <a:rPr lang="en-IN" dirty="0"/>
              <a:t>Worked as Honorary Clinical Registrar for 2 years at I.P.G.T. &amp; R.A., Jamnagar, from January 1998 to December 1999.</a:t>
            </a:r>
            <a:endParaRPr lang="en-US" dirty="0"/>
          </a:p>
          <a:p>
            <a:pPr lvl="0"/>
            <a:r>
              <a:rPr lang="en-IN" dirty="0"/>
              <a:t>Attended various Medical camps during posting at various institutes of CCRAS.</a:t>
            </a:r>
            <a:endParaRPr lang="en-US" dirty="0"/>
          </a:p>
          <a:p>
            <a:pPr marL="137160" indent="0">
              <a:buNone/>
            </a:pPr>
            <a:endParaRPr lang="en-US" dirty="0"/>
          </a:p>
        </p:txBody>
      </p:sp>
      <p:pic>
        <p:nvPicPr>
          <p:cNvPr id="409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09600"/>
            <a:ext cx="85344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73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363065"/>
            <a:ext cx="8153401" cy="770536"/>
          </a:xfrm>
        </p:spPr>
        <p:txBody>
          <a:bodyPr>
            <a:normAutofit/>
          </a:bodyPr>
          <a:lstStyle/>
          <a:p>
            <a:r>
              <a:rPr lang="en-IN" b="1" dirty="0"/>
              <a:t>Training Programmes </a:t>
            </a:r>
            <a:r>
              <a:rPr lang="en-IN" b="1" dirty="0" smtClean="0"/>
              <a:t>attended</a:t>
            </a:r>
            <a:endParaRPr lang="en-US" dirty="0"/>
          </a:p>
        </p:txBody>
      </p:sp>
      <p:sp>
        <p:nvSpPr>
          <p:cNvPr id="3" name="Content Placeholder 2"/>
          <p:cNvSpPr>
            <a:spLocks noGrp="1"/>
          </p:cNvSpPr>
          <p:nvPr>
            <p:ph sz="quarter" idx="1"/>
          </p:nvPr>
        </p:nvSpPr>
        <p:spPr>
          <a:xfrm>
            <a:off x="381000" y="2362200"/>
            <a:ext cx="8229600" cy="3810000"/>
          </a:xfrm>
        </p:spPr>
        <p:txBody>
          <a:bodyPr>
            <a:noAutofit/>
          </a:bodyPr>
          <a:lstStyle/>
          <a:p>
            <a:pPr lvl="0"/>
            <a:endParaRPr lang="en-IN" sz="1800" dirty="0" smtClean="0"/>
          </a:p>
          <a:p>
            <a:pPr lvl="0"/>
            <a:r>
              <a:rPr lang="en-IN" sz="1800" dirty="0" smtClean="0"/>
              <a:t>Participated </a:t>
            </a:r>
            <a:r>
              <a:rPr lang="en-IN" sz="1800" dirty="0"/>
              <a:t>in the Capacity Building Training Programme on </a:t>
            </a:r>
            <a:r>
              <a:rPr lang="en-IN" sz="1800" dirty="0" err="1"/>
              <a:t>Pharmacovigilance</a:t>
            </a:r>
            <a:r>
              <a:rPr lang="en-IN" sz="1800" dirty="0"/>
              <a:t>, conducted by Gujarat Ayurveda University, Jamnagar, at JB Roy State Ayurveda College, Kolkata on 4</a:t>
            </a:r>
            <a:r>
              <a:rPr lang="en-IN" sz="1800" baseline="30000" dirty="0"/>
              <a:t>th</a:t>
            </a:r>
            <a:r>
              <a:rPr lang="en-IN" sz="1800" dirty="0"/>
              <a:t> -5</a:t>
            </a:r>
            <a:r>
              <a:rPr lang="en-IN" sz="1800" baseline="30000" dirty="0"/>
              <a:t>th</a:t>
            </a:r>
            <a:r>
              <a:rPr lang="en-IN" sz="1800" dirty="0"/>
              <a:t> December 2010.</a:t>
            </a:r>
            <a:endParaRPr lang="en-US" sz="1800" dirty="0"/>
          </a:p>
          <a:p>
            <a:pPr lvl="0"/>
            <a:r>
              <a:rPr lang="en-IN" sz="1800" dirty="0"/>
              <a:t>Participated in the Training Programme on “</a:t>
            </a:r>
            <a:r>
              <a:rPr lang="en-IN" sz="1800" dirty="0" err="1"/>
              <a:t>Ayu</a:t>
            </a:r>
            <a:r>
              <a:rPr lang="en-IN" sz="1800" dirty="0"/>
              <a:t> Soft” organized by C-DAC, Mumbai on 15</a:t>
            </a:r>
            <a:r>
              <a:rPr lang="en-IN" sz="1800" baseline="30000" dirty="0"/>
              <a:t>th</a:t>
            </a:r>
            <a:r>
              <a:rPr lang="en-IN" sz="1800" dirty="0"/>
              <a:t> -16</a:t>
            </a:r>
            <a:r>
              <a:rPr lang="en-IN" sz="1800" baseline="30000" dirty="0"/>
              <a:t>th</a:t>
            </a:r>
            <a:r>
              <a:rPr lang="en-IN" sz="1800" dirty="0"/>
              <a:t> April 2010 at NRIADD, Bhubaneswar.</a:t>
            </a:r>
            <a:endParaRPr lang="en-US" sz="1800" dirty="0"/>
          </a:p>
          <a:p>
            <a:pPr lvl="0"/>
            <a:r>
              <a:rPr lang="en-IN" sz="1800" dirty="0"/>
              <a:t>Participated “Training workshop on Research Methodology” organized by C.C.R.A.S. Headquarters, under W.H.O. Biennium on 8</a:t>
            </a:r>
            <a:r>
              <a:rPr lang="en-IN" sz="1800" baseline="30000" dirty="0"/>
              <a:t>th</a:t>
            </a:r>
            <a:r>
              <a:rPr lang="en-IN" sz="1800" dirty="0"/>
              <a:t> to 9</a:t>
            </a:r>
            <a:r>
              <a:rPr lang="en-IN" sz="1800" baseline="30000" dirty="0"/>
              <a:t>th</a:t>
            </a:r>
            <a:r>
              <a:rPr lang="en-IN" sz="1800" dirty="0"/>
              <a:t> December 2006.</a:t>
            </a:r>
            <a:endParaRPr lang="en-US" sz="1800" dirty="0"/>
          </a:p>
          <a:p>
            <a:pPr lvl="0"/>
            <a:r>
              <a:rPr lang="en-IN" sz="1800" dirty="0"/>
              <a:t>Participated Training programme on “</a:t>
            </a:r>
            <a:r>
              <a:rPr lang="en-IN" sz="1800" dirty="0" err="1"/>
              <a:t>Multicentric</a:t>
            </a:r>
            <a:r>
              <a:rPr lang="en-IN" sz="1800" dirty="0"/>
              <a:t> Open Clinical Trial of selected drugs in Iron deficiency Anaemia” organized by C.C.R.A.S. Headquarters, on 26</a:t>
            </a:r>
            <a:r>
              <a:rPr lang="en-IN" sz="1800" baseline="30000" dirty="0"/>
              <a:t>th</a:t>
            </a:r>
            <a:r>
              <a:rPr lang="en-IN" sz="1800" dirty="0"/>
              <a:t>-27</a:t>
            </a:r>
            <a:r>
              <a:rPr lang="en-IN" sz="1800" baseline="30000" dirty="0"/>
              <a:t>th</a:t>
            </a:r>
            <a:r>
              <a:rPr lang="en-IN" sz="1800" dirty="0"/>
              <a:t> April 2007.  </a:t>
            </a:r>
            <a:endParaRPr lang="en-US" sz="1800" dirty="0"/>
          </a:p>
          <a:p>
            <a:pPr>
              <a:buFont typeface="Wingdings" panose="05000000000000000000" pitchFamily="2" charset="2"/>
              <a:buChar char="Ø"/>
            </a:pPr>
            <a:endParaRPr lang="en-US" sz="1800" dirty="0"/>
          </a:p>
        </p:txBody>
      </p:sp>
      <p:pic>
        <p:nvPicPr>
          <p:cNvPr id="512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793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7696200" cy="685800"/>
          </a:xfrm>
        </p:spPr>
        <p:txBody>
          <a:bodyPr>
            <a:normAutofit/>
          </a:bodyPr>
          <a:lstStyle/>
          <a:p>
            <a:pPr algn="ctr"/>
            <a:r>
              <a:rPr lang="en-IN" b="1" dirty="0" smtClean="0"/>
              <a:t>Training </a:t>
            </a:r>
            <a:r>
              <a:rPr lang="en-IN" b="1" dirty="0"/>
              <a:t>Programmes </a:t>
            </a:r>
            <a:r>
              <a:rPr lang="en-IN" b="1" dirty="0" smtClean="0"/>
              <a:t>attended</a:t>
            </a:r>
            <a:endParaRPr lang="en-US" dirty="0"/>
          </a:p>
        </p:txBody>
      </p:sp>
      <p:sp>
        <p:nvSpPr>
          <p:cNvPr id="3" name="Content Placeholder 2"/>
          <p:cNvSpPr>
            <a:spLocks noGrp="1"/>
          </p:cNvSpPr>
          <p:nvPr>
            <p:ph sz="quarter" idx="1"/>
          </p:nvPr>
        </p:nvSpPr>
        <p:spPr>
          <a:xfrm>
            <a:off x="457200" y="2667000"/>
            <a:ext cx="7924800" cy="3657600"/>
          </a:xfrm>
        </p:spPr>
        <p:txBody>
          <a:bodyPr>
            <a:noAutofit/>
          </a:bodyPr>
          <a:lstStyle/>
          <a:p>
            <a:pPr lvl="0"/>
            <a:endParaRPr lang="en-IN" sz="1800" dirty="0" smtClean="0"/>
          </a:p>
          <a:p>
            <a:pPr lvl="0"/>
            <a:r>
              <a:rPr lang="en-IN" sz="1800" dirty="0" smtClean="0"/>
              <a:t>Training </a:t>
            </a:r>
            <a:r>
              <a:rPr lang="en-IN" sz="1800" dirty="0"/>
              <a:t>workshop on Research Methodology for the faculty members of Government </a:t>
            </a:r>
            <a:r>
              <a:rPr lang="en-IN" sz="1800" dirty="0" err="1"/>
              <a:t>Ayurvedic</a:t>
            </a:r>
            <a:r>
              <a:rPr lang="en-IN" sz="1800" dirty="0"/>
              <a:t> Post Graduate Institutions, under aegis of WHO on 15</a:t>
            </a:r>
            <a:r>
              <a:rPr lang="en-IN" sz="1800" baseline="30000" dirty="0"/>
              <a:t>th</a:t>
            </a:r>
            <a:r>
              <a:rPr lang="en-IN" sz="1800" dirty="0"/>
              <a:t>-16</a:t>
            </a:r>
            <a:r>
              <a:rPr lang="en-IN" sz="1800" baseline="30000" dirty="0"/>
              <a:t>th</a:t>
            </a:r>
            <a:r>
              <a:rPr lang="en-IN" sz="1800" dirty="0"/>
              <a:t> December2007.</a:t>
            </a:r>
            <a:endParaRPr lang="en-US" sz="1800" dirty="0"/>
          </a:p>
          <a:p>
            <a:pPr lvl="0"/>
            <a:r>
              <a:rPr lang="en-IN" sz="1800" dirty="0"/>
              <a:t> Training Workshop on Laboratory Techniques for Anticancer Drug Screening sponsored by CCRAS and organized by Anticancer Drug Screening Facility, Tata Memorial Centre, ACTREC, </a:t>
            </a:r>
            <a:r>
              <a:rPr lang="en-IN" sz="1800" dirty="0" err="1"/>
              <a:t>Navi</a:t>
            </a:r>
            <a:r>
              <a:rPr lang="en-IN" sz="1800" dirty="0"/>
              <a:t> Mumbai-410210.</a:t>
            </a:r>
            <a:endParaRPr lang="en-US" sz="1800" dirty="0"/>
          </a:p>
          <a:p>
            <a:pPr lvl="0"/>
            <a:r>
              <a:rPr lang="en-IN" sz="1800" dirty="0"/>
              <a:t>Participated the Training programme regarding implementation of ISO 9001-2008 based on Quality management system on 20.03.2009 at Committee room, C.C.R.A.S. Headquarters, New Delhi</a:t>
            </a:r>
            <a:r>
              <a:rPr lang="en-IN" sz="1800" dirty="0" smtClean="0"/>
              <a:t>.</a:t>
            </a:r>
            <a:endParaRPr lang="en-US" sz="1800" dirty="0"/>
          </a:p>
        </p:txBody>
      </p:sp>
      <p:pic>
        <p:nvPicPr>
          <p:cNvPr id="614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8305800" cy="1272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30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32337"/>
            <a:ext cx="7772400" cy="685800"/>
          </a:xfrm>
        </p:spPr>
        <p:txBody>
          <a:bodyPr>
            <a:normAutofit/>
          </a:bodyPr>
          <a:lstStyle/>
          <a:p>
            <a:pPr algn="ctr"/>
            <a:r>
              <a:rPr lang="en-IN" b="1" dirty="0" smtClean="0"/>
              <a:t>Publications</a:t>
            </a:r>
            <a:endParaRPr lang="en-US" dirty="0"/>
          </a:p>
        </p:txBody>
      </p:sp>
      <p:sp>
        <p:nvSpPr>
          <p:cNvPr id="3" name="Content Placeholder 2"/>
          <p:cNvSpPr>
            <a:spLocks noGrp="1"/>
          </p:cNvSpPr>
          <p:nvPr>
            <p:ph sz="quarter" idx="1"/>
          </p:nvPr>
        </p:nvSpPr>
        <p:spPr>
          <a:xfrm>
            <a:off x="364299" y="2057400"/>
            <a:ext cx="8077200" cy="4191000"/>
          </a:xfrm>
        </p:spPr>
        <p:txBody>
          <a:bodyPr>
            <a:noAutofit/>
          </a:bodyPr>
          <a:lstStyle/>
          <a:p>
            <a:pPr lvl="0"/>
            <a:endParaRPr lang="en-IN" sz="1800" dirty="0" smtClean="0"/>
          </a:p>
          <a:p>
            <a:pPr lvl="0"/>
            <a:r>
              <a:rPr lang="en-IN" sz="1800" dirty="0" smtClean="0"/>
              <a:t>Effect </a:t>
            </a:r>
            <a:r>
              <a:rPr lang="en-IN" sz="1800" dirty="0"/>
              <a:t>of some </a:t>
            </a:r>
            <a:r>
              <a:rPr lang="en-IN" sz="1800" dirty="0" err="1"/>
              <a:t>Ayurvedic</a:t>
            </a:r>
            <a:r>
              <a:rPr lang="en-IN" sz="1800" dirty="0"/>
              <a:t> preparations in the management of Urinary tract infection in Journal of Research in Ayurveda &amp; Siddha, CCRAS, New Delhi.</a:t>
            </a:r>
            <a:endParaRPr lang="en-US" sz="1800" dirty="0"/>
          </a:p>
          <a:p>
            <a:pPr lvl="0"/>
            <a:r>
              <a:rPr lang="en-IN" sz="1800" dirty="0"/>
              <a:t>“</a:t>
            </a:r>
            <a:r>
              <a:rPr lang="en-IN" sz="1800" dirty="0" err="1"/>
              <a:t>Parijata</a:t>
            </a:r>
            <a:r>
              <a:rPr lang="en-IN" sz="1800" dirty="0"/>
              <a:t>’ an Medico-historical </a:t>
            </a:r>
            <a:r>
              <a:rPr lang="en-IN" sz="1800" dirty="0" err="1"/>
              <a:t>review”in</a:t>
            </a:r>
            <a:r>
              <a:rPr lang="en-IN" sz="1800" dirty="0"/>
              <a:t> Journal of History of Indian Medicine, Indian Institute of History of Medicine.</a:t>
            </a:r>
            <a:endParaRPr lang="en-US" sz="1800" dirty="0"/>
          </a:p>
          <a:p>
            <a:pPr lvl="0"/>
            <a:r>
              <a:rPr lang="en-IN" sz="1800" dirty="0"/>
              <a:t>Concept of </a:t>
            </a:r>
            <a:r>
              <a:rPr lang="en-IN" sz="1800" dirty="0" err="1"/>
              <a:t>Rasayana</a:t>
            </a:r>
            <a:r>
              <a:rPr lang="en-IN" sz="1800" dirty="0"/>
              <a:t> Therapy with special reference To AIDS in AYU journal.</a:t>
            </a:r>
            <a:endParaRPr lang="en-US" sz="1800" dirty="0"/>
          </a:p>
          <a:p>
            <a:pPr lvl="0"/>
            <a:r>
              <a:rPr lang="en-IN" sz="1800" dirty="0"/>
              <a:t>Effect of </a:t>
            </a:r>
            <a:r>
              <a:rPr lang="en-IN" sz="1800" dirty="0" err="1"/>
              <a:t>Laghumasha</a:t>
            </a:r>
            <a:r>
              <a:rPr lang="en-IN" sz="1800" dirty="0"/>
              <a:t> </a:t>
            </a:r>
            <a:r>
              <a:rPr lang="en-IN" sz="1800" dirty="0" err="1"/>
              <a:t>Taila</a:t>
            </a:r>
            <a:r>
              <a:rPr lang="en-IN" sz="1800" dirty="0"/>
              <a:t> </a:t>
            </a:r>
            <a:r>
              <a:rPr lang="en-IN" sz="1800" dirty="0" err="1"/>
              <a:t>Nasya</a:t>
            </a:r>
            <a:r>
              <a:rPr lang="en-IN" sz="1800" dirty="0"/>
              <a:t> in </a:t>
            </a:r>
            <a:r>
              <a:rPr lang="en-IN" sz="1800" dirty="0" err="1"/>
              <a:t>Apabahuka</a:t>
            </a:r>
            <a:r>
              <a:rPr lang="en-IN" sz="1800" dirty="0"/>
              <a:t> (Frozen shoulder) in AYU journal.</a:t>
            </a:r>
            <a:endParaRPr lang="en-US" sz="1800" dirty="0"/>
          </a:p>
          <a:p>
            <a:pPr lvl="0"/>
            <a:r>
              <a:rPr lang="en-IN" sz="1800" dirty="0"/>
              <a:t>Role of </a:t>
            </a:r>
            <a:r>
              <a:rPr lang="en-IN" sz="1800" dirty="0" err="1"/>
              <a:t>Rasayana</a:t>
            </a:r>
            <a:r>
              <a:rPr lang="en-IN" sz="1800" dirty="0"/>
              <a:t> in Geriatric Health Care with special reference to </a:t>
            </a:r>
            <a:r>
              <a:rPr lang="en-IN" sz="1800" dirty="0" err="1"/>
              <a:t>Rajonivritti</a:t>
            </a:r>
            <a:r>
              <a:rPr lang="en-IN" sz="1800" dirty="0"/>
              <a:t> in Souvenir of National Workshop on Problems of Ageing Women preventive and curative aspects organized by IPGT&amp;RA, Jamnagar during 20-21 July 2008</a:t>
            </a:r>
            <a:r>
              <a:rPr lang="en-IN" dirty="0"/>
              <a:t>.</a:t>
            </a:r>
            <a:endParaRPr lang="en-US" dirty="0"/>
          </a:p>
        </p:txBody>
      </p:sp>
      <p:pic>
        <p:nvPicPr>
          <p:cNvPr id="7170"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98862"/>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68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4895</TotalTime>
  <Words>955</Words>
  <Application>Microsoft Office PowerPoint</Application>
  <PresentationFormat>On-screen Show (4:3)</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PowerPoint Presentation</vt:lpstr>
      <vt:lpstr>PowerPoint Presentation</vt:lpstr>
      <vt:lpstr>Bio-Sketch of Banamali Das</vt:lpstr>
      <vt:lpstr>Biography</vt:lpstr>
      <vt:lpstr>Research Interest</vt:lpstr>
      <vt:lpstr>Research Interests</vt:lpstr>
      <vt:lpstr>Training Programmes attended</vt:lpstr>
      <vt:lpstr>Training Programmes attended</vt:lpstr>
      <vt:lpstr>Publications</vt:lpstr>
      <vt:lpstr>Publications cont…</vt:lpstr>
      <vt:lpstr>PowerPoint Presentation</vt:lpstr>
      <vt:lpstr>Related Conferences </vt:lpstr>
      <vt:lpstr>OMICS Group Open Access Membership</vt:lpstr>
    </vt:vector>
  </TitlesOfParts>
  <Company>M. D. Anderson Cancer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Singh,Pankaj Kumar  (ro-whm6nnn1)</dc:creator>
  <cp:lastModifiedBy>Bhargavi Kancherla</cp:lastModifiedBy>
  <cp:revision>61</cp:revision>
  <dcterms:created xsi:type="dcterms:W3CDTF">2014-08-08T16:12:39Z</dcterms:created>
  <dcterms:modified xsi:type="dcterms:W3CDTF">2014-09-26T12:18:39Z</dcterms:modified>
</cp:coreProperties>
</file>