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336"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26630" y="4572000"/>
            <a:ext cx="7758506" cy="2031325"/>
          </a:xfrm>
          <a:prstGeom prst="rect">
            <a:avLst/>
          </a:prstGeom>
        </p:spPr>
        <p:txBody>
          <a:bodyPr wrap="square">
            <a:spAutoFit/>
          </a:bodyPr>
          <a:lstStyle/>
          <a:p>
            <a:r>
              <a:rPr lang="en-IN" b="1" dirty="0">
                <a:latin typeface="Times New Roman" pitchFamily="18" charset="0"/>
                <a:cs typeface="Times New Roman" pitchFamily="18" charset="0"/>
              </a:rPr>
              <a:t>Baruch </a:t>
            </a:r>
            <a:r>
              <a:rPr lang="en-IN" b="1" dirty="0" err="1">
                <a:latin typeface="Times New Roman" pitchFamily="18" charset="0"/>
                <a:cs typeface="Times New Roman" pitchFamily="18" charset="0"/>
              </a:rPr>
              <a:t>Givoni</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Professor</a:t>
            </a:r>
          </a:p>
          <a:p>
            <a:r>
              <a:rPr lang="en-IN" dirty="0">
                <a:latin typeface="Times New Roman" pitchFamily="18" charset="0"/>
                <a:cs typeface="Times New Roman" pitchFamily="18" charset="0"/>
              </a:rPr>
              <a:t>Department of Architecture and Urban Design</a:t>
            </a:r>
          </a:p>
          <a:p>
            <a:r>
              <a:rPr lang="en-IN" dirty="0">
                <a:latin typeface="Times New Roman" pitchFamily="18" charset="0"/>
                <a:cs typeface="Times New Roman" pitchFamily="18" charset="0"/>
              </a:rPr>
              <a:t>School of Arts and Architecture</a:t>
            </a:r>
          </a:p>
          <a:p>
            <a:r>
              <a:rPr lang="en-IN" dirty="0">
                <a:latin typeface="Times New Roman" pitchFamily="18" charset="0"/>
                <a:cs typeface="Times New Roman" pitchFamily="18" charset="0"/>
              </a:rPr>
              <a:t>University of California UCLA</a:t>
            </a:r>
          </a:p>
          <a:p>
            <a:r>
              <a:rPr lang="en-IN" dirty="0">
                <a:latin typeface="Times New Roman" pitchFamily="18" charset="0"/>
                <a:cs typeface="Times New Roman" pitchFamily="18" charset="0"/>
              </a:rPr>
              <a:t>Los Angeles </a:t>
            </a: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590800" y="1898073"/>
            <a:ext cx="6323877" cy="2308324"/>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Journal </a:t>
            </a:r>
            <a:r>
              <a:rPr lang="en-IN" sz="3600" b="1" i="1" dirty="0" smtClean="0">
                <a:solidFill>
                  <a:srgbClr val="7030A0"/>
                </a:solidFill>
                <a:latin typeface="Times New Roman" pitchFamily="18" charset="0"/>
                <a:cs typeface="Times New Roman" pitchFamily="18" charset="0"/>
              </a:rPr>
              <a:t>of Fundamentals of Renewable Energy and Applications</a:t>
            </a:r>
            <a:endParaRPr lang="en-US" sz="3600" i="1" dirty="0">
              <a:solidFill>
                <a:srgbClr val="7030A0"/>
              </a:solidFill>
              <a:latin typeface="Times New Roman" pitchFamily="18" charset="0"/>
              <a:cs typeface="Times New Roman" pitchFamily="18" charset="0"/>
            </a:endParaRPr>
          </a:p>
        </p:txBody>
      </p:sp>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2" descr="Image result for Childrens Hospital of Pittsburgh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AutoShape 2" descr="Image result for Medical University of Graz logo"/>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9"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4" descr="Image result for Dalhousie University logo"/>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AutoShape 4" descr="Image result for Indian Institute of Technology logo"/>
          <p:cNvSpPr>
            <a:spLocks noChangeAspect="1" noChangeArrowheads="1"/>
          </p:cNvSpPr>
          <p:nvPr/>
        </p:nvSpPr>
        <p:spPr bwMode="auto">
          <a:xfrm>
            <a:off x="917575"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2" name="Picture 2" descr="Baruch Givon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976" y="1898073"/>
            <a:ext cx="1780886" cy="2399992"/>
          </a:xfrm>
          <a:prstGeom prst="rect">
            <a:avLst/>
          </a:prstGeom>
          <a:noFill/>
          <a:extLst>
            <a:ext uri="{909E8E84-426E-40DD-AFC4-6F175D3DCCD1}">
              <a14:hiddenFill xmlns:a14="http://schemas.microsoft.com/office/drawing/2010/main">
                <a:solidFill>
                  <a:srgbClr val="FFFFFF"/>
                </a:solidFill>
              </a14:hiddenFill>
            </a:ext>
          </a:extLst>
        </p:spPr>
      </p:pic>
      <p:sp>
        <p:nvSpPr>
          <p:cNvPr id="13" name="AutoShape 4" descr="Image result for University of California  logo"/>
          <p:cNvSpPr>
            <a:spLocks noChangeAspect="1" noChangeArrowheads="1"/>
          </p:cNvSpPr>
          <p:nvPr/>
        </p:nvSpPr>
        <p:spPr bwMode="auto">
          <a:xfrm>
            <a:off x="1069975"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4572000"/>
            <a:ext cx="1676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60218" y="1752600"/>
            <a:ext cx="8382000" cy="4308872"/>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IN" sz="2000" dirty="0" smtClean="0">
              <a:latin typeface="Times New Roman" pitchFamily="18" charset="0"/>
              <a:cs typeface="Times New Roman" pitchFamily="18" charset="0"/>
            </a:endParaRPr>
          </a:p>
          <a:p>
            <a:r>
              <a:rPr lang="en-IN" sz="2000" dirty="0" smtClean="0">
                <a:latin typeface="Times New Roman" pitchFamily="18" charset="0"/>
                <a:cs typeface="Times New Roman" pitchFamily="18" charset="0"/>
              </a:rPr>
              <a:t>Professor </a:t>
            </a:r>
            <a:r>
              <a:rPr lang="en-IN" sz="2000" dirty="0" err="1" smtClean="0">
                <a:latin typeface="Times New Roman" pitchFamily="18" charset="0"/>
                <a:cs typeface="Times New Roman" pitchFamily="18" charset="0"/>
              </a:rPr>
              <a:t>Givoni</a:t>
            </a:r>
            <a:r>
              <a:rPr lang="en-IN" sz="2000" dirty="0" smtClean="0">
                <a:latin typeface="Times New Roman" pitchFamily="18" charset="0"/>
                <a:cs typeface="Times New Roman" pitchFamily="18" charset="0"/>
              </a:rPr>
              <a:t> </a:t>
            </a:r>
            <a:r>
              <a:rPr lang="en-IN" sz="2000" dirty="0">
                <a:latin typeface="Times New Roman" pitchFamily="18" charset="0"/>
                <a:cs typeface="Times New Roman" pitchFamily="18" charset="0"/>
              </a:rPr>
              <a:t>earned a BSc (Architect) at the Faculty of Architecture, </a:t>
            </a:r>
            <a:r>
              <a:rPr lang="en-IN" sz="2000" dirty="0" err="1">
                <a:latin typeface="Times New Roman" pitchFamily="18" charset="0"/>
                <a:cs typeface="Times New Roman" pitchFamily="18" charset="0"/>
              </a:rPr>
              <a:t>Technion</a:t>
            </a:r>
            <a:r>
              <a:rPr lang="en-IN" sz="2000" dirty="0">
                <a:latin typeface="Times New Roman" pitchFamily="18" charset="0"/>
                <a:cs typeface="Times New Roman" pitchFamily="18" charset="0"/>
              </a:rPr>
              <a:t> (Israel Institute of Technology), Haifa in 1953; a  MSc (Hygiene) in the Graduate School of Public Health, University of Pittsburgh in 1959; and a PhD (Public Health) in the School of Medicine, University of Jerusalem in 1963. He served as head of the Department of Building Climatology, Building Research Station at </a:t>
            </a:r>
            <a:r>
              <a:rPr lang="en-IN" sz="2000" dirty="0" err="1">
                <a:latin typeface="Times New Roman" pitchFamily="18" charset="0"/>
                <a:cs typeface="Times New Roman" pitchFamily="18" charset="0"/>
              </a:rPr>
              <a:t>Technion</a:t>
            </a:r>
            <a:r>
              <a:rPr lang="en-IN" sz="2000" dirty="0">
                <a:latin typeface="Times New Roman" pitchFamily="18" charset="0"/>
                <a:cs typeface="Times New Roman" pitchFamily="18" charset="0"/>
              </a:rPr>
              <a:t>, from 1970 to 1977, and taught Architecture and Urban Design at </a:t>
            </a:r>
            <a:r>
              <a:rPr lang="en-IN" sz="2000" dirty="0" err="1">
                <a:latin typeface="Times New Roman" pitchFamily="18" charset="0"/>
                <a:cs typeface="Times New Roman" pitchFamily="18" charset="0"/>
              </a:rPr>
              <a:t>Technion</a:t>
            </a:r>
            <a:r>
              <a:rPr lang="en-IN" sz="2000" dirty="0">
                <a:latin typeface="Times New Roman" pitchFamily="18" charset="0"/>
                <a:cs typeface="Times New Roman" pitchFamily="18" charset="0"/>
              </a:rPr>
              <a:t> (1973-1977), and UCLA (1977-1997). In addition he held a chair at the Ben </a:t>
            </a:r>
            <a:r>
              <a:rPr lang="en-IN" sz="2000" dirty="0" err="1">
                <a:latin typeface="Times New Roman" pitchFamily="18" charset="0"/>
                <a:cs typeface="Times New Roman" pitchFamily="18" charset="0"/>
              </a:rPr>
              <a:t>Gurion</a:t>
            </a:r>
            <a:r>
              <a:rPr lang="en-IN" sz="2000" dirty="0">
                <a:latin typeface="Times New Roman" pitchFamily="18" charset="0"/>
                <a:cs typeface="Times New Roman" pitchFamily="18" charset="0"/>
              </a:rPr>
              <a:t> University, Beer </a:t>
            </a:r>
            <a:r>
              <a:rPr lang="en-IN" sz="2000" dirty="0" err="1">
                <a:latin typeface="Times New Roman" pitchFamily="18" charset="0"/>
                <a:cs typeface="Times New Roman" pitchFamily="18" charset="0"/>
              </a:rPr>
              <a:t>Sheva</a:t>
            </a:r>
            <a:r>
              <a:rPr lang="en-IN" sz="2000" dirty="0">
                <a:latin typeface="Times New Roman" pitchFamily="18" charset="0"/>
                <a:cs typeface="Times New Roman" pitchFamily="18" charset="0"/>
              </a:rPr>
              <a:t>, Israel (977-1984). </a:t>
            </a:r>
            <a:r>
              <a:rPr lang="en-IN" sz="2000" dirty="0" err="1">
                <a:latin typeface="Times New Roman" pitchFamily="18" charset="0"/>
                <a:cs typeface="Times New Roman" pitchFamily="18" charset="0"/>
              </a:rPr>
              <a:t>Dr.</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Givoni</a:t>
            </a:r>
            <a:r>
              <a:rPr lang="en-IN" sz="2000" dirty="0">
                <a:latin typeface="Times New Roman" pitchFamily="18" charset="0"/>
                <a:cs typeface="Times New Roman" pitchFamily="18" charset="0"/>
              </a:rPr>
              <a:t> has been a visiting professor at a number of Universities in North and South America, Australia and Europe.</a:t>
            </a:r>
            <a:endParaRPr lang="en-IN" sz="2000" dirty="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878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26027" y="2133600"/>
            <a:ext cx="8305800" cy="3570208"/>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3600" dirty="0">
                <a:latin typeface="Times New Roman" pitchFamily="18" charset="0"/>
                <a:cs typeface="Times New Roman" pitchFamily="18" charset="0"/>
              </a:rPr>
              <a:t>Energy and Buildings, Urban Atmosphere, and Advances in Solar Energy. He is the inventor of the </a:t>
            </a:r>
            <a:r>
              <a:rPr lang="en-IN" sz="3600" dirty="0" err="1">
                <a:latin typeface="Times New Roman" pitchFamily="18" charset="0"/>
                <a:cs typeface="Times New Roman" pitchFamily="18" charset="0"/>
              </a:rPr>
              <a:t>Givoni</a:t>
            </a:r>
            <a:r>
              <a:rPr lang="en-IN" sz="3600" dirty="0">
                <a:latin typeface="Times New Roman" pitchFamily="18" charset="0"/>
                <a:cs typeface="Times New Roman" pitchFamily="18" charset="0"/>
              </a:rPr>
              <a:t>-diagram for bioclimatic control in buildings.</a:t>
            </a:r>
            <a:endParaRPr lang="en-US" sz="3600" dirty="0" smtClean="0">
              <a:latin typeface="Times New Roman" pitchFamily="18" charset="0"/>
              <a:cs typeface="Times New Roman" pitchFamily="18" charset="0"/>
            </a:endParaRPr>
          </a:p>
        </p:txBody>
      </p:sp>
      <p:pic>
        <p:nvPicPr>
          <p:cNvPr id="4" name="Picture 2" descr="C:\Users\pramoda-e\Desktop\JFRA 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976" y="67396"/>
            <a:ext cx="8716818" cy="1470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Journal of Fundamentals of Renewable Energy and </a:t>
            </a:r>
            <a:r>
              <a:rPr lang="en-IN" dirty="0" smtClean="0"/>
              <a:t>Applications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IN" sz="2000" dirty="0">
                <a:solidFill>
                  <a:schemeClr val="bg1"/>
                </a:solidFill>
              </a:rPr>
              <a:t>International Journal of Waste Resources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Hydrology: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Innovative Energy &amp;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Advances in Recycling &amp; Waste </a:t>
            </a:r>
            <a:r>
              <a:rPr lang="en-US"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Nuclear Energy Science &amp; Power Generation </a:t>
            </a:r>
            <a:r>
              <a:rPr lang="en-IN" sz="2000" dirty="0" smtClean="0">
                <a:solidFill>
                  <a:schemeClr val="bg1"/>
                </a:solidFill>
                <a:latin typeface="Estrangelo Edessa" panose="03080600000000000000" pitchFamily="66" charset="0"/>
                <a:cs typeface="Estrangelo Edessa" panose="03080600000000000000" pitchFamily="66" charset="0"/>
              </a:rPr>
              <a:t>Technology</a:t>
            </a:r>
            <a:endParaRPr lang="en-US" sz="2000" dirty="0" smtClean="0">
              <a:solidFill>
                <a:schemeClr val="bg1"/>
              </a:solidFill>
              <a:latin typeface="Estrangelo Edessa" panose="03080600000000000000" pitchFamily="66" charset="0"/>
              <a:cs typeface="Estrangelo Edessa" panose="03080600000000000000" pitchFamily="66" charset="0"/>
            </a:endParaRPr>
          </a:p>
          <a:p>
            <a:pPr marL="342900" indent="-342900">
              <a:buFont typeface="Wingdings" panose="05000000000000000000" pitchFamily="2" charset="2"/>
              <a:buChar char="Ø"/>
              <a:defRPr/>
            </a:pP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5122" name="Picture 2" descr="Image result for renewable energ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4038600"/>
            <a:ext cx="4038600" cy="29726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2nd International Congress and Expo on Biofuels &amp; Bioenergy</a:t>
            </a:r>
          </a:p>
          <a:p>
            <a:pPr marL="285750" indent="-285750">
              <a:buFont typeface="Wingdings" panose="05000000000000000000" pitchFamily="2" charset="2"/>
              <a:buChar char="Ø"/>
              <a:defRPr/>
            </a:pPr>
            <a:r>
              <a:rPr lang="en-US" dirty="0"/>
              <a:t>Global Energy Summit &amp; Expo</a:t>
            </a: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Journal of Fundamentals of Renewable Energy and </a:t>
            </a:r>
            <a:r>
              <a:rPr lang="en-IN" sz="2400" b="1" dirty="0" smtClean="0"/>
              <a:t>Applications</a:t>
            </a:r>
            <a:r>
              <a:rPr lang="en-US" sz="2400" dirty="0" smtClean="0"/>
              <a:t/>
            </a:r>
            <a:br>
              <a:rPr lang="en-US" sz="24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1963</TotalTime>
  <Words>543</Words>
  <Application>Microsoft Office PowerPoint</Application>
  <PresentationFormat>On-screen Show (4:3)</PresentationFormat>
  <Paragraphs>38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293</cp:revision>
  <dcterms:created xsi:type="dcterms:W3CDTF">2014-10-14T11:42:21Z</dcterms:created>
  <dcterms:modified xsi:type="dcterms:W3CDTF">2015-11-17T09:43:49Z</dcterms:modified>
</cp:coreProperties>
</file>