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56" r:id="rId4"/>
    <p:sldId id="257" r:id="rId5"/>
    <p:sldId id="258" r:id="rId6"/>
    <p:sldId id="259" r:id="rId7"/>
    <p:sldId id="260"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9/27/2014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9/27/2014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9/27/2014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9/27/2014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334123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610071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147097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1000" y="2703316"/>
            <a:ext cx="3810000" cy="461665"/>
          </a:xfrm>
          <a:prstGeom prst="rect">
            <a:avLst/>
          </a:prstGeom>
        </p:spPr>
        <p:txBody>
          <a:bodyPr wrap="square">
            <a:spAutoFit/>
          </a:bodyPr>
          <a:lstStyle/>
          <a:p>
            <a:r>
              <a:rPr lang="de-DE" sz="2400" b="1" dirty="0">
                <a:solidFill>
                  <a:srgbClr val="7030A0"/>
                </a:solidFill>
                <a:latin typeface="Times New Roman" pitchFamily="18" charset="0"/>
                <a:cs typeface="Times New Roman" pitchFamily="18" charset="0"/>
              </a:rPr>
              <a:t>Bernardino Benito</a:t>
            </a:r>
            <a:endParaRPr lang="en-US" sz="2400" b="1" dirty="0">
              <a:solidFill>
                <a:srgbClr val="7030A0"/>
              </a:solidFill>
              <a:latin typeface="Times New Roman" pitchFamily="18" charset="0"/>
              <a:cs typeface="Times New Roman" pitchFamily="18" charset="0"/>
            </a:endParaRPr>
          </a:p>
        </p:txBody>
      </p:sp>
      <p:sp>
        <p:nvSpPr>
          <p:cNvPr id="6" name="Rectangle 5"/>
          <p:cNvSpPr/>
          <p:nvPr/>
        </p:nvSpPr>
        <p:spPr>
          <a:xfrm>
            <a:off x="4191000" y="3352800"/>
            <a:ext cx="4572000" cy="707886"/>
          </a:xfrm>
          <a:prstGeom prst="rect">
            <a:avLst/>
          </a:prstGeom>
        </p:spPr>
        <p:txBody>
          <a:bodyPr>
            <a:spAutoFit/>
          </a:bodyPr>
          <a:lstStyle/>
          <a:p>
            <a:r>
              <a:rPr lang="en-US" sz="2000" dirty="0" smtClean="0">
                <a:solidFill>
                  <a:srgbClr val="7030A0"/>
                </a:solidFill>
                <a:latin typeface="Times New Roman" pitchFamily="18" charset="0"/>
                <a:cs typeface="Times New Roman" pitchFamily="18" charset="0"/>
              </a:rPr>
              <a:t>Professor of </a:t>
            </a:r>
            <a:r>
              <a:rPr lang="en-US" sz="2000" dirty="0" smtClean="0">
                <a:solidFill>
                  <a:srgbClr val="7030A0"/>
                </a:solidFill>
                <a:latin typeface="Times New Roman" pitchFamily="18" charset="0"/>
                <a:cs typeface="Times New Roman" pitchFamily="18" charset="0"/>
              </a:rPr>
              <a:t>Business and Economics</a:t>
            </a:r>
            <a:r>
              <a:rPr lang="en-US" sz="2000" dirty="0">
                <a:solidFill>
                  <a:srgbClr val="7030A0"/>
                </a:solidFill>
                <a:latin typeface="Times New Roman" pitchFamily="18" charset="0"/>
                <a:cs typeface="Times New Roman" pitchFamily="18" charset="0"/>
              </a:rPr>
              <a:t/>
            </a:r>
            <a:br>
              <a:rPr lang="en-US" sz="2000" dirty="0">
                <a:solidFill>
                  <a:srgbClr val="7030A0"/>
                </a:solidFill>
                <a:latin typeface="Times New Roman" pitchFamily="18" charset="0"/>
                <a:cs typeface="Times New Roman" pitchFamily="18" charset="0"/>
              </a:rPr>
            </a:br>
            <a:r>
              <a:rPr lang="en-US" sz="2000" dirty="0" smtClean="0">
                <a:solidFill>
                  <a:srgbClr val="7030A0"/>
                </a:solidFill>
                <a:latin typeface="Times New Roman" pitchFamily="18" charset="0"/>
                <a:cs typeface="Times New Roman" pitchFamily="18" charset="0"/>
              </a:rPr>
              <a:t>Spain</a:t>
            </a:r>
            <a:endParaRPr lang="en-US" sz="2000" dirty="0">
              <a:solidFill>
                <a:srgbClr val="7030A0"/>
              </a:solidFill>
              <a:latin typeface="Times New Roman" pitchFamily="18" charset="0"/>
              <a:cs typeface="Times New Roman" pitchFamily="18" charset="0"/>
            </a:endParaRPr>
          </a:p>
        </p:txBody>
      </p:sp>
      <p:pic>
        <p:nvPicPr>
          <p:cNvPr id="8" name="Picture 7"/>
          <p:cNvPicPr/>
          <p:nvPr/>
        </p:nvPicPr>
        <p:blipFill rotWithShape="1">
          <a:blip r:embed="rId2"/>
          <a:srcRect l="12669" t="15024" r="13726" b="68878"/>
          <a:stretch/>
        </p:blipFill>
        <p:spPr bwMode="auto">
          <a:xfrm>
            <a:off x="0" y="0"/>
            <a:ext cx="9144000" cy="1447800"/>
          </a:xfrm>
          <a:prstGeom prst="rect">
            <a:avLst/>
          </a:prstGeom>
          <a:ln>
            <a:noFill/>
          </a:ln>
          <a:extLst>
            <a:ext uri="{53640926-AAD7-44D8-BBD7-CCE9431645EC}">
              <a14:shadowObscured xmlns:a14="http://schemas.microsoft.com/office/drawing/2010/main"/>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828800"/>
            <a:ext cx="36576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946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500" y="1841242"/>
            <a:ext cx="8001000" cy="4708981"/>
          </a:xfrm>
          <a:prstGeom prst="rect">
            <a:avLst/>
          </a:prstGeom>
        </p:spPr>
        <p:txBody>
          <a:bodyPr wrap="square">
            <a:spAutoFit/>
          </a:bodyPr>
          <a:lstStyle/>
          <a:p>
            <a:pPr marL="342900" indent="-342900">
              <a:buFont typeface="Wingdings" pitchFamily="2" charset="2"/>
              <a:buChar char="Ø"/>
            </a:pPr>
            <a:r>
              <a:rPr lang="en-US" sz="2000" dirty="0">
                <a:latin typeface="Times New Roman" pitchFamily="18" charset="0"/>
                <a:cs typeface="Times New Roman" pitchFamily="18" charset="0"/>
              </a:rPr>
              <a:t>Professor Bernardino Benito works in the Department of Accounting and Finance at the University of Murcia (Spain). </a:t>
            </a:r>
            <a:endParaRPr lang="en-US" sz="2000" dirty="0" smtClean="0">
              <a:latin typeface="Times New Roman" pitchFamily="18" charset="0"/>
              <a:cs typeface="Times New Roman" pitchFamily="18" charset="0"/>
            </a:endParaRPr>
          </a:p>
          <a:p>
            <a:pPr marL="342900" indent="-342900">
              <a:buFont typeface="Wingdings" pitchFamily="2" charset="2"/>
              <a:buChar char="Ø"/>
            </a:pPr>
            <a:r>
              <a:rPr lang="en-US" sz="2000" dirty="0" smtClean="0">
                <a:latin typeface="Times New Roman" pitchFamily="18" charset="0"/>
                <a:cs typeface="Times New Roman" pitchFamily="18" charset="0"/>
              </a:rPr>
              <a:t>At </a:t>
            </a:r>
            <a:r>
              <a:rPr lang="en-US" sz="2000" dirty="0">
                <a:latin typeface="Times New Roman" pitchFamily="18" charset="0"/>
                <a:cs typeface="Times New Roman" pitchFamily="18" charset="0"/>
              </a:rPr>
              <a:t>the moment, he is Dean of the Tourism School,  and he has also been Head of the Department of Accounting and Finance, of this University. He develops a regular activity as a consultant for Public Administrations, as the European Commission, Spanish Ministry of Finance and Regional and Public Entities. </a:t>
            </a:r>
            <a:endParaRPr lang="en-US" sz="2000" dirty="0" smtClean="0">
              <a:latin typeface="Times New Roman" pitchFamily="18" charset="0"/>
              <a:cs typeface="Times New Roman" pitchFamily="18" charset="0"/>
            </a:endParaRPr>
          </a:p>
          <a:p>
            <a:pPr marL="342900" indent="-342900">
              <a:buFont typeface="Wingdings" pitchFamily="2" charset="2"/>
              <a:buChar char="Ø"/>
            </a:pPr>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is actively involved in international projects, especially connected with modernization of public administration and governmental accounting reforms. </a:t>
            </a:r>
            <a:endParaRPr lang="en-US" sz="2000" dirty="0" smtClean="0">
              <a:latin typeface="Times New Roman" pitchFamily="18" charset="0"/>
              <a:cs typeface="Times New Roman" pitchFamily="18" charset="0"/>
            </a:endParaRPr>
          </a:p>
          <a:p>
            <a:pPr marL="342900" indent="-342900">
              <a:buFont typeface="Wingdings" pitchFamily="2" charset="2"/>
              <a:buChar char="Ø"/>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1999-2000 he was one of the experts that presented the study designing the basic guidelines for the reform of the budgetary and accounting system of the European Commission</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
        <p:nvSpPr>
          <p:cNvPr id="4" name="TextBox 3"/>
          <p:cNvSpPr txBox="1"/>
          <p:nvPr/>
        </p:nvSpPr>
        <p:spPr>
          <a:xfrm>
            <a:off x="771099" y="1410769"/>
            <a:ext cx="45720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BRIEF BIOGRAPHY  :</a:t>
            </a:r>
            <a:endParaRPr lang="en-US" sz="2800" b="1" dirty="0">
              <a:solidFill>
                <a:srgbClr val="0070C0"/>
              </a:solidFill>
              <a:latin typeface="Monotype Corsiva" pitchFamily="66" charset="0"/>
            </a:endParaRPr>
          </a:p>
        </p:txBody>
      </p:sp>
      <p:pic>
        <p:nvPicPr>
          <p:cNvPr id="6" name="Picture 5"/>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6556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136339"/>
            <a:ext cx="7162800" cy="1883657"/>
          </a:xfrm>
          <a:prstGeom prst="rect">
            <a:avLst/>
          </a:prstGeom>
        </p:spPr>
        <p:txBody>
          <a:bodyPr wrap="square">
            <a:spAutoFit/>
          </a:bodyPr>
          <a:lstStyle/>
          <a:p>
            <a:pPr marL="285750" indent="-285750">
              <a:lnSpc>
                <a:spcPct val="150000"/>
              </a:lnSpc>
              <a:buFont typeface="Wingdings" pitchFamily="2" charset="2"/>
              <a:buChar char="ü"/>
            </a:pPr>
            <a:r>
              <a:rPr lang="en-US" sz="2000" dirty="0">
                <a:latin typeface="Times New Roman" pitchFamily="18" charset="0"/>
                <a:cs typeface="Times New Roman" pitchFamily="18" charset="0"/>
              </a:rPr>
              <a:t>Ph.D. in Economics and Business, University of Murcia, SPAIN</a:t>
            </a:r>
          </a:p>
          <a:p>
            <a:pPr marL="285750" indent="-285750">
              <a:lnSpc>
                <a:spcPct val="150000"/>
              </a:lnSpc>
              <a:buFont typeface="Wingdings" pitchFamily="2" charset="2"/>
              <a:buChar char="ü"/>
            </a:pPr>
            <a:r>
              <a:rPr lang="en-US" sz="2000" dirty="0">
                <a:latin typeface="Times New Roman" pitchFamily="18" charset="0"/>
                <a:cs typeface="Times New Roman" pitchFamily="18" charset="0"/>
              </a:rPr>
              <a:t>Master in Economics and Business, University of Murcia, SPAIN</a:t>
            </a:r>
          </a:p>
          <a:p>
            <a:pPr marL="285750" indent="-285750">
              <a:lnSpc>
                <a:spcPct val="150000"/>
              </a:lnSpc>
              <a:buFont typeface="Wingdings" pitchFamily="2" charset="2"/>
              <a:buChar char="ü"/>
            </a:pPr>
            <a:r>
              <a:rPr lang="en-US" sz="2000" dirty="0" err="1">
                <a:latin typeface="Times New Roman" pitchFamily="18" charset="0"/>
                <a:cs typeface="Times New Roman" pitchFamily="18" charset="0"/>
              </a:rPr>
              <a:t>Licenciado</a:t>
            </a:r>
            <a:r>
              <a:rPr lang="en-US" sz="2000">
                <a:latin typeface="Times New Roman" pitchFamily="18" charset="0"/>
                <a:cs typeface="Times New Roman" pitchFamily="18" charset="0"/>
              </a:rPr>
              <a:t> (B.A.) in Economics and Business, University of Murcia, SPAIN.</a:t>
            </a:r>
            <a:endParaRPr lang="en-US" sz="2000" dirty="0">
              <a:latin typeface="Times New Roman" pitchFamily="18" charset="0"/>
              <a:cs typeface="Times New Roman" pitchFamily="18" charset="0"/>
            </a:endParaRPr>
          </a:p>
        </p:txBody>
      </p:sp>
      <p:sp>
        <p:nvSpPr>
          <p:cNvPr id="3" name="TextBox 2"/>
          <p:cNvSpPr txBox="1"/>
          <p:nvPr/>
        </p:nvSpPr>
        <p:spPr>
          <a:xfrm>
            <a:off x="762000" y="1613119"/>
            <a:ext cx="5181600" cy="523220"/>
          </a:xfrm>
          <a:prstGeom prst="rect">
            <a:avLst/>
          </a:prstGeom>
          <a:noFill/>
        </p:spPr>
        <p:txBody>
          <a:bodyPr wrap="square" rtlCol="0">
            <a:spAutoFit/>
          </a:bodyPr>
          <a:lstStyle/>
          <a:p>
            <a:r>
              <a:rPr lang="en-US" sz="2800" b="1" dirty="0" smtClean="0">
                <a:solidFill>
                  <a:srgbClr val="0070C0"/>
                </a:solidFill>
                <a:latin typeface="Monotype Corsiva" pitchFamily="66" charset="0"/>
                <a:cs typeface="Times New Roman" pitchFamily="18" charset="0"/>
              </a:rPr>
              <a:t>EDUCATION:</a:t>
            </a:r>
            <a:endParaRPr lang="en-US" sz="2800" b="1" dirty="0">
              <a:solidFill>
                <a:srgbClr val="0070C0"/>
              </a:solidFill>
              <a:latin typeface="Monotype Corsiva" pitchFamily="66" charset="0"/>
              <a:cs typeface="Times New Roman" pitchFamily="18" charset="0"/>
            </a:endParaRPr>
          </a:p>
        </p:txBody>
      </p:sp>
      <p:pic>
        <p:nvPicPr>
          <p:cNvPr id="5" name="Picture 4"/>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27206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514600"/>
            <a:ext cx="6629400" cy="2460738"/>
          </a:xfrm>
          <a:prstGeom prst="rect">
            <a:avLst/>
          </a:prstGeom>
        </p:spPr>
        <p:txBody>
          <a:bodyPr wrap="square">
            <a:spAutoFit/>
          </a:bodyPr>
          <a:lstStyle/>
          <a:p>
            <a:pPr marL="342900" indent="-342900">
              <a:lnSpc>
                <a:spcPct val="200000"/>
              </a:lnSpc>
              <a:buFont typeface="Courier New" pitchFamily="49" charset="0"/>
              <a:buChar char="o"/>
            </a:pPr>
            <a:r>
              <a:rPr lang="en-US" sz="2000" dirty="0">
                <a:latin typeface="Times New Roman" pitchFamily="18" charset="0"/>
                <a:cs typeface="Times New Roman" pitchFamily="18" charset="0"/>
              </a:rPr>
              <a:t>Accounting</a:t>
            </a:r>
          </a:p>
          <a:p>
            <a:pPr marL="342900" indent="-342900">
              <a:lnSpc>
                <a:spcPct val="200000"/>
              </a:lnSpc>
              <a:buFont typeface="Courier New" pitchFamily="49" charset="0"/>
              <a:buChar char="o"/>
            </a:pPr>
            <a:r>
              <a:rPr lang="en-US" sz="2000" dirty="0">
                <a:latin typeface="Times New Roman" pitchFamily="18" charset="0"/>
                <a:cs typeface="Times New Roman" pitchFamily="18" charset="0"/>
              </a:rPr>
              <a:t>Financial Analysis</a:t>
            </a:r>
          </a:p>
          <a:p>
            <a:pPr marL="342900" indent="-342900">
              <a:lnSpc>
                <a:spcPct val="200000"/>
              </a:lnSpc>
              <a:buFont typeface="Courier New" pitchFamily="49" charset="0"/>
              <a:buChar char="o"/>
            </a:pPr>
            <a:r>
              <a:rPr lang="en-US" sz="2000" dirty="0">
                <a:latin typeface="Times New Roman" pitchFamily="18" charset="0"/>
                <a:cs typeface="Times New Roman" pitchFamily="18" charset="0"/>
              </a:rPr>
              <a:t>Public Sector Finance</a:t>
            </a:r>
          </a:p>
          <a:p>
            <a:pPr marL="342900" indent="-342900">
              <a:lnSpc>
                <a:spcPct val="200000"/>
              </a:lnSpc>
              <a:buFont typeface="Courier New" pitchFamily="49" charset="0"/>
              <a:buChar char="o"/>
            </a:pPr>
            <a:r>
              <a:rPr lang="en-US" sz="2000" dirty="0">
                <a:latin typeface="Times New Roman" pitchFamily="18" charset="0"/>
                <a:cs typeface="Times New Roman" pitchFamily="18" charset="0"/>
              </a:rPr>
              <a:t>Economy, Efficiency and Effectiveness in Public Sector</a:t>
            </a:r>
            <a:endParaRPr lang="en-US" sz="2000" dirty="0">
              <a:latin typeface="Times New Roman" pitchFamily="18" charset="0"/>
              <a:cs typeface="Times New Roman" pitchFamily="18" charset="0"/>
            </a:endParaRPr>
          </a:p>
        </p:txBody>
      </p:sp>
      <p:sp>
        <p:nvSpPr>
          <p:cNvPr id="3" name="TextBox 2"/>
          <p:cNvSpPr txBox="1"/>
          <p:nvPr/>
        </p:nvSpPr>
        <p:spPr>
          <a:xfrm>
            <a:off x="457200" y="2052935"/>
            <a:ext cx="3429000" cy="461665"/>
          </a:xfrm>
          <a:prstGeom prst="rect">
            <a:avLst/>
          </a:prstGeom>
          <a:noFill/>
        </p:spPr>
        <p:txBody>
          <a:bodyPr wrap="square" rtlCol="0">
            <a:spAutoFit/>
          </a:bodyPr>
          <a:lstStyle/>
          <a:p>
            <a:r>
              <a:rPr lang="en-US" sz="2400" b="1" dirty="0" smtClean="0">
                <a:solidFill>
                  <a:srgbClr val="0070C0"/>
                </a:solidFill>
                <a:latin typeface="Monotype Corsiva" pitchFamily="66" charset="0"/>
              </a:rPr>
              <a:t>RESEARCH INTERESTS :</a:t>
            </a:r>
            <a:endParaRPr lang="en-US" sz="2400" b="1" dirty="0">
              <a:solidFill>
                <a:srgbClr val="0070C0"/>
              </a:solidFill>
              <a:latin typeface="Monotype Corsiva" pitchFamily="66" charset="0"/>
            </a:endParaRPr>
          </a:p>
        </p:txBody>
      </p:sp>
      <p:pic>
        <p:nvPicPr>
          <p:cNvPr id="6" name="Picture 5"/>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8433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130434"/>
            <a:ext cx="56388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ACHIEVEMENTS:</a:t>
            </a:r>
            <a:endParaRPr lang="en-US" sz="2800" b="1" dirty="0">
              <a:solidFill>
                <a:srgbClr val="0070C0"/>
              </a:solidFill>
              <a:latin typeface="Monotype Corsiva" pitchFamily="66" charset="0"/>
            </a:endParaRPr>
          </a:p>
        </p:txBody>
      </p:sp>
      <p:sp>
        <p:nvSpPr>
          <p:cNvPr id="3" name="Rectangle 2"/>
          <p:cNvSpPr/>
          <p:nvPr/>
        </p:nvSpPr>
        <p:spPr>
          <a:xfrm>
            <a:off x="649406" y="1600200"/>
            <a:ext cx="8382000" cy="2308324"/>
          </a:xfrm>
          <a:prstGeom prst="rect">
            <a:avLst/>
          </a:prstGeom>
        </p:spPr>
        <p:txBody>
          <a:bodyPr wrap="square">
            <a:spAutoFit/>
          </a:bodyPr>
          <a:lstStyle/>
          <a:p>
            <a:pPr marL="285750" indent="-285750">
              <a:buFont typeface="Arial" pitchFamily="34" charset="0"/>
              <a:buChar char="•"/>
            </a:pPr>
            <a:r>
              <a:rPr lang="en-US" dirty="0">
                <a:latin typeface="Times New Roman" pitchFamily="18" charset="0"/>
                <a:cs typeface="Times New Roman" pitchFamily="18" charset="0"/>
              </a:rPr>
              <a:t>He has more than 90 publications in different national and international journals and he has taken part as co-author in different books published in international circles. </a:t>
            </a:r>
            <a:endParaRPr lang="en-US" dirty="0" smtClean="0">
              <a:latin typeface="Times New Roman" pitchFamily="18" charset="0"/>
              <a:cs typeface="Times New Roman" pitchFamily="18" charset="0"/>
            </a:endParaRPr>
          </a:p>
          <a:p>
            <a:pPr marL="285750" indent="-285750">
              <a:buFont typeface="Arial" pitchFamily="34" charset="0"/>
              <a:buChar char="•"/>
            </a:pPr>
            <a:endParaRPr lang="en-US" dirty="0" smtClean="0">
              <a:latin typeface="Times New Roman" pitchFamily="18" charset="0"/>
              <a:cs typeface="Times New Roman" pitchFamily="18" charset="0"/>
            </a:endParaRPr>
          </a:p>
          <a:p>
            <a:pPr marL="285750" indent="-285750">
              <a:buFont typeface="Arial" pitchFamily="34" charset="0"/>
              <a:buChar char="•"/>
            </a:pP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has also directed research programmes related to the public sector, especially to the economy, efficiency and effectiveness of the different services in this sector. </a:t>
            </a:r>
            <a:endParaRPr lang="en-US" dirty="0" smtClean="0">
              <a:latin typeface="Times New Roman" pitchFamily="18" charset="0"/>
              <a:cs typeface="Times New Roman" pitchFamily="18" charset="0"/>
            </a:endParaRPr>
          </a:p>
          <a:p>
            <a:pPr marL="285750" indent="-285750">
              <a:buFont typeface="Arial" pitchFamily="34" charset="0"/>
              <a:buChar char="•"/>
            </a:pPr>
            <a:endParaRPr lang="en-US" dirty="0" smtClean="0">
              <a:latin typeface="Times New Roman" pitchFamily="18" charset="0"/>
              <a:cs typeface="Times New Roman" pitchFamily="18" charset="0"/>
            </a:endParaRPr>
          </a:p>
          <a:p>
            <a:pPr marL="285750" indent="-285750">
              <a:buFont typeface="Arial" pitchFamily="34" charset="0"/>
              <a:buChar char="•"/>
            </a:pP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is an anonymous reviewer in different national and international journals, as well as member of several organizations which have to do with the accounting sector.</a:t>
            </a:r>
            <a:endParaRPr lang="en-US" dirty="0">
              <a:latin typeface="Times New Roman" pitchFamily="18" charset="0"/>
              <a:cs typeface="Times New Roman" pitchFamily="18" charset="0"/>
            </a:endParaRPr>
          </a:p>
        </p:txBody>
      </p:sp>
      <p:pic>
        <p:nvPicPr>
          <p:cNvPr id="5" name="Picture 4"/>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60506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a:p>
        </p:txBody>
      </p:sp>
      <p:sp>
        <p:nvSpPr>
          <p:cNvPr id="2" name="Title 1"/>
          <p:cNvSpPr>
            <a:spLocks noGrp="1"/>
          </p:cNvSpPr>
          <p:nvPr>
            <p:ph type="title"/>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Business and Economics</a:t>
            </a:r>
            <a:r>
              <a:rPr lang="en-US" dirty="0"/>
              <a:t/>
            </a:r>
            <a:br>
              <a:rPr lang="en-US" dirty="0"/>
            </a:br>
            <a:r>
              <a:rPr lang="en-US" dirty="0"/>
              <a:t>Related </a:t>
            </a:r>
            <a:r>
              <a:rPr lang="en-US" dirty="0" smtClean="0"/>
              <a:t>Journals</a:t>
            </a:r>
            <a:endParaRPr lang="en-US" dirty="0"/>
          </a:p>
        </p:txBody>
      </p:sp>
      <p:sp>
        <p:nvSpPr>
          <p:cNvPr id="7" name="Vertical Scroll 6"/>
          <p:cNvSpPr/>
          <p:nvPr/>
        </p:nvSpPr>
        <p:spPr>
          <a:xfrm>
            <a:off x="-47625" y="1471613"/>
            <a:ext cx="6940882" cy="5486400"/>
          </a:xfrm>
          <a:prstGeom prst="verticalScroll">
            <a:avLst/>
          </a:prstGeom>
        </p:spPr>
        <p:style>
          <a:lnRef idx="1">
            <a:schemeClr val="accent1"/>
          </a:lnRef>
          <a:fillRef idx="2">
            <a:schemeClr val="accent1"/>
          </a:fillRef>
          <a:effectRef idx="1">
            <a:schemeClr val="accent1"/>
          </a:effectRef>
          <a:fontRef idx="minor">
            <a:schemeClr val="dk1"/>
          </a:fontRef>
        </p:style>
        <p:txBody>
          <a:bodyPr anchor="ctr"/>
          <a:lstStyle/>
          <a:p>
            <a:pPr marL="342900" indent="-342900">
              <a:buBlip>
                <a:blip r:embed="rId3"/>
              </a:buBlip>
              <a:defRPr/>
            </a:pPr>
            <a:r>
              <a:rPr lang="en-US" sz="2000" u="sng" dirty="0">
                <a:solidFill>
                  <a:schemeClr val="accent3">
                    <a:lumMod val="75000"/>
                  </a:schemeClr>
                </a:solidFill>
              </a:rPr>
              <a:t>Arabian Journal of Business and Management Review</a:t>
            </a:r>
            <a:r>
              <a:rPr lang="en-US" sz="2000" dirty="0"/>
              <a:t> </a:t>
            </a:r>
          </a:p>
          <a:p>
            <a:pPr marL="342900" indent="-342900">
              <a:buBlip>
                <a:blip r:embed="rId3"/>
              </a:buBlip>
              <a:defRPr/>
            </a:pPr>
            <a:r>
              <a:rPr lang="en-US" sz="2000" u="sng" dirty="0">
                <a:solidFill>
                  <a:schemeClr val="accent3">
                    <a:lumMod val="75000"/>
                  </a:schemeClr>
                </a:solidFill>
              </a:rPr>
              <a:t>Business and Economics Journal</a:t>
            </a:r>
            <a:r>
              <a:rPr lang="en-US" sz="2000" dirty="0"/>
              <a:t> </a:t>
            </a:r>
          </a:p>
          <a:p>
            <a:pPr marL="342900" indent="-342900">
              <a:buBlip>
                <a:blip r:embed="rId3"/>
              </a:buBlip>
              <a:defRPr/>
            </a:pPr>
            <a:r>
              <a:rPr lang="en-US" sz="2000" u="sng" dirty="0">
                <a:solidFill>
                  <a:schemeClr val="accent3">
                    <a:lumMod val="75000"/>
                  </a:schemeClr>
                </a:solidFill>
              </a:rPr>
              <a:t>International Journal of Economics and Management Sciences</a:t>
            </a:r>
          </a:p>
          <a:p>
            <a:pPr marL="342900" indent="-342900">
              <a:buBlip>
                <a:blip r:embed="rId3"/>
              </a:buBlip>
              <a:defRPr/>
            </a:pPr>
            <a:r>
              <a:rPr lang="en-US" sz="2000" u="sng" dirty="0">
                <a:solidFill>
                  <a:schemeClr val="accent3">
                    <a:lumMod val="75000"/>
                  </a:schemeClr>
                </a:solidFill>
              </a:rPr>
              <a:t>Journal of Public Affairs</a:t>
            </a:r>
            <a:endParaRPr lang="en-US" sz="2000" u="sng" dirty="0">
              <a:solidFill>
                <a:schemeClr val="accent3">
                  <a:lumMod val="75000"/>
                </a:schemeClr>
              </a:solidFill>
              <a:latin typeface="Estrangelo Edessa" panose="03080600000000000000" pitchFamily="66" charset="0"/>
              <a:cs typeface="Estrangelo Edessa" panose="03080600000000000000" pitchFamily="66" charset="0"/>
            </a:endParaRPr>
          </a:p>
          <a:p>
            <a:pPr>
              <a:defRPr/>
            </a:pPr>
            <a:r>
              <a:rPr lang="en-US" sz="2000" dirty="0" smtClean="0"/>
              <a:t> </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spTree>
    <p:extLst>
      <p:ext uri="{BB962C8B-B14F-4D97-AF65-F5344CB8AC3E}">
        <p14:creationId xmlns:p14="http://schemas.microsoft.com/office/powerpoint/2010/main" val="2329027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125940"/>
            <a:ext cx="8229600" cy="3429000"/>
          </a:xfrm>
          <a:prstGeom prst="horizontalScroll">
            <a:avLst/>
          </a:prstGeom>
        </p:spPr>
        <p:style>
          <a:lnRef idx="1">
            <a:schemeClr val="accent1"/>
          </a:lnRef>
          <a:fillRef idx="2">
            <a:schemeClr val="accent1"/>
          </a:fillRef>
          <a:effectRef idx="1">
            <a:schemeClr val="accent1"/>
          </a:effectRef>
          <a:fontRef idx="minor">
            <a:schemeClr val="dk1"/>
          </a:fontRef>
        </p:style>
        <p:txBody>
          <a:bodyPr anchor="ctr"/>
          <a:lstStyle/>
          <a:p>
            <a:pPr marL="342900" indent="-342900">
              <a:buFont typeface="Wingdings" pitchFamily="2" charset="2"/>
              <a:buChar char="ü"/>
            </a:pPr>
            <a:r>
              <a:rPr lang="en-US" sz="2400" dirty="0"/>
              <a:t>International conference on Business, Economics and Management</a:t>
            </a:r>
          </a:p>
          <a:p>
            <a:pPr marL="342900" indent="-342900">
              <a:buFont typeface="Wingdings" pitchFamily="2" charset="2"/>
              <a:buChar char="ü"/>
              <a:defRPr/>
            </a:pPr>
            <a:r>
              <a:rPr lang="en-US" sz="2400"/>
              <a:t>International Conference on Advertising and Marketing Expo</a:t>
            </a:r>
          </a:p>
          <a:p>
            <a:pPr>
              <a:defRPr/>
            </a:pPr>
            <a:endParaRPr lang="en-US" sz="2200"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Business and Economics</a:t>
            </a:r>
            <a:r>
              <a:rPr lang="en-US" sz="3600" dirty="0"/>
              <a:t/>
            </a:r>
            <a:br>
              <a:rPr lang="en-US" sz="3600" dirty="0"/>
            </a:br>
            <a:r>
              <a:rPr lang="en-US" sz="3600" dirty="0"/>
              <a:t>Related Conferences</a:t>
            </a:r>
          </a:p>
        </p:txBody>
      </p:sp>
    </p:spTree>
    <p:extLst>
      <p:ext uri="{BB962C8B-B14F-4D97-AF65-F5344CB8AC3E}">
        <p14:creationId xmlns:p14="http://schemas.microsoft.com/office/powerpoint/2010/main" val="17700241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TotalTime>
  <Words>588</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Remya</dc:creator>
  <cp:lastModifiedBy>Anil Kumar Vangala</cp:lastModifiedBy>
  <cp:revision>11</cp:revision>
  <dcterms:created xsi:type="dcterms:W3CDTF">2006-08-16T00:00:00Z</dcterms:created>
  <dcterms:modified xsi:type="dcterms:W3CDTF">2014-09-27T12:52:07Z</dcterms:modified>
</cp:coreProperties>
</file>