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70"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71"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17E86E20-A51A-4DEB-B02F-B41F08FB8044}" type="datetimeFigureOut">
              <a:rPr lang="en-IN" smtClean="0"/>
              <a:t>14-11-2014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FA325975-A461-4C51-ACFF-286A3F71B0BE}" type="slidenum">
              <a:rPr lang="en-IN" smtClean="0"/>
              <a:t>‹#›</a:t>
            </a:fld>
            <a:endParaRPr lang="en-IN"/>
          </a:p>
        </p:txBody>
      </p:sp>
    </p:spTree>
    <p:extLst>
      <p:ext uri="{BB962C8B-B14F-4D97-AF65-F5344CB8AC3E}">
        <p14:creationId xmlns:p14="http://schemas.microsoft.com/office/powerpoint/2010/main" val="3561535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7008015A-1C77-4646-9842-A503288D204F}" type="datetimeFigureOut">
              <a:rPr lang="en-IN" smtClean="0"/>
              <a:t>14-11-2014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572314D-6C1A-4A68-94E3-2446C09443D8}" type="slidenum">
              <a:rPr lang="en-IN" smtClean="0"/>
              <a:t>‹#›</a:t>
            </a:fld>
            <a:endParaRPr lang="en-IN"/>
          </a:p>
        </p:txBody>
      </p:sp>
    </p:spTree>
    <p:extLst>
      <p:ext uri="{BB962C8B-B14F-4D97-AF65-F5344CB8AC3E}">
        <p14:creationId xmlns:p14="http://schemas.microsoft.com/office/powerpoint/2010/main" val="10025321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E86E20-A51A-4DEB-B02F-B41F08FB8044}" type="datetimeFigureOut">
              <a:rPr lang="en-IN" smtClean="0"/>
              <a:t>14-11-2014</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325975-A461-4C51-ACFF-286A3F71B0BE}" type="slidenum">
              <a:rPr lang="en-IN" smtClean="0"/>
              <a:t>‹#›</a:t>
            </a:fld>
            <a:endParaRPr lang="en-IN"/>
          </a:p>
        </p:txBody>
      </p:sp>
    </p:spTree>
    <p:extLst>
      <p:ext uri="{BB962C8B-B14F-4D97-AF65-F5344CB8AC3E}">
        <p14:creationId xmlns:p14="http://schemas.microsoft.com/office/powerpoint/2010/main" val="1481439192"/>
      </p:ext>
    </p:extLst>
  </p:cSld>
  <p:clrMap bg1="lt1" tx1="dk1" bg2="lt2" tx2="dk2" accent1="accent1" accent2="accent2" accent3="accent3" accent4="accent4" accent5="accent5" accent6="accent6" hlink="hlink" folHlink="folHlink"/>
  <p:sldLayoutIdLst>
    <p:sldLayoutId id="2147483654" r:id="rId1"/>
    <p:sldLayoutId id="2147483655"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hyperlink" Target="http://omicsonline.org/membership.php"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omicsonline.org/Submitmanuscript.php"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rakesh-s\Desktop\spring-ppt-template-green-blue-nature-plants-backgrounds-wallpapers-960x3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9137650"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p:cNvSpPr txBox="1">
            <a:spLocks/>
          </p:cNvSpPr>
          <p:nvPr/>
        </p:nvSpPr>
        <p:spPr>
          <a:xfrm>
            <a:off x="1217613" y="285750"/>
            <a:ext cx="6556375" cy="116363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defRPr/>
            </a:pPr>
            <a:r>
              <a:rPr lang="en-US" sz="5400" dirty="0" smtClean="0">
                <a:solidFill>
                  <a:schemeClr val="accent6"/>
                </a:solidFill>
                <a:latin typeface="Stencil" panose="040409050D0802020404" pitchFamily="82" charset="0"/>
              </a:rPr>
              <a:t>OMICS Group</a:t>
            </a:r>
            <a:endParaRPr lang="en-US" sz="5400" dirty="0">
              <a:solidFill>
                <a:schemeClr val="accent6"/>
              </a:solidFill>
              <a:latin typeface="Stencil" panose="040409050D0802020404" pitchFamily="82" charset="0"/>
            </a:endParaRPr>
          </a:p>
        </p:txBody>
      </p:sp>
      <p:sp>
        <p:nvSpPr>
          <p:cNvPr id="4100" name="Rectangle 8"/>
          <p:cNvSpPr>
            <a:spLocks noChangeArrowheads="1"/>
          </p:cNvSpPr>
          <p:nvPr/>
        </p:nvSpPr>
        <p:spPr bwMode="auto">
          <a:xfrm>
            <a:off x="2209800" y="6372225"/>
            <a:ext cx="501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2000">
                <a:solidFill>
                  <a:srgbClr val="7030A0"/>
                </a:solidFill>
                <a:cs typeface="Arial" charset="0"/>
              </a:rPr>
              <a:t>Contact us at: contact.omics@omicsonline.org</a:t>
            </a:r>
          </a:p>
        </p:txBody>
      </p:sp>
      <p:pic>
        <p:nvPicPr>
          <p:cNvPr id="4101" name="Picture 3" descr="C:\Users\rakesh-s\Desktop\indexF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849313"/>
            <a:ext cx="1981200" cy="199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lded Corner 1"/>
          <p:cNvSpPr/>
          <p:nvPr/>
        </p:nvSpPr>
        <p:spPr>
          <a:xfrm>
            <a:off x="6350" y="2849563"/>
            <a:ext cx="9137650" cy="3922712"/>
          </a:xfrm>
          <a:prstGeom prst="foldedCorner">
            <a:avLst/>
          </a:prstGeom>
        </p:spPr>
        <p:style>
          <a:lnRef idx="1">
            <a:schemeClr val="accent5"/>
          </a:lnRef>
          <a:fillRef idx="2">
            <a:schemeClr val="accent5"/>
          </a:fillRef>
          <a:effectRef idx="1">
            <a:schemeClr val="accent5"/>
          </a:effectRef>
          <a:fontRef idx="minor">
            <a:schemeClr val="dk1"/>
          </a:fontRef>
        </p:style>
        <p:txBody>
          <a:bodyPr anchor="ctr"/>
          <a:lstStyle/>
          <a:p>
            <a:pPr>
              <a:defRPr/>
            </a:pPr>
            <a:r>
              <a:rPr lang="en-US" sz="2200" dirty="0">
                <a:solidFill>
                  <a:srgbClr val="0070C0"/>
                </a:solidFill>
                <a:latin typeface="Nyala" panose="02000504070300020003" pitchFamily="2" charset="0"/>
              </a:rPr>
              <a:t>OMICS Group International through its Open Access Initiative is committed to make genuine and reliable contributions to the scientific community. OMICS Group hosts over </a:t>
            </a:r>
            <a:r>
              <a:rPr lang="en-US" sz="2200" b="1" dirty="0">
                <a:solidFill>
                  <a:srgbClr val="0070C0"/>
                </a:solidFill>
                <a:latin typeface="Nyala" panose="02000504070300020003" pitchFamily="2" charset="0"/>
              </a:rPr>
              <a:t>400</a:t>
            </a:r>
            <a:r>
              <a:rPr lang="en-US" sz="2200" dirty="0">
                <a:solidFill>
                  <a:srgbClr val="0070C0"/>
                </a:solidFill>
                <a:latin typeface="Nyala" panose="02000504070300020003" pitchFamily="2" charset="0"/>
              </a:rPr>
              <a:t> leading-edge peer reviewed Open Access Journals and organizes over </a:t>
            </a:r>
            <a:r>
              <a:rPr lang="en-US" sz="2200" b="1" dirty="0">
                <a:solidFill>
                  <a:srgbClr val="0070C0"/>
                </a:solidFill>
                <a:latin typeface="Nyala" panose="02000504070300020003" pitchFamily="2" charset="0"/>
              </a:rPr>
              <a:t>300</a:t>
            </a:r>
            <a:r>
              <a:rPr lang="en-US" sz="2200" dirty="0">
                <a:solidFill>
                  <a:srgbClr val="0070C0"/>
                </a:solidFill>
                <a:latin typeface="Nyala" panose="02000504070300020003" pitchFamily="2" charset="0"/>
              </a:rPr>
              <a:t> International Conferences annually all over the world. OMICS Publishing Group journals have over </a:t>
            </a:r>
            <a:r>
              <a:rPr lang="en-US" sz="2200" b="1" dirty="0">
                <a:solidFill>
                  <a:srgbClr val="0070C0"/>
                </a:solidFill>
                <a:latin typeface="Nyala" panose="02000504070300020003" pitchFamily="2" charset="0"/>
              </a:rPr>
              <a:t>3 million</a:t>
            </a:r>
            <a:r>
              <a:rPr lang="en-US" sz="2200" dirty="0">
                <a:solidFill>
                  <a:srgbClr val="0070C0"/>
                </a:solidFill>
                <a:latin typeface="Nyala" panose="02000504070300020003" pitchFamily="2" charset="0"/>
              </a:rPr>
              <a:t> readers and the fame and success of the same can be attributed to the strong editorial board which contains over </a:t>
            </a:r>
            <a:r>
              <a:rPr lang="en-US" sz="2200" b="1" dirty="0">
                <a:solidFill>
                  <a:srgbClr val="0070C0"/>
                </a:solidFill>
                <a:latin typeface="Nyala" panose="02000504070300020003" pitchFamily="2" charset="0"/>
              </a:rPr>
              <a:t>30000</a:t>
            </a:r>
            <a:r>
              <a:rPr lang="en-US" sz="2200" dirty="0">
                <a:solidFill>
                  <a:srgbClr val="0070C0"/>
                </a:solidFill>
                <a:latin typeface="Nyala" panose="02000504070300020003" pitchFamily="2" charset="0"/>
              </a:rPr>
              <a:t> eminent personalities that ensure a rapid, quality and quick review process. OMICS Group signed an agreement with more than </a:t>
            </a:r>
            <a:r>
              <a:rPr lang="en-US" sz="2200" b="1" dirty="0">
                <a:solidFill>
                  <a:srgbClr val="0070C0"/>
                </a:solidFill>
                <a:latin typeface="Nyala" panose="02000504070300020003" pitchFamily="2" charset="0"/>
              </a:rPr>
              <a:t>1000</a:t>
            </a:r>
            <a:r>
              <a:rPr lang="en-US" sz="2200" dirty="0">
                <a:solidFill>
                  <a:srgbClr val="0070C0"/>
                </a:solidFill>
                <a:latin typeface="Nyala" panose="02000504070300020003" pitchFamily="2" charset="0"/>
              </a:rPr>
              <a:t> International Societies to make healthcare information Open Access.</a:t>
            </a:r>
          </a:p>
        </p:txBody>
      </p:sp>
    </p:spTree>
    <p:extLst>
      <p:ext uri="{BB962C8B-B14F-4D97-AF65-F5344CB8AC3E}">
        <p14:creationId xmlns:p14="http://schemas.microsoft.com/office/powerpoint/2010/main" val="7215058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marL="0" indent="0" algn="l" eaLnBrk="1" hangingPunct="1"/>
            <a:r>
              <a:rPr lang="en-US" smtClean="0">
                <a:latin typeface="Arno Pro Smbd SmText" pitchFamily="18" charset="0"/>
              </a:rPr>
              <a:t>Publications</a:t>
            </a: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672582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algn="l" eaLnBrk="1" hangingPunct="1"/>
            <a:r>
              <a:rPr lang="en-US" smtClean="0">
                <a:latin typeface="Arno Pro Smbd SmText" pitchFamily="18" charset="0"/>
              </a:rPr>
              <a:t>Publications</a:t>
            </a:r>
            <a:endParaRPr lang="en-US" smtClean="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167866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algn="l" eaLnBrk="1" hangingPunct="1"/>
            <a:r>
              <a:rPr lang="en-US" smtClean="0">
                <a:latin typeface="Arno Pro Smbd SmText" pitchFamily="18" charset="0"/>
              </a:rPr>
              <a:t>Professional Organizations</a:t>
            </a: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952414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algn="l" eaLnBrk="1" hangingPunct="1"/>
            <a:r>
              <a:rPr lang="en-US" smtClean="0">
                <a:latin typeface="Arno Pro Smbd SmText" pitchFamily="18" charset="0"/>
              </a:rPr>
              <a:t>RESEARCH AREAS</a:t>
            </a: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487769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algn="l" eaLnBrk="1" hangingPunct="1"/>
            <a:r>
              <a:rPr lang="en-US" smtClean="0">
                <a:latin typeface="Arno Pro Smbd SmText" pitchFamily="18" charset="0"/>
              </a:rPr>
              <a:t>RESEARCH AREAS</a:t>
            </a: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032722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pPr algn="ctr" eaLnBrk="1" hangingPunct="1"/>
            <a:r>
              <a:rPr lang="en-US" sz="9600" smtClean="0">
                <a:latin typeface="Algerian" pitchFamily="82" charset="0"/>
              </a:rPr>
              <a:t>Thank You</a:t>
            </a: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903159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endParaRPr lang="en-US"/>
          </a:p>
        </p:txBody>
      </p:sp>
      <p:sp>
        <p:nvSpPr>
          <p:cNvPr id="2" name="Title 1"/>
          <p:cNvSpPr>
            <a:spLocks noGrp="1"/>
          </p:cNvSpPr>
          <p:nvPr>
            <p:ph type="title"/>
          </p:nvPr>
        </p:nvSpPr>
        <p:spPr/>
        <p:txBody>
          <a:bodyPr/>
          <a:lstStyle/>
          <a:p>
            <a:pPr>
              <a:defRPr/>
            </a:pPr>
            <a:endParaRPr lang="en-US"/>
          </a:p>
        </p:txBody>
      </p:sp>
      <p:pic>
        <p:nvPicPr>
          <p:cNvPr id="153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4" y="1"/>
            <a:ext cx="9191625"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Vertical Scroll 6"/>
          <p:cNvSpPr/>
          <p:nvPr/>
        </p:nvSpPr>
        <p:spPr>
          <a:xfrm>
            <a:off x="-226241" y="1311118"/>
            <a:ext cx="5864225" cy="5486400"/>
          </a:xfrm>
          <a:prstGeom prst="verticalScroll">
            <a:avLst/>
          </a:prstGeom>
        </p:spPr>
        <p:style>
          <a:lnRef idx="1">
            <a:schemeClr val="accent3"/>
          </a:lnRef>
          <a:fillRef idx="3">
            <a:schemeClr val="accent3"/>
          </a:fillRef>
          <a:effectRef idx="2">
            <a:schemeClr val="accent3"/>
          </a:effectRef>
          <a:fontRef idx="minor">
            <a:schemeClr val="lt1"/>
          </a:fontRef>
        </p:style>
        <p:txBody>
          <a:bodyPr lIns="91426" tIns="45713" rIns="91426" bIns="45713" anchor="ctr"/>
          <a:lstStyle/>
          <a:p>
            <a:pPr marL="342846" indent="-342846">
              <a:buFont typeface="Wingdings" panose="05000000000000000000" pitchFamily="2" charset="2"/>
              <a:buChar char="Ø"/>
              <a:defRPr/>
            </a:pPr>
            <a:r>
              <a:rPr lang="en-IN" sz="2000" u="sng" dirty="0">
                <a:solidFill>
                  <a:srgbClr val="7030A0"/>
                </a:solidFill>
              </a:rPr>
              <a:t>Arabian Journal Business and Management </a:t>
            </a:r>
            <a:r>
              <a:rPr lang="en-IN" sz="2000" u="sng" dirty="0" smtClean="0">
                <a:solidFill>
                  <a:srgbClr val="7030A0"/>
                </a:solidFill>
              </a:rPr>
              <a:t>Review</a:t>
            </a:r>
          </a:p>
          <a:p>
            <a:pPr>
              <a:defRPr/>
            </a:pPr>
            <a:endParaRPr lang="en-IN" sz="2000" u="sng" dirty="0">
              <a:solidFill>
                <a:srgbClr val="7030A0"/>
              </a:solidFill>
            </a:endParaRPr>
          </a:p>
          <a:p>
            <a:pPr marL="342846" indent="-342846">
              <a:buFont typeface="Wingdings" panose="05000000000000000000" pitchFamily="2" charset="2"/>
              <a:buChar char="Ø"/>
              <a:defRPr/>
            </a:pPr>
            <a:r>
              <a:rPr lang="en-IN" sz="2000" u="sng" dirty="0" smtClean="0">
                <a:solidFill>
                  <a:srgbClr val="7030A0"/>
                </a:solidFill>
              </a:rPr>
              <a:t>Journal </a:t>
            </a:r>
            <a:r>
              <a:rPr lang="en-IN" sz="2000" u="sng" dirty="0">
                <a:solidFill>
                  <a:srgbClr val="7030A0"/>
                </a:solidFill>
              </a:rPr>
              <a:t>of Hotel &amp; Business </a:t>
            </a:r>
            <a:r>
              <a:rPr lang="en-IN" sz="2000" u="sng" dirty="0" smtClean="0">
                <a:solidFill>
                  <a:srgbClr val="7030A0"/>
                </a:solidFill>
              </a:rPr>
              <a:t>Management </a:t>
            </a:r>
            <a:endParaRPr lang="en-US" sz="2000" u="sng" dirty="0">
              <a:solidFill>
                <a:srgbClr val="002060"/>
              </a:solidFill>
            </a:endParaRPr>
          </a:p>
        </p:txBody>
      </p:sp>
      <p:sp>
        <p:nvSpPr>
          <p:cNvPr id="4" name="TextBox 3"/>
          <p:cNvSpPr txBox="1"/>
          <p:nvPr/>
        </p:nvSpPr>
        <p:spPr>
          <a:xfrm>
            <a:off x="1564140" y="1589438"/>
            <a:ext cx="3357802" cy="402218"/>
          </a:xfrm>
          <a:prstGeom prst="rect">
            <a:avLst/>
          </a:prstGeom>
          <a:noFill/>
        </p:spPr>
        <p:txBody>
          <a:bodyPr wrap="square" lIns="63048" tIns="31524" rIns="63048" bIns="31524" rtlCol="0">
            <a:spAutoFit/>
          </a:bodyPr>
          <a:lstStyle/>
          <a:p>
            <a:r>
              <a:rPr lang="en-US" sz="2200" dirty="0">
                <a:solidFill>
                  <a:srgbClr val="0070C0"/>
                </a:solidFill>
                <a:latin typeface="Times New Roman" pitchFamily="18" charset="0"/>
                <a:cs typeface="Times New Roman" pitchFamily="18" charset="0"/>
              </a:rPr>
              <a:t>Related Journals</a:t>
            </a:r>
          </a:p>
        </p:txBody>
      </p:sp>
      <p:pic>
        <p:nvPicPr>
          <p:cNvPr id="2050" name="Picture 2" descr="D:\EB_MEMBERS_IMAGES_UNIVERSITY LOGOS\JTH\JTH.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 y="121084"/>
            <a:ext cx="9191625"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D:\EB_MEMBERS_IMAGES_UNIVERSITY LOGOS\JTH\kerala_tourism_iato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4293096"/>
            <a:ext cx="3456384"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8989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descr="C:\Users\rakesh-s\Desktop\speak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2400"/>
            <a:ext cx="9144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Horizontal Scroll 5"/>
          <p:cNvSpPr/>
          <p:nvPr/>
        </p:nvSpPr>
        <p:spPr>
          <a:xfrm>
            <a:off x="346075" y="1075987"/>
            <a:ext cx="8229600" cy="3429000"/>
          </a:xfrm>
          <a:prstGeom prst="horizontalScroll">
            <a:avLst/>
          </a:prstGeom>
        </p:spPr>
        <p:style>
          <a:lnRef idx="3">
            <a:schemeClr val="lt1"/>
          </a:lnRef>
          <a:fillRef idx="1">
            <a:schemeClr val="accent2"/>
          </a:fillRef>
          <a:effectRef idx="1">
            <a:schemeClr val="accent2"/>
          </a:effectRef>
          <a:fontRef idx="minor">
            <a:schemeClr val="lt1"/>
          </a:fontRef>
        </p:style>
        <p:txBody>
          <a:bodyPr lIns="91426" tIns="45713" rIns="91426" bIns="45713" anchor="ctr"/>
          <a:lstStyle/>
          <a:p>
            <a:pPr marL="342900" indent="-342900">
              <a:buFont typeface="Wingdings" pitchFamily="2" charset="2"/>
              <a:buChar char="Ø"/>
              <a:defRPr/>
            </a:pPr>
            <a:r>
              <a:rPr lang="en-IN" sz="2200" dirty="0"/>
              <a:t>3rd International Conference on Business, Economics &amp; Management</a:t>
            </a:r>
          </a:p>
          <a:p>
            <a:pPr marL="342900" indent="-342900">
              <a:buFont typeface="Wingdings" pitchFamily="2" charset="2"/>
              <a:buChar char="Ø"/>
              <a:defRPr/>
            </a:pPr>
            <a:r>
              <a:rPr lang="en-IN" sz="2200" dirty="0" smtClean="0"/>
              <a:t>2nd </a:t>
            </a:r>
            <a:r>
              <a:rPr lang="en-IN" sz="2200" dirty="0"/>
              <a:t>International Conference on Business Economics and </a:t>
            </a:r>
            <a:r>
              <a:rPr lang="en-IN" sz="2200" dirty="0" smtClean="0"/>
              <a:t>Management </a:t>
            </a:r>
            <a:endParaRPr lang="en-US" sz="2200" dirty="0">
              <a:latin typeface="Footlight MT Light" panose="0204060206030A020304" pitchFamily="18" charset="0"/>
            </a:endParaRPr>
          </a:p>
        </p:txBody>
      </p:sp>
      <p:pic>
        <p:nvPicPr>
          <p:cNvPr id="3074" name="Picture 2" descr="D:\EB_MEMBERS_IMAGES_UNIVERSITY LOGOS\JTH\JTH.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640"/>
            <a:ext cx="91440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1752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ontent Placeholder 2"/>
          <p:cNvSpPr>
            <a:spLocks noGrp="1"/>
          </p:cNvSpPr>
          <p:nvPr>
            <p:ph idx="1"/>
          </p:nvPr>
        </p:nvSpPr>
        <p:spPr/>
        <p:txBody>
          <a:bodyPr/>
          <a:lstStyle/>
          <a:p>
            <a:endParaRPr lang="en-US" smtClean="0"/>
          </a:p>
        </p:txBody>
      </p:sp>
      <p:sp>
        <p:nvSpPr>
          <p:cNvPr id="26626" name="Title 1"/>
          <p:cNvSpPr>
            <a:spLocks noGrp="1"/>
          </p:cNvSpPr>
          <p:nvPr>
            <p:ph type="title"/>
          </p:nvPr>
        </p:nvSpPr>
        <p:spPr/>
        <p:txBody>
          <a:bodyPr/>
          <a:lstStyle/>
          <a:p>
            <a:endParaRPr lang="en-US" smtClean="0"/>
          </a:p>
        </p:txBody>
      </p:sp>
      <p:pic>
        <p:nvPicPr>
          <p:cNvPr id="26628" name="Picture 2" descr="C:\Users\rakesh-s\Desktop\2-2nd-d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3" descr="C:\Users\rakesh-s\Desktop\membersh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91000"/>
            <a:ext cx="9144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819400" y="30163"/>
            <a:ext cx="7086600" cy="830262"/>
          </a:xfrm>
          <a:prstGeom prst="rect">
            <a:avLst/>
          </a:prstGeom>
        </p:spPr>
        <p:txBody>
          <a:bodyPr>
            <a:spAutoFit/>
          </a:bodyPr>
          <a:lstStyle/>
          <a:p>
            <a:pPr>
              <a:defRPr/>
            </a:pPr>
            <a:r>
              <a:rPr lang="en-US" sz="2400" dirty="0">
                <a:solidFill>
                  <a:schemeClr val="accent5">
                    <a:lumMod val="10000"/>
                  </a:schemeClr>
                </a:solidFill>
                <a:latin typeface="Andalus" panose="02020603050405020304" pitchFamily="18" charset="-78"/>
                <a:cs typeface="Andalus" panose="02020603050405020304" pitchFamily="18" charset="-78"/>
              </a:rPr>
              <a:t>OMICS Group </a:t>
            </a:r>
            <a:r>
              <a:rPr lang="en-US" sz="2400" b="1" dirty="0">
                <a:solidFill>
                  <a:schemeClr val="accent5">
                    <a:lumMod val="10000"/>
                  </a:schemeClr>
                </a:solidFill>
                <a:latin typeface="Andalus" panose="02020603050405020304" pitchFamily="18" charset="-78"/>
                <a:cs typeface="Andalus" panose="02020603050405020304" pitchFamily="18" charset="-78"/>
              </a:rPr>
              <a:t>Open Access Membership</a:t>
            </a:r>
            <a:br>
              <a:rPr lang="en-US" sz="2400" b="1" dirty="0">
                <a:solidFill>
                  <a:schemeClr val="accent5">
                    <a:lumMod val="10000"/>
                  </a:schemeClr>
                </a:solidFill>
                <a:latin typeface="Andalus" panose="02020603050405020304" pitchFamily="18" charset="-78"/>
                <a:cs typeface="Andalus" panose="02020603050405020304" pitchFamily="18" charset="-78"/>
              </a:rPr>
            </a:br>
            <a:endParaRPr lang="en-US" sz="2400" dirty="0">
              <a:solidFill>
                <a:schemeClr val="accent5">
                  <a:lumMod val="10000"/>
                </a:schemeClr>
              </a:solidFill>
              <a:latin typeface="Andalus" panose="02020603050405020304" pitchFamily="18" charset="-78"/>
              <a:cs typeface="Andalus" panose="02020603050405020304" pitchFamily="18" charset="-78"/>
            </a:endParaRPr>
          </a:p>
        </p:txBody>
      </p:sp>
      <p:sp>
        <p:nvSpPr>
          <p:cNvPr id="7" name="Teardrop 6"/>
          <p:cNvSpPr/>
          <p:nvPr/>
        </p:nvSpPr>
        <p:spPr>
          <a:xfrm>
            <a:off x="1295400" y="630238"/>
            <a:ext cx="7696200" cy="3560762"/>
          </a:xfrm>
          <a:prstGeom prst="teardrop">
            <a:avLst/>
          </a:prstGeom>
          <a:solidFill>
            <a:schemeClr val="accent3">
              <a:lumMod val="75000"/>
            </a:schemeClr>
          </a:solidFill>
        </p:spPr>
        <p:style>
          <a:lnRef idx="1">
            <a:schemeClr val="accent5"/>
          </a:lnRef>
          <a:fillRef idx="2">
            <a:schemeClr val="accent5"/>
          </a:fillRef>
          <a:effectRef idx="1">
            <a:schemeClr val="accent5"/>
          </a:effectRef>
          <a:fontRef idx="minor">
            <a:schemeClr val="dk1"/>
          </a:fontRef>
        </p:style>
        <p:txBody>
          <a:bodyPr anchor="ctr"/>
          <a:lstStyle/>
          <a:p>
            <a:pPr>
              <a:defRPr/>
            </a:pPr>
            <a:r>
              <a:rPr lang="en-US" dirty="0">
                <a:latin typeface="Calisto MT" panose="02040603050505030304" pitchFamily="18" charset="0"/>
              </a:rPr>
              <a:t>OMICS publishing Group Open Access Membership enables academic and research institutions, funders and corporations to actively encourage open access in scholarly communication and the dissemination of research published by their authors.</a:t>
            </a:r>
          </a:p>
          <a:p>
            <a:pPr>
              <a:defRPr/>
            </a:pPr>
            <a:r>
              <a:rPr lang="en-US" dirty="0">
                <a:latin typeface="Calisto MT" panose="02040603050505030304" pitchFamily="18" charset="0"/>
              </a:rPr>
              <a:t>For more details and benefits, click on the link below:</a:t>
            </a:r>
          </a:p>
          <a:p>
            <a:pPr>
              <a:defRPr/>
            </a:pPr>
            <a:r>
              <a:rPr lang="en-US" dirty="0">
                <a:solidFill>
                  <a:schemeClr val="accent4">
                    <a:lumMod val="10000"/>
                  </a:schemeClr>
                </a:solidFill>
                <a:latin typeface="Calisto MT" panose="02040603050505030304" pitchFamily="18" charset="0"/>
                <a:hlinkClick r:id="rId4"/>
              </a:rPr>
              <a:t>http://omicsonline.org/membership.php</a:t>
            </a:r>
            <a:r>
              <a:rPr lang="en-US" dirty="0">
                <a:solidFill>
                  <a:schemeClr val="accent4">
                    <a:lumMod val="10000"/>
                  </a:schemeClr>
                </a:solidFill>
                <a:latin typeface="Calisto MT" panose="02040603050505030304" pitchFamily="18" charset="0"/>
              </a:rPr>
              <a:t> </a:t>
            </a:r>
          </a:p>
        </p:txBody>
      </p:sp>
    </p:spTree>
    <p:extLst>
      <p:ext uri="{BB962C8B-B14F-4D97-AF65-F5344CB8AC3E}">
        <p14:creationId xmlns:p14="http://schemas.microsoft.com/office/powerpoint/2010/main" val="28284514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rakesh-s\Desktop\blue_light_background_04_vector_1818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663"/>
            <a:ext cx="9144000"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owchart: Display 4"/>
          <p:cNvSpPr/>
          <p:nvPr/>
        </p:nvSpPr>
        <p:spPr>
          <a:xfrm>
            <a:off x="14288" y="831850"/>
            <a:ext cx="9129712" cy="4959350"/>
          </a:xfrm>
          <a:prstGeom prst="flowChartDisplay">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IN" sz="2000" dirty="0">
                <a:solidFill>
                  <a:schemeClr val="bg2">
                    <a:lumMod val="10000"/>
                  </a:schemeClr>
                </a:solidFill>
                <a:latin typeface="Centaur" panose="02030504050205020304" pitchFamily="18" charset="0"/>
              </a:rPr>
              <a:t>OMICS Group welcomes submissions that are original and technically so as to serve both the developing world and developed countries in the best possible way.</a:t>
            </a:r>
          </a:p>
          <a:p>
            <a:pPr algn="ctr">
              <a:defRPr/>
            </a:pPr>
            <a:r>
              <a:rPr lang="en-US" sz="2000" dirty="0">
                <a:solidFill>
                  <a:schemeClr val="bg2">
                    <a:lumMod val="10000"/>
                  </a:schemeClr>
                </a:solidFill>
                <a:latin typeface="Centaur" panose="02030504050205020304" pitchFamily="18" charset="0"/>
              </a:rPr>
              <a:t>OMICS Journals  are poised in excellence by publishing high quality research. </a:t>
            </a:r>
            <a:r>
              <a:rPr lang="en-IN" sz="2000" dirty="0">
                <a:solidFill>
                  <a:schemeClr val="bg2">
                    <a:lumMod val="10000"/>
                  </a:schemeClr>
                </a:solidFill>
                <a:latin typeface="Centaur" panose="02030504050205020304" pitchFamily="18" charset="0"/>
              </a:rPr>
              <a:t>OMICS Group follows an Editorial Manager® System peer review process and boasts of a strong and active editorial board.</a:t>
            </a:r>
            <a:endParaRPr lang="en-US" sz="2000" dirty="0">
              <a:solidFill>
                <a:schemeClr val="bg2">
                  <a:lumMod val="10000"/>
                </a:schemeClr>
              </a:solidFill>
              <a:latin typeface="Centaur" panose="02030504050205020304" pitchFamily="18" charset="0"/>
            </a:endParaRPr>
          </a:p>
          <a:p>
            <a:pPr algn="ctr">
              <a:defRPr/>
            </a:pPr>
            <a:r>
              <a:rPr lang="en-US" sz="2000" dirty="0">
                <a:solidFill>
                  <a:schemeClr val="bg2">
                    <a:lumMod val="10000"/>
                  </a:schemeClr>
                </a:solidFill>
                <a:latin typeface="Centaur" panose="02030504050205020304" pitchFamily="18" charset="0"/>
              </a:rPr>
              <a:t>Editors and reviewers are experts in their field and provide anonymous, unbiased and detailed reviews of all submissions.</a:t>
            </a:r>
          </a:p>
          <a:p>
            <a:pPr algn="ctr">
              <a:defRPr/>
            </a:pPr>
            <a:r>
              <a:rPr lang="en-IN" sz="2000" dirty="0">
                <a:solidFill>
                  <a:schemeClr val="bg2">
                    <a:lumMod val="10000"/>
                  </a:schemeClr>
                </a:solidFill>
                <a:latin typeface="Centaur" panose="02030504050205020304" pitchFamily="18" charset="0"/>
              </a:rPr>
              <a:t>The journal gives the options of multiple language translations for all the articles and all archived articles are available in HTML, XML, PDF and audio formats. Also, all the published articles are archived in repositories and indexing services like DOAJ, CAS, Google Scholar, Scientific Commons, Index Copernicus, EBSCO, HINARI and GALE.</a:t>
            </a:r>
            <a:endParaRPr lang="en-US" sz="2000" dirty="0">
              <a:solidFill>
                <a:schemeClr val="bg2">
                  <a:lumMod val="10000"/>
                </a:schemeClr>
              </a:solidFill>
              <a:latin typeface="Centaur" panose="02030504050205020304" pitchFamily="18" charset="0"/>
            </a:endParaRPr>
          </a:p>
          <a:p>
            <a:pPr>
              <a:defRPr/>
            </a:pPr>
            <a:endParaRPr lang="en-US" sz="2000" dirty="0"/>
          </a:p>
        </p:txBody>
      </p:sp>
      <p:sp>
        <p:nvSpPr>
          <p:cNvPr id="6" name="Rectangle 5"/>
          <p:cNvSpPr/>
          <p:nvPr/>
        </p:nvSpPr>
        <p:spPr>
          <a:xfrm>
            <a:off x="319088" y="5910263"/>
            <a:ext cx="7010400" cy="92233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b="1" dirty="0">
                <a:solidFill>
                  <a:srgbClr val="0070C0"/>
                </a:solidFill>
                <a:latin typeface="Microsoft YaHei" panose="020B0503020204020204" pitchFamily="34" charset="-122"/>
                <a:ea typeface="Microsoft YaHei" panose="020B0503020204020204" pitchFamily="34" charset="-122"/>
              </a:rPr>
              <a:t>For more details please visit our website: </a:t>
            </a:r>
            <a:r>
              <a:rPr lang="en-US" b="1" dirty="0">
                <a:solidFill>
                  <a:schemeClr val="accent5">
                    <a:lumMod val="10000"/>
                  </a:schemeClr>
                </a:solidFill>
                <a:latin typeface="Microsoft YaHei" panose="020B0503020204020204" pitchFamily="34" charset="-122"/>
                <a:ea typeface="Microsoft YaHei" panose="020B0503020204020204" pitchFamily="34" charset="-122"/>
                <a:hlinkClick r:id="rId3"/>
              </a:rPr>
              <a:t>http://omicsonline.org/Submitmanuscript.php</a:t>
            </a:r>
            <a:r>
              <a:rPr lang="en-US" b="1" dirty="0">
                <a:solidFill>
                  <a:schemeClr val="accent5">
                    <a:lumMod val="10000"/>
                  </a:schemeClr>
                </a:solidFill>
                <a:latin typeface="Microsoft YaHei" panose="020B0503020204020204" pitchFamily="34" charset="-122"/>
                <a:ea typeface="Microsoft YaHei" panose="020B0503020204020204" pitchFamily="34" charset="-122"/>
              </a:rPr>
              <a:t> </a:t>
            </a:r>
          </a:p>
          <a:p>
            <a:pPr>
              <a:defRPr/>
            </a:pPr>
            <a:endParaRPr lang="en-US" dirty="0">
              <a:solidFill>
                <a:srgbClr val="0070C0"/>
              </a:solidFill>
              <a:latin typeface="Microsoft YaHei" panose="020B0503020204020204" pitchFamily="34" charset="-122"/>
              <a:ea typeface="Microsoft YaHei" panose="020B0503020204020204" pitchFamily="34" charset="-122"/>
            </a:endParaRPr>
          </a:p>
        </p:txBody>
      </p:sp>
      <p:sp>
        <p:nvSpPr>
          <p:cNvPr id="7" name="Title 1"/>
          <p:cNvSpPr txBox="1">
            <a:spLocks/>
          </p:cNvSpPr>
          <p:nvPr/>
        </p:nvSpPr>
        <p:spPr>
          <a:xfrm>
            <a:off x="319088" y="41275"/>
            <a:ext cx="8534400" cy="831850"/>
          </a:xfrm>
          <a:prstGeom prst="rect">
            <a:avLst/>
          </a:prstGeom>
        </p:spPr>
        <p:txBody>
          <a:bodyPr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smtClean="0">
                <a:solidFill>
                  <a:schemeClr val="accent4">
                    <a:lumMod val="10000"/>
                  </a:schemeClr>
                </a:solidFill>
                <a:latin typeface="Baskerville Old Face" panose="02020602080505020303" pitchFamily="18" charset="0"/>
              </a:rPr>
              <a:t>OMICS Journals are welcoming Submissions</a:t>
            </a:r>
            <a:r>
              <a:rPr lang="en-US" sz="3200" b="1" dirty="0" smtClean="0">
                <a:solidFill>
                  <a:schemeClr val="accent4">
                    <a:lumMod val="10000"/>
                  </a:schemeClr>
                </a:solidFill>
              </a:rPr>
              <a:t/>
            </a:r>
            <a:br>
              <a:rPr lang="en-US" sz="3200" b="1" dirty="0" smtClean="0">
                <a:solidFill>
                  <a:schemeClr val="accent4">
                    <a:lumMod val="10000"/>
                  </a:schemeClr>
                </a:solidFill>
              </a:rPr>
            </a:br>
            <a:endParaRPr lang="en-US" sz="3200" dirty="0">
              <a:solidFill>
                <a:schemeClr val="accent4">
                  <a:lumMod val="10000"/>
                </a:schemeClr>
              </a:solidFill>
            </a:endParaRPr>
          </a:p>
        </p:txBody>
      </p:sp>
    </p:spTree>
    <p:extLst>
      <p:ext uri="{BB962C8B-B14F-4D97-AF65-F5344CB8AC3E}">
        <p14:creationId xmlns:p14="http://schemas.microsoft.com/office/powerpoint/2010/main" val="4290529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pPr marL="0" indent="0" algn="just" eaLnBrk="1" hangingPunct="1">
              <a:lnSpc>
                <a:spcPts val="4600"/>
              </a:lnSpc>
            </a:pPr>
            <a:r>
              <a:rPr lang="en-US" sz="2800" smtClean="0">
                <a:solidFill>
                  <a:srgbClr val="FF0000"/>
                </a:solidFill>
                <a:latin typeface="Arno Pro Smbd Subhead" pitchFamily="18" charset="0"/>
                <a:sym typeface="Times New Roman" pitchFamily="18" charset="0"/>
              </a:rPr>
              <a:t>Journal of Tourism and Hospitality –Prof. Anand Bethapudi - Sharing a Research Agenda</a:t>
            </a: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805716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pPr marL="0" indent="0" algn="l" eaLnBrk="1" hangingPunct="1">
              <a:lnSpc>
                <a:spcPts val="4600"/>
              </a:lnSpc>
            </a:pPr>
            <a:r>
              <a:rPr lang="en-US" altLang="en-US" sz="3000" smtClean="0"/>
              <a:t/>
            </a:r>
            <a:br>
              <a:rPr lang="en-US" altLang="en-US" sz="3000" smtClean="0"/>
            </a:br>
            <a:r>
              <a:rPr lang="en-US" altLang="en-US" sz="3000" smtClean="0"/>
              <a:t/>
            </a:r>
            <a:br>
              <a:rPr lang="en-US" altLang="en-US" sz="3000" smtClean="0"/>
            </a:br>
            <a:r>
              <a:rPr lang="en-US" sz="4000" smtClean="0">
                <a:latin typeface="Times New Roman" pitchFamily="18" charset="0"/>
                <a:cs typeface="Times New Roman" pitchFamily="18" charset="0"/>
              </a:rPr>
              <a:t>Prof.Anand Bethapudi</a:t>
            </a:r>
            <a:r>
              <a:rPr lang="en-US" altLang="en-US" sz="3000" smtClean="0"/>
              <a:t/>
            </a:r>
            <a:br>
              <a:rPr lang="en-US" altLang="en-US" sz="3000" smtClean="0"/>
            </a:br>
            <a:endParaRPr lang="en-US" sz="3000" smtClean="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954490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marL="0" indent="0" algn="l" eaLnBrk="1" hangingPunct="1"/>
            <a:r>
              <a:rPr lang="en-US" smtClean="0">
                <a:latin typeface="Arno Pro Smbd SmText" pitchFamily="18" charset="0"/>
              </a:rPr>
              <a:t>Biographical Sketch</a:t>
            </a: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619500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marL="0" indent="0" algn="l" eaLnBrk="1" hangingPunct="1"/>
            <a:r>
              <a:rPr lang="en-US" smtClean="0">
                <a:latin typeface="Arno Pro Smbd SmText" pitchFamily="18" charset="0"/>
              </a:rPr>
              <a:t>Educational Background</a:t>
            </a: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37111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algn="l" eaLnBrk="1" hangingPunct="1"/>
            <a:r>
              <a:rPr lang="en-US" smtClean="0">
                <a:latin typeface="Arno Pro Smbd SmText" pitchFamily="18" charset="0"/>
              </a:rPr>
              <a:t>Fellowships Received</a:t>
            </a: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63995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marL="0" indent="0" algn="l" eaLnBrk="1" hangingPunct="1"/>
            <a:r>
              <a:rPr lang="en-US" smtClean="0">
                <a:latin typeface="Arno Pro Smbd SmText" pitchFamily="18" charset="0"/>
              </a:rPr>
              <a:t>Experience</a:t>
            </a: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718484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algn="l" eaLnBrk="1" hangingPunct="1"/>
            <a:r>
              <a:rPr lang="en-US" smtClean="0">
                <a:latin typeface="Arno Pro Smbd SmText" pitchFamily="18" charset="0"/>
              </a:rPr>
              <a:t>Experience</a:t>
            </a: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8717708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346</Words>
  <Application>Microsoft Office PowerPoint</Application>
  <PresentationFormat>On-screen Show (4:3)</PresentationFormat>
  <Paragraphs>32</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Journal of Tourism and Hospitality –Prof. Anand Bethapudi - Sharing a Research Agenda</vt:lpstr>
      <vt:lpstr>  Prof.Anand Bethapudi </vt:lpstr>
      <vt:lpstr>Biographical Sketch</vt:lpstr>
      <vt:lpstr>Educational Background</vt:lpstr>
      <vt:lpstr>Fellowships Received</vt:lpstr>
      <vt:lpstr>Experience</vt:lpstr>
      <vt:lpstr>Experience</vt:lpstr>
      <vt:lpstr>Publications</vt:lpstr>
      <vt:lpstr>Publications</vt:lpstr>
      <vt:lpstr>Professional Organizations</vt:lpstr>
      <vt:lpstr>RESEARCH AREAS</vt:lpstr>
      <vt:lpstr>RESEARCH AREAS</vt:lpstr>
      <vt:lpstr>Thank You</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Journal of Tourism and Hospitality –Prof. Anand Bethapudi - Sharing a Research Agenda</dc:title>
  <dc:creator>Anu</dc:creator>
  <cp:lastModifiedBy>Anu</cp:lastModifiedBy>
  <cp:revision>2</cp:revision>
  <dcterms:created xsi:type="dcterms:W3CDTF">2014-11-14T05:57:32Z</dcterms:created>
  <dcterms:modified xsi:type="dcterms:W3CDTF">2014-11-14T06:01:10Z</dcterms:modified>
</cp:coreProperties>
</file>