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288" r:id="rId2"/>
    <p:sldId id="285" r:id="rId3"/>
    <p:sldId id="289" r:id="rId4"/>
    <p:sldId id="257" r:id="rId5"/>
    <p:sldId id="266" r:id="rId6"/>
    <p:sldId id="267" r:id="rId7"/>
    <p:sldId id="268" r:id="rId8"/>
    <p:sldId id="269" r:id="rId9"/>
    <p:sldId id="259" r:id="rId10"/>
    <p:sldId id="260" r:id="rId11"/>
    <p:sldId id="261" r:id="rId12"/>
    <p:sldId id="262" r:id="rId13"/>
    <p:sldId id="270" r:id="rId14"/>
    <p:sldId id="271" r:id="rId15"/>
    <p:sldId id="272" r:id="rId16"/>
    <p:sldId id="273" r:id="rId17"/>
    <p:sldId id="274" r:id="rId18"/>
    <p:sldId id="275" r:id="rId19"/>
    <p:sldId id="276" r:id="rId20"/>
    <p:sldId id="277" r:id="rId21"/>
    <p:sldId id="278" r:id="rId22"/>
    <p:sldId id="279" r:id="rId23"/>
    <p:sldId id="263" r:id="rId24"/>
    <p:sldId id="264" r:id="rId25"/>
    <p:sldId id="291" r:id="rId26"/>
    <p:sldId id="29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89910" autoAdjust="0"/>
  </p:normalViewPr>
  <p:slideViewPr>
    <p:cSldViewPr>
      <p:cViewPr varScale="1">
        <p:scale>
          <a:sx n="65" d="100"/>
          <a:sy n="65"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AA766-3D4A-412C-AA5A-D4517C74D3F2}"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4E862-B4B1-44BB-8440-288DA77EFAF8}" type="slidenum">
              <a:rPr lang="en-US" smtClean="0"/>
              <a:t>‹#›</a:t>
            </a:fld>
            <a:endParaRPr lang="en-US"/>
          </a:p>
        </p:txBody>
      </p:sp>
    </p:spTree>
    <p:extLst>
      <p:ext uri="{BB962C8B-B14F-4D97-AF65-F5344CB8AC3E}">
        <p14:creationId xmlns:p14="http://schemas.microsoft.com/office/powerpoint/2010/main" val="9143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4E862-B4B1-44BB-8440-288DA77EFAF8}" type="slidenum">
              <a:rPr lang="en-US" smtClean="0"/>
              <a:t>1</a:t>
            </a:fld>
            <a:endParaRPr lang="en-US"/>
          </a:p>
        </p:txBody>
      </p:sp>
    </p:spTree>
    <p:extLst>
      <p:ext uri="{BB962C8B-B14F-4D97-AF65-F5344CB8AC3E}">
        <p14:creationId xmlns:p14="http://schemas.microsoft.com/office/powerpoint/2010/main" val="8743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2</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4E862-B4B1-44BB-8440-288DA77EFAF8}" type="slidenum">
              <a:rPr lang="en-US" smtClean="0"/>
              <a:t>25</a:t>
            </a:fld>
            <a:endParaRPr lang="en-US"/>
          </a:p>
        </p:txBody>
      </p:sp>
    </p:spTree>
    <p:extLst>
      <p:ext uri="{BB962C8B-B14F-4D97-AF65-F5344CB8AC3E}">
        <p14:creationId xmlns:p14="http://schemas.microsoft.com/office/powerpoint/2010/main" val="409143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1D25B-E5CB-4E35-8132-775B8575F1AD}"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1D25B-E5CB-4E35-8132-775B8575F1AD}"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1D25B-E5CB-4E35-8132-775B8575F1AD}"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155734A-92D2-4777-B7A4-AA1F58F704E7}" type="slidenum">
              <a:rPr lang="en-US"/>
              <a:pPr/>
              <a:t>‹#›</a:t>
            </a:fld>
            <a:endParaRPr lang="en-US"/>
          </a:p>
        </p:txBody>
      </p:sp>
    </p:spTree>
    <p:extLst>
      <p:ext uri="{BB962C8B-B14F-4D97-AF65-F5344CB8AC3E}">
        <p14:creationId xmlns:p14="http://schemas.microsoft.com/office/powerpoint/2010/main" val="333018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1D25B-E5CB-4E35-8132-775B8575F1AD}"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71D25B-E5CB-4E35-8132-775B8575F1AD}"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1D25B-E5CB-4E35-8132-775B8575F1AD}"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71D25B-E5CB-4E35-8132-775B8575F1AD}"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71D25B-E5CB-4E35-8132-775B8575F1AD}"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1D25B-E5CB-4E35-8132-775B8575F1AD}"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185C3-8B90-46D7-91B1-506F2255AD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1D25B-E5CB-4E35-8132-775B8575F1AD}"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85C3-8B90-46D7-91B1-506F2255AD0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B71D25B-E5CB-4E35-8132-775B8575F1AD}" type="datetimeFigureOut">
              <a:rPr lang="en-US" smtClean="0"/>
              <a:t>10/19/2015</a:t>
            </a:fld>
            <a:endParaRPr lang="en-US"/>
          </a:p>
        </p:txBody>
      </p:sp>
      <p:sp>
        <p:nvSpPr>
          <p:cNvPr id="9" name="Slide Number Placeholder 8"/>
          <p:cNvSpPr>
            <a:spLocks noGrp="1"/>
          </p:cNvSpPr>
          <p:nvPr>
            <p:ph type="sldNum" sz="quarter" idx="11"/>
          </p:nvPr>
        </p:nvSpPr>
        <p:spPr/>
        <p:txBody>
          <a:bodyPr/>
          <a:lstStyle/>
          <a:p>
            <a:fld id="{B02185C3-8B90-46D7-91B1-506F2255AD0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02185C3-8B90-46D7-91B1-506F2255AD0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B71D25B-E5CB-4E35-8132-775B8575F1AD}" type="datetimeFigureOut">
              <a:rPr lang="en-US" smtClean="0"/>
              <a:t>10/19/2015</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encrypted-tbn2.gstatic.com/images?q=tbn:ANd9GcQbAXF63Rb-yDO6IHEJQM8DtpMhmZhaKGB7exHH35GpzW8Nirvy74sgnuQ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52" y="-61281"/>
            <a:ext cx="8742895"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1800" y="3234811"/>
            <a:ext cx="4450286" cy="1200329"/>
          </a:xfrm>
          <a:prstGeom prst="rect">
            <a:avLst/>
          </a:prstGeom>
        </p:spPr>
        <p:txBody>
          <a:bodyPr wrap="square">
            <a:spAutoFit/>
          </a:bodyPr>
          <a:lstStyle/>
          <a:p>
            <a:r>
              <a:rPr lang="en-US" sz="2400" b="1" u="sng" dirty="0" smtClean="0">
                <a:solidFill>
                  <a:schemeClr val="bg1"/>
                </a:solidFill>
              </a:rPr>
              <a:t>Editorial </a:t>
            </a:r>
            <a:r>
              <a:rPr lang="en-US" sz="2400" b="1" u="sng" dirty="0">
                <a:solidFill>
                  <a:schemeClr val="bg1"/>
                </a:solidFill>
              </a:rPr>
              <a:t>Board </a:t>
            </a:r>
            <a:r>
              <a:rPr lang="en-US" sz="2400" b="1" u="sng" dirty="0" smtClean="0">
                <a:solidFill>
                  <a:schemeClr val="bg1"/>
                </a:solidFill>
              </a:rPr>
              <a:t>member</a:t>
            </a:r>
          </a:p>
          <a:p>
            <a:r>
              <a:rPr lang="en-US" sz="2400" b="1" dirty="0" smtClean="0">
                <a:solidFill>
                  <a:srgbClr val="0070C0"/>
                </a:solidFill>
              </a:rPr>
              <a:t> </a:t>
            </a:r>
            <a:endParaRPr lang="en-US" sz="2400" b="1" dirty="0">
              <a:solidFill>
                <a:srgbClr val="0070C0"/>
              </a:solidFill>
            </a:endParaRPr>
          </a:p>
          <a:p>
            <a:pPr marL="228600" indent="-228600">
              <a:buAutoNum type="arabicPeriod"/>
            </a:pPr>
            <a:endParaRPr lang="en-US" sz="2400" b="1" dirty="0">
              <a:solidFill>
                <a:srgbClr val="0070C0"/>
              </a:solidFill>
            </a:endParaRPr>
          </a:p>
        </p:txBody>
      </p:sp>
      <p:sp>
        <p:nvSpPr>
          <p:cNvPr id="9" name="Rectangle 8"/>
          <p:cNvSpPr/>
          <p:nvPr/>
        </p:nvSpPr>
        <p:spPr>
          <a:xfrm>
            <a:off x="3253883" y="2906054"/>
            <a:ext cx="2439194" cy="830997"/>
          </a:xfrm>
          <a:prstGeom prst="rect">
            <a:avLst/>
          </a:prstGeom>
        </p:spPr>
        <p:txBody>
          <a:bodyPr wrap="none">
            <a:spAutoFit/>
          </a:bodyPr>
          <a:lstStyle/>
          <a:p>
            <a:pPr marL="0" lvl="1"/>
            <a:r>
              <a:rPr lang="en-US" sz="2400" b="1" dirty="0">
                <a:solidFill>
                  <a:schemeClr val="bg1"/>
                </a:solidFill>
              </a:rPr>
              <a:t>Dr. Brad de Young</a:t>
            </a:r>
          </a:p>
          <a:p>
            <a:endParaRPr lang="en-US" sz="2400" b="1" dirty="0">
              <a:solidFill>
                <a:schemeClr val="bg1"/>
              </a:solidFill>
            </a:endParaRPr>
          </a:p>
        </p:txBody>
      </p:sp>
      <p:sp>
        <p:nvSpPr>
          <p:cNvPr id="11" name="Rectangle 10"/>
          <p:cNvSpPr/>
          <p:nvPr/>
        </p:nvSpPr>
        <p:spPr>
          <a:xfrm>
            <a:off x="685800" y="3874304"/>
            <a:ext cx="4572000" cy="1477328"/>
          </a:xfrm>
          <a:prstGeom prst="rect">
            <a:avLst/>
          </a:prstGeom>
        </p:spPr>
        <p:txBody>
          <a:bodyPr>
            <a:spAutoFit/>
          </a:bodyPr>
          <a:lstStyle/>
          <a:p>
            <a:r>
              <a:rPr lang="en-US" b="1" dirty="0">
                <a:solidFill>
                  <a:schemeClr val="bg1"/>
                </a:solidFill>
              </a:rPr>
              <a:t>Professor</a:t>
            </a:r>
            <a:br>
              <a:rPr lang="en-US" b="1" dirty="0">
                <a:solidFill>
                  <a:schemeClr val="bg1"/>
                </a:solidFill>
              </a:rPr>
            </a:br>
            <a:r>
              <a:rPr lang="en-US" b="1" dirty="0">
                <a:solidFill>
                  <a:schemeClr val="bg1"/>
                </a:solidFill>
              </a:rPr>
              <a:t>Department of Physics and Physical Oceanography</a:t>
            </a:r>
            <a:br>
              <a:rPr lang="en-US" b="1" dirty="0">
                <a:solidFill>
                  <a:schemeClr val="bg1"/>
                </a:solidFill>
              </a:rPr>
            </a:br>
            <a:r>
              <a:rPr lang="en-US" b="1" dirty="0">
                <a:solidFill>
                  <a:schemeClr val="bg1"/>
                </a:solidFill>
              </a:rPr>
              <a:t>Memorial University</a:t>
            </a:r>
            <a:br>
              <a:rPr lang="en-US" b="1" dirty="0">
                <a:solidFill>
                  <a:schemeClr val="bg1"/>
                </a:solidFill>
              </a:rPr>
            </a:br>
            <a:r>
              <a:rPr lang="en-US" b="1" dirty="0">
                <a:solidFill>
                  <a:schemeClr val="bg1"/>
                </a:solidFill>
              </a:rPr>
              <a:t>Canada</a:t>
            </a:r>
          </a:p>
        </p:txBody>
      </p:sp>
      <p:sp>
        <p:nvSpPr>
          <p:cNvPr id="2" name="AutoShape 2" descr="data:image/jpeg;base64,/9j/4AAQSkZJRgABAQAAAQABAAD/2wCEAAkGBxIREhQUERMUFRUXGBUZFRUVExUXFxceFxcYGRgYHRUbHyggGhomHRUYITUiJSkrLi4uFx8zODMuNyotLisBCgoKDg0OGxAQGywkICY3MiwtNCwsLy0sLCwsMC8sNC00LCw0LC0sLDcsLCw3NCwsLCwsLDQsLCwsLywsLCwsLP/AABEIAJ4BPgMBIgACEQEDEQH/xAAcAAEAAgMBAQEAAAAAAAAAAAAABgcEBQgDAgH/xABWEAABAwIDAwUIDQcJBgcAAAABAAIDBBEFEiEGBzETIkFRYTI1cXJzgZPSFBUWIzNSU1SRsbKz0RckNJKUocElNkJiZHSiw9NjgoOEo+EIJkNERcLE/8QAGgEBAAMBAQEAAAAAAAAAAAAAAAECAwQFBv/EADERAAIBAgIIBQMFAQEAAAAAAAABAgMRBDESExQhQVFhoTIzUnGBIsHRkbHh8PFCI//aAAwDAQACEQMRAD8AvFERAEREAREQGix3BxUzQ8uGPpGMldJE8810l4+Tc5h5r2tbyps7QEg2uAR4bI4/QTumpsPLTHTZLmMe9DlTIQ1h6QMh4c0XAHZXH/iQxOaNtJCyR7Y5BMZGNNg/LyeXNbiBmOnBeP8A4Zf/AJD/AJX/APQgLxREQBERAEREAREQBERAEREAREQBERAEREAREQBERAEREAREQBERAEREAREQBERAEREB+OcACSbAakngFGItqnVTi3DYfZDQbOqXu5OlBHENeAXSkf1Bb+sFGMWxB2NVstGx5jw6lP57KHZeXcD8CH9DLg3P9U/1Vn4jvSwahaIYpA8MAa2OmZmY0DQAO0ZbToKA9Nqt3XtqY3V9SbxZwwU0YjAz5b3zl5d3I6l+7KbvParlTQVJ99ycoKmISg8nmy2LCwt7t3WtFHvrbKfzXDauYdlvqaHLJh3rVF+fguINHW2N7v3FgQEsl2kfSkDEIRCwkAVMb+Uprk2Ae4gPhJ01c3LrbOVImuBFxqDwIUAg3r4bJ73VMnps12ltVTuDTfQgkZha3Wtfg+0EWG1cUEczJsMqyRSyNeHimk0vCXXPvZJFgeF+oEoC0EREAREQBERAEREAREQBERAEREAREQBERAEREAREQBERAEREAREQBERAEREAUJ3qbbR4ZSuAd+cytc2Bo4gkW5Q9TW/vNh12myq/eDse19XPilSwTQ0tKCynJsJXxmRxznojAI06fALECutgd3uI4lA1skr6egLuU1GsxNrubHpn0aAHv0HRfUK1W7F4TgtLJU+xDOYW5nPeGyym2lwH2Y3jfSymGz1U6Wlp5Hhoc+GJ7g0WaC5jSQB0C5XjtdRcvQ1cQ4vgmaL9ZjcGn6bIDY0j2uY1zRYOaCBYC1xfo8K9Vg4VKBTQuJAHJRkkmw7ga3WTS1LJWh8bmvY7VrmkOae0EaEIDA2ixOnpo2uqhdj3siAyZ7ukNmjLbgVF9p902G1gJbF7GkPB8Fmi/bF3B49QPatpt7Scs2jZ/bqVxv1McXu/c0qSzSBrS48ACT5hdARjY+bEI3upcQDJMjQ6CriBDZmghpEjf6Eou09RubXykmVLVbJzmShpHu4up4HHwujaT9a2qAIiIAiIgCIiAIiIAiIgCIiAIiIAiIgCIiAIiIAiIgCIiAIiIAiIgCIvmR4aCXEADiSbAedAfS120dLy1JUxkXzwytt15mOH8VGse3n0FOcsbjUycA2GxbftkPN/VzHsUJxrbXE6kavhw6I/HdaUjwWMp8LIx4VvDDTl09yyg2WLQY9S0VDS+yZ2M/N4bAnnOtG3gwXcfMFEMW3sOldyWG0zpHHQOkaXE36oWakeEjwKvoX4dBq5s9a8WHOPseEgAAa86V1u3L4FLt3m1k0tfT08cdPTwOMuaKCINzZYZHNzPddxNwDe44LpWGjCLk1e3PcvyX0ElcgWIYzU1DGMmmfIxjWtawmzAGgAcwWbew42uugt3Heyk8kPrK5sj4DwBdJ7uO9lJ5IfWVfGpKmkuZNTI21RA2d0Lg4ERSZ7dfvcjAOzV9/MsPbWr5HD6yQcW08xHhyOt++y9ZsLIOaJxB6if4rExAiWJ8FZHnjkBa8XLbg9oI/cQvMMTJ2QZloKMHop6cfRE1bdYmGGIRsZEeaxrWtBOoDQAL314DistAEREARcyYhtBWCWUCrqgBJIABUzACzjYWzLH90Nb88qv2mb1l3LAvma6s6jRUDu4xqqkxOlZJU1D2OdJma+eVzTaGQi7S4g6gHzK/lz1qLpSs2UlGzCIixKhERAEVa7b70W0z3QUbWyytuHyO1jYeloAN3uHTqAD16gVlX7Z4jMSX1cw7I38kB2AR2XVTwk5q73F1TbOl0XLnuhrfnlV+0zesnuhrfnlV+0zestdhfMtqjqNFy57oa355VftM3rJ7oa355VftM3rJsL5jVHUaLlz3Q1vzyq/aZvWT3Q1vzyq/aZvWTYXzGqOo0UMwiskOBcqZHmT2HK7lC9xfmEbiHZ73vfpVJDaau+eVX7RL6yyp4Zzvvy3FVC51Ai5f8AdLXfPKr9ol9ZT/czi9RPVzNmnmlaISQJJXvAOdguA4nXVWqYRwi5XJdOyuXCiIuMzCKut9ddLDTU5hlkiJmsTHI5hI5N5sS0i4uAqh90Nb88qv2mb1l10sK6kdK5eMLq51Gi5c90Nb88qv2mb1leG6Srklw5jpZHyO5SUZpHue6weQBmcSVFbDOnHSuJQsrkzVeb8W3oI/7wy/aOTl07dbfQrDUD30tvhpPVNEfpJH8Vnh/NiRHNFGxVT2jmOLOst5pP+8Nf3raU+EwxsbLWyvZygzxwwsD53tPCQlxDY2HoLrk8QLLx2Xw0VVXDC4FzXOu9o4uaxpe9o7S1hHnUo2w2DrY4pK6d8TnEh0sbL+9hxAAa46Oa3mtsLWA0vZetOcVJRva5u2r2I2+mopdIJJ4n/wBEVIiMbuzlY7ZD2ubbrI4rcbrGFmKwhwIc0Tgg8QRE+4Uz3UbHUklIKmoiZM+VzwBK0PaxrHFlg12lyWk37QFiQYfHT7RtZE3Kzk3ENHAXp3cOzRYSrJ6cFwTKuWaKkj4DwBdJ7uO9lJ5IfWVzZF3I8AXSe7jvZSeSH1lRjvAvcVciRuNl5SAkasBHUT/2svmvlLI3OHEcPObfxWHhFa5xLXG54g/WF5ZgfDqBrieTJY8f0T9YPV2he1HLKH5JNdCQfB2r1kla++RwL2aj+I7QeCSOvLEetr/qBQGYiIgOU8S+Gl8pJ9srGWTiXw0vlJPtlYy+gWR1Eo3Yd9aTxpfuJV0auct2HfWk8aX7iVdGrzMd417fdmNTMIiLiMwo/t9iT6bD6mWMkPDMrXDi0vcGB3hGa/mUgUR3sd6qn/hffRrSkrzSfNExzOeAiIvdOkyKCilne2OFjpHu4NaLk/gO06BSxm67EyL8lGOwzMv+66ku4aFt6t9hmHJNB6QDnJHguB9AVuLgr4qUJ6MUZym07I5//JZifycXpmp+SzE/k4vTNXQCLHbanQrrGc//AJLMT+Ti9M1PyWYn8nF6Zq6ARNtqdBrGRCPD5KbBHwygB8dHM1wBuLiN/T0rnkLp/a39Bq/7vP8AdOXMAXRgndSfUtT4hWRuM/TJ/IH7xirdWRuM/TJ/IH7xi2xPlSLTyLtREXinOVlv3/Raby/+U9Uuro37/otN5f8Aynql16+E8pHRDwhX5uZ72M8pN9sqg1fm5nvYzyk32yoxvl/JFTwk5UK3wtvhcvY+E/8AVapqohvYZfC6js5I/wDWYvOo+ZH3RjHNFW7oB/KkXiS/YKtveX3sq/EH2mqpN0HfOLxJfsK295feyr8QfaaurE+fH4/c0n4kYe6E/wAlweNN989aCq/nIf7ufuSt3udP8lxePN965aOsP/mR393d9yVRebU+SP8AplNRdyPAF0nu472Unkh9ZXNkXcjwBdJ7uO9lJ5IfWV0Y7wL3L1cjdYp8E7zfWFqcH+EHgK2+JfBP8C1GD/CjwFeWYHhQOIkZ4QPp0W7lbaSEeOP8P/ZaKm7tvjN+sLf1PwkXhd9koDKREQHKeJfDS+Uk+2VjLJxL4aXykn2ysZfQLI6iUbsO+tJ40v3Eq6NXOW7DvrSeNL9xKujV5mO8a9vuzGpmERFxGYUR3sd6qn/hffRqXKM7yKGWow6eKFhkkdyeVjbXNpWE8ewE+ZaUnapH3RMc0c4IpD7h8T+Zzf4PWT3D4n8zm/wesva1kOa/U6bowMIx+qpM3saZ0We2bKGm9r27oHrP0rY+7zE/nkv6sfqr59w+J/M5v8HrJ7h8T+Zzf4PWVW6T3u3Yj6eh9e7zE/nkv6sfqp7vMT+eS/qx+qvn3D4n8zm/westbi2DVFKWipidEXAlodbUDidCesIlSe5W7D6ehtPd5ifzyX9WP1U93mJ/PJf1Y/VUcRW1cPSv0JsjoOkrJJ8CdLK4ve+jmLnG1yTG/XRc+BX5g383v+Rl+6eqDC5sLnP3KQ4hWRuM/TJ/IH7xirdWRuM/TJ/IH7xi1xPlSJnkXaiIvFOcrLfv+i03l/8AKeqXV0b9/wBFpvL/AOU9UuvXwnlI6IeEK/NzPexnlJvtlUGr83M97GeUm+2VGN8v5IqeEnKi+85t8LqvEafoe0/wUoUe3hMvhtYP9jIfoF/4LzKXjXuYxzKf3Qd84vEl+wrb3l97KvxB9pqqTdB3zi8SX7CtveX3sq/EH2mrsxPnx+P3NJ+JGs3NH+TGdkk1/wBcn+K09X/OKX+6O+7C991WMU9NheaolZEBNKLvcBfgdBxJ14BRLGttIRislZTtMzDAYm3vHcluW/OFwPMihJ1Z2XMWekyv4uA8AXSe7jvZSeSH1lc5UdK+QhkTHyO+Kxjnu/VaCV0nsJSPhw+ljlaWPbGA5p4g66Fa45/SvcmrkbbEPg3+ArT4P8KPAfqW8qY8zHNHSCFqqCjeyUZhprqNRwXlmJroe7b4w+tSCr7uLxj9kqPN7oeH+KkNbxi8f+BQGUiIgOU8S+Gl8pJ9srGWTiXw0vlJPtlYy+gWR1Eo3Yd9aTxpfuJV0auWMExSSknjniy54y4tzglvOa5puAQeDj0qYflcxH4tN6KT/UXHicPOpJOJnOLbL3RUR+VzEfi03opP9RPyuYj8Wm9FJ/qLm2Kp0Katl7oqHO9zEfi03opP9RWXtBtDPDhArGZOW5Onfq0ll5HRh3Nve3OPSqTw04tJ8dxDg0S1FQn5WcS/s/oXeun5WcS/s/oXeur7FU6FtWy+0VCflZxL+z+hd66flZxL+z+hd66bFU6DVsvtUxv3eDUUoBFxFISOkZnNt9OU/QtTJvXxMi2aBvaIdR4LuI/cofX1ss8jpJnuke7unONyfwHYNFvh8LKE9KRaEGncx0RfoHULnoA4nst1rvNC+8G/m9/yMv3T1QYXRAw91NgjoX90yikDuw8i4keYkhc7hceEd3N9SkOIVkbjP0yfyB+8Yq3W52Y2lnw+R0lOIy5zch5RpcLXB0AcNbgLetFzg4otJXR04ioj8rmI/FpvRSf6i+Xb28SI4Uw7RC/+Mi87YqnQy1bJVv3kHsembcXMxIHTYRuBPgu4fSqZWfjOMz1knK1MhkfwF7ANHU1o0A8CwF6NGm6cFFmsVZWCvzcz3sZ5Sb7ZVBrojdZh74MNgDwQ5+eSx0IEji5unikfSsMa/wDz+StTIlq0u2jM2H1Y/wBhN9grG2w21o8LYHVMnPcCWRMGaR/gb0DtNh2qltot7mIYkXU1DBybJAWZWs5aZ4NwRe1gCD0NuNdV5cXZpmCNfsntAMPqBUlgfla8BpdkF3NsLusdF6bU70Kmsa6OSVrYjxihboR1FxuTw67di2OzW5GsqLPrpRTt+IPfJT2HXK36T4FaOA7qcKpQPzcTO6X1B5W/+4eYPM1dU8UnLSUVfqaOe+9jnaimlqDampppnDoYxziL+KDZS/A9lMVNnHCRIb6eyJTG0eGPOwnzro2GJrAGsaGgcA0AAeYL7WcsTVlxKubKpw2DaWJmSGkwunb1MGX9zXkLLbJtUL8zDneEv/gQrLRYN3KlbsxbaZnd0FHL4k2X63r2ZtzicX6VglSB108jZvDzWj+KsJEBXke8TCnuDajlqOQ6htRA+M+cgFvnJUvbiUNQ2N8EscreUbzo3teOB6WlbCogZI0tka17Txa5ocD5iopX7tsOkdniidSyjuZaN7oHN8Abzfpb0ICXoojBTYrRnSVmIQdLXhsNU0f1Xj3uQjXRwbfrCloN0By7iOHT8tL7zN8JJ/6T/jnsWP7Wz/ITehk/BdVou9Y5+nua63ocqe1s/wAhN6GT8E9rZ/kJvQyfguq0U7e/T3Gt6HKntbP8hN6GT8E9rZ/kJvQyfguq0Tb36e41vQ5UOGz/ACE3oZPwV2bVwvOz4aGuLuRpOaGku0dFfmjXoU/RZVMU5uLtlvKudzlT2tn+Qm9DJ+Ce1s/yE3oZPwXVaLXb36e5bW9DlT2tn+Qm9DJ+Ce1s/wAhN6GT8F1Wibe/T3Gt6HKntbP8hN6GT8E9rp/kJvQyfguq0Tb36e41vQ5kw7ZOvnIEdLN4XMMbR/vPsFaewm7JtK9s9W5skzdWRt1jjPxiT3bh0aADt0KshFjUxc5qy3FXUbNVtW0miqwASTTzgAC5PvbtAOkrmkYbP8hN6GT8F1WiihiNUmrXEZ6Jyp7Wz/ITehk/BPa2f5Cb0Mn4LqtFvt79Pctrehyp7Wz/ACE3oZPwT2tn+Qm9DJ+C6rRNvfp7jW9DlT2tn+Qm9DJ+Cy6HZqtmNoqWd3aYnNH6zgAPpXUCKHjnwiNaVPsXupLHtmxAtOUgtgacwuOGd3A+KNO08FbCIuSpVlUd5GbbeZz9QbvK7HauWtrS+mgkeSwPHvxYDZjGRnuWhoAzO8NnXurn2Y2Uo8OjyUsLWX7p51kf4zzqfBwHQF6U+01HJJyTKiJ0t8vJhwL79WXitsqNNZkBERQAiIgCIiAIiIAiIgCIiAIix66tjgYXzPaxosMziALk2A7SToB0oDIRa+hxumndkimjc8XuwOGcWte7Dzh3Q6Okda2ClprMBERQAiIgCIvx7gASeA1KA/UWqodpaOd4jhqIpJNeYx4Lhbjdo1HnXtiWNU9OWieZkZd3Oc2zdg6z2DVW0Xe1hYz0X411xcdK/VUBERAEREAREQBERAEREAREQFeRfzlf/c//ALNUi2/xx1DQTzx2ztAay4uA57g0G3Ta9/Mq+xDamODG5qoseWMjdTlotmLmOsXAcMt2np4a9ikUcj8ep6lpyw05aGRtvneZAWvEj9AABYANBN8zr9FuyUN8ZSySVzRrJs3kextI+FrZoxLIWjNUP1nLiLl4m7tpvqLEAcALKCzVL5cJxGKpPKy0Mr4o53fCWa4AOzcc3EX6Ra91t8P3g+xstDUxOfVsDY80bhyLyBZri82c29teYVt6XYw+wKqnkkaZ6syyTSNByCSQ3FgdcjSAO2xOl1Cbh4+asMszb7L0cYoadgY3K6GPM0gEOzMBcXDpJJN78brD2VwqAQ1MfJMyOqKgFpaCCGyENBvxA6B0KJ7P7wDT8nh00OepjAia9r7QuyCzSXEZm6AXs09fYp1Rs9g0j3ynOWCaaUsHdOJdLJlBPC5IFz0BZzjKN0+OXUq00QXYall9qK00o/OHPqGMcDzzlFmNDj0gE210Juv3ZzE6CeWCJkTqCsjkY50ZaWctl7trnC3KEi5GfnXF+teG7nEHuo6qmhOSoDpKiN5PvepaWtcRzu6FiAOB8yz4sbhxioihbDyc9LLHLLI6xyiN1y2J45zg5wA5wboSeIAW8k9KV/7+UWebPWhoYm7QyNaxoaKQSBoHNDzI0F4bwDrE6jrPWttvBbNURGkpn5ZXMdK4jiGxEFrb9BfJlAPUHdSjR2gjjx+SQtflMYpdLXzh4Oa1+50679izNk66lxSqqnT04fJcOiMjGODIWgNYzsdmLnEai7uKrKLTU3wSDXEk+yeLMxKhjle1rs7MszCLjMOa8Fp6Li/gIUEwyqnwZ3LEvlw6aaZjxq51M5sz42uHE5SGDw8ONs3nsbtJFRVdbGxjxTSPkkiY0NzRujac4tewaQywsdMre1SfYHGYq+nmgki4OldI11nMc2eWR4HWTY2OnQji6d9307v0f3DVvYz8No6c4i6aFsZz00cjXtsQS+SQF4tpdwAuRqVq949VUOB9iOsaLk6mQfHOY5I79jGyPI8TrXns7hHtTUVl5HSU7KdskLb3exgfK5zNdON7a631XjsY6jr4qmappmSTB73zOexjrh2YxsY462bE1rdbahVStLTzSsRxuTrCMRZUwRTRm7ZGNcOy44eEHTzKO7waWr/NaijjEzqaUvdCf6QcwtuB0kAnhrrpfgY9ugxsDlKOzsmaSWnJ1yxl3cO7dQdL8XeeWbX1UtNyVVHZzYi8TRuc5ueN4BOWwIzhzGkX7RcXVXB06tkRa0iP4Fj1NilRqySkrmQzRlr28WvAvrYE5XWcAbHU9qwtudnaamOFsijDQ+sgikNzeRpIDg43u662uzWJRYvVx1sLDHHTNkZd4AlkdIALENJAY0Akc4kl3AdOp3q460VNJE1pLqaaGpfewa4A3DQdTc2PEC3atY31iit3TkWWZNocLpaDlqhgETOTvK0dxaPM7NboNnEacdFF9kq+ogxGWGrOtaxtVENLMeGhr4b9JaxrW+CIHpXxtnthA+GkDo5DBOWTTNIbmdE035O2axJeG3F7FoIvqsHeVTU9IKOWkhZFOJOUY5jWsaWtAzNfbU3zN/f56wg3ulnL7BLmZO8fZ2GmwyqmaLzmQPMxuH3lqGkga6AB2W3UFJMN2TpCyCQRNB5MZxa7ZA+PUPB0OtnX43aovvJ2mjqcMjYxjw6sGZmbLZohljL81ideq37lKNm9popMPNRkeGwMIkbzSSYmAuy66jqvbzKJazVr3f2X5DvokC2QfQtpZW1MD5XmqfE13JSuyte9jG/nFsrbXv3V/OVb1HBycbGXLsjWtueJygC5t06KnNkdtIqOnlhkgMr5JpJWjMOT5+WwLiLixHUVb+FmXkmGYtMhaC/JfLc62bfWwvbXXRMSmnvImQXY0fy3i3/B/eBdSXbQXgi0/wDdUVv2mJRPal78Hr34i0NkgqGtZNFcteHNAAc3Qg9yDrbifCtvgWNe3PJSxs5OnikD3B5vJI9t8jcoGVrAede5JLQLBJptqost3ZB8zW7Y4JUCu9k4cck8cLZXRjuZ/fHBzSL2LiPpsNQbEe1XilLitHFNybeUZU0ccjHDnxF9VCySM9Ja5rnDqPhGnrJtbG3GDCY36sZT5tO7Ls4OX4lncb3v0Lz2w2VDKqCsp3cnmqaNtVGLhso9kxZXWGmYPDT28ePGV/ypbnwf2J6M89q8OiGMYWBGwCTl+UAaAH8nHdmZvA26L9QXxtdRMosUoq3KORleYpxbmtkdfJLbgHEm5d/U6ysbb3HGQ4tRPc1xbTB7pLWueWblGUX1tx1spnthhLa2hmiOmZmZhP8ARc3nMP0gea6aTjoXyat3f8C9rGLimEw1VfDmjafY7DJI6w5xfdsMbvjAWe+x4FretQ2jioocUxJs8BfExsJjjZBJM1l2Zn2awEMvccbBTrYiB4o4pJXZ5Zmslkf1lzGho8AYGt81+lV5RbaRUuJV9Q6ORzJjGxgGXMDCC03BNrE34EpT0npRW+yt3/0LijO25oIRgYmhZlvycsVzd0QqJGvMYfxy88i3DQdQWQ7kXYhRDCjle25rGMDmR8jZty9hsC7Ww0vdwPQFr9uMXdNhLWFjGCpePYzGdzFFDks1xsLuJBOgsM1ujXP2inzso8ZpRkdFzJWP0MsZcWlpy3uQb2v8a/EALRJ6Kvzf9/clZGRtvXtpq0SV9IamiMTWsdkEjIXhzi9xY7m5iC3nGxsNOlflbTUsmEVskEgni9+lp3OLi+AiNvMzOOZpa5rrDTQgeHMx7a72A4T1DHPpZ44nBjCHSRvIIIDXWaWFuXpFiDobrWYhGymwmtkawNbXPe6KNncxiaNrG34a8zMbDQusL2uqRvaPx7P+SFwNzs3s5BUUeHulaHMZAHGO2j3yMZ74435xFncb3Lr9C0+x2AU0tZijJIWuZHM1sbTezAWuuG683zLebBY5G7DWuyuHsaMMk4amKMEluuoIHTZRjd9tOw4hVAscBWyh8R0Jbla42eOjQdF9dO1Pr+vp+bjfvM3bnZ0UcVLWQNzmjMQmDgCZomBrczxwc9oA5x6DfoC3mF4bS18z6wwxvjc0MiJZpJbV8padCb2YCRcCM62cvfeLibYKGUODiZWuiba2jnscATfg3TousHdTirJaJkDQ4Pp2tY8m2Uk5iC03uRYdICpeTpaXx8f6Rv0b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971800" y="218049"/>
            <a:ext cx="3365537"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smtClean="0">
                <a:solidFill>
                  <a:srgbClr val="002060"/>
                </a:solidFill>
              </a:rPr>
              <a:t>Journal</a:t>
            </a:r>
            <a:r>
              <a:rPr lang="en-US" sz="2400" b="1" baseline="0" dirty="0" smtClean="0">
                <a:solidFill>
                  <a:srgbClr val="002060"/>
                </a:solidFill>
              </a:rPr>
              <a:t> of Oceanography</a:t>
            </a:r>
            <a:endParaRPr lang="en-US" sz="2400" b="1" dirty="0">
              <a:solidFill>
                <a:srgbClr val="002060"/>
              </a:solidFill>
            </a:endParaRPr>
          </a:p>
        </p:txBody>
      </p:sp>
      <p:pic>
        <p:nvPicPr>
          <p:cNvPr id="12" name="Picture 2" descr="Brad deYou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33601"/>
            <a:ext cx="1676926" cy="170137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memorial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174" y="2133601"/>
            <a:ext cx="1516626" cy="170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0750" y="5638800"/>
            <a:ext cx="2857500" cy="952500"/>
          </a:xfrm>
          <a:prstGeom prst="rect">
            <a:avLst/>
          </a:prstGeom>
        </p:spPr>
      </p:pic>
    </p:spTree>
    <p:extLst>
      <p:ext uri="{BB962C8B-B14F-4D97-AF65-F5344CB8AC3E}">
        <p14:creationId xmlns:p14="http://schemas.microsoft.com/office/powerpoint/2010/main" val="3724525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DATA\Gianluca\strip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644972" y="368105"/>
            <a:ext cx="5679628" cy="51911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pPr>
            <a:r>
              <a:rPr lang="en-GB" sz="2800" b="1" dirty="0">
                <a:solidFill>
                  <a:schemeClr val="accent4">
                    <a:lumMod val="75000"/>
                  </a:schemeClr>
                </a:solidFill>
                <a:latin typeface="Verdana" pitchFamily="34" charset="0"/>
              </a:rPr>
              <a:t>Status of some coastal fish</a:t>
            </a:r>
          </a:p>
        </p:txBody>
      </p:sp>
      <p:sp>
        <p:nvSpPr>
          <p:cNvPr id="14343" name="Text Box 7"/>
          <p:cNvSpPr txBox="1">
            <a:spLocks noChangeArrowheads="1"/>
          </p:cNvSpPr>
          <p:nvPr/>
        </p:nvSpPr>
        <p:spPr bwMode="auto">
          <a:xfrm>
            <a:off x="457200" y="1219200"/>
            <a:ext cx="7315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800" b="1" dirty="0">
                <a:solidFill>
                  <a:schemeClr val="accent4">
                    <a:lumMod val="75000"/>
                  </a:schemeClr>
                </a:solidFill>
                <a:latin typeface="Verdana" pitchFamily="34" charset="0"/>
              </a:rPr>
              <a:t>The sad story of cod..</a:t>
            </a:r>
          </a:p>
          <a:p>
            <a:pPr>
              <a:spcBef>
                <a:spcPct val="50000"/>
              </a:spcBef>
            </a:pPr>
            <a:r>
              <a:rPr lang="en-GB" sz="1800" dirty="0">
                <a:latin typeface="Verdana" pitchFamily="34" charset="0"/>
              </a:rPr>
              <a:t>Globally, catches have gone down by 70% the last 30 years. Today, Norway, Russia and Iceland manage the last, large, remaining stocks..</a:t>
            </a:r>
          </a:p>
        </p:txBody>
      </p:sp>
      <p:pic>
        <p:nvPicPr>
          <p:cNvPr id="14348" name="Picture 12" descr="C:\Documents and Settings\mesmark\My Documents\My Pictures\oppdrettsbilder\andre arter\Torsk fra fiskeriforsninhg.jpg"/>
          <p:cNvPicPr>
            <a:picLocks noChangeAspect="1" noChangeArrowheads="1"/>
          </p:cNvPicPr>
          <p:nvPr/>
        </p:nvPicPr>
        <p:blipFill>
          <a:blip r:embed="rId3">
            <a:extLst>
              <a:ext uri="{28A0092B-C50C-407E-A947-70E740481C1C}">
                <a14:useLocalDpi xmlns:a14="http://schemas.microsoft.com/office/drawing/2010/main" val="0"/>
              </a:ext>
            </a:extLst>
          </a:blip>
          <a:srcRect t="16667" b="14912"/>
          <a:stretch>
            <a:fillRect/>
          </a:stretch>
        </p:blipFill>
        <p:spPr bwMode="auto">
          <a:xfrm>
            <a:off x="1219200" y="3429000"/>
            <a:ext cx="2743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C:\My Download Files\lobster.jpg"/>
          <p:cNvPicPr>
            <a:picLocks noChangeAspect="1" noChangeArrowheads="1"/>
          </p:cNvPicPr>
          <p:nvPr/>
        </p:nvPicPr>
        <p:blipFill>
          <a:blip r:embed="rId4">
            <a:lum bright="18000"/>
            <a:extLst>
              <a:ext uri="{28A0092B-C50C-407E-A947-70E740481C1C}">
                <a14:useLocalDpi xmlns:a14="http://schemas.microsoft.com/office/drawing/2010/main" val="0"/>
              </a:ext>
            </a:extLst>
          </a:blip>
          <a:srcRect r="8824"/>
          <a:stretch>
            <a:fillRect/>
          </a:stretch>
        </p:blipFill>
        <p:spPr bwMode="auto">
          <a:xfrm>
            <a:off x="4572000" y="3429001"/>
            <a:ext cx="3505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68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C:\DATA\Gianluca\strip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Text Box 6"/>
          <p:cNvSpPr txBox="1">
            <a:spLocks noChangeArrowheads="1"/>
          </p:cNvSpPr>
          <p:nvPr/>
        </p:nvSpPr>
        <p:spPr bwMode="auto">
          <a:xfrm>
            <a:off x="533400" y="228600"/>
            <a:ext cx="6096000" cy="94615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spcBef>
                <a:spcPct val="50000"/>
              </a:spcBef>
            </a:pPr>
            <a:r>
              <a:rPr lang="en-GB" sz="2800" b="1" dirty="0">
                <a:latin typeface="Verdana" pitchFamily="34" charset="0"/>
              </a:rPr>
              <a:t>Other fish species that </a:t>
            </a:r>
            <a:r>
              <a:rPr lang="en-GB" sz="2800" b="1" dirty="0" smtClean="0">
                <a:latin typeface="Verdana" pitchFamily="34" charset="0"/>
              </a:rPr>
              <a:t>might be relevant</a:t>
            </a:r>
            <a:r>
              <a:rPr lang="en-GB" sz="2800" b="1" dirty="0">
                <a:latin typeface="Verdana" pitchFamily="34" charset="0"/>
              </a:rPr>
              <a:t>?</a:t>
            </a:r>
          </a:p>
        </p:txBody>
      </p:sp>
      <p:sp>
        <p:nvSpPr>
          <p:cNvPr id="48135" name="Text Box 7"/>
          <p:cNvSpPr txBox="1">
            <a:spLocks noChangeArrowheads="1"/>
          </p:cNvSpPr>
          <p:nvPr/>
        </p:nvSpPr>
        <p:spPr bwMode="auto">
          <a:xfrm>
            <a:off x="685800" y="1371599"/>
            <a:ext cx="6324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Blip>
                <a:blip r:embed="rId3"/>
              </a:buBlip>
            </a:pPr>
            <a:r>
              <a:rPr lang="en-GB" sz="2400" b="1" dirty="0">
                <a:solidFill>
                  <a:schemeClr val="accent4">
                    <a:lumMod val="75000"/>
                  </a:schemeClr>
                </a:solidFill>
                <a:latin typeface="+mj-lt"/>
              </a:rPr>
              <a:t>Lumpfish</a:t>
            </a:r>
          </a:p>
          <a:p>
            <a:pPr marL="342900" indent="-342900">
              <a:spcBef>
                <a:spcPct val="50000"/>
              </a:spcBef>
              <a:buBlip>
                <a:blip r:embed="rId3"/>
              </a:buBlip>
            </a:pPr>
            <a:r>
              <a:rPr lang="en-GB" sz="2400" b="1" dirty="0">
                <a:solidFill>
                  <a:schemeClr val="accent4">
                    <a:lumMod val="75000"/>
                  </a:schemeClr>
                </a:solidFill>
                <a:latin typeface="+mj-lt"/>
              </a:rPr>
              <a:t>Anglerfish</a:t>
            </a:r>
          </a:p>
          <a:p>
            <a:pPr marL="342900" indent="-342900">
              <a:spcBef>
                <a:spcPct val="50000"/>
              </a:spcBef>
              <a:buBlip>
                <a:blip r:embed="rId3"/>
              </a:buBlip>
            </a:pPr>
            <a:r>
              <a:rPr lang="en-GB" sz="2400" b="1" dirty="0">
                <a:solidFill>
                  <a:schemeClr val="accent4">
                    <a:lumMod val="75000"/>
                  </a:schemeClr>
                </a:solidFill>
                <a:latin typeface="+mj-lt"/>
              </a:rPr>
              <a:t>European eel</a:t>
            </a:r>
          </a:p>
          <a:p>
            <a:pPr marL="342900" indent="-342900">
              <a:spcBef>
                <a:spcPct val="50000"/>
              </a:spcBef>
              <a:buBlip>
                <a:blip r:embed="rId3"/>
              </a:buBlip>
            </a:pPr>
            <a:r>
              <a:rPr lang="en-GB" sz="2400" b="1" dirty="0">
                <a:solidFill>
                  <a:schemeClr val="accent4">
                    <a:lumMod val="75000"/>
                  </a:schemeClr>
                </a:solidFill>
                <a:latin typeface="+mj-lt"/>
              </a:rPr>
              <a:t>Golden redfish</a:t>
            </a:r>
          </a:p>
          <a:p>
            <a:pPr marL="342900" indent="-342900">
              <a:spcBef>
                <a:spcPct val="50000"/>
              </a:spcBef>
              <a:buBlip>
                <a:blip r:embed="rId3"/>
              </a:buBlip>
            </a:pPr>
            <a:r>
              <a:rPr lang="en-GB" sz="2400" b="1" dirty="0">
                <a:solidFill>
                  <a:schemeClr val="accent4">
                    <a:lumMod val="75000"/>
                  </a:schemeClr>
                </a:solidFill>
                <a:latin typeface="+mj-lt"/>
              </a:rPr>
              <a:t>Ling, Blue ling, Tusk</a:t>
            </a:r>
          </a:p>
          <a:p>
            <a:pPr marL="342900" indent="-342900">
              <a:spcBef>
                <a:spcPct val="50000"/>
              </a:spcBef>
              <a:buBlip>
                <a:blip r:embed="rId3"/>
              </a:buBlip>
            </a:pPr>
            <a:r>
              <a:rPr lang="en-GB" sz="2400" b="1" dirty="0">
                <a:solidFill>
                  <a:schemeClr val="accent4">
                    <a:lumMod val="75000"/>
                  </a:schemeClr>
                </a:solidFill>
                <a:latin typeface="+mj-lt"/>
              </a:rPr>
              <a:t>- And spawning area for herring and capelin!</a:t>
            </a:r>
          </a:p>
        </p:txBody>
      </p:sp>
      <p:pic>
        <p:nvPicPr>
          <p:cNvPr id="48139" name="Picture 11" descr="C:\Documents and Settings\mesmark\My Documents\My Pictures\Fiskerier\rognkjeks tel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820" y="4495800"/>
            <a:ext cx="3429000" cy="2254748"/>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10" descr="C:\Documents and Settings\mesmark\My Documents\My Pictures\Fiskerier\ÅL.JPG"/>
          <p:cNvPicPr>
            <a:picLocks noChangeAspect="1" noChangeArrowheads="1"/>
          </p:cNvPicPr>
          <p:nvPr/>
        </p:nvPicPr>
        <p:blipFill>
          <a:blip r:embed="rId5">
            <a:extLst>
              <a:ext uri="{28A0092B-C50C-407E-A947-70E740481C1C}">
                <a14:useLocalDpi xmlns:a14="http://schemas.microsoft.com/office/drawing/2010/main" val="0"/>
              </a:ext>
            </a:extLst>
          </a:blip>
          <a:srcRect b="8000"/>
          <a:stretch>
            <a:fillRect/>
          </a:stretch>
        </p:blipFill>
        <p:spPr bwMode="auto">
          <a:xfrm>
            <a:off x="4876800" y="1371599"/>
            <a:ext cx="2895600" cy="26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11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C:\DATA\Gianluca\strip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152400" y="260252"/>
            <a:ext cx="670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dirty="0">
                <a:latin typeface="Verdana" pitchFamily="34" charset="0"/>
              </a:rPr>
              <a:t>Other species present </a:t>
            </a:r>
            <a:br>
              <a:rPr lang="en-GB" sz="2800" b="1" dirty="0">
                <a:latin typeface="Verdana" pitchFamily="34" charset="0"/>
              </a:rPr>
            </a:br>
            <a:r>
              <a:rPr lang="en-GB" sz="2800" b="1" dirty="0">
                <a:latin typeface="Verdana" pitchFamily="34" charset="0"/>
              </a:rPr>
              <a:t>in coastal areas…</a:t>
            </a:r>
          </a:p>
        </p:txBody>
      </p:sp>
      <p:sp>
        <p:nvSpPr>
          <p:cNvPr id="47111" name="Text Box 7"/>
          <p:cNvSpPr txBox="1">
            <a:spLocks noChangeArrowheads="1"/>
          </p:cNvSpPr>
          <p:nvPr/>
        </p:nvSpPr>
        <p:spPr bwMode="auto">
          <a:xfrm>
            <a:off x="762000" y="1234280"/>
            <a:ext cx="3886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Blip>
                <a:blip r:embed="rId3"/>
              </a:buBlip>
            </a:pPr>
            <a:r>
              <a:rPr lang="en-GB" sz="1800" b="1" dirty="0">
                <a:solidFill>
                  <a:srgbClr val="00B050"/>
                </a:solidFill>
                <a:latin typeface="Verdana" pitchFamily="34" charset="0"/>
              </a:rPr>
              <a:t>Iceland Scallop</a:t>
            </a:r>
          </a:p>
          <a:p>
            <a:pPr marL="285750" indent="-285750">
              <a:spcBef>
                <a:spcPct val="50000"/>
              </a:spcBef>
              <a:buBlip>
                <a:blip r:embed="rId3"/>
              </a:buBlip>
            </a:pPr>
            <a:r>
              <a:rPr lang="en-GB" sz="1800" b="1" dirty="0">
                <a:solidFill>
                  <a:srgbClr val="00B050"/>
                </a:solidFill>
                <a:latin typeface="Verdana" pitchFamily="34" charset="0"/>
              </a:rPr>
              <a:t>European lobster</a:t>
            </a:r>
          </a:p>
          <a:p>
            <a:pPr marL="285750" indent="-285750">
              <a:spcBef>
                <a:spcPct val="50000"/>
              </a:spcBef>
              <a:buBlip>
                <a:blip r:embed="rId3"/>
              </a:buBlip>
            </a:pPr>
            <a:r>
              <a:rPr lang="en-GB" sz="1800" b="1" dirty="0">
                <a:solidFill>
                  <a:srgbClr val="00B050"/>
                </a:solidFill>
                <a:latin typeface="Verdana" pitchFamily="34" charset="0"/>
              </a:rPr>
              <a:t>Knotted wrack &amp; large kelp</a:t>
            </a:r>
          </a:p>
          <a:p>
            <a:pPr marL="285750" indent="-285750">
              <a:spcBef>
                <a:spcPct val="50000"/>
              </a:spcBef>
              <a:buBlip>
                <a:blip r:embed="rId3"/>
              </a:buBlip>
            </a:pPr>
            <a:r>
              <a:rPr lang="en-GB" sz="1800" b="1" dirty="0">
                <a:solidFill>
                  <a:srgbClr val="00B050"/>
                </a:solidFill>
                <a:latin typeface="Verdana" pitchFamily="34" charset="0"/>
              </a:rPr>
              <a:t>Crab &amp; Norway lobster</a:t>
            </a:r>
          </a:p>
          <a:p>
            <a:pPr marL="285750" indent="-285750">
              <a:spcBef>
                <a:spcPct val="50000"/>
              </a:spcBef>
              <a:buBlip>
                <a:blip r:embed="rId3"/>
              </a:buBlip>
            </a:pPr>
            <a:r>
              <a:rPr lang="en-GB" sz="1800" b="1" dirty="0">
                <a:solidFill>
                  <a:srgbClr val="00B050"/>
                </a:solidFill>
                <a:latin typeface="Verdana" pitchFamily="34" charset="0"/>
              </a:rPr>
              <a:t>Shrimp</a:t>
            </a:r>
          </a:p>
          <a:p>
            <a:pPr marL="285750" indent="-285750">
              <a:spcBef>
                <a:spcPct val="50000"/>
              </a:spcBef>
              <a:buBlip>
                <a:blip r:embed="rId3"/>
              </a:buBlip>
            </a:pPr>
            <a:r>
              <a:rPr lang="en-GB" sz="1800" b="1" dirty="0">
                <a:solidFill>
                  <a:srgbClr val="00B050"/>
                </a:solidFill>
                <a:latin typeface="Verdana" pitchFamily="34" charset="0"/>
              </a:rPr>
              <a:t>Sea urchin</a:t>
            </a:r>
          </a:p>
          <a:p>
            <a:pPr marL="285750" indent="-285750">
              <a:spcBef>
                <a:spcPct val="50000"/>
              </a:spcBef>
              <a:buBlip>
                <a:blip r:embed="rId3"/>
              </a:buBlip>
            </a:pPr>
            <a:r>
              <a:rPr lang="en-GB" sz="1800" b="1" dirty="0">
                <a:solidFill>
                  <a:srgbClr val="00B050"/>
                </a:solidFill>
                <a:latin typeface="Verdana" pitchFamily="34" charset="0"/>
              </a:rPr>
              <a:t>Red king crab</a:t>
            </a:r>
          </a:p>
        </p:txBody>
      </p:sp>
      <p:sp>
        <p:nvSpPr>
          <p:cNvPr id="47112" name="Text Box 8"/>
          <p:cNvSpPr txBox="1">
            <a:spLocks noChangeArrowheads="1"/>
          </p:cNvSpPr>
          <p:nvPr/>
        </p:nvSpPr>
        <p:spPr bwMode="auto">
          <a:xfrm>
            <a:off x="0" y="6477000"/>
            <a:ext cx="487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i="1">
                <a:latin typeface="Verdana" pitchFamily="34" charset="0"/>
              </a:rPr>
              <a:t>Nordisk idéverksted, Finnøy 24 mai 2004</a:t>
            </a:r>
          </a:p>
        </p:txBody>
      </p:sp>
      <p:pic>
        <p:nvPicPr>
          <p:cNvPr id="47121" name="Picture 17" descr="C:\Documents and Settings\mesmark\My Documents\My Pictures\Havmiljoe\Chlamus islandica.jpg"/>
          <p:cNvPicPr>
            <a:picLocks noChangeAspect="1" noChangeArrowheads="1"/>
          </p:cNvPicPr>
          <p:nvPr/>
        </p:nvPicPr>
        <p:blipFill>
          <a:blip r:embed="rId4">
            <a:extLst>
              <a:ext uri="{28A0092B-C50C-407E-A947-70E740481C1C}">
                <a14:useLocalDpi xmlns:a14="http://schemas.microsoft.com/office/drawing/2010/main" val="0"/>
              </a:ext>
            </a:extLst>
          </a:blip>
          <a:srcRect r="21277"/>
          <a:stretch>
            <a:fillRect/>
          </a:stretch>
        </p:blipFill>
        <p:spPr bwMode="auto">
          <a:xfrm>
            <a:off x="6324600" y="4392613"/>
            <a:ext cx="2819400" cy="2465387"/>
          </a:xfrm>
          <a:prstGeom prst="rect">
            <a:avLst/>
          </a:prstGeom>
          <a:noFill/>
          <a:extLst>
            <a:ext uri="{909E8E84-426E-40DD-AFC4-6F175D3DCCD1}">
              <a14:hiddenFill xmlns:a14="http://schemas.microsoft.com/office/drawing/2010/main">
                <a:solidFill>
                  <a:srgbClr val="FFFFFF"/>
                </a:solidFill>
              </a14:hiddenFill>
            </a:ext>
          </a:extLst>
        </p:spPr>
      </p:pic>
      <p:pic>
        <p:nvPicPr>
          <p:cNvPr id="47123" name="Picture 19" descr="C:\Documents and Settings\mesmark\My Documents\My Pictures\Havmiljoe\kraakeboller_1.jpg"/>
          <p:cNvPicPr>
            <a:picLocks noChangeAspect="1" noChangeArrowheads="1"/>
          </p:cNvPicPr>
          <p:nvPr/>
        </p:nvPicPr>
        <p:blipFill>
          <a:blip r:embed="rId5">
            <a:extLst>
              <a:ext uri="{28A0092B-C50C-407E-A947-70E740481C1C}">
                <a14:useLocalDpi xmlns:a14="http://schemas.microsoft.com/office/drawing/2010/main" val="0"/>
              </a:ext>
            </a:extLst>
          </a:blip>
          <a:srcRect b="26166"/>
          <a:stretch>
            <a:fillRect/>
          </a:stretch>
        </p:blipFill>
        <p:spPr bwMode="auto">
          <a:xfrm>
            <a:off x="5032375" y="1206402"/>
            <a:ext cx="3276600" cy="2871091"/>
          </a:xfrm>
          <a:prstGeom prst="rect">
            <a:avLst/>
          </a:prstGeom>
          <a:noFill/>
          <a:extLst>
            <a:ext uri="{909E8E84-426E-40DD-AFC4-6F175D3DCCD1}">
              <a14:hiddenFill xmlns:a14="http://schemas.microsoft.com/office/drawing/2010/main">
                <a:solidFill>
                  <a:srgbClr val="FFFFFF"/>
                </a:solidFill>
              </a14:hiddenFill>
            </a:ext>
          </a:extLst>
        </p:spPr>
      </p:pic>
      <p:pic>
        <p:nvPicPr>
          <p:cNvPr id="47124" name="Picture 20" descr="C:\Documents and Settings\mesmark\My Documents\My Pictures\Havmiljoe\ta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59275"/>
            <a:ext cx="3124200" cy="2498725"/>
          </a:xfrm>
          <a:prstGeom prst="rect">
            <a:avLst/>
          </a:prstGeom>
          <a:noFill/>
          <a:extLst>
            <a:ext uri="{909E8E84-426E-40DD-AFC4-6F175D3DCCD1}">
              <a14:hiddenFill xmlns:a14="http://schemas.microsoft.com/office/drawing/2010/main">
                <a:solidFill>
                  <a:srgbClr val="FFFFFF"/>
                </a:solidFill>
              </a14:hiddenFill>
            </a:ext>
          </a:extLst>
        </p:spPr>
      </p:pic>
      <p:pic>
        <p:nvPicPr>
          <p:cNvPr id="47125" name="Picture 21" descr="C:\Documents and Settings\mesmark\My Documents\My Pictures\Andre dyr\Kongekrabbe\2__krabbe_2nr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376738"/>
            <a:ext cx="3352800" cy="248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94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6400800" cy="1143000"/>
          </a:xfrm>
        </p:spPr>
        <p:style>
          <a:lnRef idx="1">
            <a:schemeClr val="accent3"/>
          </a:lnRef>
          <a:fillRef idx="2">
            <a:schemeClr val="accent3"/>
          </a:fillRef>
          <a:effectRef idx="1">
            <a:schemeClr val="accent3"/>
          </a:effectRef>
          <a:fontRef idx="minor">
            <a:schemeClr val="dk1"/>
          </a:fontRef>
        </p:style>
        <p:txBody>
          <a:bodyPr/>
          <a:lstStyle/>
          <a:p>
            <a:r>
              <a:rPr lang="en-US" dirty="0"/>
              <a:t>Fish as a source of food</a:t>
            </a:r>
          </a:p>
        </p:txBody>
      </p:sp>
      <p:sp>
        <p:nvSpPr>
          <p:cNvPr id="19459" name="Rectangle 3"/>
          <p:cNvSpPr>
            <a:spLocks noGrp="1" noChangeArrowheads="1"/>
          </p:cNvSpPr>
          <p:nvPr>
            <p:ph idx="1"/>
          </p:nvPr>
        </p:nvSpPr>
        <p:spPr/>
        <p:txBody>
          <a:bodyPr/>
          <a:lstStyle/>
          <a:p>
            <a:r>
              <a:rPr lang="en-US" dirty="0"/>
              <a:t>Fish is a highly recommended food item for any balanced diet because it is protein rich.</a:t>
            </a:r>
          </a:p>
          <a:p>
            <a:r>
              <a:rPr lang="en-US" dirty="0"/>
              <a:t>However, the amount of fish consumed depends on where you are in the </a:t>
            </a:r>
            <a:r>
              <a:rPr lang="en-US" dirty="0" smtClean="0"/>
              <a:t>world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 y="4300537"/>
            <a:ext cx="2619375" cy="1743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149" y="4300537"/>
            <a:ext cx="2428875" cy="1876425"/>
          </a:xfrm>
          <a:prstGeom prst="rect">
            <a:avLst/>
          </a:prstGeom>
        </p:spPr>
      </p:pic>
      <p:pic>
        <p:nvPicPr>
          <p:cNvPr id="7"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003" y="4300537"/>
            <a:ext cx="2876550" cy="1590675"/>
          </a:xfrm>
          <a:prstGeom prst="rect">
            <a:avLst/>
          </a:prstGeom>
        </p:spPr>
      </p:pic>
    </p:spTree>
    <p:extLst>
      <p:ext uri="{BB962C8B-B14F-4D97-AF65-F5344CB8AC3E}">
        <p14:creationId xmlns:p14="http://schemas.microsoft.com/office/powerpoint/2010/main" val="3115572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1450"/>
            <a:ext cx="8372475" cy="599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40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495800"/>
            <a:ext cx="2667000" cy="2209800"/>
          </a:xfrm>
          <a:prstGeom prst="rect">
            <a:avLst/>
          </a:prstGeom>
        </p:spPr>
      </p:pic>
      <p:sp>
        <p:nvSpPr>
          <p:cNvPr id="36866" name="Rectangle 2"/>
          <p:cNvSpPr>
            <a:spLocks noGrp="1" noChangeArrowheads="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n-US" sz="4000" dirty="0"/>
              <a:t>Technology and fishing </a:t>
            </a:r>
            <a:r>
              <a:rPr lang="en-US" sz="4000" dirty="0" smtClean="0"/>
              <a:t>activity</a:t>
            </a:r>
            <a:br>
              <a:rPr lang="en-US" sz="4000" dirty="0" smtClean="0"/>
            </a:br>
            <a:r>
              <a:rPr lang="en-US" sz="4000" dirty="0" smtClean="0"/>
              <a:t> Inshore</a:t>
            </a:r>
            <a:endParaRPr lang="en-US" sz="4000" dirty="0"/>
          </a:p>
        </p:txBody>
      </p:sp>
      <p:sp>
        <p:nvSpPr>
          <p:cNvPr id="36867" name="Rectangle 3"/>
          <p:cNvSpPr>
            <a:spLocks noGrp="1" noChangeArrowheads="1"/>
          </p:cNvSpPr>
          <p:nvPr>
            <p:ph idx="1"/>
          </p:nvPr>
        </p:nvSpPr>
        <p:spPr>
          <a:xfrm>
            <a:off x="76200" y="1600200"/>
            <a:ext cx="8229600" cy="4525963"/>
          </a:xfrm>
        </p:spPr>
        <p:txBody>
          <a:bodyPr/>
          <a:lstStyle/>
          <a:p>
            <a:pPr>
              <a:buBlip>
                <a:blip r:embed="rId3"/>
              </a:buBlip>
            </a:pPr>
            <a:r>
              <a:rPr lang="en-US" dirty="0"/>
              <a:t>In Atlantic Canada most boats are under 25m in length and are owner operated.</a:t>
            </a:r>
          </a:p>
          <a:p>
            <a:pPr>
              <a:buBlip>
                <a:blip r:embed="rId3"/>
              </a:buBlip>
            </a:pPr>
            <a:r>
              <a:rPr lang="en-US" dirty="0"/>
              <a:t>They most commonly stay within 20 </a:t>
            </a:r>
            <a:r>
              <a:rPr lang="en-US" dirty="0" err="1"/>
              <a:t>kms</a:t>
            </a:r>
            <a:r>
              <a:rPr lang="en-US" dirty="0"/>
              <a:t> of shore.</a:t>
            </a:r>
          </a:p>
          <a:p>
            <a:pPr>
              <a:buBlip>
                <a:blip r:embed="rId3"/>
              </a:buBlip>
            </a:pPr>
            <a:r>
              <a:rPr lang="en-US" dirty="0"/>
              <a:t>Boats have a limited capacity and little refrigeration.</a:t>
            </a:r>
          </a:p>
          <a:p>
            <a:pPr>
              <a:buBlip>
                <a:blip r:embed="rId3"/>
              </a:buBlip>
            </a:pPr>
            <a:r>
              <a:rPr lang="en-US" dirty="0"/>
              <a:t>Return to port each day to off load catch.</a:t>
            </a:r>
          </a:p>
        </p:txBody>
      </p:sp>
      <p:pic>
        <p:nvPicPr>
          <p:cNvPr id="5"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54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0"/>
            <a:ext cx="8305800" cy="2189856"/>
          </a:xfrm>
          <a:prstGeom prst="rect">
            <a:avLst/>
          </a:prstGeom>
        </p:spPr>
      </p:pic>
      <p:sp>
        <p:nvSpPr>
          <p:cNvPr id="37890" name="Rectangle 2"/>
          <p:cNvSpPr>
            <a:spLocks noGrp="1" noChangeArrowheads="1"/>
          </p:cNvSpPr>
          <p:nvPr>
            <p:ph type="title"/>
          </p:nvPr>
        </p:nvSpPr>
        <p:spPr>
          <a:xfrm>
            <a:off x="3009900" y="381000"/>
            <a:ext cx="3048000" cy="884238"/>
          </a:xfrm>
        </p:spPr>
        <p:style>
          <a:lnRef idx="3">
            <a:schemeClr val="lt1"/>
          </a:lnRef>
          <a:fillRef idx="1">
            <a:schemeClr val="accent4"/>
          </a:fillRef>
          <a:effectRef idx="1">
            <a:schemeClr val="accent4"/>
          </a:effectRef>
          <a:fontRef idx="minor">
            <a:schemeClr val="lt1"/>
          </a:fontRef>
        </p:style>
        <p:txBody>
          <a:bodyPr/>
          <a:lstStyle/>
          <a:p>
            <a:r>
              <a:rPr lang="en-US" dirty="0"/>
              <a:t>Offshore</a:t>
            </a:r>
          </a:p>
        </p:txBody>
      </p:sp>
      <p:sp>
        <p:nvSpPr>
          <p:cNvPr id="37891" name="Rectangle 3"/>
          <p:cNvSpPr>
            <a:spLocks noGrp="1" noChangeArrowheads="1"/>
          </p:cNvSpPr>
          <p:nvPr>
            <p:ph idx="1"/>
          </p:nvPr>
        </p:nvSpPr>
        <p:spPr>
          <a:xfrm>
            <a:off x="609600" y="1371600"/>
            <a:ext cx="8229600" cy="4525963"/>
          </a:xfrm>
        </p:spPr>
        <p:txBody>
          <a:bodyPr/>
          <a:lstStyle/>
          <a:p>
            <a:pPr>
              <a:buBlip>
                <a:blip r:embed="rId3"/>
              </a:buBlip>
            </a:pPr>
            <a:r>
              <a:rPr lang="en-US" dirty="0"/>
              <a:t>More capital intensive and less </a:t>
            </a:r>
            <a:r>
              <a:rPr lang="en-US" dirty="0" err="1"/>
              <a:t>labour</a:t>
            </a:r>
            <a:r>
              <a:rPr lang="en-US" dirty="0"/>
              <a:t> intensive. It accounts for over 40% of the catch but only 20% of the workers.</a:t>
            </a:r>
          </a:p>
          <a:p>
            <a:pPr>
              <a:buBlip>
                <a:blip r:embed="rId3"/>
              </a:buBlip>
            </a:pPr>
            <a:r>
              <a:rPr lang="en-US" dirty="0"/>
              <a:t>Vessels are large (35-45m) and are normally owned by large companies.</a:t>
            </a:r>
          </a:p>
          <a:p>
            <a:pPr>
              <a:buBlip>
                <a:blip r:embed="rId3"/>
              </a:buBlip>
            </a:pPr>
            <a:r>
              <a:rPr lang="en-US" dirty="0"/>
              <a:t>Vessels have a large refrigeration capacity</a:t>
            </a:r>
          </a:p>
        </p:txBody>
      </p:sp>
      <p:pic>
        <p:nvPicPr>
          <p:cNvPr id="5"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12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4800600" cy="1143000"/>
          </a:xfrm>
        </p:spPr>
        <p:style>
          <a:lnRef idx="1">
            <a:schemeClr val="accent3"/>
          </a:lnRef>
          <a:fillRef idx="2">
            <a:schemeClr val="accent3"/>
          </a:fillRef>
          <a:effectRef idx="1">
            <a:schemeClr val="accent3"/>
          </a:effectRef>
          <a:fontRef idx="minor">
            <a:schemeClr val="dk1"/>
          </a:fontRef>
        </p:style>
        <p:txBody>
          <a:bodyPr/>
          <a:lstStyle/>
          <a:p>
            <a:r>
              <a:rPr lang="en-US" dirty="0"/>
              <a:t>2 categories of fish</a:t>
            </a:r>
          </a:p>
        </p:txBody>
      </p:sp>
      <p:sp>
        <p:nvSpPr>
          <p:cNvPr id="38915" name="Rectangle 3"/>
          <p:cNvSpPr>
            <a:spLocks noGrp="1" noChangeArrowheads="1"/>
          </p:cNvSpPr>
          <p:nvPr>
            <p:ph idx="1"/>
          </p:nvPr>
        </p:nvSpPr>
        <p:spPr>
          <a:xfrm>
            <a:off x="228600" y="1600200"/>
            <a:ext cx="8229600" cy="4525963"/>
          </a:xfrm>
        </p:spPr>
        <p:txBody>
          <a:bodyPr/>
          <a:lstStyle/>
          <a:p>
            <a:pPr marL="609600" indent="-609600">
              <a:buFont typeface="Wingdings" pitchFamily="2" charset="2"/>
              <a:buAutoNum type="arabicPeriod"/>
            </a:pPr>
            <a:r>
              <a:rPr lang="en-US" dirty="0" err="1">
                <a:solidFill>
                  <a:srgbClr val="00B050"/>
                </a:solidFill>
              </a:rPr>
              <a:t>Demersal</a:t>
            </a:r>
            <a:r>
              <a:rPr lang="en-US" dirty="0">
                <a:solidFill>
                  <a:srgbClr val="00B050"/>
                </a:solidFill>
              </a:rPr>
              <a:t>:  </a:t>
            </a:r>
            <a:r>
              <a:rPr lang="en-US" dirty="0"/>
              <a:t>live on or near the ocean floor (cod, halibut, flounder, hake, shrimp, and </a:t>
            </a:r>
            <a:r>
              <a:rPr lang="en-US" dirty="0" err="1"/>
              <a:t>shelfish</a:t>
            </a:r>
            <a:r>
              <a:rPr lang="en-US" dirty="0"/>
              <a:t>)</a:t>
            </a:r>
          </a:p>
          <a:p>
            <a:pPr marL="609600" indent="-609600">
              <a:buFont typeface="Wingdings" pitchFamily="2" charset="2"/>
              <a:buAutoNum type="arabicPeriod"/>
            </a:pPr>
            <a:r>
              <a:rPr lang="en-US" dirty="0" smtClean="0">
                <a:solidFill>
                  <a:srgbClr val="00B050"/>
                </a:solidFill>
              </a:rPr>
              <a:t>Pelagic</a:t>
            </a:r>
            <a:r>
              <a:rPr lang="en-US" dirty="0">
                <a:solidFill>
                  <a:srgbClr val="00B050"/>
                </a:solidFill>
              </a:rPr>
              <a:t>:  </a:t>
            </a:r>
            <a:r>
              <a:rPr lang="en-US" dirty="0"/>
              <a:t>tend to congregate in schools near the ocean surface (herring, anchovies, salmon, mackerel, and tuna)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921494"/>
            <a:ext cx="3019425" cy="15144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5334000"/>
            <a:ext cx="2933700" cy="1066800"/>
          </a:xfrm>
          <a:prstGeom prst="rect">
            <a:avLst/>
          </a:prstGeom>
        </p:spPr>
      </p:pic>
      <p:pic>
        <p:nvPicPr>
          <p:cNvPr id="6"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7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6629400" cy="7318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solidFill>
                  <a:srgbClr val="00B050"/>
                </a:solidFill>
              </a:rPr>
              <a:t>Gear used in </a:t>
            </a:r>
            <a:r>
              <a:rPr lang="en-US" dirty="0" err="1" smtClean="0">
                <a:solidFill>
                  <a:srgbClr val="00B050"/>
                </a:solidFill>
              </a:rPr>
              <a:t>Demersal</a:t>
            </a:r>
            <a:r>
              <a:rPr lang="en-US" dirty="0" smtClean="0">
                <a:solidFill>
                  <a:srgbClr val="00B050"/>
                </a:solidFill>
              </a:rPr>
              <a:t> </a:t>
            </a:r>
            <a:r>
              <a:rPr lang="en-US" dirty="0">
                <a:solidFill>
                  <a:srgbClr val="00B050"/>
                </a:solidFill>
              </a:rPr>
              <a:t>fishery</a:t>
            </a:r>
          </a:p>
        </p:txBody>
      </p:sp>
      <p:sp>
        <p:nvSpPr>
          <p:cNvPr id="40963" name="Rectangle 3"/>
          <p:cNvSpPr>
            <a:spLocks noGrp="1" noChangeArrowheads="1"/>
          </p:cNvSpPr>
          <p:nvPr>
            <p:ph idx="1"/>
          </p:nvPr>
        </p:nvSpPr>
        <p:spPr/>
        <p:txBody>
          <a:bodyPr/>
          <a:lstStyle/>
          <a:p>
            <a:pPr>
              <a:buFont typeface="Wingdings" pitchFamily="2" charset="2"/>
              <a:buNone/>
            </a:pPr>
            <a:r>
              <a:rPr lang="en-US" dirty="0"/>
              <a:t>1.	</a:t>
            </a:r>
            <a:r>
              <a:rPr lang="en-US" b="1" i="1" u="sng" dirty="0">
                <a:solidFill>
                  <a:srgbClr val="00B050"/>
                </a:solidFill>
              </a:rPr>
              <a:t>Otter Trawl</a:t>
            </a:r>
            <a:r>
              <a:rPr lang="en-US" dirty="0">
                <a:solidFill>
                  <a:srgbClr val="00B050"/>
                </a:solidFill>
              </a:rPr>
              <a:t> </a:t>
            </a:r>
            <a:r>
              <a:rPr lang="en-US" dirty="0"/>
              <a:t>- also known as dragging.</a:t>
            </a:r>
          </a:p>
          <a:p>
            <a:pPr>
              <a:buFont typeface="Wingdings" pitchFamily="2" charset="2"/>
              <a:buNone/>
            </a:pPr>
            <a:r>
              <a:rPr lang="en-US" dirty="0"/>
              <a:t>		A large net is dragged along the 		bottom.  Over the past several years 	there has been a growing concern 		about the impact that intensive 		trawling and/or dredging activities have 	on the habitat on the sea bottom.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095874"/>
            <a:ext cx="4572000" cy="1762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7300"/>
            <a:ext cx="4572000" cy="1790700"/>
          </a:xfrm>
          <a:prstGeom prst="rect">
            <a:avLst/>
          </a:prstGeom>
        </p:spPr>
      </p:pic>
      <p:pic>
        <p:nvPicPr>
          <p:cNvPr id="7"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47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Diagram of an otter tra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763"/>
            <a:ext cx="9144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39942" name="Rectangle 6"/>
          <p:cNvSpPr>
            <a:spLocks noChangeArrowheads="1"/>
          </p:cNvSpPr>
          <p:nvPr/>
        </p:nvSpPr>
        <p:spPr bwMode="auto">
          <a:xfrm>
            <a:off x="2771775" y="6491288"/>
            <a:ext cx="401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http://www.fishingnj.org/diaotter.htm</a:t>
            </a:r>
          </a:p>
        </p:txBody>
      </p:sp>
    </p:spTree>
    <p:extLst>
      <p:ext uri="{BB962C8B-B14F-4D97-AF65-F5344CB8AC3E}">
        <p14:creationId xmlns:p14="http://schemas.microsoft.com/office/powerpoint/2010/main" val="86357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905000" cy="533400"/>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smtClean="0">
                <a:solidFill>
                  <a:srgbClr val="002060"/>
                </a:solidFill>
              </a:rPr>
              <a:t>Biography</a:t>
            </a:r>
            <a:endParaRPr lang="en-US" sz="2400" b="1" dirty="0">
              <a:solidFill>
                <a:srgbClr val="002060"/>
              </a:solidFill>
            </a:endParaRPr>
          </a:p>
        </p:txBody>
      </p:sp>
      <p:sp>
        <p:nvSpPr>
          <p:cNvPr id="4" name="Rectangle 3"/>
          <p:cNvSpPr/>
          <p:nvPr/>
        </p:nvSpPr>
        <p:spPr>
          <a:xfrm>
            <a:off x="228600" y="1143000"/>
            <a:ext cx="7924800" cy="5493812"/>
          </a:xfrm>
          <a:prstGeom prst="rect">
            <a:avLst/>
          </a:prstGeom>
        </p:spPr>
        <p:txBody>
          <a:bodyPr wrap="square">
            <a:spAutoFit/>
          </a:bodyPr>
          <a:lstStyle/>
          <a:p>
            <a:pPr marL="342900" indent="-342900" algn="just">
              <a:buBlip>
                <a:blip r:embed="rId3"/>
              </a:buBlip>
            </a:pPr>
            <a:r>
              <a:rPr lang="en-US" sz="1950" dirty="0"/>
              <a:t>Brad </a:t>
            </a:r>
            <a:r>
              <a:rPr lang="en-US" sz="1950" dirty="0" err="1"/>
              <a:t>deYoung</a:t>
            </a:r>
            <a:r>
              <a:rPr lang="en-US" sz="1950" dirty="0"/>
              <a:t> received a BSc in Chemistry and Physics from Memorial University in 1977, an MSc in Physical Oceanography from Memorial in 1983 and a PhD in Physical Oceanography from the University of British Columbia in 1986</a:t>
            </a:r>
            <a:r>
              <a:rPr lang="en-US" sz="1950" dirty="0" smtClean="0"/>
              <a:t>.</a:t>
            </a:r>
          </a:p>
          <a:p>
            <a:pPr marL="342900" indent="-342900" algn="just">
              <a:buBlip>
                <a:blip r:embed="rId3"/>
              </a:buBlip>
            </a:pPr>
            <a:r>
              <a:rPr lang="en-US" sz="1950" dirty="0" smtClean="0"/>
              <a:t> </a:t>
            </a:r>
            <a:r>
              <a:rPr lang="en-US" sz="1950" dirty="0"/>
              <a:t>He has worked in environmental consulting and was a postdoctoral fellow at the Bedford Institute of Oceanography. </a:t>
            </a:r>
            <a:endParaRPr lang="en-US" sz="1950" dirty="0" smtClean="0"/>
          </a:p>
          <a:p>
            <a:pPr marL="342900" indent="-342900" algn="just">
              <a:buBlip>
                <a:blip r:embed="rId3"/>
              </a:buBlip>
            </a:pPr>
            <a:r>
              <a:rPr lang="en-US" sz="1950" dirty="0" smtClean="0"/>
              <a:t>He </a:t>
            </a:r>
            <a:r>
              <a:rPr lang="en-US" sz="1950" dirty="0"/>
              <a:t>has been a faculty member at Memorial University since 19888 where he is a Professor and holds the Captain Robert A. Bartlett Chair in Oceanography</a:t>
            </a:r>
            <a:r>
              <a:rPr lang="en-US" sz="1950" dirty="0" smtClean="0"/>
              <a:t>.</a:t>
            </a:r>
          </a:p>
          <a:p>
            <a:pPr marL="342900" indent="-342900" algn="just">
              <a:buBlip>
                <a:blip r:embed="rId3"/>
              </a:buBlip>
            </a:pPr>
            <a:r>
              <a:rPr lang="en-US" sz="1950" dirty="0" smtClean="0"/>
              <a:t> </a:t>
            </a:r>
            <a:r>
              <a:rPr lang="en-US" sz="1950" dirty="0"/>
              <a:t>He is an oceanographer who has worked for more than thirty years on ocean dynamics and coastal ocean ecology. </a:t>
            </a:r>
            <a:endParaRPr lang="en-US" sz="1950" dirty="0" smtClean="0"/>
          </a:p>
          <a:p>
            <a:pPr marL="342900" indent="-342900" algn="just">
              <a:buBlip>
                <a:blip r:embed="rId3"/>
              </a:buBlip>
            </a:pPr>
            <a:r>
              <a:rPr lang="en-US" sz="1950" dirty="0" smtClean="0"/>
              <a:t>He </a:t>
            </a:r>
            <a:r>
              <a:rPr lang="en-US" sz="1950" dirty="0"/>
              <a:t>has worked on the development of new sampling techniques, such as ocean gliders and cabled observatories, and in the coupling of biological and physical models for improving our understanding of the influence of circulation on marine organisms. </a:t>
            </a:r>
            <a:endParaRPr lang="en-US" sz="1950" dirty="0" smtClean="0"/>
          </a:p>
          <a:p>
            <a:pPr marL="342900" indent="-342900" algn="just">
              <a:buBlip>
                <a:blip r:embed="rId3"/>
              </a:buBlip>
            </a:pPr>
            <a:r>
              <a:rPr lang="en-US" sz="1950" dirty="0" smtClean="0"/>
              <a:t>He </a:t>
            </a:r>
            <a:r>
              <a:rPr lang="en-US" sz="1950" dirty="0"/>
              <a:t>has worked on the challenges of coupling biological and physical models and in the application of oceanography to improving our ability to ocean management</a:t>
            </a:r>
          </a:p>
        </p:txBody>
      </p:sp>
      <p:sp>
        <p:nvSpPr>
          <p:cNvPr id="6" name="Rectangle 5"/>
          <p:cNvSpPr/>
          <p:nvPr/>
        </p:nvSpPr>
        <p:spPr>
          <a:xfrm>
            <a:off x="3540401" y="152400"/>
            <a:ext cx="2439194" cy="46166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marL="0" lvl="1"/>
            <a:r>
              <a:rPr lang="en-US" sz="2400" b="1" dirty="0">
                <a:solidFill>
                  <a:schemeClr val="bg1"/>
                </a:solidFill>
              </a:rPr>
              <a:t>Dr. Brad de Young</a:t>
            </a:r>
          </a:p>
        </p:txBody>
      </p:sp>
      <p:pic>
        <p:nvPicPr>
          <p:cNvPr id="11"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7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228600" y="404813"/>
            <a:ext cx="7991475" cy="1701800"/>
          </a:xfrm>
        </p:spPr>
        <p:txBody>
          <a:bodyPr/>
          <a:lstStyle/>
          <a:p>
            <a:pPr>
              <a:lnSpc>
                <a:spcPct val="90000"/>
              </a:lnSpc>
              <a:buFont typeface="Wingdings" pitchFamily="2" charset="2"/>
              <a:buNone/>
            </a:pPr>
            <a:r>
              <a:rPr lang="en-US" sz="2800" dirty="0"/>
              <a:t>2.	</a:t>
            </a:r>
            <a:r>
              <a:rPr lang="en-US" sz="2800" b="1" i="1" u="sng" dirty="0">
                <a:solidFill>
                  <a:srgbClr val="00B050"/>
                </a:solidFill>
              </a:rPr>
              <a:t>Long line or baited hook </a:t>
            </a:r>
            <a:r>
              <a:rPr lang="en-US" sz="2800" dirty="0">
                <a:solidFill>
                  <a:srgbClr val="00B050"/>
                </a:solidFill>
              </a:rPr>
              <a:t>-  </a:t>
            </a:r>
            <a:r>
              <a:rPr lang="en-US" sz="2800" dirty="0"/>
              <a:t>a commercial fishing technique that uses hundreds or even thousands of baited hooks hanging from a single line. </a:t>
            </a:r>
          </a:p>
        </p:txBody>
      </p:sp>
      <p:pic>
        <p:nvPicPr>
          <p:cNvPr id="4198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58888" y="1989138"/>
            <a:ext cx="6805612" cy="4568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2" name="Rectangle 8"/>
          <p:cNvSpPr>
            <a:spLocks noChangeArrowheads="1"/>
          </p:cNvSpPr>
          <p:nvPr/>
        </p:nvSpPr>
        <p:spPr bwMode="auto">
          <a:xfrm>
            <a:off x="1042988" y="6491288"/>
            <a:ext cx="774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http://www.birdsaustralia.com.au/albatross/images2/bottom_big.jpg</a:t>
            </a:r>
          </a:p>
        </p:txBody>
      </p:sp>
      <p:pic>
        <p:nvPicPr>
          <p:cNvPr id="5"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08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0" y="404813"/>
            <a:ext cx="8686800" cy="4537075"/>
          </a:xfrm>
        </p:spPr>
        <p:txBody>
          <a:bodyPr/>
          <a:lstStyle/>
          <a:p>
            <a:pPr>
              <a:buFont typeface="Wingdings" pitchFamily="2" charset="2"/>
              <a:buNone/>
            </a:pPr>
            <a:r>
              <a:rPr lang="en-US" sz="2800" dirty="0"/>
              <a:t>3</a:t>
            </a:r>
            <a:r>
              <a:rPr lang="en-US" sz="2800" dirty="0">
                <a:solidFill>
                  <a:srgbClr val="00B050"/>
                </a:solidFill>
              </a:rPr>
              <a:t>.	</a:t>
            </a:r>
            <a:r>
              <a:rPr lang="en-US" sz="2800" b="1" i="1" u="sng" dirty="0">
                <a:solidFill>
                  <a:srgbClr val="00B050"/>
                </a:solidFill>
              </a:rPr>
              <a:t>Gill nets</a:t>
            </a:r>
            <a:r>
              <a:rPr lang="en-US" sz="2800" dirty="0">
                <a:solidFill>
                  <a:srgbClr val="00B050"/>
                </a:solidFill>
              </a:rPr>
              <a:t> </a:t>
            </a:r>
            <a:r>
              <a:rPr lang="en-US" sz="2800" dirty="0"/>
              <a:t>– Fish try to swim through deliberately sized mesh openings in a hanging net but are unable to squeeze through. They are prevented from backing out due to the tendency for their gills to become caught. This effectively traps them. </a:t>
            </a:r>
          </a:p>
        </p:txBody>
      </p:sp>
      <p:pic>
        <p:nvPicPr>
          <p:cNvPr id="44037"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765425"/>
            <a:ext cx="7697787" cy="374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7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152400" y="1773238"/>
            <a:ext cx="2530475" cy="4322762"/>
          </a:xfrm>
        </p:spPr>
        <p:txBody>
          <a:bodyPr/>
          <a:lstStyle/>
          <a:p>
            <a:pPr>
              <a:buFont typeface="Wingdings" pitchFamily="2" charset="2"/>
              <a:buNone/>
            </a:pPr>
            <a:r>
              <a:rPr lang="en-US" sz="2800" dirty="0"/>
              <a:t>4</a:t>
            </a:r>
            <a:r>
              <a:rPr lang="en-US" sz="2800" dirty="0">
                <a:solidFill>
                  <a:srgbClr val="00B050"/>
                </a:solidFill>
              </a:rPr>
              <a:t>.	Other devices </a:t>
            </a:r>
            <a:r>
              <a:rPr lang="en-US" sz="2800" dirty="0"/>
              <a:t>include fish traps for species such a crab and lobster.</a:t>
            </a:r>
          </a:p>
        </p:txBody>
      </p:sp>
      <p:pic>
        <p:nvPicPr>
          <p:cNvPr id="4608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1484313"/>
            <a:ext cx="5910263" cy="426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8" name="Rectangle 8"/>
          <p:cNvSpPr>
            <a:spLocks noChangeArrowheads="1"/>
          </p:cNvSpPr>
          <p:nvPr/>
        </p:nvSpPr>
        <p:spPr bwMode="auto">
          <a:xfrm>
            <a:off x="3995738" y="5805488"/>
            <a:ext cx="36718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a:t>http://www.brassbinnacle.com/Merchant2/images-sep2003/102_0211-lg.jpg</a:t>
            </a:r>
          </a:p>
        </p:txBody>
      </p:sp>
      <p:pic>
        <p:nvPicPr>
          <p:cNvPr id="5"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34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130645"/>
            <a:ext cx="4257675" cy="2726183"/>
          </a:xfrm>
          <a:prstGeom prst="rect">
            <a:avLst/>
          </a:prstGeom>
        </p:spPr>
      </p:pic>
      <p:pic>
        <p:nvPicPr>
          <p:cNvPr id="37893"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1219200" y="381000"/>
            <a:ext cx="2933700" cy="519113"/>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GB" sz="2800" b="1" dirty="0">
                <a:latin typeface="Verdana" pitchFamily="34" charset="0"/>
              </a:rPr>
              <a:t>Escaped fish</a:t>
            </a:r>
          </a:p>
        </p:txBody>
      </p:sp>
      <p:sp>
        <p:nvSpPr>
          <p:cNvPr id="37895" name="Text Box 7"/>
          <p:cNvSpPr txBox="1">
            <a:spLocks noChangeArrowheads="1"/>
          </p:cNvSpPr>
          <p:nvPr/>
        </p:nvSpPr>
        <p:spPr bwMode="auto">
          <a:xfrm>
            <a:off x="838200" y="1336675"/>
            <a:ext cx="6629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Blip>
                <a:blip r:embed="rId4"/>
              </a:buBlip>
            </a:pPr>
            <a:r>
              <a:rPr lang="en-GB" sz="1800" dirty="0">
                <a:latin typeface="Arial" charset="0"/>
              </a:rPr>
              <a:t>Escaped farmed fish can give long term negative effects as offspring have shown lower survival rate</a:t>
            </a:r>
          </a:p>
          <a:p>
            <a:pPr marL="285750" indent="-285750">
              <a:spcBef>
                <a:spcPct val="50000"/>
              </a:spcBef>
              <a:buBlip>
                <a:blip r:embed="rId4"/>
              </a:buBlip>
            </a:pPr>
            <a:r>
              <a:rPr lang="en-GB" sz="1800" dirty="0">
                <a:latin typeface="Arial" charset="0"/>
              </a:rPr>
              <a:t>Escaped fish can be a carrier of </a:t>
            </a:r>
            <a:r>
              <a:rPr lang="en-GB" sz="1800" dirty="0" err="1">
                <a:latin typeface="Arial" charset="0"/>
              </a:rPr>
              <a:t>sealice</a:t>
            </a:r>
            <a:r>
              <a:rPr lang="en-GB" sz="1800" dirty="0">
                <a:latin typeface="Arial" charset="0"/>
              </a:rPr>
              <a:t> and can spread lice to wild fish and </a:t>
            </a:r>
            <a:r>
              <a:rPr lang="en-GB" sz="1800" dirty="0" err="1">
                <a:latin typeface="Arial" charset="0"/>
              </a:rPr>
              <a:t>reinfect</a:t>
            </a:r>
            <a:r>
              <a:rPr lang="en-GB" sz="1800" dirty="0">
                <a:latin typeface="Arial" charset="0"/>
              </a:rPr>
              <a:t> farms</a:t>
            </a:r>
          </a:p>
          <a:p>
            <a:pPr marL="285750" indent="-285750">
              <a:spcBef>
                <a:spcPct val="50000"/>
              </a:spcBef>
              <a:buBlip>
                <a:blip r:embed="rId4"/>
              </a:buBlip>
            </a:pPr>
            <a:r>
              <a:rPr lang="en-GB" sz="1800" dirty="0">
                <a:latin typeface="Arial" charset="0"/>
              </a:rPr>
              <a:t>Escaped fish can compete with wild fish for food and habitat</a:t>
            </a:r>
          </a:p>
          <a:p>
            <a:pPr marL="285750" indent="-285750">
              <a:spcBef>
                <a:spcPct val="50000"/>
              </a:spcBef>
              <a:buBlip>
                <a:blip r:embed="rId4"/>
              </a:buBlip>
            </a:pPr>
            <a:r>
              <a:rPr lang="en-GB" sz="1800" dirty="0" smtClean="0">
                <a:latin typeface="Arial" charset="0"/>
              </a:rPr>
              <a:t>Escape </a:t>
            </a:r>
            <a:r>
              <a:rPr lang="en-GB" sz="1800" dirty="0">
                <a:latin typeface="Arial" charset="0"/>
              </a:rPr>
              <a:t>numbers is NOT a good indicator of environmental impact as it says nothing about survival rate or where the escaped fish go. In addition there are indications of significant underreporting of escapes.</a:t>
            </a:r>
          </a:p>
          <a:p>
            <a:pPr marL="285750" indent="-285750">
              <a:spcBef>
                <a:spcPct val="50000"/>
              </a:spcBef>
              <a:buBlip>
                <a:blip r:embed="rId4"/>
              </a:buBlip>
            </a:pPr>
            <a:r>
              <a:rPr lang="en-GB" sz="1800" dirty="0">
                <a:latin typeface="Arial" charset="0"/>
              </a:rPr>
              <a:t>Amounts of escaped fish in fjords, coastal areas and in rivers are better indicators of environmental performance and should be monitored in fjords and rivers with important salmon runs or </a:t>
            </a:r>
            <a:r>
              <a:rPr lang="en-GB" sz="1800" dirty="0" err="1">
                <a:latin typeface="Arial" charset="0"/>
              </a:rPr>
              <a:t>seatrout</a:t>
            </a:r>
            <a:r>
              <a:rPr lang="en-GB" sz="1800" dirty="0">
                <a:latin typeface="Arial" charset="0"/>
              </a:rPr>
              <a:t> stocks.</a:t>
            </a:r>
          </a:p>
        </p:txBody>
      </p:sp>
    </p:spTree>
    <p:extLst>
      <p:ext uri="{BB962C8B-B14F-4D97-AF65-F5344CB8AC3E}">
        <p14:creationId xmlns:p14="http://schemas.microsoft.com/office/powerpoint/2010/main" val="4162432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C:\DATA\Gianluca\strip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565052" y="246185"/>
            <a:ext cx="6858000" cy="94615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en-GB" sz="2800" b="1" dirty="0">
                <a:latin typeface="Verdana" pitchFamily="34" charset="0"/>
              </a:rPr>
              <a:t>New marine species</a:t>
            </a:r>
            <a:br>
              <a:rPr lang="en-GB" sz="2800" b="1" dirty="0">
                <a:latin typeface="Verdana" pitchFamily="34" charset="0"/>
              </a:rPr>
            </a:br>
            <a:r>
              <a:rPr lang="en-GB" sz="2800" b="1" dirty="0">
                <a:latin typeface="Verdana" pitchFamily="34" charset="0"/>
              </a:rPr>
              <a:t> - New environmental challenges</a:t>
            </a:r>
          </a:p>
        </p:txBody>
      </p:sp>
      <p:sp>
        <p:nvSpPr>
          <p:cNvPr id="20487" name="Text Box 7"/>
          <p:cNvSpPr txBox="1">
            <a:spLocks noChangeArrowheads="1"/>
          </p:cNvSpPr>
          <p:nvPr/>
        </p:nvSpPr>
        <p:spPr bwMode="auto">
          <a:xfrm>
            <a:off x="1066800" y="1600200"/>
            <a:ext cx="61722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800" i="1">
                <a:latin typeface="Arial" charset="0"/>
              </a:rPr>
              <a:t>“To open a cod is like entering a microscopic zoo”</a:t>
            </a:r>
          </a:p>
          <a:p>
            <a:pPr>
              <a:spcBef>
                <a:spcPct val="50000"/>
              </a:spcBef>
            </a:pPr>
            <a:r>
              <a:rPr lang="en-GB" sz="1800">
                <a:latin typeface="Arial" charset="0"/>
              </a:rPr>
              <a:t>- No generation separation</a:t>
            </a:r>
          </a:p>
          <a:p>
            <a:pPr>
              <a:spcBef>
                <a:spcPct val="50000"/>
              </a:spcBef>
            </a:pPr>
            <a:r>
              <a:rPr lang="en-GB" sz="1800">
                <a:latin typeface="Arial" charset="0"/>
              </a:rPr>
              <a:t>- Escape attitude</a:t>
            </a:r>
          </a:p>
          <a:p>
            <a:pPr>
              <a:spcBef>
                <a:spcPct val="50000"/>
              </a:spcBef>
            </a:pPr>
            <a:r>
              <a:rPr lang="en-GB" sz="1800">
                <a:latin typeface="Arial" charset="0"/>
              </a:rPr>
              <a:t>- Local cod stocks are already in strong decline</a:t>
            </a:r>
          </a:p>
          <a:p>
            <a:pPr>
              <a:spcBef>
                <a:spcPct val="50000"/>
              </a:spcBef>
            </a:pPr>
            <a:r>
              <a:rPr lang="en-GB" sz="1800">
                <a:latin typeface="Arial" charset="0"/>
              </a:rPr>
              <a:t>- No knowledge of possible genetic interactions</a:t>
            </a:r>
          </a:p>
          <a:p>
            <a:pPr>
              <a:spcBef>
                <a:spcPct val="50000"/>
              </a:spcBef>
            </a:pPr>
            <a:r>
              <a:rPr lang="en-GB" sz="1800">
                <a:latin typeface="Arial" charset="0"/>
              </a:rPr>
              <a:t>- Regulations are not sufficient (fallowing, exclusion zones)</a:t>
            </a:r>
          </a:p>
        </p:txBody>
      </p:sp>
      <p:pic>
        <p:nvPicPr>
          <p:cNvPr id="20491" name="Picture 11" descr="C:\Documents and Settings\mesmark\My Documents\My Pictures\oppdrettsbilder\andre arter\Voksen hunnlus med al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91000"/>
            <a:ext cx="2362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C:\Documents and Settings\mesmark\My Documents\My Pictures\oppdrettsbilder\andre arter\Torskelus egg på vei ut av eggstreng 2.JPG"/>
          <p:cNvPicPr>
            <a:picLocks noChangeAspect="1" noChangeArrowheads="1"/>
          </p:cNvPicPr>
          <p:nvPr/>
        </p:nvPicPr>
        <p:blipFill>
          <a:blip r:embed="rId4">
            <a:extLst>
              <a:ext uri="{28A0092B-C50C-407E-A947-70E740481C1C}">
                <a14:useLocalDpi xmlns:a14="http://schemas.microsoft.com/office/drawing/2010/main" val="0"/>
              </a:ext>
            </a:extLst>
          </a:blip>
          <a:srcRect l="6500" t="14000" r="11000"/>
          <a:stretch>
            <a:fillRect/>
          </a:stretch>
        </p:blipFill>
        <p:spPr bwMode="auto">
          <a:xfrm>
            <a:off x="641252" y="4114800"/>
            <a:ext cx="3352800" cy="26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56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5480155" cy="584775"/>
          </a:xfrm>
          <a:prstGeom prst="rect">
            <a:avLst/>
          </a:prstGeom>
          <a:solidFill>
            <a:srgbClr val="92D050"/>
          </a:solidFill>
        </p:spPr>
        <p:txBody>
          <a:bodyPr wrap="none">
            <a:spAutoFit/>
          </a:bodyPr>
          <a:lstStyle/>
          <a:p>
            <a:r>
              <a:rPr lang="en-US" sz="3200" dirty="0">
                <a:solidFill>
                  <a:srgbClr val="C00000"/>
                </a:solidFill>
              </a:rPr>
              <a:t>According to </a:t>
            </a:r>
            <a:r>
              <a:rPr lang="en-US" sz="3200" b="1" dirty="0" smtClean="0">
                <a:solidFill>
                  <a:schemeClr val="bg1"/>
                </a:solidFill>
              </a:rPr>
              <a:t>Young’s </a:t>
            </a:r>
            <a:r>
              <a:rPr lang="en-US" sz="3200" dirty="0" smtClean="0">
                <a:solidFill>
                  <a:srgbClr val="C00000"/>
                </a:solidFill>
              </a:rPr>
              <a:t>research </a:t>
            </a:r>
            <a:r>
              <a:rPr lang="en-US" sz="3200" dirty="0">
                <a:solidFill>
                  <a:srgbClr val="C00000"/>
                </a:solidFill>
              </a:rPr>
              <a:t>, </a:t>
            </a:r>
          </a:p>
        </p:txBody>
      </p:sp>
      <p:sp>
        <p:nvSpPr>
          <p:cNvPr id="4" name="Rectangle 3"/>
          <p:cNvSpPr/>
          <p:nvPr/>
        </p:nvSpPr>
        <p:spPr>
          <a:xfrm>
            <a:off x="228600" y="1305342"/>
            <a:ext cx="8077200" cy="5170646"/>
          </a:xfrm>
          <a:prstGeom prst="rect">
            <a:avLst/>
          </a:prstGeom>
        </p:spPr>
        <p:txBody>
          <a:bodyPr wrap="square">
            <a:spAutoFit/>
          </a:bodyPr>
          <a:lstStyle/>
          <a:p>
            <a:pPr marL="342900" indent="-342900">
              <a:buBlip>
                <a:blip r:embed="rId3"/>
              </a:buBlip>
            </a:pPr>
            <a:r>
              <a:rPr lang="en-US" sz="2200" dirty="0"/>
              <a:t>Improving our ability to sample the ocean is crucial for learning new things about the ocean</a:t>
            </a:r>
            <a:r>
              <a:rPr lang="en-US" sz="2200" dirty="0" smtClean="0"/>
              <a:t>.</a:t>
            </a:r>
          </a:p>
          <a:p>
            <a:pPr marL="342900" indent="-342900">
              <a:buBlip>
                <a:blip r:embed="rId3"/>
              </a:buBlip>
            </a:pPr>
            <a:r>
              <a:rPr lang="en-US" sz="2200" dirty="0" smtClean="0"/>
              <a:t>I </a:t>
            </a:r>
            <a:r>
              <a:rPr lang="en-US" sz="2200" dirty="0"/>
              <a:t>have been working with coastal observatories for a few years now and am presently working on integrating new sensor systems on gliders so that we can obtain better measurements in coastal waters in general and in ice-covered waters in particular. </a:t>
            </a:r>
            <a:endParaRPr lang="en-US" sz="2200" dirty="0" smtClean="0"/>
          </a:p>
          <a:p>
            <a:pPr marL="342900" indent="-342900">
              <a:buBlip>
                <a:blip r:embed="rId3"/>
              </a:buBlip>
            </a:pPr>
            <a:r>
              <a:rPr lang="en-US" sz="2200" dirty="0" smtClean="0"/>
              <a:t>The </a:t>
            </a:r>
            <a:r>
              <a:rPr lang="en-US" sz="2200" dirty="0"/>
              <a:t>challenge of working under ice is navigation. </a:t>
            </a:r>
            <a:endParaRPr lang="en-US" sz="2200" dirty="0" smtClean="0"/>
          </a:p>
          <a:p>
            <a:pPr marL="342900" indent="-342900">
              <a:buBlip>
                <a:blip r:embed="rId3"/>
              </a:buBlip>
            </a:pPr>
            <a:r>
              <a:rPr lang="en-US" sz="2200" dirty="0" smtClean="0"/>
              <a:t>How </a:t>
            </a:r>
            <a:r>
              <a:rPr lang="en-US" sz="2200" dirty="0"/>
              <a:t>do we know where the sampler is under ice when it cannot get to the surface to get a GPS fix? </a:t>
            </a:r>
            <a:endParaRPr lang="en-US" sz="2200" dirty="0" smtClean="0"/>
          </a:p>
          <a:p>
            <a:pPr marL="342900" indent="-342900">
              <a:buBlip>
                <a:blip r:embed="rId3"/>
              </a:buBlip>
            </a:pPr>
            <a:r>
              <a:rPr lang="en-US" sz="2200" dirty="0" smtClean="0"/>
              <a:t>We </a:t>
            </a:r>
            <a:r>
              <a:rPr lang="en-US" sz="2200" dirty="0"/>
              <a:t>are presently funded to develop acoustic navigation and communication systems that will fundamentally change our ability to work in ice-covered regions</a:t>
            </a:r>
            <a:r>
              <a:rPr lang="en-US" sz="2200" dirty="0" smtClean="0"/>
              <a:t>.</a:t>
            </a:r>
          </a:p>
          <a:p>
            <a:pPr marL="342900" indent="-342900">
              <a:buBlip>
                <a:blip r:embed="rId3"/>
              </a:buBlip>
            </a:pPr>
            <a:r>
              <a:rPr lang="en-US" sz="2200" dirty="0" smtClean="0"/>
              <a:t> </a:t>
            </a:r>
            <a:r>
              <a:rPr lang="en-US" sz="2200" dirty="0"/>
              <a:t>Our interest in ice-cover began with work in </a:t>
            </a:r>
            <a:r>
              <a:rPr lang="en-US" sz="2200" dirty="0" err="1"/>
              <a:t>Jakobshavn</a:t>
            </a:r>
            <a:r>
              <a:rPr lang="en-US" sz="2200" dirty="0"/>
              <a:t> in Greenland a few years ago but continues given the many applications in the Northwest Atlantic and the Arctic.</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472" y="0"/>
            <a:ext cx="8350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158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54772"/>
            <a:ext cx="8153400" cy="6555641"/>
          </a:xfrm>
          <a:prstGeom prst="rect">
            <a:avLst/>
          </a:prstGeom>
        </p:spPr>
        <p:txBody>
          <a:bodyPr wrap="square">
            <a:spAutoFit/>
          </a:bodyPr>
          <a:lstStyle/>
          <a:p>
            <a:pPr marL="342900" indent="-342900">
              <a:buBlip>
                <a:blip r:embed="rId2"/>
              </a:buBlip>
            </a:pPr>
            <a:r>
              <a:rPr lang="en-US" sz="2000" dirty="0" smtClean="0"/>
              <a:t>As </a:t>
            </a:r>
            <a:r>
              <a:rPr lang="en-US" sz="2000" dirty="0"/>
              <a:t>always there are various new projects underway or under consideration</a:t>
            </a:r>
            <a:r>
              <a:rPr lang="en-US" sz="2000" dirty="0" smtClean="0"/>
              <a:t>.</a:t>
            </a:r>
          </a:p>
          <a:p>
            <a:pPr marL="342900" indent="-342900">
              <a:buBlip>
                <a:blip r:embed="rId2"/>
              </a:buBlip>
            </a:pPr>
            <a:r>
              <a:rPr lang="en-US" sz="2000" dirty="0" smtClean="0"/>
              <a:t> </a:t>
            </a:r>
            <a:r>
              <a:rPr lang="en-US" sz="2000" dirty="0"/>
              <a:t>We are presently applying for funding to expand our glider funding</a:t>
            </a:r>
            <a:r>
              <a:rPr lang="en-US" sz="2000" dirty="0" smtClean="0"/>
              <a:t>.</a:t>
            </a:r>
          </a:p>
          <a:p>
            <a:pPr marL="342900" indent="-342900">
              <a:buBlip>
                <a:blip r:embed="rId2"/>
              </a:buBlip>
            </a:pPr>
            <a:r>
              <a:rPr lang="en-US" sz="2000" dirty="0" smtClean="0"/>
              <a:t> </a:t>
            </a:r>
            <a:r>
              <a:rPr lang="en-US" sz="2000" dirty="0"/>
              <a:t>We will be working on the navigation and sensor integration over the next couple of years with field testing to begin in the next year or so</a:t>
            </a:r>
            <a:r>
              <a:rPr lang="en-US" sz="2000" dirty="0" smtClean="0"/>
              <a:t>.</a:t>
            </a:r>
          </a:p>
          <a:p>
            <a:pPr marL="342900" indent="-342900">
              <a:buBlip>
                <a:blip r:embed="rId2"/>
              </a:buBlip>
            </a:pPr>
            <a:r>
              <a:rPr lang="en-US" sz="2000" dirty="0" smtClean="0"/>
              <a:t> </a:t>
            </a:r>
            <a:r>
              <a:rPr lang="en-US" sz="2000" dirty="0"/>
              <a:t>We are also working on a vehicle to make ice and iceberg measurements in unattended mode.</a:t>
            </a:r>
          </a:p>
          <a:p>
            <a:pPr marL="342900" indent="-342900">
              <a:buBlip>
                <a:blip r:embed="rId2"/>
              </a:buBlip>
            </a:pPr>
            <a:r>
              <a:rPr lang="en-US" sz="2000" dirty="0"/>
              <a:t>There is a recently funded national marine environmental prediction program in which we are interested in developing a smart profiling buoy that will monitor shelf conditions at a fixed location without drifting away. </a:t>
            </a:r>
            <a:endParaRPr lang="en-US" sz="2000" dirty="0" smtClean="0"/>
          </a:p>
          <a:p>
            <a:pPr marL="342900" indent="-342900">
              <a:buBlip>
                <a:blip r:embed="rId2"/>
              </a:buBlip>
            </a:pPr>
            <a:r>
              <a:rPr lang="en-US" sz="2000" dirty="0" smtClean="0"/>
              <a:t>This </a:t>
            </a:r>
            <a:r>
              <a:rPr lang="en-US" sz="2000" dirty="0"/>
              <a:t>project will pose some interesting technical and oceanographic challenges.</a:t>
            </a:r>
          </a:p>
          <a:p>
            <a:pPr marL="342900" indent="-342900">
              <a:buBlip>
                <a:blip r:embed="rId2"/>
              </a:buBlip>
            </a:pPr>
            <a:r>
              <a:rPr lang="en-US" sz="2000" dirty="0"/>
              <a:t>We are now developing plans for some new oceanographic sampling in Lake Melville and applying a high-resolution coastal model that includes sea-ice</a:t>
            </a:r>
            <a:r>
              <a:rPr lang="en-US" sz="2000" dirty="0" smtClean="0"/>
              <a:t>.</a:t>
            </a:r>
          </a:p>
          <a:p>
            <a:pPr marL="342900" indent="-342900">
              <a:buBlip>
                <a:blip r:embed="rId2"/>
              </a:buBlip>
            </a:pPr>
            <a:r>
              <a:rPr lang="en-US" sz="2000" dirty="0"/>
              <a:t>I have been working with colleagues in Spain on the carbon sequestration in coastal waters, looking at a particular site on the Spanish coast where we will be collecting regular survey data and interpreting the results of coastal models to determine how circulation moves carbon off the shelf and nutrients up onto the shelf.</a:t>
            </a:r>
          </a:p>
          <a:p>
            <a:pPr marL="342900" indent="-342900">
              <a:buBlip>
                <a:blip r:embed="rId2"/>
              </a:buBlip>
            </a:pPr>
            <a:endParaRPr lang="en-US" sz="2000" dirty="0"/>
          </a:p>
        </p:txBody>
      </p:sp>
      <p:sp>
        <p:nvSpPr>
          <p:cNvPr id="3" name="Rectangle 2"/>
          <p:cNvSpPr/>
          <p:nvPr/>
        </p:nvSpPr>
        <p:spPr>
          <a:xfrm>
            <a:off x="381000" y="105013"/>
            <a:ext cx="2209772" cy="46166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400" dirty="0"/>
              <a:t>Future Research</a:t>
            </a:r>
          </a:p>
        </p:txBody>
      </p:sp>
      <p:pic>
        <p:nvPicPr>
          <p:cNvPr id="4"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 </a:t>
            </a:r>
            <a:r>
              <a:rPr lang="en-US" dirty="0">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576963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9153" y="3657600"/>
            <a:ext cx="2895601" cy="45720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smtClean="0">
                <a:solidFill>
                  <a:srgbClr val="002060"/>
                </a:solidFill>
              </a:rPr>
              <a:t>Recent Publications</a:t>
            </a:r>
            <a:endParaRPr lang="en-US" sz="2400" b="1" dirty="0">
              <a:solidFill>
                <a:srgbClr val="002060"/>
              </a:solidFill>
            </a:endParaRPr>
          </a:p>
        </p:txBody>
      </p:sp>
      <p:sp>
        <p:nvSpPr>
          <p:cNvPr id="3" name="Rectangle 2"/>
          <p:cNvSpPr/>
          <p:nvPr/>
        </p:nvSpPr>
        <p:spPr>
          <a:xfrm>
            <a:off x="236691" y="4267200"/>
            <a:ext cx="8050161" cy="1523494"/>
          </a:xfrm>
          <a:prstGeom prst="rect">
            <a:avLst/>
          </a:prstGeom>
        </p:spPr>
        <p:txBody>
          <a:bodyPr wrap="square">
            <a:spAutoFit/>
          </a:bodyPr>
          <a:lstStyle/>
          <a:p>
            <a:pPr marL="285750" indent="-285750">
              <a:buBlip>
                <a:blip r:embed="rId2"/>
              </a:buBlip>
            </a:pPr>
            <a:r>
              <a:rPr lang="en-US" sz="2400" dirty="0"/>
              <a:t>Bay-scale patterns in the distribution, aggregation and spatial variability of larvae of benthic </a:t>
            </a:r>
            <a:r>
              <a:rPr lang="en-US" sz="2400" dirty="0" err="1"/>
              <a:t>invertebrates,A</a:t>
            </a:r>
            <a:r>
              <a:rPr lang="en-US" sz="2400" dirty="0"/>
              <a:t> Metaxas, B </a:t>
            </a:r>
            <a:r>
              <a:rPr lang="en-US" sz="2400" dirty="0" err="1"/>
              <a:t>deYoung</a:t>
            </a:r>
            <a:r>
              <a:rPr lang="en-US" sz="2400" dirty="0"/>
              <a:t> - MARINE,2014 - INTER-RESEARCH NORDBUNTE </a:t>
            </a:r>
          </a:p>
          <a:p>
            <a:pPr marL="285750" indent="-285750">
              <a:buBlip>
                <a:blip r:embed="rId2"/>
              </a:buBlip>
            </a:pPr>
            <a:endParaRPr lang="en-US" sz="2100" dirty="0"/>
          </a:p>
        </p:txBody>
      </p:sp>
      <p:sp>
        <p:nvSpPr>
          <p:cNvPr id="4" name="Title 1"/>
          <p:cNvSpPr txBox="1">
            <a:spLocks/>
          </p:cNvSpPr>
          <p:nvPr/>
        </p:nvSpPr>
        <p:spPr>
          <a:xfrm>
            <a:off x="425244" y="228600"/>
            <a:ext cx="2819400" cy="6096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smtClean="0">
                <a:solidFill>
                  <a:srgbClr val="002060"/>
                </a:solidFill>
              </a:rPr>
              <a:t>Research Interests</a:t>
            </a:r>
            <a:endParaRPr lang="en-US" sz="2400" b="1" dirty="0">
              <a:solidFill>
                <a:srgbClr val="002060"/>
              </a:solidFill>
            </a:endParaRPr>
          </a:p>
        </p:txBody>
      </p:sp>
      <p:sp>
        <p:nvSpPr>
          <p:cNvPr id="5" name="Rectangle 4"/>
          <p:cNvSpPr/>
          <p:nvPr/>
        </p:nvSpPr>
        <p:spPr>
          <a:xfrm>
            <a:off x="489153" y="961579"/>
            <a:ext cx="4572000" cy="3000821"/>
          </a:xfrm>
          <a:prstGeom prst="rect">
            <a:avLst/>
          </a:prstGeom>
        </p:spPr>
        <p:txBody>
          <a:bodyPr>
            <a:spAutoFit/>
          </a:bodyPr>
          <a:lstStyle/>
          <a:p>
            <a:pPr>
              <a:buBlip>
                <a:blip r:embed="rId3"/>
              </a:buBlip>
            </a:pPr>
            <a:r>
              <a:rPr lang="en-US" sz="2400" dirty="0"/>
              <a:t>Physical </a:t>
            </a:r>
            <a:r>
              <a:rPr lang="en-US" sz="2400" dirty="0" smtClean="0"/>
              <a:t>oceanography</a:t>
            </a:r>
          </a:p>
          <a:p>
            <a:pPr>
              <a:buBlip>
                <a:blip r:embed="rId3"/>
              </a:buBlip>
            </a:pPr>
            <a:r>
              <a:rPr lang="en-US" sz="2400" dirty="0" smtClean="0"/>
              <a:t>Coastal oceanography</a:t>
            </a:r>
          </a:p>
          <a:p>
            <a:pPr>
              <a:buBlip>
                <a:blip r:embed="rId3"/>
              </a:buBlip>
            </a:pPr>
            <a:r>
              <a:rPr lang="en-US" sz="2400" dirty="0" smtClean="0"/>
              <a:t>Ocean ecology</a:t>
            </a:r>
          </a:p>
          <a:p>
            <a:pPr>
              <a:buBlip>
                <a:blip r:embed="rId3"/>
              </a:buBlip>
            </a:pPr>
            <a:r>
              <a:rPr lang="en-US" sz="2400" dirty="0" smtClean="0"/>
              <a:t>Fisheries oceanography</a:t>
            </a:r>
          </a:p>
          <a:p>
            <a:pPr>
              <a:buBlip>
                <a:blip r:embed="rId3"/>
              </a:buBlip>
            </a:pPr>
            <a:r>
              <a:rPr lang="en-US" sz="2400" dirty="0" smtClean="0"/>
              <a:t>Numerical modeling</a:t>
            </a:r>
          </a:p>
          <a:p>
            <a:pPr>
              <a:buBlip>
                <a:blip r:embed="rId3"/>
              </a:buBlip>
            </a:pPr>
            <a:r>
              <a:rPr lang="en-US" sz="2400" dirty="0" smtClean="0"/>
              <a:t>Climate change</a:t>
            </a:r>
          </a:p>
          <a:p>
            <a:pPr>
              <a:buBlip>
                <a:blip r:embed="rId3"/>
              </a:buBlip>
            </a:pPr>
            <a:r>
              <a:rPr lang="en-US" sz="2400" dirty="0" smtClean="0"/>
              <a:t>Northwest </a:t>
            </a:r>
            <a:r>
              <a:rPr lang="en-US" sz="2400" dirty="0"/>
              <a:t>Atlantic oceanography</a:t>
            </a:r>
            <a:r>
              <a:rPr lang="en-US" sz="2100" dirty="0"/>
              <a:t/>
            </a:r>
            <a:br>
              <a:rPr lang="en-US" sz="2100" dirty="0"/>
            </a:br>
            <a:endParaRPr lang="en-US" sz="2100" dirty="0">
              <a:solidFill>
                <a:srgbClr val="002060"/>
              </a:solidFill>
            </a:endParaRPr>
          </a:p>
        </p:txBody>
      </p:sp>
      <p:pic>
        <p:nvPicPr>
          <p:cNvPr id="6"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3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268" y="5332244"/>
            <a:ext cx="7487532" cy="1297156"/>
          </a:xfrm>
          <a:prstGeom prst="rect">
            <a:avLst/>
          </a:prstGeom>
        </p:spPr>
      </p:pic>
      <p:pic>
        <p:nvPicPr>
          <p:cNvPr id="2"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7268" y="2362200"/>
            <a:ext cx="7927975" cy="2970044"/>
          </a:xfrm>
          <a:prstGeom prst="rect">
            <a:avLst/>
          </a:prstGeom>
        </p:spPr>
        <p:txBody>
          <a:bodyPr wrap="square">
            <a:spAutoFit/>
          </a:bodyPr>
          <a:lstStyle/>
          <a:p>
            <a:pPr marL="342900" indent="-342900">
              <a:spcBef>
                <a:spcPct val="50000"/>
              </a:spcBef>
              <a:buBlip>
                <a:blip r:embed="rId4"/>
              </a:buBlip>
            </a:pPr>
            <a:r>
              <a:rPr lang="en-GB" sz="2200" dirty="0" smtClean="0">
                <a:latin typeface="Verdana" pitchFamily="34" charset="0"/>
              </a:rPr>
              <a:t>Fisheries is today defined as one of the largest threat to global marine ecosystems</a:t>
            </a:r>
          </a:p>
          <a:p>
            <a:pPr marL="342900" indent="-342900">
              <a:spcBef>
                <a:spcPct val="50000"/>
              </a:spcBef>
              <a:buBlip>
                <a:blip r:embed="rId4"/>
              </a:buBlip>
            </a:pPr>
            <a:r>
              <a:rPr lang="en-GB" sz="2200" dirty="0" smtClean="0">
                <a:latin typeface="Verdana" pitchFamily="34" charset="0"/>
              </a:rPr>
              <a:t>Aquaculture is the worlds fastest growing food sector - and further growth is expected</a:t>
            </a:r>
          </a:p>
          <a:p>
            <a:pPr marL="342900" indent="-342900">
              <a:spcBef>
                <a:spcPct val="50000"/>
              </a:spcBef>
              <a:buBlip>
                <a:blip r:embed="rId4"/>
              </a:buBlip>
            </a:pPr>
            <a:r>
              <a:rPr lang="en-GB" sz="2200" dirty="0" smtClean="0">
                <a:latin typeface="Verdana" pitchFamily="34" charset="0"/>
              </a:rPr>
              <a:t>Important economic sectors in the Nordic countries</a:t>
            </a:r>
          </a:p>
          <a:p>
            <a:pPr marL="342900" indent="-342900">
              <a:spcBef>
                <a:spcPct val="50000"/>
              </a:spcBef>
              <a:buBlip>
                <a:blip r:embed="rId4"/>
              </a:buBlip>
            </a:pPr>
            <a:r>
              <a:rPr lang="en-GB" sz="2200" dirty="0" smtClean="0">
                <a:latin typeface="Verdana" pitchFamily="34" charset="0"/>
              </a:rPr>
              <a:t>Sectors with significant impact on the marine environment</a:t>
            </a:r>
            <a:endParaRPr lang="en-GB" sz="2200" dirty="0">
              <a:latin typeface="Verdana" pitchFamily="34" charset="0"/>
            </a:endParaRPr>
          </a:p>
        </p:txBody>
      </p:sp>
      <p:sp>
        <p:nvSpPr>
          <p:cNvPr id="4" name="Rectangle 3"/>
          <p:cNvSpPr/>
          <p:nvPr/>
        </p:nvSpPr>
        <p:spPr>
          <a:xfrm>
            <a:off x="437268" y="914400"/>
            <a:ext cx="7239000" cy="1446550"/>
          </a:xfrm>
          <a:prstGeom prst="rect">
            <a:avLst/>
          </a:prstGeom>
        </p:spPr>
        <p:txBody>
          <a:bodyPr wrap="square">
            <a:spAutoFit/>
          </a:bodyPr>
          <a:lstStyle/>
          <a:p>
            <a:pPr marL="342900" indent="-342900">
              <a:buBlip>
                <a:blip r:embed="rId4"/>
              </a:buBlip>
            </a:pPr>
            <a:r>
              <a:rPr lang="en-US" sz="2200" dirty="0" smtClean="0">
                <a:solidFill>
                  <a:srgbClr val="000000"/>
                </a:solidFill>
                <a:latin typeface="Verdana" pitchFamily="34" charset="0"/>
                <a:ea typeface="Verdana" pitchFamily="34" charset="0"/>
                <a:cs typeface="Verdana" pitchFamily="34" charset="0"/>
              </a:rPr>
              <a:t>Fishing makes its greatest contribution to the economy when it is harvested as a food source.  </a:t>
            </a:r>
          </a:p>
          <a:p>
            <a:pPr marL="342900" indent="-342900">
              <a:buBlip>
                <a:blip r:embed="rId4"/>
              </a:buBlip>
            </a:pPr>
            <a:r>
              <a:rPr lang="en-US" sz="2200" dirty="0" smtClean="0">
                <a:solidFill>
                  <a:srgbClr val="000000"/>
                </a:solidFill>
                <a:latin typeface="Verdana" pitchFamily="34" charset="0"/>
                <a:ea typeface="Verdana" pitchFamily="34" charset="0"/>
                <a:cs typeface="Verdana" pitchFamily="34" charset="0"/>
              </a:rPr>
              <a:t>This is the </a:t>
            </a:r>
            <a:r>
              <a:rPr lang="en-US" sz="2200" b="1" i="1" dirty="0" smtClean="0">
                <a:solidFill>
                  <a:srgbClr val="000000"/>
                </a:solidFill>
                <a:latin typeface="Verdana" pitchFamily="34" charset="0"/>
                <a:ea typeface="Verdana" pitchFamily="34" charset="0"/>
                <a:cs typeface="Verdana" pitchFamily="34" charset="0"/>
              </a:rPr>
              <a:t>commercial</a:t>
            </a:r>
            <a:r>
              <a:rPr lang="en-US" sz="2200" dirty="0" smtClean="0">
                <a:solidFill>
                  <a:srgbClr val="000000"/>
                </a:solidFill>
                <a:latin typeface="Verdana" pitchFamily="34" charset="0"/>
                <a:ea typeface="Verdana" pitchFamily="34" charset="0"/>
                <a:cs typeface="Verdana" pitchFamily="34" charset="0"/>
              </a:rPr>
              <a:t> fishery</a:t>
            </a:r>
            <a:endParaRPr lang="en-US" sz="2200" dirty="0">
              <a:solidFill>
                <a:srgbClr val="000000"/>
              </a:solidFill>
              <a:latin typeface="Verdana" pitchFamily="34" charset="0"/>
              <a:ea typeface="Verdana" pitchFamily="34" charset="0"/>
              <a:cs typeface="Verdana" pitchFamily="34" charset="0"/>
            </a:endParaRPr>
          </a:p>
        </p:txBody>
      </p:sp>
      <p:sp>
        <p:nvSpPr>
          <p:cNvPr id="5" name="Rectangle 4"/>
          <p:cNvSpPr/>
          <p:nvPr/>
        </p:nvSpPr>
        <p:spPr>
          <a:xfrm>
            <a:off x="2738138" y="203982"/>
            <a:ext cx="2637260" cy="677108"/>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GB" sz="3800" dirty="0" smtClean="0">
                <a:solidFill>
                  <a:schemeClr val="bg1"/>
                </a:solidFill>
                <a:latin typeface="Algerian" pitchFamily="82" charset="0"/>
              </a:rPr>
              <a:t>Fisheries </a:t>
            </a:r>
            <a:endParaRPr lang="en-US" sz="3800" dirty="0">
              <a:solidFill>
                <a:schemeClr val="bg1"/>
              </a:solidFill>
              <a:latin typeface="Algerian" pitchFamily="82" charset="0"/>
            </a:endParaRPr>
          </a:p>
        </p:txBody>
      </p:sp>
    </p:spTree>
    <p:extLst>
      <p:ext uri="{BB962C8B-B14F-4D97-AF65-F5344CB8AC3E}">
        <p14:creationId xmlns:p14="http://schemas.microsoft.com/office/powerpoint/2010/main" val="327328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457200" y="533400"/>
            <a:ext cx="3048000" cy="808038"/>
          </a:xfrm>
        </p:spPr>
        <p:txBody>
          <a:bodyPr>
            <a:normAutofit fontScale="90000"/>
          </a:bodyPr>
          <a:lstStyle/>
          <a:p>
            <a:r>
              <a:rPr lang="en-US" dirty="0">
                <a:solidFill>
                  <a:srgbClr val="92D050"/>
                </a:solidFill>
              </a:rPr>
              <a:t>Fishery cont.</a:t>
            </a:r>
          </a:p>
        </p:txBody>
      </p:sp>
      <p:sp>
        <p:nvSpPr>
          <p:cNvPr id="8198" name="Rectangle 6"/>
          <p:cNvSpPr>
            <a:spLocks noGrp="1" noChangeArrowheads="1"/>
          </p:cNvSpPr>
          <p:nvPr>
            <p:ph idx="1"/>
          </p:nvPr>
        </p:nvSpPr>
        <p:spPr>
          <a:xfrm>
            <a:off x="76200" y="1600200"/>
            <a:ext cx="8229600" cy="4525963"/>
          </a:xfrm>
        </p:spPr>
        <p:txBody>
          <a:bodyPr/>
          <a:lstStyle/>
          <a:p>
            <a:r>
              <a:rPr lang="en-US" dirty="0"/>
              <a:t>It is estimated that over 100 million people in developing countries depend on the fishery for their livelihood</a:t>
            </a:r>
          </a:p>
          <a:p>
            <a:r>
              <a:rPr lang="en-US" dirty="0"/>
              <a:t>In recognition of the fact that all fish species are a part of the oceans food chains, sustainable use is beginning to be promoted.</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545309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ATA\Gianluca\strip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73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6200" y="692150"/>
            <a:ext cx="8229600" cy="5403850"/>
          </a:xfrm>
        </p:spPr>
        <p:txBody>
          <a:bodyPr/>
          <a:lstStyle/>
          <a:p>
            <a:pPr>
              <a:buBlip>
                <a:blip r:embed="rId2"/>
              </a:buBlip>
            </a:pPr>
            <a:r>
              <a:rPr lang="en-US" dirty="0"/>
              <a:t>A balance is needed to so that one species does not outstrip the food supply available to the system as a whole.</a:t>
            </a:r>
          </a:p>
          <a:p>
            <a:pPr>
              <a:buBlip>
                <a:blip r:embed="rId2"/>
              </a:buBlip>
            </a:pPr>
            <a:r>
              <a:rPr lang="en-US" dirty="0"/>
              <a:t>When humans harvest fish resources, however, there is a risk of overexploitation and a consequent disruption to the balance of nature.</a:t>
            </a:r>
          </a:p>
        </p:txBody>
      </p:sp>
      <p:pic>
        <p:nvPicPr>
          <p:cNvPr id="3" name="Picture 2" descr="220308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48757"/>
            <a:ext cx="4724399" cy="3090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1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2"/>
          <p:cNvSpPr>
            <a:spLocks noGrp="1" noChangeArrowheads="1"/>
          </p:cNvSpPr>
          <p:nvPr>
            <p:ph type="body" sz="half" idx="1"/>
          </p:nvPr>
        </p:nvSpPr>
        <p:spPr>
          <a:xfrm>
            <a:off x="152400" y="1371600"/>
            <a:ext cx="3743325" cy="4970463"/>
          </a:xfrm>
        </p:spPr>
        <p:txBody>
          <a:bodyPr>
            <a:normAutofit/>
          </a:bodyPr>
          <a:lstStyle/>
          <a:p>
            <a:pPr>
              <a:buBlip>
                <a:blip r:embed="rId2"/>
              </a:buBlip>
            </a:pPr>
            <a:r>
              <a:rPr lang="en-US" dirty="0" smtClean="0">
                <a:solidFill>
                  <a:schemeClr val="accent2"/>
                </a:solidFill>
                <a:latin typeface="Agency FB" pitchFamily="34" charset="0"/>
              </a:rPr>
              <a:t>North </a:t>
            </a:r>
            <a:r>
              <a:rPr lang="en-US" dirty="0">
                <a:solidFill>
                  <a:schemeClr val="accent2"/>
                </a:solidFill>
                <a:latin typeface="Agency FB" pitchFamily="34" charset="0"/>
              </a:rPr>
              <a:t>east Atlantic (England/Norway); </a:t>
            </a:r>
          </a:p>
          <a:p>
            <a:pPr>
              <a:buBlip>
                <a:blip r:embed="rId2"/>
              </a:buBlip>
            </a:pPr>
            <a:r>
              <a:rPr lang="en-US" dirty="0">
                <a:solidFill>
                  <a:schemeClr val="accent2"/>
                </a:solidFill>
                <a:latin typeface="Agency FB" pitchFamily="34" charset="0"/>
              </a:rPr>
              <a:t>North west Pacific (Japan); </a:t>
            </a:r>
          </a:p>
          <a:p>
            <a:pPr>
              <a:buBlip>
                <a:blip r:embed="rId2"/>
              </a:buBlip>
            </a:pPr>
            <a:r>
              <a:rPr lang="en-US" dirty="0">
                <a:solidFill>
                  <a:schemeClr val="accent2"/>
                </a:solidFill>
                <a:latin typeface="Agency FB" pitchFamily="34" charset="0"/>
              </a:rPr>
              <a:t>West central Pacific (China/Indonesia); </a:t>
            </a:r>
          </a:p>
          <a:p>
            <a:pPr>
              <a:buBlip>
                <a:blip r:embed="rId2"/>
              </a:buBlip>
            </a:pPr>
            <a:r>
              <a:rPr lang="en-US" dirty="0">
                <a:solidFill>
                  <a:schemeClr val="accent2"/>
                </a:solidFill>
                <a:latin typeface="Agency FB" pitchFamily="34" charset="0"/>
              </a:rPr>
              <a:t>South east Pacific (Western South America</a:t>
            </a:r>
            <a:r>
              <a:rPr lang="en-US" dirty="0">
                <a:solidFill>
                  <a:schemeClr val="accent2"/>
                </a:solidFill>
              </a:rPr>
              <a:t>)</a:t>
            </a:r>
          </a:p>
        </p:txBody>
      </p:sp>
      <p:pic>
        <p:nvPicPr>
          <p:cNvPr id="12306" name="Picture 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3575" y="1196975"/>
            <a:ext cx="5940425" cy="379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33400" y="381000"/>
            <a:ext cx="4518353" cy="492443"/>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600" dirty="0" smtClean="0"/>
              <a:t>The 4 major fishing regions are: </a:t>
            </a:r>
            <a:endParaRPr lang="en-US" sz="2600" dirty="0"/>
          </a:p>
        </p:txBody>
      </p:sp>
    </p:spTree>
    <p:extLst>
      <p:ext uri="{BB962C8B-B14F-4D97-AF65-F5344CB8AC3E}">
        <p14:creationId xmlns:p14="http://schemas.microsoft.com/office/powerpoint/2010/main" val="231843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5105400"/>
            <a:ext cx="3409950" cy="1752601"/>
          </a:xfrm>
          <a:prstGeom prst="rect">
            <a:avLst/>
          </a:prstGeom>
        </p:spPr>
      </p:pic>
      <p:sp>
        <p:nvSpPr>
          <p:cNvPr id="20482" name="Rectangle 2"/>
          <p:cNvSpPr>
            <a:spLocks noGrp="1" noChangeArrowheads="1"/>
          </p:cNvSpPr>
          <p:nvPr>
            <p:ph type="title"/>
          </p:nvPr>
        </p:nvSpPr>
        <p:spPr>
          <a:xfrm>
            <a:off x="914400" y="304800"/>
            <a:ext cx="4343400" cy="815975"/>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a:solidFill>
                  <a:schemeClr val="accent3">
                    <a:lumMod val="50000"/>
                  </a:schemeClr>
                </a:solidFill>
              </a:rPr>
              <a:t>Continental Shelves </a:t>
            </a:r>
          </a:p>
        </p:txBody>
      </p:sp>
      <p:sp>
        <p:nvSpPr>
          <p:cNvPr id="20483" name="Rectangle 3"/>
          <p:cNvSpPr>
            <a:spLocks noGrp="1" noChangeArrowheads="1"/>
          </p:cNvSpPr>
          <p:nvPr>
            <p:ph idx="1"/>
          </p:nvPr>
        </p:nvSpPr>
        <p:spPr>
          <a:xfrm>
            <a:off x="0" y="1341438"/>
            <a:ext cx="8424863" cy="5183187"/>
          </a:xfrm>
        </p:spPr>
        <p:txBody>
          <a:bodyPr>
            <a:normAutofit/>
          </a:bodyPr>
          <a:lstStyle/>
          <a:p>
            <a:pPr>
              <a:lnSpc>
                <a:spcPct val="80000"/>
              </a:lnSpc>
              <a:buBlip>
                <a:blip r:embed="rId3"/>
              </a:buBlip>
            </a:pPr>
            <a:r>
              <a:rPr lang="en-US" sz="2600" dirty="0">
                <a:solidFill>
                  <a:schemeClr val="accent3">
                    <a:lumMod val="75000"/>
                  </a:schemeClr>
                </a:solidFill>
              </a:rPr>
              <a:t>Most fishing grounds are found on continental shelves for 2 reasons.</a:t>
            </a:r>
          </a:p>
          <a:p>
            <a:pPr>
              <a:lnSpc>
                <a:spcPct val="80000"/>
              </a:lnSpc>
              <a:buBlip>
                <a:blip r:embed="rId3"/>
              </a:buBlip>
            </a:pPr>
            <a:r>
              <a:rPr lang="en-US" sz="2600" dirty="0">
                <a:solidFill>
                  <a:schemeClr val="accent3">
                    <a:lumMod val="75000"/>
                  </a:schemeClr>
                </a:solidFill>
              </a:rPr>
              <a:t>The shallow waters of the self make harvesting more cost effective.  The fish have to be landed on shore for human use so the regions closer to shore are fished most profitably.  </a:t>
            </a:r>
          </a:p>
          <a:p>
            <a:pPr>
              <a:lnSpc>
                <a:spcPct val="80000"/>
              </a:lnSpc>
              <a:buBlip>
                <a:blip r:embed="rId3"/>
              </a:buBlip>
            </a:pPr>
            <a:r>
              <a:rPr lang="en-US" sz="2600" dirty="0">
                <a:solidFill>
                  <a:schemeClr val="accent3">
                    <a:lumMod val="75000"/>
                  </a:schemeClr>
                </a:solidFill>
              </a:rPr>
              <a:t>Most of the fish are on the continental shelves.  The shallow waters of the shelf promote plankton production which serve as the base of the marine food web including fish. </a:t>
            </a:r>
          </a:p>
          <a:p>
            <a:pPr lvl="1">
              <a:lnSpc>
                <a:spcPct val="80000"/>
              </a:lnSpc>
              <a:buBlip>
                <a:blip r:embed="rId3"/>
              </a:buBlip>
            </a:pPr>
            <a:r>
              <a:rPr lang="en-US" sz="2600" dirty="0">
                <a:solidFill>
                  <a:schemeClr val="accent3">
                    <a:lumMod val="75000"/>
                  </a:schemeClr>
                </a:solidFill>
              </a:rPr>
              <a:t>Shallow water ensures enough light for phytoplankton and effective circulation of nutrients. </a:t>
            </a:r>
          </a:p>
        </p:txBody>
      </p:sp>
      <p:pic>
        <p:nvPicPr>
          <p:cNvPr id="5" name="Picture 5" descr="C:\DATA\Gianluca\strip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6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DATA\Gianluca\strip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0"/>
            <a:ext cx="83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304800" y="304800"/>
            <a:ext cx="6781800" cy="94615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GB" sz="2800" b="1">
                <a:latin typeface="Verdana" pitchFamily="34" charset="0"/>
              </a:rPr>
              <a:t>The coastal zone</a:t>
            </a:r>
            <a:br>
              <a:rPr lang="en-GB" sz="2800" b="1">
                <a:latin typeface="Verdana" pitchFamily="34" charset="0"/>
              </a:rPr>
            </a:br>
            <a:r>
              <a:rPr lang="en-GB" sz="2800" b="1">
                <a:latin typeface="Verdana" pitchFamily="34" charset="0"/>
              </a:rPr>
              <a:t>- biodiversity &amp; human activities</a:t>
            </a:r>
          </a:p>
        </p:txBody>
      </p:sp>
      <p:sp>
        <p:nvSpPr>
          <p:cNvPr id="12295" name="Text Box 7"/>
          <p:cNvSpPr txBox="1">
            <a:spLocks noChangeArrowheads="1"/>
          </p:cNvSpPr>
          <p:nvPr/>
        </p:nvSpPr>
        <p:spPr bwMode="auto">
          <a:xfrm>
            <a:off x="609600" y="1447800"/>
            <a:ext cx="7543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Blip>
                <a:blip r:embed="rId3"/>
              </a:buBlip>
            </a:pPr>
            <a:r>
              <a:rPr lang="en-GB" sz="2800" dirty="0">
                <a:latin typeface="Verdana" pitchFamily="34" charset="0"/>
              </a:rPr>
              <a:t>Fish, plants, kelp, </a:t>
            </a:r>
            <a:r>
              <a:rPr lang="en-GB" sz="2800" dirty="0" smtClean="0">
                <a:latin typeface="Verdana" pitchFamily="34" charset="0"/>
              </a:rPr>
              <a:t>shell, </a:t>
            </a:r>
            <a:r>
              <a:rPr lang="en-GB" sz="2800" dirty="0" err="1" smtClean="0">
                <a:latin typeface="Verdana" pitchFamily="34" charset="0"/>
              </a:rPr>
              <a:t>crusteceans</a:t>
            </a:r>
            <a:r>
              <a:rPr lang="en-GB" sz="2800" dirty="0">
                <a:latin typeface="Verdana" pitchFamily="34" charset="0"/>
              </a:rPr>
              <a:t>, mammals, sand, minerals, birds etc.</a:t>
            </a:r>
          </a:p>
          <a:p>
            <a:pPr marL="285750" indent="-285750">
              <a:spcBef>
                <a:spcPct val="50000"/>
              </a:spcBef>
              <a:buBlip>
                <a:blip r:embed="rId3"/>
              </a:buBlip>
            </a:pPr>
            <a:r>
              <a:rPr lang="en-GB" sz="2800" dirty="0">
                <a:latin typeface="Verdana" pitchFamily="34" charset="0"/>
              </a:rPr>
              <a:t>Fishing, fish farming, fish processing, transportation, wood processing, ship building, large industry etc.</a:t>
            </a:r>
          </a:p>
          <a:p>
            <a:pPr marL="285750" indent="-285750">
              <a:spcBef>
                <a:spcPct val="50000"/>
              </a:spcBef>
              <a:buBlip>
                <a:blip r:embed="rId3"/>
              </a:buBlip>
            </a:pPr>
            <a:r>
              <a:rPr lang="en-GB" sz="2800" dirty="0">
                <a:latin typeface="Verdana" pitchFamily="34" charset="0"/>
              </a:rPr>
              <a:t>Recreation, protection of habitats </a:t>
            </a:r>
            <a:br>
              <a:rPr lang="en-GB" sz="2800" dirty="0">
                <a:latin typeface="Verdana" pitchFamily="34" charset="0"/>
              </a:rPr>
            </a:br>
            <a:r>
              <a:rPr lang="en-GB" sz="2800" dirty="0">
                <a:latin typeface="Verdana" pitchFamily="34" charset="0"/>
              </a:rPr>
              <a:t>and species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1" y="4876800"/>
            <a:ext cx="5105400" cy="1981200"/>
          </a:xfrm>
          <a:prstGeom prst="rect">
            <a:avLst/>
          </a:prstGeom>
        </p:spPr>
      </p:pic>
    </p:spTree>
    <p:extLst>
      <p:ext uri="{BB962C8B-B14F-4D97-AF65-F5344CB8AC3E}">
        <p14:creationId xmlns:p14="http://schemas.microsoft.com/office/powerpoint/2010/main" val="23385096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252</TotalTime>
  <Words>1332</Words>
  <Application>Microsoft Office PowerPoint</Application>
  <PresentationFormat>On-screen Show (4:3)</PresentationFormat>
  <Paragraphs>128</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PowerPoint Presentation</vt:lpstr>
      <vt:lpstr>Biography</vt:lpstr>
      <vt:lpstr>PowerPoint Presentation</vt:lpstr>
      <vt:lpstr>PowerPoint Presentation</vt:lpstr>
      <vt:lpstr>Fishery cont.</vt:lpstr>
      <vt:lpstr>PowerPoint Presentation</vt:lpstr>
      <vt:lpstr>PowerPoint Presentation</vt:lpstr>
      <vt:lpstr>Continental Shelves </vt:lpstr>
      <vt:lpstr>PowerPoint Presentation</vt:lpstr>
      <vt:lpstr>PowerPoint Presentation</vt:lpstr>
      <vt:lpstr>PowerPoint Presentation</vt:lpstr>
      <vt:lpstr>PowerPoint Presentation</vt:lpstr>
      <vt:lpstr>Fish as a source of food</vt:lpstr>
      <vt:lpstr>PowerPoint Presentation</vt:lpstr>
      <vt:lpstr>Technology and fishing activity  Inshore</vt:lpstr>
      <vt:lpstr>Offshore</vt:lpstr>
      <vt:lpstr>2 categories of fish</vt:lpstr>
      <vt:lpstr>Gear used in Demersal fishery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Boddu</dc:creator>
  <cp:lastModifiedBy>Arul Balaji Natarajan</cp:lastModifiedBy>
  <cp:revision>23</cp:revision>
  <dcterms:created xsi:type="dcterms:W3CDTF">2014-10-22T05:49:24Z</dcterms:created>
  <dcterms:modified xsi:type="dcterms:W3CDTF">2015-10-19T09:23:22Z</dcterms:modified>
</cp:coreProperties>
</file>