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4" r:id="rId3"/>
    <p:sldId id="271" r:id="rId4"/>
    <p:sldId id="272" r:id="rId5"/>
    <p:sldId id="273" r:id="rId6"/>
    <p:sldId id="275" r:id="rId7"/>
    <p:sldId id="27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65F4CA-EF3C-4F7C-A075-04F346CA5612}" type="datetimeFigureOut">
              <a:rPr lang="en-US" smtClean="0"/>
              <a:t>12/7/2015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3DAC42-EB75-49F1-8109-89FA8A4EA76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65F4CA-EF3C-4F7C-A075-04F346CA5612}" type="datetimeFigureOut">
              <a:rPr lang="en-US" smtClean="0"/>
              <a:t>12/7/2015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3DAC42-EB75-49F1-8109-89FA8A4EA7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55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31979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err="1">
                <a:latin typeface="Times New Roman"/>
                <a:cs typeface="Times New Roman"/>
              </a:rPr>
              <a:t>Bronislaw</a:t>
            </a:r>
            <a:r>
              <a:rPr lang="en-US" sz="2000" b="1" spc="160" dirty="0">
                <a:latin typeface="Times New Roman"/>
                <a:cs typeface="Times New Roman"/>
              </a:rPr>
              <a:t> </a:t>
            </a:r>
            <a:r>
              <a:rPr lang="en-US" sz="2000" b="1" spc="160" dirty="0" smtClean="0">
                <a:latin typeface="Times New Roman"/>
                <a:cs typeface="Times New Roman"/>
              </a:rPr>
              <a:t>L </a:t>
            </a:r>
            <a:r>
              <a:rPr lang="en-US" sz="2000" b="1" spc="160" dirty="0" err="1" smtClean="0">
                <a:latin typeface="Times New Roman"/>
                <a:cs typeface="Times New Roman"/>
              </a:rPr>
              <a:t>Slomiany</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Professor of Biochemistry and </a:t>
            </a:r>
            <a:r>
              <a:rPr lang="en-US" sz="2000" spc="160" dirty="0" smtClean="0">
                <a:latin typeface="Times New Roman"/>
                <a:cs typeface="Times New Roman"/>
              </a:rPr>
              <a:t>Molecular</a:t>
            </a:r>
          </a:p>
          <a:p>
            <a:pPr marL="788035" marR="708025" lvl="0" indent="-342900" algn="ctr">
              <a:lnSpc>
                <a:spcPct val="120000"/>
              </a:lnSpc>
              <a:spcBef>
                <a:spcPct val="20000"/>
              </a:spcBef>
              <a:defRPr/>
            </a:pPr>
            <a:r>
              <a:rPr lang="en-US" sz="2000" spc="160" dirty="0" smtClean="0">
                <a:latin typeface="Times New Roman"/>
                <a:cs typeface="Times New Roman"/>
              </a:rPr>
              <a:t>Biology </a:t>
            </a:r>
            <a:endParaRPr lang="en-US" sz="2000" spc="160" dirty="0">
              <a:latin typeface="Times New Roman"/>
              <a:cs typeface="Times New Roman"/>
            </a:endParaRPr>
          </a:p>
          <a:p>
            <a:pPr marL="788035" marR="708025" lvl="0" indent="-342900" algn="ctr">
              <a:lnSpc>
                <a:spcPct val="120000"/>
              </a:lnSpc>
              <a:spcBef>
                <a:spcPct val="20000"/>
              </a:spcBef>
              <a:defRPr/>
            </a:pPr>
            <a:r>
              <a:rPr lang="en-US" sz="2000" spc="160" dirty="0" smtClean="0">
                <a:latin typeface="Times New Roman"/>
                <a:cs typeface="Times New Roman"/>
              </a:rPr>
              <a:t>University </a:t>
            </a:r>
            <a:r>
              <a:rPr lang="en-US" sz="2000" spc="160" dirty="0">
                <a:latin typeface="Times New Roman"/>
                <a:cs typeface="Times New Roman"/>
              </a:rPr>
              <a:t>of Medicine &amp; Dentistry of New Jersey</a:t>
            </a:r>
          </a:p>
          <a:p>
            <a:pPr marL="788035" marR="708025" lvl="0" indent="-342900" algn="ctr">
              <a:lnSpc>
                <a:spcPct val="120000"/>
              </a:lnSpc>
              <a:spcBef>
                <a:spcPct val="20000"/>
              </a:spcBef>
              <a:defRPr/>
            </a:pPr>
            <a:r>
              <a:rPr lang="en-US" sz="2000" spc="160" dirty="0">
                <a:latin typeface="Times New Roman"/>
                <a:cs typeface="Times New Roman"/>
              </a:rPr>
              <a:t>USA</a:t>
            </a:r>
          </a:p>
        </p:txBody>
      </p:sp>
      <p:pic>
        <p:nvPicPr>
          <p:cNvPr id="8"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pic>
        <p:nvPicPr>
          <p:cNvPr id="1028" name="Picture 4" descr="University of Medicine and Dentistry of New Jerse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00" y="4267200"/>
            <a:ext cx="1143000" cy="11430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Bronislaw L. Slomian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4114800"/>
            <a:ext cx="2057400" cy="16668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Autofit/>
          </a:bodyPr>
          <a:lstStyle/>
          <a:p>
            <a:pPr marL="109728" indent="0" algn="just">
              <a:buNone/>
            </a:pPr>
            <a:r>
              <a:rPr lang="en-US" sz="1400" dirty="0" err="1">
                <a:latin typeface="Times New Roman" pitchFamily="18" charset="0"/>
                <a:cs typeface="Times New Roman" pitchFamily="18" charset="0"/>
              </a:rPr>
              <a:t>Bronislaw</a:t>
            </a:r>
            <a:r>
              <a:rPr lang="en-US" sz="1400" dirty="0">
                <a:latin typeface="Times New Roman" pitchFamily="18" charset="0"/>
                <a:cs typeface="Times New Roman" pitchFamily="18" charset="0"/>
              </a:rPr>
              <a:t> L </a:t>
            </a:r>
            <a:r>
              <a:rPr lang="en-US" sz="1400" dirty="0" err="1">
                <a:latin typeface="Times New Roman" pitchFamily="18" charset="0"/>
                <a:cs typeface="Times New Roman" pitchFamily="18" charset="0"/>
              </a:rPr>
              <a:t>Slomiany</a:t>
            </a:r>
            <a:r>
              <a:rPr lang="en-US" sz="1400" dirty="0">
                <a:latin typeface="Times New Roman" pitchFamily="18" charset="0"/>
                <a:cs typeface="Times New Roman" pitchFamily="18" charset="0"/>
              </a:rPr>
              <a:t> PhD Professor of Biochemistry and Molecular Biology and Medicine Professor of Oral Biology UMDNJNJ Medical School University of Medicine Dentistry of New Jersey 110 Bergen Street Newark NJ 07l032400 </a:t>
            </a:r>
            <a:r>
              <a:rPr lang="en-US" sz="1400" dirty="0" smtClean="0">
                <a:latin typeface="Times New Roman" pitchFamily="18" charset="0"/>
                <a:cs typeface="Times New Roman" pitchFamily="18" charset="0"/>
              </a:rPr>
              <a:t>USA.</a:t>
            </a:r>
            <a:endParaRPr lang="en-US" sz="1400" dirty="0">
              <a:latin typeface="Times New Roman" pitchFamily="18" charset="0"/>
              <a:cs typeface="Times New Roman" pitchFamily="18" charset="0"/>
            </a:endParaRP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1581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1600" dirty="0">
                <a:latin typeface="Times New Roman" pitchFamily="18" charset="0"/>
                <a:cs typeface="Times New Roman" pitchFamily="18" charset="0"/>
              </a:rPr>
              <a:t>Biology and function of alimentary tract secretions </a:t>
            </a:r>
            <a:r>
              <a:rPr lang="en-US" sz="1600" dirty="0" err="1">
                <a:latin typeface="Times New Roman" pitchFamily="18" charset="0"/>
                <a:cs typeface="Times New Roman" pitchFamily="18" charset="0"/>
              </a:rPr>
              <a:t>glycobiology</a:t>
            </a:r>
            <a:r>
              <a:rPr lang="en-US" sz="1600" dirty="0">
                <a:latin typeface="Times New Roman" pitchFamily="18" charset="0"/>
                <a:cs typeface="Times New Roman" pitchFamily="18" charset="0"/>
              </a:rPr>
              <a:t> of saliva and gastrointestinal tract mucus structure macromolecular organization and the role of mucus in mucosal defense alcohol abuse and oral mucosal and gastric injury molecular basis of mucosal tissue injury and repair pathogenic mechanisms of P </a:t>
            </a:r>
            <a:r>
              <a:rPr lang="en-US" sz="1600" dirty="0" err="1">
                <a:latin typeface="Times New Roman" pitchFamily="18" charset="0"/>
                <a:cs typeface="Times New Roman" pitchFamily="18" charset="0"/>
              </a:rPr>
              <a:t>gingivalis</a:t>
            </a:r>
            <a:r>
              <a:rPr lang="en-US" sz="1600" dirty="0">
                <a:latin typeface="Times New Roman" pitchFamily="18" charset="0"/>
                <a:cs typeface="Times New Roman" pitchFamily="18" charset="0"/>
              </a:rPr>
              <a:t> and H pylori action and mucosal defense; mucosal inflammatory responses to </a:t>
            </a:r>
            <a:r>
              <a:rPr lang="en-US" sz="1600" dirty="0" err="1">
                <a:latin typeface="Times New Roman" pitchFamily="18" charset="0"/>
                <a:cs typeface="Times New Roman" pitchFamily="18" charset="0"/>
              </a:rPr>
              <a:t>Pgingivalis</a:t>
            </a:r>
            <a:r>
              <a:rPr lang="en-US" sz="1600" dirty="0">
                <a:latin typeface="Times New Roman" pitchFamily="18" charset="0"/>
                <a:cs typeface="Times New Roman" pitchFamily="18" charset="0"/>
              </a:rPr>
              <a:t> and H pylori lipopolysaccharide co and post-translational processing of secretory glycoproteins signal transduction pathways affecting salivary and gastric </a:t>
            </a:r>
            <a:r>
              <a:rPr lang="en-US" sz="1600" dirty="0" err="1">
                <a:latin typeface="Times New Roman" pitchFamily="18" charset="0"/>
                <a:cs typeface="Times New Roman" pitchFamily="18" charset="0"/>
              </a:rPr>
              <a:t>mucin</a:t>
            </a:r>
            <a:r>
              <a:rPr lang="en-US" sz="1600" dirty="0">
                <a:latin typeface="Times New Roman" pitchFamily="18" charset="0"/>
                <a:cs typeface="Times New Roman" pitchFamily="18" charset="0"/>
              </a:rPr>
              <a:t> elaboration signal transduction and secretory control mechanisms role EGF and EGFR transactivation in secretory protein and glycoprotein processing; role of </a:t>
            </a:r>
            <a:r>
              <a:rPr lang="en-US" sz="1600" dirty="0" err="1">
                <a:latin typeface="Times New Roman" pitchFamily="18" charset="0"/>
                <a:cs typeface="Times New Roman" pitchFamily="18" charset="0"/>
              </a:rPr>
              <a:t>leptin</a:t>
            </a:r>
            <a:r>
              <a:rPr lang="en-US" sz="1600" dirty="0">
                <a:latin typeface="Times New Roman" pitchFamily="18" charset="0"/>
                <a:cs typeface="Times New Roman" pitchFamily="18" charset="0"/>
              </a:rPr>
              <a:t> and ghrelin in gastric and oral mucosal defense; extracellular matrix and their cell surface receptors (</a:t>
            </a:r>
            <a:r>
              <a:rPr lang="en-US" sz="1600" dirty="0" err="1">
                <a:latin typeface="Times New Roman" pitchFamily="18" charset="0"/>
                <a:cs typeface="Times New Roman" pitchFamily="18" charset="0"/>
              </a:rPr>
              <a:t>integrins</a:t>
            </a:r>
            <a:r>
              <a:rPr lang="en-US" sz="1600" dirty="0">
                <a:latin typeface="Times New Roman" pitchFamily="18" charset="0"/>
                <a:cs typeface="Times New Roman" pitchFamily="18" charset="0"/>
              </a:rPr>
              <a:t>) tooth-gingiva interaction; biochemistry of calcium channels modulators of oral and gastric epithelial secretory responses apoptosis, signal transduction </a:t>
            </a:r>
            <a:r>
              <a:rPr lang="en-US" sz="1600" dirty="0" err="1">
                <a:latin typeface="Times New Roman" pitchFamily="18" charset="0"/>
                <a:cs typeface="Times New Roman" pitchFamily="18" charset="0"/>
              </a:rPr>
              <a:t>endothelins</a:t>
            </a:r>
            <a:r>
              <a:rPr lang="en-US" sz="1600" dirty="0">
                <a:latin typeface="Times New Roman" pitchFamily="18" charset="0"/>
                <a:cs typeface="Times New Roman" pitchFamily="18" charset="0"/>
              </a:rPr>
              <a:t>, cPLA2 nitric oxide synthase NSAID and gastric and oral mucosal wound healing biochemical pharmacology of mucosal inflammatory </a:t>
            </a:r>
            <a:r>
              <a:rPr lang="en-US" sz="1600" dirty="0" smtClean="0">
                <a:latin typeface="Times New Roman" pitchFamily="18" charset="0"/>
                <a:cs typeface="Times New Roman" pitchFamily="18" charset="0"/>
              </a:rPr>
              <a:t>responses.</a:t>
            </a:r>
            <a:endParaRPr lang="en-US" sz="1600" dirty="0">
              <a:latin typeface="Times New Roman" pitchFamily="18" charset="0"/>
              <a:cs typeface="Times New Roman" pitchFamily="18" charset="0"/>
            </a:endParaRPr>
          </a:p>
        </p:txBody>
      </p:sp>
      <p:sp>
        <p:nvSpPr>
          <p:cNvPr id="3" name="Title 2"/>
          <p:cNvSpPr>
            <a:spLocks noGrp="1"/>
          </p:cNvSpPr>
          <p:nvPr>
            <p:ph type="title"/>
          </p:nvPr>
        </p:nvSpPr>
        <p:spPr>
          <a:xfrm>
            <a:off x="1295400" y="304800"/>
            <a:ext cx="8229600" cy="1447800"/>
          </a:xfrm>
        </p:spPr>
        <p:txBody>
          <a:bodyPr>
            <a:normAutofit/>
          </a:bodyPr>
          <a:lstStyle/>
          <a:p>
            <a:r>
              <a:rPr lang="en-US" sz="3600" dirty="0">
                <a:latin typeface="Times New Roman" pitchFamily="18" charset="0"/>
                <a:cs typeface="Times New Roman" pitchFamily="18" charset="0"/>
              </a:rPr>
              <a:t>Research </a:t>
            </a:r>
            <a:r>
              <a:rPr lang="en-US" sz="3600" dirty="0" smtClean="0">
                <a:latin typeface="Times New Roman" pitchFamily="18" charset="0"/>
                <a:cs typeface="Times New Roman" pitchFamily="18" charset="0"/>
              </a:rPr>
              <a:t>Interest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875499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468495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104</TotalTime>
  <Words>500</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22</cp:revision>
  <dcterms:created xsi:type="dcterms:W3CDTF">2014-09-03T06:02:07Z</dcterms:created>
  <dcterms:modified xsi:type="dcterms:W3CDTF">2015-12-07T16:19:32Z</dcterms:modified>
</cp:coreProperties>
</file>