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30" r:id="rId2"/>
    <p:sldId id="331" r:id="rId3"/>
    <p:sldId id="264" r:id="rId4"/>
    <p:sldId id="258" r:id="rId5"/>
    <p:sldId id="326" r:id="rId6"/>
    <p:sldId id="332" r:id="rId7"/>
    <p:sldId id="333" r:id="rId8"/>
    <p:sldId id="334"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C47EC17-62CB-413B-9BA3-AB7EE584A314}" type="datetimeFigureOut">
              <a:rPr lang="en-US" smtClean="0"/>
              <a:t>10/27/2015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19356681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47EC17-62CB-413B-9BA3-AB7EE584A314}" type="datetimeFigureOut">
              <a:rPr lang="en-US" smtClean="0"/>
              <a:t>10/27/2015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22646224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47EC17-62CB-413B-9BA3-AB7EE584A314}" type="datetimeFigureOut">
              <a:rPr lang="en-US" smtClean="0"/>
              <a:t>10/27/2015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9256107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47EC17-62CB-413B-9BA3-AB7EE584A314}" type="datetimeFigureOut">
              <a:rPr lang="en-US" smtClean="0"/>
              <a:t>10/27/2015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969777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C47EC17-62CB-413B-9BA3-AB7EE584A314}" type="datetimeFigureOut">
              <a:rPr lang="en-US" smtClean="0"/>
              <a:t>10/27/2015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5543045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C47EC17-62CB-413B-9BA3-AB7EE584A314}" type="datetimeFigureOut">
              <a:rPr lang="en-US" smtClean="0"/>
              <a:t>10/27/2015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36275722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C47EC17-62CB-413B-9BA3-AB7EE584A314}" type="datetimeFigureOut">
              <a:rPr lang="en-US" smtClean="0"/>
              <a:t>10/27/2015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31660237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C47EC17-62CB-413B-9BA3-AB7EE584A314}" type="datetimeFigureOut">
              <a:rPr lang="en-US" smtClean="0"/>
              <a:t>10/27/2015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42435380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47EC17-62CB-413B-9BA3-AB7EE584A314}" type="datetimeFigureOut">
              <a:rPr lang="en-US" smtClean="0"/>
              <a:t>10/27/2015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21287954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47EC17-62CB-413B-9BA3-AB7EE584A314}" type="datetimeFigureOut">
              <a:rPr lang="en-US" smtClean="0"/>
              <a:t>10/27/2015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25734299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47EC17-62CB-413B-9BA3-AB7EE584A314}" type="datetimeFigureOut">
              <a:rPr lang="en-US" smtClean="0"/>
              <a:t>10/27/2015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5736714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47EC17-62CB-413B-9BA3-AB7EE584A314}" type="datetimeFigureOut">
              <a:rPr lang="en-US" smtClean="0"/>
              <a:t>10/27/2015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ABEAC9-7C09-4AFD-8E07-945639C5BD61}" type="slidenum">
              <a:rPr lang="en-US" smtClean="0"/>
              <a:t>‹#›</a:t>
            </a:fld>
            <a:endParaRPr lang="en-US"/>
          </a:p>
        </p:txBody>
      </p:sp>
    </p:spTree>
    <p:extLst>
      <p:ext uri="{BB962C8B-B14F-4D97-AF65-F5344CB8AC3E}">
        <p14:creationId xmlns:p14="http://schemas.microsoft.com/office/powerpoint/2010/main" val="41183767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rakesh-s\Desktop\spring-ppt-template-green-blue-nature-plants-backgrounds-wallpapers-960x3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284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ubtitle 2"/>
          <p:cNvSpPr txBox="1">
            <a:spLocks/>
          </p:cNvSpPr>
          <p:nvPr/>
        </p:nvSpPr>
        <p:spPr>
          <a:xfrm>
            <a:off x="2133600" y="819563"/>
            <a:ext cx="6556375" cy="758347"/>
          </a:xfrm>
          <a:prstGeom prst="rect">
            <a:avLst/>
          </a:prstGeom>
        </p:spPr>
        <p:txBody>
          <a:bodyPr>
            <a:normAutofit fontScale="850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defRPr/>
            </a:pPr>
            <a:r>
              <a:rPr lang="en-US" sz="5400" smtClean="0">
                <a:solidFill>
                  <a:schemeClr val="accent6"/>
                </a:solidFill>
                <a:latin typeface="Stencil" panose="040409050D0802020404" pitchFamily="82" charset="0"/>
              </a:rPr>
              <a:t>OMICS international</a:t>
            </a:r>
            <a:endParaRPr lang="en-US" sz="5400" dirty="0">
              <a:solidFill>
                <a:schemeClr val="accent6"/>
              </a:solidFill>
              <a:latin typeface="Stencil" panose="040409050D0802020404" pitchFamily="82" charset="0"/>
            </a:endParaRPr>
          </a:p>
        </p:txBody>
      </p:sp>
      <p:sp>
        <p:nvSpPr>
          <p:cNvPr id="3076" name="Rectangle 8"/>
          <p:cNvSpPr>
            <a:spLocks noChangeArrowheads="1"/>
          </p:cNvSpPr>
          <p:nvPr/>
        </p:nvSpPr>
        <p:spPr bwMode="auto">
          <a:xfrm>
            <a:off x="2209800" y="6372225"/>
            <a:ext cx="50196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en-US" sz="2000">
                <a:solidFill>
                  <a:srgbClr val="7030A0"/>
                </a:solidFill>
                <a:cs typeface="Arial" pitchFamily="34" charset="0"/>
              </a:rPr>
              <a:t>Contact us at: contact.omics@omicsonline.org</a:t>
            </a:r>
          </a:p>
        </p:txBody>
      </p:sp>
      <p:sp>
        <p:nvSpPr>
          <p:cNvPr id="2" name="Folded Corner 1"/>
          <p:cNvSpPr/>
          <p:nvPr/>
        </p:nvSpPr>
        <p:spPr>
          <a:xfrm>
            <a:off x="6350" y="2849563"/>
            <a:ext cx="9137650" cy="3922712"/>
          </a:xfrm>
          <a:prstGeom prst="foldedCorner">
            <a:avLst/>
          </a:prstGeom>
        </p:spPr>
        <p:style>
          <a:lnRef idx="1">
            <a:schemeClr val="accent5"/>
          </a:lnRef>
          <a:fillRef idx="2">
            <a:schemeClr val="accent5"/>
          </a:fillRef>
          <a:effectRef idx="1">
            <a:schemeClr val="accent5"/>
          </a:effectRef>
          <a:fontRef idx="minor">
            <a:schemeClr val="dk1"/>
          </a:fontRef>
        </p:style>
        <p:txBody>
          <a:bodyPr anchor="ctr"/>
          <a:lstStyle/>
          <a:p>
            <a:pPr>
              <a:defRPr/>
            </a:pPr>
            <a:r>
              <a:rPr lang="en-US" sz="2200" dirty="0">
                <a:solidFill>
                  <a:srgbClr val="0070C0"/>
                </a:solidFill>
                <a:latin typeface="Nyala" panose="02000504070300020003" pitchFamily="2" charset="0"/>
              </a:rPr>
              <a:t>OMICS </a:t>
            </a:r>
            <a:r>
              <a:rPr lang="en-US" sz="2200" dirty="0" smtClean="0">
                <a:solidFill>
                  <a:srgbClr val="0070C0"/>
                </a:solidFill>
                <a:latin typeface="Nyala" panose="02000504070300020003" pitchFamily="2" charset="0"/>
              </a:rPr>
              <a:t>International </a:t>
            </a:r>
            <a:r>
              <a:rPr lang="en-US" sz="2200" dirty="0">
                <a:solidFill>
                  <a:srgbClr val="0070C0"/>
                </a:solidFill>
                <a:latin typeface="Nyala" panose="02000504070300020003" pitchFamily="2" charset="0"/>
              </a:rPr>
              <a:t>through its Open Access Initiative is committed to make genuine and reliable contributions to the scientific community. OMICS International hosts over </a:t>
            </a:r>
            <a:r>
              <a:rPr lang="en-US" sz="2200" b="1" dirty="0" smtClean="0">
                <a:solidFill>
                  <a:srgbClr val="0070C0"/>
                </a:solidFill>
                <a:latin typeface="Nyala" panose="02000504070300020003" pitchFamily="2" charset="0"/>
              </a:rPr>
              <a:t>700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leading-edge peer reviewed Open Access Journals and organizes over </a:t>
            </a:r>
            <a:r>
              <a:rPr lang="en-US" sz="2200" b="1" dirty="0" smtClean="0">
                <a:solidFill>
                  <a:srgbClr val="0070C0"/>
                </a:solidFill>
                <a:latin typeface="Nyala" panose="02000504070300020003" pitchFamily="2" charset="0"/>
              </a:rPr>
              <a:t>1000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International Conferences annually all over the world. OMICS International journals have over </a:t>
            </a:r>
            <a:r>
              <a:rPr lang="en-US" sz="2200" b="1" dirty="0" smtClean="0">
                <a:solidFill>
                  <a:srgbClr val="0070C0"/>
                </a:solidFill>
                <a:latin typeface="Nyala" panose="02000504070300020003" pitchFamily="2" charset="0"/>
              </a:rPr>
              <a:t>10 </a:t>
            </a:r>
            <a:r>
              <a:rPr lang="en-US" sz="2200" b="1" dirty="0">
                <a:solidFill>
                  <a:srgbClr val="0070C0"/>
                </a:solidFill>
                <a:latin typeface="Nyala" panose="02000504070300020003" pitchFamily="2" charset="0"/>
              </a:rPr>
              <a:t>million</a:t>
            </a:r>
            <a:r>
              <a:rPr lang="en-US" sz="2200" dirty="0">
                <a:solidFill>
                  <a:srgbClr val="0070C0"/>
                </a:solidFill>
                <a:latin typeface="Nyala" panose="02000504070300020003" pitchFamily="2" charset="0"/>
              </a:rPr>
              <a:t> readers and the fame and success of the same can be attributed to the strong editorial board which contains over </a:t>
            </a:r>
            <a:r>
              <a:rPr lang="en-US" sz="2200" b="1" dirty="0" smtClean="0">
                <a:solidFill>
                  <a:srgbClr val="0070C0"/>
                </a:solidFill>
                <a:latin typeface="Nyala" panose="02000504070300020003" pitchFamily="2" charset="0"/>
              </a:rPr>
              <a:t>50000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eminent personalities that ensure a rapid, quality and quick review process. OMICS International signed an agreement with more than </a:t>
            </a:r>
            <a:r>
              <a:rPr lang="en-US" sz="2200" b="1" dirty="0">
                <a:solidFill>
                  <a:srgbClr val="0070C0"/>
                </a:solidFill>
                <a:latin typeface="Nyala" panose="02000504070300020003" pitchFamily="2" charset="0"/>
              </a:rPr>
              <a:t>1000</a:t>
            </a:r>
            <a:r>
              <a:rPr lang="en-US" sz="2200" dirty="0">
                <a:solidFill>
                  <a:srgbClr val="0070C0"/>
                </a:solidFill>
                <a:latin typeface="Nyala" panose="02000504070300020003" pitchFamily="2" charset="0"/>
              </a:rPr>
              <a:t> International Societies to make healthcare information Open Access.</a:t>
            </a:r>
          </a:p>
        </p:txBody>
      </p:sp>
      <p:pic>
        <p:nvPicPr>
          <p:cNvPr id="7" name="Picture 2" descr="C:\Users\pramoda-e\Desktop\OMICS log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914400"/>
            <a:ext cx="2133600" cy="19351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35555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381000"/>
            <a:ext cx="9129712" cy="541020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International </a:t>
            </a:r>
            <a:r>
              <a:rPr lang="en-IN" sz="2000" dirty="0" smtClean="0">
                <a:solidFill>
                  <a:schemeClr val="bg2">
                    <a:lumMod val="10000"/>
                  </a:schemeClr>
                </a:solidFill>
                <a:latin typeface="Centaur" panose="02030504050205020304" pitchFamily="18" charset="0"/>
              </a:rPr>
              <a:t>welcomes </a:t>
            </a:r>
            <a:r>
              <a:rPr lang="en-IN" sz="2000" dirty="0">
                <a:solidFill>
                  <a:schemeClr val="bg2">
                    <a:lumMod val="10000"/>
                  </a:schemeClr>
                </a:solidFill>
                <a:latin typeface="Centaur" panose="02030504050205020304" pitchFamily="18" charset="0"/>
              </a:rPr>
              <a:t>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International 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3"/>
            <a:ext cx="7010400" cy="922337"/>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988951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33400" y="4419600"/>
            <a:ext cx="7635299" cy="1754326"/>
          </a:xfrm>
          <a:prstGeom prst="rect">
            <a:avLst/>
          </a:prstGeom>
        </p:spPr>
        <p:txBody>
          <a:bodyPr wrap="square">
            <a:spAutoFit/>
          </a:bodyPr>
          <a:lstStyle/>
          <a:p>
            <a:r>
              <a:rPr lang="en-IN" b="1" dirty="0">
                <a:latin typeface="Times New Roman" pitchFamily="18" charset="0"/>
                <a:cs typeface="Times New Roman" pitchFamily="18" charset="0"/>
              </a:rPr>
              <a:t>Bruce Buckingham</a:t>
            </a:r>
          </a:p>
          <a:p>
            <a:r>
              <a:rPr lang="en-IN" dirty="0">
                <a:latin typeface="Times New Roman" pitchFamily="18" charset="0"/>
                <a:cs typeface="Times New Roman" pitchFamily="18" charset="0"/>
              </a:rPr>
              <a:t>Professor</a:t>
            </a:r>
          </a:p>
          <a:p>
            <a:r>
              <a:rPr lang="en-IN" dirty="0">
                <a:latin typeface="Times New Roman" pitchFamily="18" charset="0"/>
                <a:cs typeface="Times New Roman" pitchFamily="18" charset="0"/>
              </a:rPr>
              <a:t>Department of </a:t>
            </a:r>
            <a:r>
              <a:rPr lang="en-IN" dirty="0" err="1">
                <a:latin typeface="Times New Roman" pitchFamily="18" charset="0"/>
                <a:cs typeface="Times New Roman" pitchFamily="18" charset="0"/>
              </a:rPr>
              <a:t>Pediatrics</a:t>
            </a:r>
            <a:endParaRPr lang="en-IN" dirty="0">
              <a:latin typeface="Times New Roman" pitchFamily="18" charset="0"/>
              <a:cs typeface="Times New Roman" pitchFamily="18" charset="0"/>
            </a:endParaRPr>
          </a:p>
          <a:p>
            <a:r>
              <a:rPr lang="en-IN" dirty="0">
                <a:latin typeface="Times New Roman" pitchFamily="18" charset="0"/>
                <a:cs typeface="Times New Roman" pitchFamily="18" charset="0"/>
              </a:rPr>
              <a:t>Division of Endocrinology and Diabetes</a:t>
            </a:r>
          </a:p>
          <a:p>
            <a:r>
              <a:rPr lang="en-IN" dirty="0">
                <a:latin typeface="Times New Roman" pitchFamily="18" charset="0"/>
                <a:cs typeface="Times New Roman" pitchFamily="18" charset="0"/>
              </a:rPr>
              <a:t>Stanford Medical Centre</a:t>
            </a:r>
          </a:p>
          <a:p>
            <a:r>
              <a:rPr lang="en-IN" dirty="0">
                <a:latin typeface="Times New Roman" pitchFamily="18" charset="0"/>
                <a:cs typeface="Times New Roman" pitchFamily="18" charset="0"/>
              </a:rPr>
              <a:t>USA</a:t>
            </a:r>
            <a:endParaRPr lang="en-US" dirty="0" smtClean="0">
              <a:latin typeface="Times New Roman" pitchFamily="18" charset="0"/>
              <a:cs typeface="Times New Roman" pitchFamily="18" charset="0"/>
            </a:endParaRPr>
          </a:p>
        </p:txBody>
      </p:sp>
      <p:sp>
        <p:nvSpPr>
          <p:cNvPr id="4" name="Rectangle 3"/>
          <p:cNvSpPr/>
          <p:nvPr/>
        </p:nvSpPr>
        <p:spPr>
          <a:xfrm>
            <a:off x="2439123" y="2133600"/>
            <a:ext cx="5562599" cy="1200329"/>
          </a:xfrm>
          <a:prstGeom prst="rect">
            <a:avLst/>
          </a:prstGeom>
        </p:spPr>
        <p:txBody>
          <a:bodyPr wrap="square">
            <a:spAutoFit/>
          </a:bodyPr>
          <a:lstStyle/>
          <a:p>
            <a:r>
              <a:rPr lang="en-US" sz="3600" b="1" i="1" dirty="0" smtClean="0">
                <a:latin typeface="Times New Roman" pitchFamily="18" charset="0"/>
                <a:cs typeface="Times New Roman" pitchFamily="18" charset="0"/>
              </a:rPr>
              <a:t>Editor</a:t>
            </a:r>
          </a:p>
          <a:p>
            <a:r>
              <a:rPr lang="en-US" sz="3600" b="1" i="1" dirty="0" smtClean="0">
                <a:solidFill>
                  <a:srgbClr val="7030A0"/>
                </a:solidFill>
                <a:latin typeface="Times New Roman" pitchFamily="18" charset="0"/>
                <a:cs typeface="Times New Roman" pitchFamily="18" charset="0"/>
              </a:rPr>
              <a:t>Pediatrics &amp; Therapeutics</a:t>
            </a:r>
            <a:endParaRPr lang="en-US" sz="3600" i="1" dirty="0">
              <a:solidFill>
                <a:srgbClr val="7030A0"/>
              </a:solidFill>
              <a:latin typeface="Times New Roman" pitchFamily="18" charset="0"/>
              <a:cs typeface="Times New Roman" pitchFamily="18" charset="0"/>
            </a:endParaRPr>
          </a:p>
        </p:txBody>
      </p:sp>
      <p:pic>
        <p:nvPicPr>
          <p:cNvPr id="8" name="Picture 7" descr="C:\Users\pramoda-e\Desktop\header - Pediatric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443280"/>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2" descr="Bruce Buckingha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4182" y="1981200"/>
            <a:ext cx="1350818" cy="1732225"/>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Stanford University"/>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705600" y="4419600"/>
            <a:ext cx="1037658" cy="13835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973312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81000" y="1447800"/>
            <a:ext cx="8382000" cy="4585871"/>
          </a:xfrm>
          <a:prstGeom prst="rect">
            <a:avLst/>
          </a:prstGeom>
        </p:spPr>
        <p:txBody>
          <a:bodyPr wrap="square">
            <a:spAutoFit/>
          </a:bodyPr>
          <a:lstStyle/>
          <a:p>
            <a:r>
              <a:rPr lang="en-US" sz="6000" b="1" i="1" dirty="0" smtClean="0">
                <a:solidFill>
                  <a:srgbClr val="7030A0"/>
                </a:solidFill>
                <a:latin typeface="Times New Roman" pitchFamily="18" charset="0"/>
                <a:cs typeface="Times New Roman" pitchFamily="18" charset="0"/>
              </a:rPr>
              <a:t>Biography:</a:t>
            </a:r>
          </a:p>
          <a:p>
            <a:endParaRPr lang="en-US" sz="3600" b="1" i="1" dirty="0" smtClean="0">
              <a:solidFill>
                <a:srgbClr val="7030A0"/>
              </a:solidFill>
              <a:latin typeface="Times New Roman" pitchFamily="18" charset="0"/>
              <a:cs typeface="Times New Roman" pitchFamily="18" charset="0"/>
            </a:endParaRPr>
          </a:p>
          <a:p>
            <a:r>
              <a:rPr lang="en-IN" sz="2800" dirty="0">
                <a:latin typeface="Times New Roman" pitchFamily="18" charset="0"/>
                <a:cs typeface="Times New Roman" pitchFamily="18" charset="0"/>
              </a:rPr>
              <a:t>Bruce </a:t>
            </a:r>
            <a:r>
              <a:rPr lang="en-IN" sz="2800" dirty="0" smtClean="0">
                <a:latin typeface="Times New Roman" pitchFamily="18" charset="0"/>
                <a:cs typeface="Times New Roman" pitchFamily="18" charset="0"/>
              </a:rPr>
              <a:t>Buckingham </a:t>
            </a:r>
            <a:r>
              <a:rPr lang="en-IN" sz="2800" dirty="0">
                <a:latin typeface="Times New Roman" pitchFamily="18" charset="0"/>
                <a:cs typeface="Times New Roman" pitchFamily="18" charset="0"/>
              </a:rPr>
              <a:t>is a Professor of Pediatric Endocrinology at Stanford University and Packard Children’s Hospital.  </a:t>
            </a:r>
            <a:r>
              <a:rPr lang="en-IN" sz="2800" dirty="0" err="1">
                <a:latin typeface="Times New Roman" pitchFamily="18" charset="0"/>
                <a:cs typeface="Times New Roman" pitchFamily="18" charset="0"/>
              </a:rPr>
              <a:t>Dr.</a:t>
            </a:r>
            <a:r>
              <a:rPr lang="en-IN" sz="2800" dirty="0">
                <a:latin typeface="Times New Roman" pitchFamily="18" charset="0"/>
                <a:cs typeface="Times New Roman" pitchFamily="18" charset="0"/>
              </a:rPr>
              <a:t> Buckingham received his MD from the University of California at San Diego, and his Pediatric Endocrinology training at the Children’s Hospital of Los Angeles.  </a:t>
            </a:r>
            <a:r>
              <a:rPr lang="en-IN" sz="2800" dirty="0">
                <a:latin typeface="Times New Roman" pitchFamily="18" charset="0"/>
                <a:cs typeface="Times New Roman" pitchFamily="18" charset="0"/>
              </a:rPr>
              <a:t/>
            </a:r>
            <a:br>
              <a:rPr lang="en-IN" sz="2800" dirty="0">
                <a:latin typeface="Times New Roman" pitchFamily="18" charset="0"/>
                <a:cs typeface="Times New Roman" pitchFamily="18" charset="0"/>
              </a:rPr>
            </a:br>
            <a:r>
              <a:rPr lang="en-IN" sz="2800" dirty="0">
                <a:latin typeface="Times New Roman" pitchFamily="18" charset="0"/>
                <a:cs typeface="Times New Roman" pitchFamily="18" charset="0"/>
              </a:rPr>
              <a:t> </a:t>
            </a:r>
            <a:endParaRPr lang="en-US" sz="2800" dirty="0" smtClean="0">
              <a:latin typeface="Times New Roman" pitchFamily="18" charset="0"/>
              <a:cs typeface="Times New Roman" pitchFamily="18" charset="0"/>
            </a:endParaRPr>
          </a:p>
        </p:txBody>
      </p:sp>
      <p:pic>
        <p:nvPicPr>
          <p:cNvPr id="5" name="Picture 4" descr="C:\Users\pramoda-e\Desktop\header - Pediatric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4432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921222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52400" y="1752600"/>
            <a:ext cx="8915400" cy="3970318"/>
          </a:xfrm>
          <a:prstGeom prst="rect">
            <a:avLst/>
          </a:prstGeom>
        </p:spPr>
        <p:txBody>
          <a:bodyPr wrap="square">
            <a:spAutoFit/>
          </a:bodyPr>
          <a:lstStyle/>
          <a:p>
            <a:r>
              <a:rPr lang="en-US" sz="2800" b="1" i="1" dirty="0" smtClean="0">
                <a:solidFill>
                  <a:srgbClr val="7030A0"/>
                </a:solidFill>
                <a:latin typeface="Times New Roman" pitchFamily="18" charset="0"/>
                <a:cs typeface="Times New Roman" pitchFamily="18" charset="0"/>
              </a:rPr>
              <a:t>Research </a:t>
            </a:r>
            <a:r>
              <a:rPr lang="en-US" sz="2800" b="1" i="1" dirty="0">
                <a:solidFill>
                  <a:srgbClr val="7030A0"/>
                </a:solidFill>
                <a:latin typeface="Times New Roman" pitchFamily="18" charset="0"/>
                <a:cs typeface="Times New Roman" pitchFamily="18" charset="0"/>
              </a:rPr>
              <a:t>Interest</a:t>
            </a:r>
            <a:r>
              <a:rPr lang="en-US" sz="2800" b="1" i="1" dirty="0" smtClean="0">
                <a:solidFill>
                  <a:srgbClr val="7030A0"/>
                </a:solidFill>
                <a:latin typeface="Times New Roman" pitchFamily="18" charset="0"/>
                <a:cs typeface="Times New Roman" pitchFamily="18" charset="0"/>
              </a:rPr>
              <a:t>:</a:t>
            </a:r>
          </a:p>
          <a:p>
            <a:endParaRPr lang="en-US" sz="2800" b="1" i="1" dirty="0" smtClean="0">
              <a:solidFill>
                <a:srgbClr val="7030A0"/>
              </a:solidFill>
              <a:latin typeface="Times New Roman" pitchFamily="18" charset="0"/>
              <a:cs typeface="Times New Roman" pitchFamily="18" charset="0"/>
            </a:endParaRPr>
          </a:p>
          <a:p>
            <a:r>
              <a:rPr lang="en-IN" sz="2800" dirty="0" err="1">
                <a:latin typeface="Times New Roman" pitchFamily="18" charset="0"/>
                <a:cs typeface="Times New Roman" pitchFamily="18" charset="0"/>
              </a:rPr>
              <a:t>Dr.</a:t>
            </a:r>
            <a:r>
              <a:rPr lang="en-IN" sz="2800" dirty="0">
                <a:latin typeface="Times New Roman" pitchFamily="18" charset="0"/>
                <a:cs typeface="Times New Roman" pitchFamily="18" charset="0"/>
              </a:rPr>
              <a:t> Buckingham’s research interests have focused on continuous glucose monitoring in children and “closing-the-loop”. </a:t>
            </a:r>
            <a:r>
              <a:rPr lang="en-IN" sz="2800" dirty="0" smtClean="0">
                <a:latin typeface="Times New Roman" pitchFamily="18" charset="0"/>
                <a:cs typeface="Times New Roman" pitchFamily="18" charset="0"/>
              </a:rPr>
              <a:t>These </a:t>
            </a:r>
            <a:r>
              <a:rPr lang="en-IN" sz="2800" dirty="0">
                <a:latin typeface="Times New Roman" pitchFamily="18" charset="0"/>
                <a:cs typeface="Times New Roman" pitchFamily="18" charset="0"/>
              </a:rPr>
              <a:t>efforts are being funded by the JDRF and NIH and are currently focused on preventing nocturnal </a:t>
            </a:r>
            <a:r>
              <a:rPr lang="en-IN" sz="2800" dirty="0" err="1">
                <a:latin typeface="Times New Roman" pitchFamily="18" charset="0"/>
                <a:cs typeface="Times New Roman" pitchFamily="18" charset="0"/>
              </a:rPr>
              <a:t>hypoglycemia</a:t>
            </a:r>
            <a:r>
              <a:rPr lang="en-IN" sz="2800" dirty="0">
                <a:latin typeface="Times New Roman" pitchFamily="18" charset="0"/>
                <a:cs typeface="Times New Roman" pitchFamily="18" charset="0"/>
              </a:rPr>
              <a:t>, rapidly restoring metabolic control at the onset of diabetes, and developing ambulatory treat-to-range closed loop control.</a:t>
            </a:r>
            <a:endParaRPr lang="en-US" sz="2800" dirty="0" smtClean="0">
              <a:latin typeface="Times New Roman" pitchFamily="18" charset="0"/>
              <a:cs typeface="Times New Roman" pitchFamily="18" charset="0"/>
            </a:endParaRPr>
          </a:p>
        </p:txBody>
      </p:sp>
      <p:pic>
        <p:nvPicPr>
          <p:cNvPr id="5" name="Picture 4" descr="C:\Users\pramoda-e\Desktop\header - Pediatric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4432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443856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a:p>
        </p:txBody>
      </p:sp>
      <p:pic>
        <p:nvPicPr>
          <p:cNvPr id="1536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5" y="0"/>
            <a:ext cx="9191625" cy="695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txBox="1">
            <a:spLocks/>
          </p:cNvSpPr>
          <p:nvPr/>
        </p:nvSpPr>
        <p:spPr>
          <a:xfrm>
            <a:off x="623888" y="225425"/>
            <a:ext cx="8229600" cy="1143000"/>
          </a:xfrm>
          <a:prstGeom prst="rect">
            <a:avLst/>
          </a:prstGeom>
        </p:spPr>
        <p:style>
          <a:lnRef idx="1">
            <a:schemeClr val="accent3"/>
          </a:lnRef>
          <a:fillRef idx="2">
            <a:schemeClr val="accent3"/>
          </a:fillRef>
          <a:effectRef idx="1">
            <a:schemeClr val="accent3"/>
          </a:effectRef>
          <a:fontRef idx="minor">
            <a:schemeClr val="dk1"/>
          </a:fontRef>
        </p:style>
        <p:txBody>
          <a:bodyPr anchor="ctr">
            <a:normAutofit fontScale="90000" lnSpcReduction="200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defRPr/>
            </a:pPr>
            <a:r>
              <a:rPr lang="en-US" dirty="0" smtClean="0"/>
              <a:t>Pediatrics &amp; Therapeutics</a:t>
            </a:r>
          </a:p>
          <a:p>
            <a:pPr>
              <a:defRPr/>
            </a:pPr>
            <a:r>
              <a:rPr lang="en-US" dirty="0" smtClean="0"/>
              <a:t>Related Journals</a:t>
            </a:r>
            <a:endParaRPr lang="en-US" dirty="0"/>
          </a:p>
        </p:txBody>
      </p:sp>
      <p:sp>
        <p:nvSpPr>
          <p:cNvPr id="7" name="Vertical Scroll 6"/>
          <p:cNvSpPr/>
          <p:nvPr/>
        </p:nvSpPr>
        <p:spPr>
          <a:xfrm>
            <a:off x="-82550" y="1471613"/>
            <a:ext cx="5864225" cy="5486400"/>
          </a:xfrm>
          <a:prstGeom prst="verticalScroll">
            <a:avLst/>
          </a:prstGeom>
        </p:spPr>
        <p:style>
          <a:lnRef idx="1">
            <a:schemeClr val="accent3"/>
          </a:lnRef>
          <a:fillRef idx="3">
            <a:schemeClr val="accent3"/>
          </a:fillRef>
          <a:effectRef idx="2">
            <a:schemeClr val="accent3"/>
          </a:effectRef>
          <a:fontRef idx="minor">
            <a:schemeClr val="lt1"/>
          </a:fontRef>
        </p:style>
        <p:txBody>
          <a:bodyPr anchor="ctr"/>
          <a:lstStyle/>
          <a:p>
            <a:pPr marL="342900" indent="-342900">
              <a:buFont typeface="Wingdings" panose="05000000000000000000" pitchFamily="2" charset="2"/>
              <a:buChar char="Ø"/>
              <a:defRPr/>
            </a:pPr>
            <a:r>
              <a:rPr lang="en-US" sz="2000" dirty="0">
                <a:solidFill>
                  <a:schemeClr val="bg1"/>
                </a:solidFill>
              </a:rPr>
              <a:t>Insights in Pediatric Cardiology </a:t>
            </a:r>
            <a:endParaRPr lang="en-US" sz="2000" dirty="0" smtClean="0">
              <a:solidFill>
                <a:schemeClr val="bg1"/>
              </a:solidFill>
            </a:endParaRPr>
          </a:p>
          <a:p>
            <a:pPr marL="342900" indent="-342900">
              <a:buFont typeface="Wingdings" panose="05000000000000000000" pitchFamily="2" charset="2"/>
              <a:buChar char="Ø"/>
              <a:defRPr/>
            </a:pPr>
            <a:r>
              <a:rPr lang="en-US" sz="2000" dirty="0">
                <a:solidFill>
                  <a:schemeClr val="bg1"/>
                </a:solidFill>
              </a:rPr>
              <a:t>Pediatric Oncology: Open </a:t>
            </a:r>
            <a:r>
              <a:rPr lang="en-US" sz="2000" dirty="0" smtClean="0">
                <a:solidFill>
                  <a:schemeClr val="bg1"/>
                </a:solidFill>
              </a:rPr>
              <a:t>Access</a:t>
            </a:r>
          </a:p>
          <a:p>
            <a:pPr marL="342900" indent="-342900">
              <a:buFont typeface="Wingdings" panose="05000000000000000000" pitchFamily="2" charset="2"/>
              <a:buChar char="Ø"/>
              <a:defRPr/>
            </a:pPr>
            <a:r>
              <a:rPr lang="en-US" sz="2000" dirty="0">
                <a:solidFill>
                  <a:schemeClr val="bg1"/>
                </a:solidFill>
              </a:rPr>
              <a:t>Clinical Pediatrics: Open </a:t>
            </a:r>
            <a:r>
              <a:rPr lang="en-US" sz="2000" dirty="0" smtClean="0">
                <a:solidFill>
                  <a:schemeClr val="bg1"/>
                </a:solidFill>
              </a:rPr>
              <a:t>Access</a:t>
            </a:r>
          </a:p>
          <a:p>
            <a:pPr marL="342900" indent="-342900">
              <a:buFont typeface="Wingdings" panose="05000000000000000000" pitchFamily="2" charset="2"/>
              <a:buChar char="Ø"/>
              <a:defRPr/>
            </a:pPr>
            <a:r>
              <a:rPr lang="en-US" sz="2000" dirty="0">
                <a:solidFill>
                  <a:schemeClr val="bg1"/>
                </a:solidFill>
              </a:rPr>
              <a:t>Pediatric </a:t>
            </a:r>
            <a:r>
              <a:rPr lang="en-US" sz="2000" dirty="0" smtClean="0">
                <a:solidFill>
                  <a:schemeClr val="bg1"/>
                </a:solidFill>
              </a:rPr>
              <a:t>Care</a:t>
            </a:r>
          </a:p>
          <a:p>
            <a:pPr marL="342900" indent="-342900">
              <a:buFont typeface="Wingdings" panose="05000000000000000000" pitchFamily="2" charset="2"/>
              <a:buChar char="Ø"/>
              <a:defRPr/>
            </a:pPr>
            <a:r>
              <a:rPr lang="en-US" sz="2000" dirty="0">
                <a:solidFill>
                  <a:schemeClr val="bg1"/>
                </a:solidFill>
              </a:rPr>
              <a:t>Neonatal and Pediatric Medicine </a:t>
            </a:r>
            <a:endParaRPr lang="en-US" sz="2000" dirty="0" smtClean="0">
              <a:solidFill>
                <a:schemeClr val="bg1"/>
              </a:solidFill>
            </a:endParaRPr>
          </a:p>
          <a:p>
            <a:pPr marL="342900" indent="-342900">
              <a:buFont typeface="Wingdings" panose="05000000000000000000" pitchFamily="2" charset="2"/>
              <a:buChar char="Ø"/>
              <a:defRPr/>
            </a:pPr>
            <a:r>
              <a:rPr lang="en-US" sz="2000" dirty="0" smtClean="0">
                <a:solidFill>
                  <a:schemeClr val="bg1"/>
                </a:solidFill>
              </a:rPr>
              <a:t>Child </a:t>
            </a:r>
            <a:r>
              <a:rPr lang="en-US" sz="2000" dirty="0">
                <a:solidFill>
                  <a:schemeClr val="bg1"/>
                </a:solidFill>
              </a:rPr>
              <a:t>and Adolescent </a:t>
            </a:r>
            <a:r>
              <a:rPr lang="en-US" sz="2000" dirty="0" smtClean="0">
                <a:solidFill>
                  <a:schemeClr val="bg1"/>
                </a:solidFill>
              </a:rPr>
              <a:t>Behavior</a:t>
            </a:r>
          </a:p>
          <a:p>
            <a:pPr marL="342900" indent="-342900">
              <a:buFont typeface="Wingdings" panose="05000000000000000000" pitchFamily="2" charset="2"/>
              <a:buChar char="Ø"/>
              <a:defRPr/>
            </a:pPr>
            <a:r>
              <a:rPr lang="en-US" sz="2000" dirty="0">
                <a:solidFill>
                  <a:schemeClr val="bg1"/>
                </a:solidFill>
              </a:rPr>
              <a:t>Psychological Abnormalities in Children </a:t>
            </a:r>
            <a:endParaRPr lang="en-US" sz="2000" dirty="0" smtClean="0">
              <a:solidFill>
                <a:schemeClr val="bg1"/>
              </a:solidFill>
            </a:endParaRPr>
          </a:p>
          <a:p>
            <a:pPr marL="342900" indent="-342900">
              <a:buFont typeface="Wingdings" panose="05000000000000000000" pitchFamily="2" charset="2"/>
              <a:buChar char="Ø"/>
              <a:defRPr/>
            </a:pPr>
            <a:r>
              <a:rPr lang="en-US" sz="2000" dirty="0">
                <a:solidFill>
                  <a:schemeClr val="bg1"/>
                </a:solidFill>
              </a:rPr>
              <a:t>Neonatal Biology </a:t>
            </a:r>
            <a:endParaRPr lang="en-US" sz="2000" dirty="0" smtClean="0">
              <a:solidFill>
                <a:schemeClr val="bg1"/>
              </a:solidFill>
            </a:endParaRPr>
          </a:p>
          <a:p>
            <a:pPr marL="342900" indent="-342900">
              <a:buFont typeface="Wingdings" panose="05000000000000000000" pitchFamily="2" charset="2"/>
              <a:buChar char="Ø"/>
              <a:defRPr/>
            </a:pPr>
            <a:r>
              <a:rPr lang="en-US" sz="2000" dirty="0">
                <a:solidFill>
                  <a:schemeClr val="bg1"/>
                </a:solidFill>
                <a:latin typeface="Estrangelo Edessa" panose="03080600000000000000" pitchFamily="66" charset="0"/>
                <a:cs typeface="Estrangelo Edessa" panose="03080600000000000000" pitchFamily="66" charset="0"/>
              </a:rPr>
              <a:t>Interventional Pediatrics &amp; Research</a:t>
            </a:r>
          </a:p>
        </p:txBody>
      </p:sp>
      <p:pic>
        <p:nvPicPr>
          <p:cNvPr id="15367" name="Picture 8" descr="C:\Users\rakesh-s\Desktop\gocr-header.jpg"/>
          <p:cNvPicPr>
            <a:picLocks noChangeAspect="1" noChangeArrowheads="1"/>
          </p:cNvPicPr>
          <p:nvPr/>
        </p:nvPicPr>
        <p:blipFill>
          <a:blip r:embed="rId3">
            <a:extLst>
              <a:ext uri="{28A0092B-C50C-407E-A947-70E740481C1C}">
                <a14:useLocalDpi xmlns:a14="http://schemas.microsoft.com/office/drawing/2010/main" val="0"/>
              </a:ext>
            </a:extLst>
          </a:blip>
          <a:srcRect l="22462" r="12379"/>
          <a:stretch>
            <a:fillRect/>
          </a:stretch>
        </p:blipFill>
        <p:spPr bwMode="auto">
          <a:xfrm>
            <a:off x="5076825" y="4370388"/>
            <a:ext cx="3930650" cy="2559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256775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 descr="C:\Users\rakesh-s\Desktop\spea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624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Horizontal Scroll 5"/>
          <p:cNvSpPr/>
          <p:nvPr/>
        </p:nvSpPr>
        <p:spPr>
          <a:xfrm>
            <a:off x="346075" y="914400"/>
            <a:ext cx="8229600" cy="3429000"/>
          </a:xfrm>
          <a:prstGeom prst="horizontalScroll">
            <a:avLst/>
          </a:prstGeom>
        </p:spPr>
        <p:style>
          <a:lnRef idx="3">
            <a:schemeClr val="lt1"/>
          </a:lnRef>
          <a:fillRef idx="1">
            <a:schemeClr val="accent2"/>
          </a:fillRef>
          <a:effectRef idx="1">
            <a:schemeClr val="accent2"/>
          </a:effectRef>
          <a:fontRef idx="minor">
            <a:schemeClr val="lt1"/>
          </a:fontRef>
        </p:style>
        <p:txBody>
          <a:bodyPr anchor="ctr"/>
          <a:lstStyle/>
          <a:p>
            <a:pPr marL="285750" indent="-285750">
              <a:buFont typeface="Wingdings" panose="05000000000000000000" pitchFamily="2" charset="2"/>
              <a:buChar char="Ø"/>
              <a:defRPr/>
            </a:pPr>
            <a:r>
              <a:rPr lang="en-IN" dirty="0"/>
              <a:t>4th International Conference </a:t>
            </a:r>
            <a:r>
              <a:rPr lang="en-IN" dirty="0" smtClean="0"/>
              <a:t>on </a:t>
            </a:r>
            <a:r>
              <a:rPr lang="en-IN" dirty="0" err="1" smtClean="0"/>
              <a:t>Pediatrics</a:t>
            </a:r>
            <a:endParaRPr lang="en-US" dirty="0" smtClean="0"/>
          </a:p>
          <a:p>
            <a:pPr marL="285750" indent="-285750">
              <a:buFont typeface="Wingdings" panose="05000000000000000000" pitchFamily="2" charset="2"/>
              <a:buChar char="Ø"/>
              <a:defRPr/>
            </a:pPr>
            <a:r>
              <a:rPr lang="en-US" dirty="0"/>
              <a:t>5th World Pediatric </a:t>
            </a:r>
            <a:r>
              <a:rPr lang="en-US" dirty="0" smtClean="0"/>
              <a:t>Congress</a:t>
            </a:r>
          </a:p>
          <a:p>
            <a:pPr marL="285750" indent="-285750">
              <a:buFont typeface="Wingdings" panose="05000000000000000000" pitchFamily="2" charset="2"/>
              <a:buChar char="Ø"/>
              <a:defRPr/>
            </a:pPr>
            <a:r>
              <a:rPr lang="en-IN" dirty="0"/>
              <a:t>2</a:t>
            </a:r>
            <a:r>
              <a:rPr lang="en-IN" baseline="30000" dirty="0"/>
              <a:t>nd</a:t>
            </a:r>
            <a:r>
              <a:rPr lang="en-IN" dirty="0"/>
              <a:t> International Conference and Exhibition </a:t>
            </a:r>
            <a:r>
              <a:rPr lang="en-IN" dirty="0" smtClean="0"/>
              <a:t>on Pediatric </a:t>
            </a:r>
            <a:r>
              <a:rPr lang="en-IN" dirty="0"/>
              <a:t>Cardiology</a:t>
            </a:r>
          </a:p>
          <a:p>
            <a:pPr marL="285750" indent="-285750">
              <a:buFont typeface="Wingdings" panose="05000000000000000000" pitchFamily="2" charset="2"/>
              <a:buChar char="Ø"/>
              <a:defRPr/>
            </a:pPr>
            <a:endParaRPr lang="en-US" dirty="0" smtClean="0"/>
          </a:p>
        </p:txBody>
      </p:sp>
      <p:sp>
        <p:nvSpPr>
          <p:cNvPr id="7" name="Double Wave 6"/>
          <p:cNvSpPr/>
          <p:nvPr/>
        </p:nvSpPr>
        <p:spPr>
          <a:xfrm>
            <a:off x="187325" y="0"/>
            <a:ext cx="8777288" cy="1435100"/>
          </a:xfrm>
          <a:prstGeom prst="doubleWave">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US" sz="3600" b="1" dirty="0"/>
              <a:t>Pediatrics &amp; </a:t>
            </a:r>
            <a:r>
              <a:rPr lang="en-US" sz="3600" b="1" dirty="0" smtClean="0"/>
              <a:t>Therapeutics</a:t>
            </a:r>
            <a:r>
              <a:rPr lang="en-US" sz="3600" dirty="0" smtClean="0"/>
              <a:t/>
            </a:r>
            <a:br>
              <a:rPr lang="en-US" sz="3600" dirty="0" smtClean="0"/>
            </a:br>
            <a:r>
              <a:rPr lang="en-US" sz="3600" dirty="0" smtClean="0"/>
              <a:t>Related Conferences</a:t>
            </a:r>
            <a:endParaRPr lang="en-US" sz="3600" dirty="0"/>
          </a:p>
        </p:txBody>
      </p:sp>
    </p:spTree>
    <p:extLst>
      <p:ext uri="{BB962C8B-B14F-4D97-AF65-F5344CB8AC3E}">
        <p14:creationId xmlns:p14="http://schemas.microsoft.com/office/powerpoint/2010/main" val="41475768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dirty="0"/>
          </a:p>
        </p:txBody>
      </p:sp>
      <p:pic>
        <p:nvPicPr>
          <p:cNvPr id="1741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1600200" y="0"/>
            <a:ext cx="7086600" cy="830262"/>
          </a:xfrm>
          <a:prstGeom prst="rect">
            <a:avLst/>
          </a:prstGeom>
        </p:spPr>
        <p:txBody>
          <a:bodyPr>
            <a:spAutoFit/>
          </a:bodyPr>
          <a:lstStyle/>
          <a:p>
            <a:pPr>
              <a:defRPr/>
            </a:pPr>
            <a:r>
              <a:rPr lang="en-US" sz="2400" b="1" dirty="0">
                <a:solidFill>
                  <a:schemeClr val="accent5">
                    <a:lumMod val="10000"/>
                  </a:schemeClr>
                </a:solidFill>
                <a:latin typeface="Andalus" panose="02020603050405020304" pitchFamily="18" charset="-78"/>
                <a:cs typeface="Andalus" panose="02020603050405020304" pitchFamily="18" charset="-78"/>
              </a:rPr>
              <a:t>OMICS International </a:t>
            </a:r>
            <a:r>
              <a:rPr lang="en-US" sz="2400" b="1" dirty="0" smtClean="0">
                <a:solidFill>
                  <a:schemeClr val="accent5">
                    <a:lumMod val="10000"/>
                  </a:schemeClr>
                </a:solidFill>
                <a:latin typeface="Andalus" panose="02020603050405020304" pitchFamily="18" charset="-78"/>
                <a:cs typeface="Andalus" panose="02020603050405020304" pitchFamily="18" charset="-78"/>
              </a:rPr>
              <a:t>Open </a:t>
            </a:r>
            <a:r>
              <a:rPr lang="en-US" sz="2400" b="1" dirty="0">
                <a:solidFill>
                  <a:schemeClr val="accent5">
                    <a:lumMod val="10000"/>
                  </a:schemeClr>
                </a:solidFill>
                <a:latin typeface="Andalus" panose="02020603050405020304" pitchFamily="18" charset="-78"/>
                <a:cs typeface="Andalus" panose="02020603050405020304" pitchFamily="18" charset="-78"/>
              </a:rPr>
              <a:t>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dirty="0">
                <a:latin typeface="Calisto MT" panose="02040603050505030304" pitchFamily="18" charset="0"/>
              </a:rPr>
              <a:t>OMICS </a:t>
            </a:r>
            <a:r>
              <a:rPr lang="en-US" dirty="0" smtClean="0">
                <a:latin typeface="Calisto MT" panose="02040603050505030304" pitchFamily="18" charset="0"/>
              </a:rPr>
              <a:t>International </a:t>
            </a:r>
            <a:r>
              <a:rPr lang="en-US" dirty="0">
                <a:latin typeface="Calisto MT" panose="02040603050505030304" pitchFamily="18" charset="0"/>
              </a:rPr>
              <a:t>Open Access Membership enables academic and research institutions, funders and corporations to actively encourage open access in scholarly communication and the dissemination of research published by their authors.</a:t>
            </a:r>
          </a:p>
          <a:p>
            <a:pPr>
              <a:defRPr/>
            </a:pPr>
            <a:r>
              <a:rPr lang="en-US" dirty="0">
                <a:latin typeface="Calisto MT" panose="02040603050505030304" pitchFamily="18" charset="0"/>
              </a:rPr>
              <a:t>For more details and benefits, click on the link below:</a:t>
            </a:r>
          </a:p>
          <a:p>
            <a:pPr>
              <a:defRPr/>
            </a:pPr>
            <a:r>
              <a:rPr lang="en-US" dirty="0">
                <a:solidFill>
                  <a:schemeClr val="accent4">
                    <a:lumMod val="10000"/>
                  </a:schemeClr>
                </a:solidFill>
                <a:latin typeface="Calisto MT" panose="02040603050505030304" pitchFamily="18" charset="0"/>
                <a:hlinkClick r:id="rId4"/>
              </a:rPr>
              <a:t>http://omicsonline.org/membership.php</a:t>
            </a:r>
            <a:r>
              <a:rPr lang="en-US"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95073355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1898</TotalTime>
  <Words>425</Words>
  <Application>Microsoft Office PowerPoint</Application>
  <PresentationFormat>On-screen Show (4:3)</PresentationFormat>
  <Paragraphs>42</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Pramoda Earla</dc:creator>
  <cp:lastModifiedBy>Pramoda</cp:lastModifiedBy>
  <cp:revision>241</cp:revision>
  <dcterms:created xsi:type="dcterms:W3CDTF">2014-10-14T11:42:21Z</dcterms:created>
  <dcterms:modified xsi:type="dcterms:W3CDTF">2015-10-27T15:09:55Z</dcterms:modified>
</cp:coreProperties>
</file>