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0" r:id="rId2"/>
    <p:sldId id="274" r:id="rId3"/>
    <p:sldId id="275" r:id="rId4"/>
    <p:sldId id="257" r:id="rId5"/>
    <p:sldId id="258" r:id="rId6"/>
    <p:sldId id="259" r:id="rId7"/>
    <p:sldId id="260" r:id="rId8"/>
    <p:sldId id="262" r:id="rId9"/>
    <p:sldId id="263" r:id="rId10"/>
    <p:sldId id="264" r:id="rId11"/>
    <p:sldId id="265" r:id="rId12"/>
    <p:sldId id="266" r:id="rId13"/>
    <p:sldId id="267" r:id="rId14"/>
    <p:sldId id="268" r:id="rId15"/>
    <p:sldId id="270" r:id="rId16"/>
    <p:sldId id="271" r:id="rId17"/>
    <p:sldId id="272" r:id="rId18"/>
    <p:sldId id="273" r:id="rId19"/>
    <p:sldId id="282" r:id="rId20"/>
    <p:sldId id="284"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1D8BD707-D9CF-40AE-B4C6-C98DA3205C09}" type="datetimeFigureOut">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1D8BD707-D9CF-40AE-B4C6-C98DA3205C09}" type="datetimeFigureOut">
              <a:rPr lang="en-US" smtClean="0"/>
              <a:pPr/>
              <a:t>10/13/2015</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1D8BD707-D9CF-40AE-B4C6-C98DA3205C09}" type="datetimeFigureOut">
              <a:rPr lang="en-US" smtClean="0"/>
              <a:pPr/>
              <a:t>10/13/2015</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conferenceseries.com/pharmaceutical-sciences-meetings/"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hyperlink" Target="http://omicsonline.org/membership.php"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bruno.sarmento@ineb.up.pt" TargetMode="External"/><Relationship Id="rId2" Type="http://schemas.openxmlformats.org/officeDocument/2006/relationships/hyperlink" Target="http://www.ineb.up.p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a:latin typeface="Times New Roman" pitchFamily="18" charset="0"/>
                <a:cs typeface="Times New Roman" pitchFamily="18" charset="0"/>
              </a:rPr>
              <a:t>Bruno </a:t>
            </a:r>
            <a:r>
              <a:rPr lang="en-US" sz="4000" dirty="0" err="1">
                <a:latin typeface="Times New Roman" pitchFamily="18" charset="0"/>
                <a:cs typeface="Times New Roman" pitchFamily="18" charset="0"/>
              </a:rPr>
              <a:t>Sarmento</a:t>
            </a:r>
            <a:endParaRPr lang="en-US" sz="4000" dirty="0">
              <a:latin typeface="Times New Roman" pitchFamily="18" charset="0"/>
              <a:cs typeface="Times New Roman" pitchFamily="18" charset="0"/>
            </a:endParaRPr>
          </a:p>
        </p:txBody>
      </p:sp>
      <p:sp>
        <p:nvSpPr>
          <p:cNvPr id="3" name="Subtitle 2"/>
          <p:cNvSpPr>
            <a:spLocks noGrp="1"/>
          </p:cNvSpPr>
          <p:nvPr>
            <p:ph type="subTitle" idx="1"/>
          </p:nvPr>
        </p:nvSpPr>
        <p:spPr/>
        <p:txBody>
          <a:bodyPr>
            <a:normAutofit/>
          </a:bodyPr>
          <a:lstStyle/>
          <a:p>
            <a:r>
              <a:rPr lang="en-US" sz="3200" dirty="0" smtClean="0">
                <a:latin typeface="Times New Roman" pitchFamily="18" charset="0"/>
                <a:cs typeface="Times New Roman" pitchFamily="18" charset="0"/>
              </a:rPr>
              <a:t>EB PPT</a:t>
            </a:r>
            <a:endParaRPr lang="en-US" sz="3200" dirty="0">
              <a:latin typeface="Times New Roman" pitchFamily="18" charset="0"/>
              <a:cs typeface="Times New Roman" pitchFamily="18" charset="0"/>
            </a:endParaRPr>
          </a:p>
        </p:txBody>
      </p:sp>
      <p:pic>
        <p:nvPicPr>
          <p:cNvPr id="1026" name="Picture 1" descr="http://www.ineb.up.pt/ineb_users_images/Foto%20Brun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3855"/>
            <a:ext cx="2514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1301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5257800"/>
          </a:xfrm>
        </p:spPr>
        <p:txBody>
          <a:bodyPr/>
          <a:lstStyle/>
          <a:p>
            <a:pPr marL="0" indent="0">
              <a:buNone/>
            </a:pPr>
            <a:endParaRPr lang="en-US" dirty="0"/>
          </a:p>
        </p:txBody>
      </p:sp>
      <p:pic>
        <p:nvPicPr>
          <p:cNvPr id="8194" name="Picture 2" descr="C:\Users\indrani-p\Desktop\hplc-presentation-final-8-7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28674"/>
            <a:ext cx="8839200" cy="587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069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descr="C:\Users\indrani-p\Desktop\hplc-presentation-final-9-72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891540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980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descr="C:\Users\indrani-p\Desktop\hplc-presentation-final-13-72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8686799"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613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descr="C:\Users\indrani-p\Desktop\hplc-presentation-final-19-72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1" y="1600200"/>
            <a:ext cx="89154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820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descr="C:\Users\indrani-p\Desktop\hplc-presentation-final-24-72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600200"/>
            <a:ext cx="8839199"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212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descr="C:\Users\indrani-p\Desktop\hplc-presentation-final-29-72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indrani-p\Desktop\hplc-presentation-final-32-7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47800"/>
            <a:ext cx="8763000" cy="520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816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2" name="Picture 2" descr="C:\Users\indrani-p\Desktop\hplc-presentation-final-33-72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1" y="1600200"/>
            <a:ext cx="86868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580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descr="C:\Users\indrani-p\Desktop\hplc-presentation-final-34-72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8762999"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825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7410" name="Picture 2" descr="C:\Users\indrani-p\Desktop\hplc-presentation-final-39-72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8762999"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731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 descr="C:\Users\rakesh-s\Desktop\speaker.jpg"/>
          <p:cNvPicPr>
            <a:picLocks noChangeAspect="1" noChangeArrowheads="1"/>
          </p:cNvPicPr>
          <p:nvPr/>
        </p:nvPicPr>
        <p:blipFill>
          <a:blip r:embed="rId2"/>
          <a:srcRect/>
          <a:stretch>
            <a:fillRect/>
          </a:stretch>
        </p:blipFill>
        <p:spPr bwMode="auto">
          <a:xfrm>
            <a:off x="0" y="3962400"/>
            <a:ext cx="9144000" cy="2819400"/>
          </a:xfrm>
          <a:prstGeom prst="rect">
            <a:avLst/>
          </a:prstGeom>
          <a:noFill/>
          <a:ln w="9525">
            <a:noFill/>
            <a:miter lim="800000"/>
            <a:headEnd/>
            <a:tailEnd/>
          </a:ln>
        </p:spPr>
      </p:pic>
      <p:sp>
        <p:nvSpPr>
          <p:cNvPr id="6" name="Horizontal Scroll 5"/>
          <p:cNvSpPr/>
          <p:nvPr/>
        </p:nvSpPr>
        <p:spPr>
          <a:xfrm>
            <a:off x="346075" y="825500"/>
            <a:ext cx="8229600" cy="3517900"/>
          </a:xfrm>
          <a:prstGeom prst="horizontalScroll">
            <a:avLst/>
          </a:prstGeom>
        </p:spPr>
        <p:style>
          <a:lnRef idx="3">
            <a:schemeClr val="lt1"/>
          </a:lnRef>
          <a:fillRef idx="1">
            <a:schemeClr val="accent2"/>
          </a:fillRef>
          <a:effectRef idx="1">
            <a:schemeClr val="accent2"/>
          </a:effectRef>
          <a:fontRef idx="minor">
            <a:schemeClr val="lt1"/>
          </a:fontRef>
        </p:style>
        <p:txBody>
          <a:bodyPr anchor="ctr"/>
          <a:lstStyle/>
          <a:p>
            <a:pPr fontAlgn="auto">
              <a:spcBef>
                <a:spcPts val="0"/>
              </a:spcBef>
              <a:spcAft>
                <a:spcPts val="0"/>
              </a:spcAft>
              <a:defRPr/>
            </a:pPr>
            <a:r>
              <a:rPr lang="en-US" sz="3200" dirty="0"/>
              <a:t>For further details regarding the conference please visit</a:t>
            </a:r>
          </a:p>
          <a:p>
            <a:pPr fontAlgn="auto">
              <a:spcBef>
                <a:spcPts val="0"/>
              </a:spcBef>
              <a:spcAft>
                <a:spcPts val="0"/>
              </a:spcAft>
              <a:defRPr/>
            </a:pPr>
            <a:r>
              <a:rPr kumimoji="0" lang="en-US" sz="3000" dirty="0" smtClean="0">
                <a:latin typeface="Times New Roman" pitchFamily="18" charset="0"/>
                <a:cs typeface="Times New Roman" pitchFamily="18" charset="0"/>
                <a:hlinkClick r:id="rId3"/>
              </a:rPr>
              <a:t>http</a:t>
            </a:r>
            <a:r>
              <a:rPr kumimoji="0" lang="en-US" sz="3000" dirty="0">
                <a:latin typeface="Times New Roman" pitchFamily="18" charset="0"/>
                <a:cs typeface="Times New Roman" pitchFamily="18" charset="0"/>
                <a:hlinkClick r:id="rId3"/>
              </a:rPr>
              <a:t>://www.conferenceseries.com/pharmaceutical-sciences-meetings</a:t>
            </a:r>
            <a:r>
              <a:rPr kumimoji="0" lang="en-US" sz="3000" dirty="0" smtClean="0">
                <a:latin typeface="Times New Roman" pitchFamily="18" charset="0"/>
                <a:cs typeface="Times New Roman" pitchFamily="18" charset="0"/>
                <a:hlinkClick r:id="rId3"/>
              </a:rPr>
              <a:t>/</a:t>
            </a:r>
            <a:endParaRPr kumimoji="0" lang="en-US" sz="3000" dirty="0" smtClean="0">
              <a:latin typeface="Times New Roman" pitchFamily="18" charset="0"/>
              <a:cs typeface="Times New Roman" pitchFamily="18" charset="0"/>
            </a:endParaRPr>
          </a:p>
          <a:p>
            <a:pPr fontAlgn="auto">
              <a:spcBef>
                <a:spcPts val="0"/>
              </a:spcBef>
              <a:spcAft>
                <a:spcPts val="0"/>
              </a:spcAft>
              <a:defRPr/>
            </a:pPr>
            <a:endParaRPr kumimoji="0" lang="en-US" sz="3000" dirty="0">
              <a:latin typeface="Times New Roman" pitchFamily="18" charset="0"/>
              <a:cs typeface="Times New Roman" pitchFamily="18" charset="0"/>
            </a:endParaRPr>
          </a:p>
        </p:txBody>
      </p:sp>
      <p:sp>
        <p:nvSpPr>
          <p:cNvPr id="7" name="Double Wave 6"/>
          <p:cNvSpPr/>
          <p:nvPr/>
        </p:nvSpPr>
        <p:spPr>
          <a:xfrm>
            <a:off x="73025" y="0"/>
            <a:ext cx="8775700" cy="825500"/>
          </a:xfrm>
          <a:prstGeom prst="doubleWave">
            <a:avLst>
              <a:gd name="adj1" fmla="val 6250"/>
              <a:gd name="adj2" fmla="val 151"/>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kumimoji="0" lang="en-US" sz="3200" dirty="0"/>
              <a:t>Pharmaceutical Regulatory Affairs </a:t>
            </a:r>
            <a:r>
              <a:rPr kumimoji="0" lang="en-US" sz="3200" dirty="0" smtClean="0"/>
              <a:t>Journal Related </a:t>
            </a:r>
            <a:r>
              <a:rPr kumimoji="0" lang="en-US" sz="3200" dirty="0"/>
              <a:t>Conferences</a:t>
            </a:r>
            <a:endParaRPr kumimoji="0" lang="en-US" sz="3200" dirty="0"/>
          </a:p>
        </p:txBody>
      </p:sp>
    </p:spTree>
    <p:extLst>
      <p:ext uri="{BB962C8B-B14F-4D97-AF65-F5344CB8AC3E}">
        <p14:creationId xmlns:p14="http://schemas.microsoft.com/office/powerpoint/2010/main" val="4306568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715962"/>
          </a:xfrm>
        </p:spPr>
        <p:txBody>
          <a:bodyPr/>
          <a:lstStyle/>
          <a:p>
            <a:r>
              <a:rPr lang="en-US" dirty="0" smtClean="0"/>
              <a:t>BIOGRAPHY</a:t>
            </a:r>
            <a:endParaRPr lang="en-US" dirty="0"/>
          </a:p>
        </p:txBody>
      </p:sp>
      <p:sp>
        <p:nvSpPr>
          <p:cNvPr id="3" name="Content Placeholder 2"/>
          <p:cNvSpPr>
            <a:spLocks noGrp="1"/>
          </p:cNvSpPr>
          <p:nvPr>
            <p:ph idx="1"/>
          </p:nvPr>
        </p:nvSpPr>
        <p:spPr>
          <a:xfrm>
            <a:off x="381000" y="685800"/>
            <a:ext cx="8229600" cy="5211763"/>
          </a:xfrm>
        </p:spPr>
        <p:txBody>
          <a:bodyPr>
            <a:noAutofit/>
          </a:bodyPr>
          <a:lstStyle/>
          <a:p>
            <a:r>
              <a:rPr lang="en-US" sz="1700" dirty="0"/>
              <a:t>PhD in Pharmaceutical Technology and degree in Pharmaceutical Sciences, University of Porto, Portugal; Affiliated Researcher at Institute of Biomedical Engineering (INEB), Porto, Portugal; Assistant Professor of Pharmaceutical and Biopharmaceutical Technology at ISCS-N, </a:t>
            </a:r>
            <a:r>
              <a:rPr lang="en-US" sz="1700" dirty="0" err="1"/>
              <a:t>Gandra</a:t>
            </a:r>
            <a:r>
              <a:rPr lang="en-US" sz="1700" dirty="0"/>
              <a:t>, Portugal. </a:t>
            </a:r>
            <a:r>
              <a:rPr lang="en-GB" sz="1700" dirty="0"/>
              <a:t>His current research is focused on the study of </a:t>
            </a:r>
            <a:r>
              <a:rPr lang="en-GB" sz="1700" dirty="0" err="1"/>
              <a:t>nanomedicines</a:t>
            </a:r>
            <a:r>
              <a:rPr lang="en-GB" sz="1700" dirty="0"/>
              <a:t> e.g., polymer-based nanoparticles, solid lipid nanoparticles and polymeric micelles, and their application in the pharmaceutical and biomedical fields, as well as on the use of in vitro cell models as a tool to correlate the transport of biopharmaceuticals and nanoparticles across human intestinal mucosa. He is internationally recognised has an expert on oral delivery of biopharmaceuticals through </a:t>
            </a:r>
            <a:r>
              <a:rPr lang="en-GB" sz="1700" dirty="0" err="1"/>
              <a:t>nanomedicines</a:t>
            </a:r>
            <a:r>
              <a:rPr lang="en-GB" sz="1700" dirty="0"/>
              <a:t>. In this field he authors several publications, some are key references in the area, being pioneer of polymeric and solid lipid nanoparticles for intestinal delivery of insulin.</a:t>
            </a:r>
            <a:endParaRPr lang="en-US" sz="1700" dirty="0"/>
          </a:p>
          <a:p>
            <a:r>
              <a:rPr lang="en-US" sz="1700" dirty="0"/>
              <a:t>His work has been successful, with more than 100 publications in less than 8, 3 edited books in the field of Pharmaceutical Technology and </a:t>
            </a:r>
            <a:r>
              <a:rPr lang="en-US" sz="1700" dirty="0" err="1"/>
              <a:t>Nanomedicine</a:t>
            </a:r>
            <a:r>
              <a:rPr lang="en-US" sz="1700" dirty="0"/>
              <a:t>, 26 book chapters and more than 150 conference proceedings/abstracts and serves as editorial board member of several international journals and evaluator of research projects form international agencies. Further is work as research scientist in various research projects and Professor, he is also supervisor of many PhD (18), postdoctoral (4) and master students (more than 15). He is also an active member of several international associations (AAPS, CRS, EUFEPS, EFSD, FIP, BRG) and collaborates in post-graduate programs at national and international level on the field of biotechnology and health. He has a strong list of national and international collaborations in the areas of controlled drug delivery, </a:t>
            </a:r>
            <a:r>
              <a:rPr lang="en-US" sz="1700" dirty="0" err="1"/>
              <a:t>nanomedicine</a:t>
            </a:r>
            <a:r>
              <a:rPr lang="en-US" sz="1700" dirty="0"/>
              <a:t> and tissue engineering. </a:t>
            </a:r>
          </a:p>
          <a:p>
            <a:pPr marL="0" indent="0">
              <a:buNone/>
            </a:pPr>
            <a:endParaRPr lang="en-US" sz="1700" dirty="0">
              <a:latin typeface="Times New Roman" pitchFamily="18" charset="0"/>
              <a:cs typeface="Times New Roman" pitchFamily="18" charset="0"/>
            </a:endParaRPr>
          </a:p>
        </p:txBody>
      </p:sp>
    </p:spTree>
    <p:extLst>
      <p:ext uri="{BB962C8B-B14F-4D97-AF65-F5344CB8AC3E}">
        <p14:creationId xmlns:p14="http://schemas.microsoft.com/office/powerpoint/2010/main" val="1572340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fontAlgn="auto">
              <a:spcAft>
                <a:spcPts val="0"/>
              </a:spcAft>
              <a:defRPr/>
            </a:pPr>
            <a:endParaRPr lang="en-US">
              <a:solidFill>
                <a:schemeClr val="accent6">
                  <a:tint val="1000"/>
                </a:schemeClr>
              </a:solidFill>
              <a:ea typeface="+mj-ea"/>
              <a:cs typeface="+mj-cs"/>
            </a:endParaRPr>
          </a:p>
        </p:txBody>
      </p:sp>
      <p:sp>
        <p:nvSpPr>
          <p:cNvPr id="38914" name="Content Placeholder 2"/>
          <p:cNvSpPr>
            <a:spLocks noGrp="1"/>
          </p:cNvSpPr>
          <p:nvPr>
            <p:ph idx="4294967295"/>
          </p:nvPr>
        </p:nvSpPr>
        <p:spPr>
          <a:xfrm>
            <a:off x="581025" y="2227263"/>
            <a:ext cx="7989888" cy="3632200"/>
          </a:xfrm>
        </p:spPr>
        <p:txBody>
          <a:bodyPr/>
          <a:lstStyle/>
          <a:p>
            <a:endParaRPr lang="ja-JP" altLang="en-US"/>
          </a:p>
        </p:txBody>
      </p:sp>
      <p:pic>
        <p:nvPicPr>
          <p:cNvPr id="38915" name="Picture 2" descr="C:\Users\rakesh-s\Desktop\2-2nd-dec.jpg"/>
          <p:cNvPicPr>
            <a:picLocks noChangeAspect="1" noChangeArrowheads="1"/>
          </p:cNvPicPr>
          <p:nvPr/>
        </p:nvPicPr>
        <p:blipFill>
          <a:blip r:embed="rId2"/>
          <a:srcRect/>
          <a:stretch>
            <a:fillRect/>
          </a:stretch>
        </p:blipFill>
        <p:spPr bwMode="auto">
          <a:xfrm>
            <a:off x="0" y="0"/>
            <a:ext cx="9144000" cy="4348163"/>
          </a:xfrm>
          <a:prstGeom prst="rect">
            <a:avLst/>
          </a:prstGeom>
          <a:noFill/>
          <a:ln w="9525">
            <a:noFill/>
            <a:miter lim="800000"/>
            <a:headEnd/>
            <a:tailEnd/>
          </a:ln>
        </p:spPr>
      </p:pic>
      <p:pic>
        <p:nvPicPr>
          <p:cNvPr id="38916" name="Picture 3" descr="C:\Users\rakesh-s\Desktop\membership.jpg"/>
          <p:cNvPicPr>
            <a:picLocks noChangeAspect="1" noChangeArrowheads="1"/>
          </p:cNvPicPr>
          <p:nvPr/>
        </p:nvPicPr>
        <p:blipFill>
          <a:blip r:embed="rId3"/>
          <a:srcRect/>
          <a:stretch>
            <a:fillRect/>
          </a:stretch>
        </p:blipFill>
        <p:spPr bwMode="auto">
          <a:xfrm>
            <a:off x="0" y="4191000"/>
            <a:ext cx="9144000" cy="2667000"/>
          </a:xfrm>
          <a:prstGeom prst="rect">
            <a:avLst/>
          </a:prstGeom>
          <a:noFill/>
          <a:ln w="9525">
            <a:noFill/>
            <a:miter lim="800000"/>
            <a:headEnd/>
            <a:tailEnd/>
          </a:ln>
        </p:spPr>
      </p:pic>
      <p:sp>
        <p:nvSpPr>
          <p:cNvPr id="4" name="Rectangle 3"/>
          <p:cNvSpPr/>
          <p:nvPr/>
        </p:nvSpPr>
        <p:spPr>
          <a:xfrm>
            <a:off x="1187624" y="30163"/>
            <a:ext cx="6912768" cy="831850"/>
          </a:xfrm>
          <a:prstGeom prst="rect">
            <a:avLst/>
          </a:prstGeom>
        </p:spPr>
        <p:txBody>
          <a:bodyPr wrap="square">
            <a:spAutoFit/>
          </a:bodyPr>
          <a:lstStyle/>
          <a:p>
            <a:pPr fontAlgn="auto">
              <a:spcBef>
                <a:spcPts val="0"/>
              </a:spcBef>
              <a:spcAft>
                <a:spcPts val="0"/>
              </a:spcAft>
              <a:defRPr/>
            </a:pPr>
            <a:r>
              <a:rPr kumimoji="0" lang="en-US" sz="2400" dirty="0">
                <a:solidFill>
                  <a:schemeClr val="accent5">
                    <a:lumMod val="10000"/>
                  </a:schemeClr>
                </a:solidFill>
                <a:latin typeface="Andalus" panose="02020603050405020304" pitchFamily="18" charset="-78"/>
                <a:ea typeface="+mn-ea"/>
                <a:cs typeface="Andalus" panose="02020603050405020304" pitchFamily="18" charset="-78"/>
              </a:rPr>
              <a:t>OMICS </a:t>
            </a:r>
            <a:r>
              <a:rPr kumimoji="0" lang="en-US" sz="2400" dirty="0" smtClean="0">
                <a:solidFill>
                  <a:schemeClr val="accent5">
                    <a:lumMod val="10000"/>
                  </a:schemeClr>
                </a:solidFill>
                <a:latin typeface="Andalus" panose="02020603050405020304" pitchFamily="18" charset="-78"/>
                <a:ea typeface="+mn-ea"/>
                <a:cs typeface="Andalus" panose="02020603050405020304" pitchFamily="18" charset="-78"/>
              </a:rPr>
              <a:t>International Open </a:t>
            </a:r>
            <a:r>
              <a:rPr kumimoji="0" lang="en-US" sz="2400" dirty="0">
                <a:solidFill>
                  <a:schemeClr val="accent5">
                    <a:lumMod val="10000"/>
                  </a:schemeClr>
                </a:solidFill>
                <a:latin typeface="Andalus" panose="02020603050405020304" pitchFamily="18" charset="-78"/>
                <a:ea typeface="+mn-ea"/>
                <a:cs typeface="Andalus" panose="02020603050405020304" pitchFamily="18" charset="-78"/>
              </a:rPr>
              <a:t>Access Membership</a:t>
            </a:r>
            <a:br>
              <a:rPr kumimoji="0" lang="en-US" sz="2400" dirty="0">
                <a:solidFill>
                  <a:schemeClr val="accent5">
                    <a:lumMod val="10000"/>
                  </a:schemeClr>
                </a:solidFill>
                <a:latin typeface="Andalus" panose="02020603050405020304" pitchFamily="18" charset="-78"/>
                <a:ea typeface="+mn-ea"/>
                <a:cs typeface="Andalus" panose="02020603050405020304" pitchFamily="18" charset="-78"/>
              </a:rPr>
            </a:br>
            <a:endParaRPr kumimoji="0" lang="en-US" sz="2400" dirty="0">
              <a:solidFill>
                <a:schemeClr val="accent5">
                  <a:lumMod val="10000"/>
                </a:schemeClr>
              </a:solidFill>
              <a:latin typeface="Andalus" panose="02020603050405020304" pitchFamily="18" charset="-78"/>
              <a:ea typeface="+mn-ea"/>
              <a:cs typeface="Andalus" panose="02020603050405020304" pitchFamily="18" charset="-78"/>
            </a:endParaRPr>
          </a:p>
        </p:txBody>
      </p:sp>
      <p:sp>
        <p:nvSpPr>
          <p:cNvPr id="7" name="Teardrop 6"/>
          <p:cNvSpPr/>
          <p:nvPr/>
        </p:nvSpPr>
        <p:spPr>
          <a:xfrm>
            <a:off x="1295400" y="630238"/>
            <a:ext cx="7696200" cy="3560762"/>
          </a:xfrm>
          <a:prstGeom prst="teardrop">
            <a:avLst/>
          </a:prstGeom>
          <a:solidFill>
            <a:schemeClr val="accent3">
              <a:lumMod val="75000"/>
            </a:schemeClr>
          </a:solidFill>
        </p:spPr>
        <p:style>
          <a:lnRef idx="1">
            <a:schemeClr val="accent5"/>
          </a:lnRef>
          <a:fillRef idx="2">
            <a:schemeClr val="accent5"/>
          </a:fillRef>
          <a:effectRef idx="1">
            <a:schemeClr val="accent5"/>
          </a:effectRef>
          <a:fontRef idx="minor">
            <a:schemeClr val="dk1"/>
          </a:fontRef>
        </p:style>
        <p:txBody>
          <a:bodyPr anchor="ctr"/>
          <a:lstStyle/>
          <a:p>
            <a:pPr fontAlgn="auto">
              <a:spcBef>
                <a:spcPts val="0"/>
              </a:spcBef>
              <a:spcAft>
                <a:spcPts val="0"/>
              </a:spcAft>
              <a:defRPr/>
            </a:pPr>
            <a:r>
              <a:rPr kumimoji="0" lang="en-US" dirty="0">
                <a:latin typeface="Calisto MT" panose="02040603050505030304" pitchFamily="18" charset="0"/>
              </a:rPr>
              <a:t>Open Access Membership with OMICS international enables </a:t>
            </a:r>
            <a:r>
              <a:rPr kumimoji="0" lang="en-US" dirty="0" smtClean="0">
                <a:latin typeface="Calisto MT" panose="02040603050505030304" pitchFamily="18" charset="0"/>
              </a:rPr>
              <a:t>academicians and</a:t>
            </a:r>
            <a:r>
              <a:rPr kumimoji="0" lang="en-US" dirty="0">
                <a:latin typeface="Calisto MT" panose="02040603050505030304" pitchFamily="18" charset="0"/>
              </a:rPr>
              <a:t> research institutions, funders and corporations to actively encourage open access in scholarly communication and the dissemination of research published by their authors.</a:t>
            </a:r>
          </a:p>
          <a:p>
            <a:pPr fontAlgn="auto">
              <a:spcBef>
                <a:spcPts val="0"/>
              </a:spcBef>
              <a:spcAft>
                <a:spcPts val="0"/>
              </a:spcAft>
              <a:defRPr/>
            </a:pPr>
            <a:r>
              <a:rPr kumimoji="0" lang="en-US" dirty="0" smtClean="0">
                <a:latin typeface="Calisto MT" panose="02040603050505030304" pitchFamily="18" charset="0"/>
              </a:rPr>
              <a:t>For </a:t>
            </a:r>
            <a:r>
              <a:rPr kumimoji="0" lang="en-US" dirty="0">
                <a:latin typeface="Calisto MT" panose="02040603050505030304" pitchFamily="18" charset="0"/>
              </a:rPr>
              <a:t>more details and benefits, click on the link below:</a:t>
            </a:r>
          </a:p>
          <a:p>
            <a:pPr fontAlgn="auto">
              <a:spcBef>
                <a:spcPts val="0"/>
              </a:spcBef>
              <a:spcAft>
                <a:spcPts val="0"/>
              </a:spcAft>
              <a:defRPr/>
            </a:pPr>
            <a:r>
              <a:rPr kumimoji="0" lang="en-US" dirty="0">
                <a:solidFill>
                  <a:schemeClr val="accent4">
                    <a:lumMod val="10000"/>
                  </a:schemeClr>
                </a:solidFill>
                <a:latin typeface="Calisto MT" panose="02040603050505030304" pitchFamily="18" charset="0"/>
                <a:hlinkClick r:id="rId4"/>
              </a:rPr>
              <a:t>http://omicsonline.org/membership.php</a:t>
            </a:r>
            <a:r>
              <a:rPr kumimoji="0" lang="en-US" dirty="0">
                <a:solidFill>
                  <a:schemeClr val="accent4">
                    <a:lumMod val="10000"/>
                  </a:schemeClr>
                </a:solidFill>
                <a:latin typeface="Calisto MT" panose="02040603050505030304" pitchFamily="18" charset="0"/>
              </a:rPr>
              <a:t> </a:t>
            </a:r>
          </a:p>
        </p:txBody>
      </p:sp>
    </p:spTree>
    <p:extLst>
      <p:ext uri="{BB962C8B-B14F-4D97-AF65-F5344CB8AC3E}">
        <p14:creationId xmlns:p14="http://schemas.microsoft.com/office/powerpoint/2010/main" val="21976672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SIGNATURE</a:t>
            </a:r>
            <a:endParaRPr lang="en-US" dirty="0"/>
          </a:p>
        </p:txBody>
      </p:sp>
      <p:sp>
        <p:nvSpPr>
          <p:cNvPr id="3" name="Content Placeholder 2"/>
          <p:cNvSpPr>
            <a:spLocks noGrp="1"/>
          </p:cNvSpPr>
          <p:nvPr>
            <p:ph idx="1"/>
          </p:nvPr>
        </p:nvSpPr>
        <p:spPr/>
        <p:txBody>
          <a:bodyPr/>
          <a:lstStyle/>
          <a:p>
            <a:r>
              <a:rPr lang="pt-PT" dirty="0"/>
              <a:t>Bruno Sarmento, PhD</a:t>
            </a:r>
            <a:r>
              <a:rPr lang="pt-PT"/>
              <a:t/>
            </a:r>
            <a:br>
              <a:rPr lang="pt-PT"/>
            </a:br>
            <a:r>
              <a:rPr lang="pt-PT" smtClean="0"/>
              <a:t>INEB </a:t>
            </a:r>
            <a:r>
              <a:rPr lang="pt-PT" dirty="0"/>
              <a:t>- Instituto de Engenharia Biomédica (</a:t>
            </a:r>
            <a:r>
              <a:rPr lang="pt-PT" u="sng" dirty="0">
                <a:hlinkClick r:id="rId2"/>
              </a:rPr>
              <a:t>www.ineb.up.pt</a:t>
            </a:r>
            <a:r>
              <a:rPr lang="pt-PT" dirty="0"/>
              <a:t>)</a:t>
            </a:r>
            <a:br>
              <a:rPr lang="pt-PT" dirty="0"/>
            </a:br>
            <a:r>
              <a:rPr lang="pt-PT" dirty="0"/>
              <a:t>Universidade do Porto Rua do Campo Alegre, 823 - 4150-180 Porto, Portugal</a:t>
            </a:r>
            <a:br>
              <a:rPr lang="pt-PT" dirty="0"/>
            </a:br>
            <a:r>
              <a:rPr lang="pt-PT" dirty="0"/>
              <a:t>Phone: +351 226074900/82, Fax: +351 226094567</a:t>
            </a:r>
            <a:br>
              <a:rPr lang="pt-PT" dirty="0"/>
            </a:br>
            <a:r>
              <a:rPr lang="pt-PT" dirty="0"/>
              <a:t>E-mail: </a:t>
            </a:r>
            <a:r>
              <a:rPr lang="pt-PT" u="sng" dirty="0">
                <a:hlinkClick r:id="rId3"/>
              </a:rPr>
              <a:t>bruno.sarmento@ineb.up.pt</a:t>
            </a:r>
            <a:endParaRPr lang="en-US" dirty="0"/>
          </a:p>
          <a:p>
            <a:endParaRPr lang="en-US" dirty="0"/>
          </a:p>
        </p:txBody>
      </p:sp>
    </p:spTree>
    <p:extLst>
      <p:ext uri="{BB962C8B-B14F-4D97-AF65-F5344CB8AC3E}">
        <p14:creationId xmlns:p14="http://schemas.microsoft.com/office/powerpoint/2010/main" val="1619522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INTEREST</a:t>
            </a:r>
            <a:endParaRPr lang="en-US" dirty="0"/>
          </a:p>
        </p:txBody>
      </p:sp>
      <p:sp>
        <p:nvSpPr>
          <p:cNvPr id="3" name="Content Placeholder 2"/>
          <p:cNvSpPr>
            <a:spLocks noGrp="1"/>
          </p:cNvSpPr>
          <p:nvPr>
            <p:ph idx="1"/>
          </p:nvPr>
        </p:nvSpPr>
        <p:spPr/>
        <p:txBody>
          <a:bodyPr/>
          <a:lstStyle/>
          <a:p>
            <a:r>
              <a:rPr lang="en-US" dirty="0"/>
              <a:t>Development of new drug delivery systems using colloidal nanoparticles Therapeutic polymers for drug delivery Therapeutic polymers as new targeted cancer systems Methods of micro and </a:t>
            </a:r>
            <a:r>
              <a:rPr lang="en-US" dirty="0" err="1"/>
              <a:t>nanoencapsulation</a:t>
            </a:r>
            <a:r>
              <a:rPr lang="en-US" dirty="0"/>
              <a:t> of biotech drugs </a:t>
            </a:r>
            <a:r>
              <a:rPr lang="en-US" dirty="0" err="1"/>
              <a:t>Biosimilars</a:t>
            </a:r>
            <a:r>
              <a:rPr lang="en-US" dirty="0"/>
              <a:t> Physical and chemical characterization of pharmaceutical dosage forms (DSC, FTIR, CD, PCS, LDA, SEM, TEM, AFM, HPLC, UV) Structural characterization of proteins In vitro and in vivo models of drug bioavailability through gastrointestinal barrier Cell-culture models for drug absorption studies In vitro and in vivo models of drug bioavailability Biomaterials Cell-material interaction Advanced Light Microscopy and Flow </a:t>
            </a:r>
            <a:r>
              <a:rPr lang="en-US" dirty="0" err="1"/>
              <a:t>Cytometry</a:t>
            </a:r>
            <a:r>
              <a:rPr lang="en-US" dirty="0"/>
              <a:t>.</a:t>
            </a:r>
          </a:p>
        </p:txBody>
      </p:sp>
    </p:spTree>
    <p:extLst>
      <p:ext uri="{BB962C8B-B14F-4D97-AF65-F5344CB8AC3E}">
        <p14:creationId xmlns:p14="http://schemas.microsoft.com/office/powerpoint/2010/main" val="2160652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                          HPLC </a:t>
            </a:r>
            <a:endParaRPr lang="en-US" dirty="0">
              <a:latin typeface="Times New Roman" pitchFamily="18" charset="0"/>
              <a:cs typeface="Times New Roman" pitchFamily="18" charset="0"/>
            </a:endParaRPr>
          </a:p>
        </p:txBody>
      </p:sp>
      <p:pic>
        <p:nvPicPr>
          <p:cNvPr id="6" name="Picture 2" descr="C:\Users\indrani-p\Desktop\hplc-high-performance-liquid-chromatography-25-72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600200"/>
            <a:ext cx="8686799"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554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868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9777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5105400"/>
          </a:xfrm>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7630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3352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686799"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106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146" name="Picture 2" descr="C:\Users\indrani-p\Desktop\hplc-presentation-final-4-72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8381999"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707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C:\Users\indrani-p\Desktop\hplc-presentation-final-5-7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71600"/>
            <a:ext cx="8686800" cy="5333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501232"/>
      </p:ext>
    </p:extLst>
  </p:cSld>
  <p:clrMapOvr>
    <a:masterClrMapping/>
  </p:clrMapOvr>
</p:sld>
</file>

<file path=ppt/theme/theme1.xml><?xml version="1.0" encoding="utf-8"?>
<a:theme xmlns:a="http://schemas.openxmlformats.org/drawingml/2006/main" name="Thatch">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74</TotalTime>
  <Words>449</Words>
  <Application>Microsoft Office PowerPoint</Application>
  <PresentationFormat>On-screen Show (4:3)</PresentationFormat>
  <Paragraphs>17</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Thatch</vt:lpstr>
      <vt:lpstr>Bruno Sarmento</vt:lpstr>
      <vt:lpstr>BIOGRAPHY</vt:lpstr>
      <vt:lpstr>RESEARCH INTEREST</vt:lpstr>
      <vt:lpstr>                          HPLC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SIGNATURE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Indrani Peddi</dc:creator>
  <cp:lastModifiedBy>omics</cp:lastModifiedBy>
  <cp:revision>17</cp:revision>
  <dcterms:created xsi:type="dcterms:W3CDTF">2006-08-16T00:00:00Z</dcterms:created>
  <dcterms:modified xsi:type="dcterms:W3CDTF">2015-10-13T11:53:43Z</dcterms:modified>
</cp:coreProperties>
</file>