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9" r:id="rId2"/>
    <p:sldId id="260" r:id="rId3"/>
    <p:sldId id="262" r:id="rId4"/>
    <p:sldId id="263" r:id="rId5"/>
    <p:sldId id="264" r:id="rId6"/>
    <p:sldId id="276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8" r:id="rId17"/>
    <p:sldId id="27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F6D3B-EF77-4B53-B2EE-4C1A672E4C48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3C7A7D-9D4C-4FB7-B622-830648EA7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403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C7A7D-9D4C-4FB7-B622-830648EA755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58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0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87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81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5C0FD-222C-4B2E-B090-F71543498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14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23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8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45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26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14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32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174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03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070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s://www.google.com/search?q=Research+Institute+for+Development+(IRD)&amp;ie=utf-8&amp;oe=utf-8&amp;aq=t&amp;rls=org.mozilla:en-US:official&amp;client=firefox-a&amp;channel=fflb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micsonline.org/membership.php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mounika\Desktop\EB PICS\Grass-and-sun-ppt-backgrounds-1000x7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142875"/>
            <a:ext cx="9525000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mounika\Desktop\EB PICS\pau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142876"/>
            <a:ext cx="2552700" cy="296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8600" y="2828836"/>
            <a:ext cx="89154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Calatayud Paul-Andre</a:t>
            </a:r>
          </a:p>
          <a:p>
            <a:pPr algn="ctr"/>
            <a:r>
              <a:rPr lang="en-US" sz="2800" dirty="0" smtClean="0"/>
              <a:t>Senior </a:t>
            </a:r>
            <a:r>
              <a:rPr lang="en-US" sz="2800" dirty="0"/>
              <a:t>Research Scientist</a:t>
            </a:r>
            <a:br>
              <a:rPr lang="en-US" sz="2800" dirty="0"/>
            </a:br>
            <a:r>
              <a:rPr lang="en-US" sz="2800" dirty="0">
                <a:hlinkClick r:id="rId4"/>
              </a:rPr>
              <a:t>Research Institute for </a:t>
            </a:r>
            <a:r>
              <a:rPr lang="en-US" sz="2800" dirty="0" smtClean="0">
                <a:hlinkClick r:id="rId4"/>
              </a:rPr>
              <a:t>Development (IRD</a:t>
            </a:r>
            <a:r>
              <a:rPr lang="en-US" sz="2800" dirty="0">
                <a:hlinkClick r:id="rId4"/>
              </a:rPr>
              <a:t>)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French Institute</a:t>
            </a:r>
            <a:br>
              <a:rPr lang="en-US" sz="2800" dirty="0"/>
            </a:br>
            <a:r>
              <a:rPr lang="en-US" sz="2800" dirty="0" smtClean="0"/>
              <a:t>France.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b="1" dirty="0"/>
              <a:t>Editorial </a:t>
            </a:r>
            <a:r>
              <a:rPr lang="en-US" sz="2800" b="1" dirty="0" smtClean="0"/>
              <a:t>Board Member</a:t>
            </a:r>
            <a:endParaRPr lang="en-US" sz="2800" b="1" dirty="0"/>
          </a:p>
          <a:p>
            <a:pPr algn="ctr"/>
            <a:r>
              <a:rPr lang="en-US" sz="2800" dirty="0" smtClean="0"/>
              <a:t>Entomology</a:t>
            </a:r>
            <a:r>
              <a:rPr lang="en-US" sz="2800" dirty="0"/>
              <a:t>, Ornithology &amp; Herpetology: Current Research</a:t>
            </a:r>
          </a:p>
          <a:p>
            <a:pPr algn="ctr"/>
            <a:endParaRPr lang="en-US" sz="2400" dirty="0"/>
          </a:p>
        </p:txBody>
      </p:sp>
      <p:pic>
        <p:nvPicPr>
          <p:cNvPr id="3076" name="Picture 4" descr="C:\Users\mounika\Desktop\EB PICS\index.jpg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-142876"/>
            <a:ext cx="6972301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7594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 descr="C:\Users\mounika\Desktop\EB PICS\Grass-and-sun-ppt-backgrounds-1000x7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142875"/>
            <a:ext cx="9525000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1000" y="0"/>
            <a:ext cx="48896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4800" b="1" i="1" dirty="0"/>
              <a:t>Worker Bees</a:t>
            </a:r>
            <a:endParaRPr lang="en-US" sz="4800" i="1" dirty="0"/>
          </a:p>
        </p:txBody>
      </p:sp>
      <p:sp>
        <p:nvSpPr>
          <p:cNvPr id="5" name="Rectangle 4"/>
          <p:cNvSpPr/>
          <p:nvPr/>
        </p:nvSpPr>
        <p:spPr>
          <a:xfrm>
            <a:off x="685800" y="1600199"/>
            <a:ext cx="61722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dirty="0"/>
              <a:t>Lifetime = six weeks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en-US" sz="3200" dirty="0"/>
              <a:t>Workers feed honey and pollen to queen, drones, and larvae- during this stage, they are called: nurse bees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en-US" sz="3200" b="1" dirty="0"/>
              <a:t>Royal jelly-</a:t>
            </a:r>
            <a:r>
              <a:rPr lang="en-US" altLang="en-US" sz="3200" dirty="0"/>
              <a:t> high-protein substance worker bees feed to the quee</a:t>
            </a:r>
            <a:r>
              <a:rPr lang="en-US" altLang="en-US" sz="4000" dirty="0"/>
              <a:t>n and youngest larvae</a:t>
            </a:r>
          </a:p>
        </p:txBody>
      </p:sp>
    </p:spTree>
    <p:extLst>
      <p:ext uri="{BB962C8B-B14F-4D97-AF65-F5344CB8AC3E}">
        <p14:creationId xmlns:p14="http://schemas.microsoft.com/office/powerpoint/2010/main" val="2846585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 descr="C:\Users\mounika\Desktop\EB PICS\Grass-and-sun-ppt-backgrounds-1000x7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142875"/>
            <a:ext cx="9525000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8600" y="0"/>
            <a:ext cx="50420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5400" b="1" dirty="0"/>
              <a:t>Worker Bees</a:t>
            </a:r>
            <a:endParaRPr lang="en-US" sz="5400" dirty="0"/>
          </a:p>
        </p:txBody>
      </p:sp>
      <p:sp>
        <p:nvSpPr>
          <p:cNvPr id="5" name="Rectangle 4"/>
          <p:cNvSpPr/>
          <p:nvPr/>
        </p:nvSpPr>
        <p:spPr>
          <a:xfrm>
            <a:off x="0" y="923331"/>
            <a:ext cx="93345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4000" dirty="0"/>
              <a:t>When a worker bee stings another animal, it dies a day or two later </a:t>
            </a:r>
          </a:p>
        </p:txBody>
      </p:sp>
      <p:pic>
        <p:nvPicPr>
          <p:cNvPr id="7" name="Picture 7" descr="Three Types of Bee in Each Colon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819400"/>
            <a:ext cx="7010400" cy="387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7045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6" name="Picture 2" descr="C:\Users\mounika\Desktop\EB PICS\Grass-and-sun-ppt-backgrounds-1000x7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-30171"/>
            <a:ext cx="9525000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2401" y="249382"/>
            <a:ext cx="52396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4400" b="1" i="1" dirty="0"/>
              <a:t>The Queen Bee</a:t>
            </a:r>
            <a:endParaRPr lang="en-US" sz="4400" i="1" dirty="0"/>
          </a:p>
        </p:txBody>
      </p:sp>
      <p:sp>
        <p:nvSpPr>
          <p:cNvPr id="5" name="Rectangle 4"/>
          <p:cNvSpPr/>
          <p:nvPr/>
        </p:nvSpPr>
        <p:spPr>
          <a:xfrm>
            <a:off x="152401" y="1447800"/>
            <a:ext cx="9067799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Queens </a:t>
            </a:r>
            <a:r>
              <a:rPr lang="en-US" altLang="en-US" sz="2800" dirty="0"/>
              <a:t>develop from larvae that are constantly feed </a:t>
            </a:r>
            <a:r>
              <a:rPr lang="en-US" altLang="en-US" sz="2800" b="1" dirty="0"/>
              <a:t>royal jelly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800" dirty="0"/>
              <a:t>Queens mature and secrete a</a:t>
            </a:r>
            <a:r>
              <a:rPr lang="en-US" altLang="en-US" sz="2800" b="1" dirty="0"/>
              <a:t> </a:t>
            </a:r>
            <a:r>
              <a:rPr lang="en-US" altLang="en-US" sz="2800" dirty="0"/>
              <a:t>pheromone called the</a:t>
            </a:r>
            <a:r>
              <a:rPr lang="en-US" altLang="en-US" sz="2800" b="1" dirty="0"/>
              <a:t> queen factor- </a:t>
            </a:r>
            <a:r>
              <a:rPr lang="en-US" altLang="en-US" sz="2800" dirty="0"/>
              <a:t>prevents other female larvae from developing into </a:t>
            </a:r>
            <a:r>
              <a:rPr lang="en-US" altLang="en-US" sz="2800" dirty="0" smtClean="0"/>
              <a:t>queens.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800" dirty="0"/>
              <a:t>Queens usually mate once, but lay thousands of eggs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800" dirty="0"/>
              <a:t>Queens role is to </a:t>
            </a:r>
            <a:r>
              <a:rPr lang="en-US" altLang="en-US" sz="2800" dirty="0" smtClean="0"/>
              <a:t>reproduce.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800" dirty="0"/>
              <a:t>Hive becomes over-crowded, and the queen bee will leave taking worker bees with her causing a </a:t>
            </a:r>
            <a:r>
              <a:rPr lang="en-US" altLang="en-US" sz="2800" dirty="0" smtClean="0"/>
              <a:t>swarm.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800" dirty="0"/>
              <a:t>They search for a new location to build a new hive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endParaRPr lang="en-US" altLang="en-US" dirty="0"/>
          </a:p>
        </p:txBody>
      </p:sp>
      <p:pic>
        <p:nvPicPr>
          <p:cNvPr id="7" name="Picture 5" descr="Queen-Bee-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-90517"/>
            <a:ext cx="2601190" cy="1611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9295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410" name="Picture 2" descr="C:\Users\mounika\Desktop\EB PICS\Grass-and-sun-ppt-backgrounds-1000x7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142875"/>
            <a:ext cx="9525000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57736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i="1" dirty="0"/>
              <a:t>The Dances of the Bees</a:t>
            </a:r>
            <a:endParaRPr lang="en-US" sz="3200" i="1" dirty="0"/>
          </a:p>
        </p:txBody>
      </p:sp>
      <p:sp>
        <p:nvSpPr>
          <p:cNvPr id="5" name="Rectangle 4"/>
          <p:cNvSpPr/>
          <p:nvPr/>
        </p:nvSpPr>
        <p:spPr>
          <a:xfrm>
            <a:off x="152400" y="914400"/>
            <a:ext cx="58661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/>
              <a:t>Round dance- food near hive</a:t>
            </a:r>
          </a:p>
        </p:txBody>
      </p:sp>
      <p:pic>
        <p:nvPicPr>
          <p:cNvPr id="8" name="Picture 5" descr="wagg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76400"/>
            <a:ext cx="5638800" cy="460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7352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4" name="Picture 2" descr="C:\Users\mounika\Desktop\EB PICS\Grass-and-sun-ppt-backgrounds-1000x7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142875"/>
            <a:ext cx="9525000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-190500" y="152400"/>
            <a:ext cx="59641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4400" b="1" i="1" dirty="0"/>
              <a:t>The Dances of the Bees</a:t>
            </a:r>
            <a:endParaRPr lang="en-US" sz="4400" b="1" i="1" dirty="0"/>
          </a:p>
        </p:txBody>
      </p:sp>
      <p:sp>
        <p:nvSpPr>
          <p:cNvPr id="5" name="Rectangle 4"/>
          <p:cNvSpPr/>
          <p:nvPr/>
        </p:nvSpPr>
        <p:spPr>
          <a:xfrm>
            <a:off x="152401" y="1066800"/>
            <a:ext cx="60778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/>
              <a:t>Waggle dance- food far from hive</a:t>
            </a:r>
          </a:p>
        </p:txBody>
      </p:sp>
      <p:pic>
        <p:nvPicPr>
          <p:cNvPr id="7" name="Picture 5" descr="2675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1828800"/>
            <a:ext cx="5867400" cy="452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9039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458" name="Picture 2" descr="C:\Users\mounika\Desktop\EB PICS\Grass-and-sun-ppt-backgrounds-1000x7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142875"/>
            <a:ext cx="9525000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8599" y="0"/>
            <a:ext cx="53160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4400" b="1" dirty="0"/>
              <a:t>Altruistic Behavior</a:t>
            </a:r>
            <a:endParaRPr lang="en-US" sz="4400" dirty="0"/>
          </a:p>
        </p:txBody>
      </p:sp>
      <p:sp>
        <p:nvSpPr>
          <p:cNvPr id="5" name="Rectangle 4"/>
          <p:cNvSpPr/>
          <p:nvPr/>
        </p:nvSpPr>
        <p:spPr>
          <a:xfrm>
            <a:off x="228600" y="914400"/>
            <a:ext cx="6629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4000" b="1" dirty="0"/>
              <a:t>Altruistic behavior-</a:t>
            </a:r>
            <a:r>
              <a:rPr lang="en-US" altLang="en-US" sz="4000" dirty="0"/>
              <a:t> aiding of other individuals at one’s own risk or expense </a:t>
            </a:r>
          </a:p>
          <a:p>
            <a:r>
              <a:rPr lang="en-US" altLang="en-US" sz="4000" dirty="0"/>
              <a:t>Example: sting and cause death</a:t>
            </a:r>
          </a:p>
          <a:p>
            <a:r>
              <a:rPr lang="en-US" altLang="en-US" sz="4000" b="1" dirty="0"/>
              <a:t>Kin selection-</a:t>
            </a:r>
            <a:r>
              <a:rPr lang="en-US" altLang="en-US" sz="4000" dirty="0"/>
              <a:t> mechanism of propagating one’s own genes by helping a related individual reproduce</a:t>
            </a:r>
          </a:p>
        </p:txBody>
      </p:sp>
    </p:spTree>
    <p:extLst>
      <p:ext uri="{BB962C8B-B14F-4D97-AF65-F5344CB8AC3E}">
        <p14:creationId xmlns:p14="http://schemas.microsoft.com/office/powerpoint/2010/main" val="840512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506" name="Picture 2" descr="C:\Users\mounika\Desktop\EB PICS\Grass-and-sun-ppt-backgrounds-1000x7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7368" cy="6868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2400" y="76200"/>
            <a:ext cx="51235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/>
              <a:t>Approved By</a:t>
            </a:r>
            <a:endParaRPr lang="en-US" sz="4800" dirty="0"/>
          </a:p>
        </p:txBody>
      </p:sp>
      <p:sp>
        <p:nvSpPr>
          <p:cNvPr id="5" name="Rectangle 4"/>
          <p:cNvSpPr/>
          <p:nvPr/>
        </p:nvSpPr>
        <p:spPr>
          <a:xfrm>
            <a:off x="152401" y="3244334"/>
            <a:ext cx="4114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/>
              <a:t>E-signature:</a:t>
            </a:r>
            <a:r>
              <a:rPr lang="en-US" sz="4800" dirty="0"/>
              <a:t> </a:t>
            </a:r>
          </a:p>
        </p:txBody>
      </p:sp>
      <p:pic>
        <p:nvPicPr>
          <p:cNvPr id="6" name="Espace réservé du contenu 5" descr="Signature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99" b="4299"/>
          <a:stretch>
            <a:fillRect/>
          </a:stretch>
        </p:blipFill>
        <p:spPr>
          <a:xfrm>
            <a:off x="2514600" y="4724400"/>
            <a:ext cx="1951789" cy="1073409"/>
          </a:xfrm>
        </p:spPr>
      </p:pic>
    </p:spTree>
    <p:extLst>
      <p:ext uri="{BB962C8B-B14F-4D97-AF65-F5344CB8AC3E}">
        <p14:creationId xmlns:p14="http://schemas.microsoft.com/office/powerpoint/2010/main" val="38076039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482" name="Picture 2" descr="C:\Users\mounika\Desktop\EB PICS\Grass-and-sun-ppt-backgrounds-1000x7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142875"/>
            <a:ext cx="9525000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ounika\Desktop\EB PICS\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90500" y="3505200"/>
            <a:ext cx="95250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2400" y="1"/>
            <a:ext cx="8839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accent5">
                    <a:lumMod val="10000"/>
                  </a:schemeClr>
                </a:solidFill>
                <a:latin typeface="Andalus" panose="02020603050405020304" pitchFamily="18" charset="-78"/>
                <a:ea typeface="Osaka" charset="-128"/>
                <a:cs typeface="Andalus" panose="02020603050405020304" pitchFamily="18" charset="-78"/>
              </a:rPr>
              <a:t>OMICS Group </a:t>
            </a:r>
            <a:r>
              <a:rPr lang="en-US" sz="3600" b="1" dirty="0">
                <a:solidFill>
                  <a:schemeClr val="accent5">
                    <a:lumMod val="10000"/>
                  </a:schemeClr>
                </a:solidFill>
                <a:latin typeface="Andalus" panose="02020603050405020304" pitchFamily="18" charset="-78"/>
                <a:ea typeface="Osaka" charset="-128"/>
                <a:cs typeface="Andalus" panose="02020603050405020304" pitchFamily="18" charset="-78"/>
              </a:rPr>
              <a:t>Open Access Membership</a:t>
            </a:r>
            <a:br>
              <a:rPr lang="en-US" sz="3600" b="1" dirty="0">
                <a:solidFill>
                  <a:schemeClr val="accent5">
                    <a:lumMod val="10000"/>
                  </a:schemeClr>
                </a:solidFill>
                <a:latin typeface="Andalus" panose="02020603050405020304" pitchFamily="18" charset="-78"/>
                <a:ea typeface="Osaka" charset="-128"/>
                <a:cs typeface="Andalus" panose="02020603050405020304" pitchFamily="18" charset="-78"/>
              </a:rPr>
            </a:br>
            <a:r>
              <a:rPr lang="en-US" sz="3600" b="1" dirty="0">
                <a:solidFill>
                  <a:schemeClr val="accent5">
                    <a:lumMod val="10000"/>
                  </a:schemeClr>
                </a:solidFill>
                <a:latin typeface="Andalus" panose="02020603050405020304" pitchFamily="18" charset="-78"/>
                <a:ea typeface="Osaka" charset="-128"/>
                <a:cs typeface="Andalus" panose="02020603050405020304" pitchFamily="18" charset="-78"/>
              </a:rPr>
              <a:t/>
            </a:r>
            <a:br>
              <a:rPr lang="en-US" sz="3600" b="1" dirty="0">
                <a:solidFill>
                  <a:schemeClr val="accent5">
                    <a:lumMod val="10000"/>
                  </a:schemeClr>
                </a:solidFill>
                <a:latin typeface="Andalus" panose="02020603050405020304" pitchFamily="18" charset="-78"/>
                <a:ea typeface="Osaka" charset="-128"/>
                <a:cs typeface="Andalus" panose="02020603050405020304" pitchFamily="18" charset="-78"/>
              </a:rPr>
            </a:br>
            <a:r>
              <a:rPr lang="en-US" dirty="0">
                <a:latin typeface="Calisto MT" panose="02040603050505030304" pitchFamily="18" charset="0"/>
              </a:rPr>
              <a:t>OMICS </a:t>
            </a:r>
            <a:r>
              <a:rPr lang="en-US" dirty="0" smtClean="0">
                <a:latin typeface="Calisto MT" panose="02040603050505030304" pitchFamily="18" charset="0"/>
              </a:rPr>
              <a:t>INTERNATIONAL </a:t>
            </a:r>
            <a:r>
              <a:rPr lang="en-US" dirty="0">
                <a:latin typeface="Calisto MT" panose="02040603050505030304" pitchFamily="18" charset="0"/>
              </a:rPr>
              <a:t>Open Access Membership enables academic and research institutions, funders and corporations to actively encourage open access in scholarly communication and the dissemination of research published by their authors.</a:t>
            </a:r>
            <a:br>
              <a:rPr lang="en-US" dirty="0">
                <a:latin typeface="Calisto MT" panose="02040603050505030304" pitchFamily="18" charset="0"/>
              </a:rPr>
            </a:br>
            <a:r>
              <a:rPr lang="en-US" dirty="0">
                <a:latin typeface="Calisto MT" panose="02040603050505030304" pitchFamily="18" charset="0"/>
              </a:rPr>
              <a:t>For more details and benefits, click on the link below:</a:t>
            </a:r>
            <a:br>
              <a:rPr lang="en-US" dirty="0">
                <a:latin typeface="Calisto MT" panose="02040603050505030304" pitchFamily="18" charset="0"/>
              </a:rPr>
            </a:b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Calisto MT" panose="02040603050505030304" pitchFamily="18" charset="0"/>
                <a:hlinkClick r:id="rId4"/>
              </a:rPr>
              <a:t>http://omicsonline.org/membership.php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Calisto MT" panose="02040603050505030304" pitchFamily="18" charset="0"/>
              </a:rPr>
              <a:t> </a:t>
            </a:r>
            <a:br>
              <a:rPr lang="en-US" dirty="0">
                <a:solidFill>
                  <a:schemeClr val="accent4">
                    <a:lumMod val="10000"/>
                  </a:schemeClr>
                </a:solidFill>
                <a:latin typeface="Calisto MT" panose="0204060305050503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98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0" y="1571625"/>
          <a:ext cx="3463747" cy="4583928"/>
        </p:xfrm>
        <a:graphic>
          <a:graphicData uri="http://schemas.openxmlformats.org/drawingml/2006/table">
            <a:tbl>
              <a:tblPr/>
              <a:tblGrid>
                <a:gridCol w="3463747"/>
              </a:tblGrid>
              <a:tr h="4316780">
                <a:tc>
                  <a:txBody>
                    <a:bodyPr/>
                    <a:lstStyle/>
                    <a:p>
                      <a:r>
                        <a:rPr lang="en-US" sz="1300" dirty="0"/>
                        <a:t>Dr. Calatayud is a Senior Research Scientist of Research Institute for Development (IRD), a French Institute. A native of France, he has experienced field and laboratory studies in South America at CIAT (Colombia) and Africa at ICIPE (Kenya). Dr. Calatayud is an entomologist with experience in insect-plant interactions (including the third trophic level, the parasitoids) ; insect behaviour and insect/plant chemistry (including volatiles). He has published more than 50 papers in refereed journals, written 4 books and 3 book chapters. His professional services include: referee of several international journals (e.g. Bulletin of Entomological Research, Crop Protection, </a:t>
                      </a:r>
                      <a:r>
                        <a:rPr lang="en-US" sz="1300" dirty="0" err="1"/>
                        <a:t>Entomologia</a:t>
                      </a:r>
                      <a:r>
                        <a:rPr lang="en-US" sz="1300" dirty="0"/>
                        <a:t> Experimentalis et Applicata, European Journal of Entomology, Florida Entomologist, Journal of Agriculture and Food Chemistry, Journal of Applied Entomology, Journal of Insect Behavior, Physiological Entomology); Member, Editorial board of ISRN Entomology and International Journal of Insect Science, Science Advisory Panel, International </a:t>
                      </a:r>
                      <a:r>
                        <a:rPr lang="en-US" sz="1300" dirty="0" err="1"/>
                        <a:t>Fundation</a:t>
                      </a:r>
                      <a:r>
                        <a:rPr lang="en-US" sz="1300" dirty="0"/>
                        <a:t> for Science (IFS, Sweden).</a:t>
                      </a:r>
                    </a:p>
                  </a:txBody>
                  <a:tcPr marL="6792" marR="6792" marT="6792" marB="679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183">
                <a:tc>
                  <a:txBody>
                    <a:bodyPr/>
                    <a:lstStyle/>
                    <a:p>
                      <a:r>
                        <a:rPr lang="en-US" sz="1300" dirty="0">
                          <a:effectLst/>
                        </a:rPr>
                        <a:t> </a:t>
                      </a:r>
                    </a:p>
                  </a:txBody>
                  <a:tcPr marL="6792" marR="6792" marT="6792" marB="67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098" name="Picture 2" descr="C:\Users\mounika\Desktop\EB PICS\Grass-and-sun-ppt-backgrounds-1000x7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142875"/>
            <a:ext cx="9525000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mounika\Desktop\EB PICS\biography-book-lock-key-private-security-concept-d-render-illustration-4222230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-170584"/>
            <a:ext cx="2705100" cy="20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1861417"/>
            <a:ext cx="8534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	</a:t>
            </a:r>
            <a:r>
              <a:rPr lang="en-US" sz="2000" dirty="0" smtClean="0"/>
              <a:t>Dr</a:t>
            </a:r>
            <a:r>
              <a:rPr lang="en-US" sz="2000" dirty="0"/>
              <a:t>. Calatayud is a Senior Research Scientist of Research Institute for Development (IRD), a French Institute. A native of France, he has experienced field and laboratory studies in South America at CIAT (Colombia) and Africa at ICIPE (Kenya). Dr. Calatayud is an entomologist with experience in insect-plant interactions (including the third trophic level, the parasitoids) ; insect behaviour and insect/plant chemistry (including volatiles). He has published more than </a:t>
            </a:r>
            <a:r>
              <a:rPr lang="en-US" sz="2000" dirty="0" smtClean="0"/>
              <a:t>60 </a:t>
            </a:r>
            <a:r>
              <a:rPr lang="en-US" sz="2000" dirty="0"/>
              <a:t>papers in refereed journals, written 4 books and </a:t>
            </a:r>
            <a:r>
              <a:rPr lang="en-US" sz="2000" dirty="0" smtClean="0"/>
              <a:t>9 </a:t>
            </a:r>
            <a:r>
              <a:rPr lang="en-US" sz="2000" dirty="0"/>
              <a:t>book chapters. His professional services include: referee of several international journals (e.g. Bulletin of Entomological Research, Crop Protection, </a:t>
            </a:r>
            <a:r>
              <a:rPr lang="en-US" sz="2000" dirty="0" smtClean="0"/>
              <a:t>Entomological Experimentalis </a:t>
            </a:r>
            <a:r>
              <a:rPr lang="en-US" sz="2000" dirty="0"/>
              <a:t>et Applicata, European Journal of Entomology, Florida Entomologist, Journal of Agriculture and Food Chemistry, Journal of Applied Entomology, Journal of Insect Behavior, Physiological Entomology); Member, Editorial board of ISRN Entomology and International Journal of Insect Science, Science Advisory Panel, International </a:t>
            </a:r>
            <a:r>
              <a:rPr lang="en-US" sz="2000" dirty="0" smtClean="0"/>
              <a:t>Foundation </a:t>
            </a:r>
            <a:r>
              <a:rPr lang="en-US" sz="2000" dirty="0"/>
              <a:t>for Science (IFS, Sweden).</a:t>
            </a:r>
          </a:p>
        </p:txBody>
      </p:sp>
      <p:sp>
        <p:nvSpPr>
          <p:cNvPr id="9" name="Rectangle 8"/>
          <p:cNvSpPr/>
          <p:nvPr/>
        </p:nvSpPr>
        <p:spPr>
          <a:xfrm>
            <a:off x="152400" y="152400"/>
            <a:ext cx="49811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latin typeface="+mj-lt"/>
              </a:rPr>
              <a:t>Biography</a:t>
            </a:r>
          </a:p>
        </p:txBody>
      </p:sp>
    </p:spTree>
    <p:extLst>
      <p:ext uri="{BB962C8B-B14F-4D97-AF65-F5344CB8AC3E}">
        <p14:creationId xmlns:p14="http://schemas.microsoft.com/office/powerpoint/2010/main" val="2011851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2" descr="C:\Users\mounika\Desktop\EB PICS\Grass-and-sun-ppt-backgrounds-1000x7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142875"/>
            <a:ext cx="9525000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2400" y="0"/>
            <a:ext cx="532465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/>
              <a:t>Research Interest</a:t>
            </a:r>
          </a:p>
        </p:txBody>
      </p:sp>
      <p:pic>
        <p:nvPicPr>
          <p:cNvPr id="7171" name="Picture 3" descr="C:\Users\mounika\Desktop\EB PICS\images.1jp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436" y="-15673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52400" y="1219200"/>
            <a:ext cx="8001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sz="2800" dirty="0"/>
              <a:t>Plant physiology linked to insect </a:t>
            </a:r>
            <a:r>
              <a:rPr lang="en-US" sz="2800" dirty="0" smtClean="0"/>
              <a:t>resistance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sz="2800" dirty="0" smtClean="0"/>
              <a:t>Insect-plant </a:t>
            </a:r>
            <a:r>
              <a:rPr lang="en-US" sz="2800" dirty="0"/>
              <a:t>interactions </a:t>
            </a:r>
            <a:r>
              <a:rPr lang="en-US" sz="2800" dirty="0" smtClean="0"/>
              <a:t>study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sz="2800" dirty="0" smtClean="0"/>
              <a:t>Insect </a:t>
            </a:r>
            <a:r>
              <a:rPr lang="en-US" sz="2800" dirty="0"/>
              <a:t>behaviour and insect </a:t>
            </a:r>
            <a:r>
              <a:rPr lang="en-US" sz="2800" dirty="0" smtClean="0"/>
              <a:t>physiology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sz="2800" dirty="0" smtClean="0"/>
              <a:t>Host </a:t>
            </a:r>
            <a:r>
              <a:rPr lang="en-US" sz="2800" dirty="0"/>
              <a:t>selection and acceptance </a:t>
            </a:r>
            <a:r>
              <a:rPr lang="en-US" sz="2800" dirty="0" smtClean="0"/>
              <a:t>by Lepidoptera </a:t>
            </a:r>
            <a:r>
              <a:rPr lang="en-US" sz="2800" dirty="0"/>
              <a:t>and parasitoids</a:t>
            </a:r>
          </a:p>
        </p:txBody>
      </p:sp>
    </p:spTree>
    <p:extLst>
      <p:ext uri="{BB962C8B-B14F-4D97-AF65-F5344CB8AC3E}">
        <p14:creationId xmlns:p14="http://schemas.microsoft.com/office/powerpoint/2010/main" val="1115577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C:\Users\mounika\Desktop\EB PICS\Grass-and-sun-ppt-backgrounds-1000x7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627" y="-285750"/>
            <a:ext cx="9525000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-6927" y="0"/>
            <a:ext cx="54062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5400" b="1" i="1" dirty="0" smtClean="0"/>
              <a:t>INSECT BEHAVIOR</a:t>
            </a:r>
            <a:endParaRPr lang="en-US" altLang="en-US" sz="5400" b="1" i="1" dirty="0"/>
          </a:p>
        </p:txBody>
      </p:sp>
      <p:pic>
        <p:nvPicPr>
          <p:cNvPr id="8195" name="Picture 3" descr="C:\Users\mounika\Desktop\EB PICS\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628" y="923330"/>
            <a:ext cx="4083628" cy="2810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Users\mounika\Desktop\EB PICS\1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733800"/>
            <a:ext cx="4907973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 descr="C:\Users\mounika\Desktop\EB PICS\1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628" y="3886200"/>
            <a:ext cx="4159828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9" name="Picture 7" descr="C:\Users\mounika\Desktop\EB PICS\13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923330"/>
            <a:ext cx="4800600" cy="2810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9322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C:\Users\mounika\Desktop\EB PICS\Grass-and-sun-ppt-backgrounds-1000x7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-142875"/>
            <a:ext cx="9525000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8600" y="0"/>
            <a:ext cx="5192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5400" b="1" dirty="0"/>
              <a:t>Communication</a:t>
            </a:r>
            <a:endParaRPr lang="en-US" sz="5400" dirty="0"/>
          </a:p>
        </p:txBody>
      </p:sp>
      <p:sp>
        <p:nvSpPr>
          <p:cNvPr id="5" name="Rectangle 4"/>
          <p:cNvSpPr/>
          <p:nvPr/>
        </p:nvSpPr>
        <p:spPr>
          <a:xfrm>
            <a:off x="-152400" y="1066800"/>
            <a:ext cx="8001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/>
              <a:t>Pheromone, light, &amp; sound</a:t>
            </a:r>
          </a:p>
          <a:p>
            <a:pPr marL="57150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800" b="1" dirty="0"/>
              <a:t>Pheromone</a:t>
            </a:r>
            <a:r>
              <a:rPr lang="en-US" altLang="en-US" sz="2800" dirty="0"/>
              <a:t>- chemical released by an animals that affects the behavior or development of other members of the same species through the sense of smell or taste</a:t>
            </a:r>
          </a:p>
          <a:p>
            <a:r>
              <a:rPr lang="en-US" altLang="en-US" sz="2800" dirty="0"/>
              <a:t>Example: ant trails- following a </a:t>
            </a:r>
            <a:r>
              <a:rPr lang="en-US" altLang="en-US" sz="2800" dirty="0" smtClean="0"/>
              <a:t>pheromone.</a:t>
            </a:r>
            <a:r>
              <a:rPr lang="en-US" altLang="en-US" sz="2800" dirty="0"/>
              <a:t> </a:t>
            </a:r>
            <a:endParaRPr lang="en-US" alt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Sound- </a:t>
            </a:r>
            <a:r>
              <a:rPr lang="en-US" altLang="en-US" sz="2800" dirty="0"/>
              <a:t>chirping of insects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/>
              <a:t>Attract mates &amp; warn other males away from territories</a:t>
            </a:r>
          </a:p>
          <a:p>
            <a:r>
              <a:rPr lang="en-US" altLang="en-US" sz="2800" dirty="0"/>
              <a:t>Example: crickets use sound by rubbing a scraper located on one forewing against a vein on the other forewing</a:t>
            </a:r>
          </a:p>
          <a:p>
            <a:r>
              <a:rPr lang="en-US" altLang="en-US" sz="2800" dirty="0"/>
              <a:t>Example: mosquitoes use for mate</a:t>
            </a:r>
          </a:p>
          <a:p>
            <a:pPr marL="57150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240832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 b="1" smtClean="0"/>
              <a:t>Communication</a:t>
            </a:r>
          </a:p>
        </p:txBody>
      </p:sp>
      <p:sp>
        <p:nvSpPr>
          <p:cNvPr id="4099" name="Rectangle 6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endParaRPr lang="en-US" altLang="en-US" sz="280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Pheromones are also used as identification of an animal or home </a:t>
            </a:r>
          </a:p>
          <a:p>
            <a:pPr eaLnBrk="1" hangingPunct="1"/>
            <a:r>
              <a:rPr lang="en-US" altLang="en-US" sz="4000" smtClean="0"/>
              <a:t>Pheromones can attract a mate</a:t>
            </a:r>
          </a:p>
        </p:txBody>
      </p:sp>
      <p:pic>
        <p:nvPicPr>
          <p:cNvPr id="4101" name="Picture 5" descr="Ant_tra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9200"/>
            <a:ext cx="4230688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386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C:\Users\mounika\Desktop\EB PICS\Grass-and-sun-ppt-backgrounds-1000x7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1311"/>
            <a:ext cx="9525000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57621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600" b="1" i="1" dirty="0"/>
              <a:t>Behavior in Honeybees</a:t>
            </a:r>
            <a:endParaRPr lang="en-US" sz="3600" i="1" dirty="0"/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66294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600" b="1" dirty="0"/>
              <a:t>Social insects-</a:t>
            </a:r>
            <a:r>
              <a:rPr lang="en-US" altLang="en-US" sz="3600" dirty="0"/>
              <a:t> some individuals gather food, others protect the colony, and other </a:t>
            </a:r>
            <a:r>
              <a:rPr lang="en-US" altLang="en-US" sz="3600" dirty="0" smtClean="0"/>
              <a:t>reproduce.</a:t>
            </a:r>
            <a:endParaRPr lang="en-US" altLang="en-US" sz="3600" dirty="0"/>
          </a:p>
          <a:p>
            <a:r>
              <a:rPr lang="en-US" altLang="en-US" sz="3600" dirty="0"/>
              <a:t>Social insects allow for more independence and dividing work in each colony</a:t>
            </a:r>
          </a:p>
          <a:p>
            <a:r>
              <a:rPr lang="en-US" altLang="en-US" sz="3600" dirty="0"/>
              <a:t>Honeybees have </a:t>
            </a:r>
            <a:r>
              <a:rPr lang="en-US" altLang="en-US" sz="3600" b="1" dirty="0"/>
              <a:t>innate behavior-</a:t>
            </a:r>
            <a:r>
              <a:rPr lang="en-US" altLang="en-US" sz="3600" dirty="0"/>
              <a:t> genetically determined </a:t>
            </a:r>
            <a:r>
              <a:rPr lang="en-US" altLang="en-US" sz="3600" dirty="0" smtClean="0"/>
              <a:t>behavior</a:t>
            </a:r>
          </a:p>
          <a:p>
            <a:endParaRPr lang="en-US" altLang="en-US" sz="2800" dirty="0"/>
          </a:p>
          <a:p>
            <a:endParaRPr lang="en-US" altLang="en-US" sz="3600" dirty="0"/>
          </a:p>
        </p:txBody>
      </p:sp>
      <p:pic>
        <p:nvPicPr>
          <p:cNvPr id="10243" name="Picture 3" descr="C:\Users\mounika\Desktop\EB PICS\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0"/>
            <a:ext cx="28956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6502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 descr="C:\Users\mounika\Desktop\EB PICS\Grass-and-sun-ppt-backgrounds-1000x7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142875"/>
            <a:ext cx="9525000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152400"/>
            <a:ext cx="59436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/>
              <a:t>Three types of honeybees: worker bees, queen bee, and drones</a:t>
            </a:r>
          </a:p>
          <a:p>
            <a:r>
              <a:rPr lang="en-US" altLang="en-US" sz="2800" b="1" dirty="0"/>
              <a:t>Worker bees-</a:t>
            </a:r>
            <a:r>
              <a:rPr lang="en-US" altLang="en-US" sz="2800" dirty="0"/>
              <a:t> non-reproductive females that make up the vast majority of the hive population</a:t>
            </a:r>
          </a:p>
          <a:p>
            <a:r>
              <a:rPr lang="en-US" altLang="en-US" sz="2800" dirty="0"/>
              <a:t>Workers perform all duties except reproduction.</a:t>
            </a:r>
          </a:p>
          <a:p>
            <a:r>
              <a:rPr lang="en-US" altLang="en-US" sz="2800" b="1" dirty="0"/>
              <a:t>Queen bee-</a:t>
            </a:r>
            <a:r>
              <a:rPr lang="en-US" altLang="en-US" sz="2800" dirty="0"/>
              <a:t> only reproductive female in the hive, and her only function is to reproduce</a:t>
            </a:r>
          </a:p>
          <a:p>
            <a:r>
              <a:rPr lang="en-US" altLang="en-US" sz="2800" b="1" dirty="0"/>
              <a:t>Drones</a:t>
            </a:r>
            <a:r>
              <a:rPr lang="en-US" altLang="en-US" sz="2800" dirty="0"/>
              <a:t>- males that develop from unfertilized eggs, and their only function is to deliver sperm to the queen</a:t>
            </a:r>
          </a:p>
        </p:txBody>
      </p:sp>
      <p:pic>
        <p:nvPicPr>
          <p:cNvPr id="12291" name="Picture 3" descr="C:\Users\mounika\Desktop\EB PICS\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464" y="3429000"/>
            <a:ext cx="27432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3891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 descr="C:\Users\mounika\Desktop\EB PICS\Grass-and-sun-ppt-backgrounds-1000x7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142875"/>
            <a:ext cx="9525000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04800" y="0"/>
            <a:ext cx="54573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4000" b="1" i="1" dirty="0">
                <a:latin typeface="+mj-lt"/>
              </a:rPr>
              <a:t>Behavior in Honeybees</a:t>
            </a:r>
            <a:endParaRPr lang="en-US" sz="4000" b="1" i="1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838200"/>
            <a:ext cx="8686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altLang="en-US" sz="4000" dirty="0"/>
              <a:t>Worker bees must feed the drones because their mouth parts are too small to obtain nectar from flowers</a:t>
            </a:r>
          </a:p>
        </p:txBody>
      </p:sp>
      <p:pic>
        <p:nvPicPr>
          <p:cNvPr id="8" name="Picture 5" descr="20060508rrlocalbees1_4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8509" y="3539836"/>
            <a:ext cx="398145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0926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</TotalTime>
  <Words>636</Words>
  <Application>Microsoft Office PowerPoint</Application>
  <PresentationFormat>On-screen Show (4:3)</PresentationFormat>
  <Paragraphs>63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Communication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Deepika</dc:creator>
  <cp:lastModifiedBy>Shyam Sunder Reddy Gudibanda</cp:lastModifiedBy>
  <cp:revision>93</cp:revision>
  <dcterms:created xsi:type="dcterms:W3CDTF">2006-08-16T00:00:00Z</dcterms:created>
  <dcterms:modified xsi:type="dcterms:W3CDTF">2015-10-19T08:51:57Z</dcterms:modified>
</cp:coreProperties>
</file>