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3" r:id="rId3"/>
  </p:sldMasterIdLst>
  <p:sldIdLst>
    <p:sldId id="273" r:id="rId4"/>
    <p:sldId id="271" r:id="rId5"/>
    <p:sldId id="257" r:id="rId6"/>
    <p:sldId id="258" r:id="rId7"/>
    <p:sldId id="259" r:id="rId8"/>
    <p:sldId id="260" r:id="rId9"/>
    <p:sldId id="261" r:id="rId10"/>
    <p:sldId id="262" r:id="rId11"/>
    <p:sldId id="263" r:id="rId12"/>
    <p:sldId id="264" r:id="rId13"/>
    <p:sldId id="265" r:id="rId14"/>
    <p:sldId id="266" r:id="rId15"/>
    <p:sldId id="276" r:id="rId16"/>
    <p:sldId id="280"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83" d="100"/>
          <a:sy n="83" d="100"/>
        </p:scale>
        <p:origin x="-180"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s-E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s-ES"/>
          </a:p>
        </p:txBody>
      </p:sp>
      <p:sp>
        <p:nvSpPr>
          <p:cNvPr id="4" name="Segnaposto data 3"/>
          <p:cNvSpPr>
            <a:spLocks noGrp="1"/>
          </p:cNvSpPr>
          <p:nvPr>
            <p:ph type="dt" sz="half" idx="10"/>
          </p:nvPr>
        </p:nvSpPr>
        <p:spPr/>
        <p:txBody>
          <a:bodyPr/>
          <a:lstStyle/>
          <a:p>
            <a:fld id="{7C1DF577-7114-49D6-9FE4-68E3C2D6DD8E}" type="datetimeFigureOut">
              <a:rPr lang="es-ES" smtClean="0"/>
              <a:t>14/10/2015</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427143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s-E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data 3"/>
          <p:cNvSpPr>
            <a:spLocks noGrp="1"/>
          </p:cNvSpPr>
          <p:nvPr>
            <p:ph type="dt" sz="half" idx="10"/>
          </p:nvPr>
        </p:nvSpPr>
        <p:spPr/>
        <p:txBody>
          <a:bodyPr/>
          <a:lstStyle/>
          <a:p>
            <a:fld id="{7C1DF577-7114-49D6-9FE4-68E3C2D6DD8E}" type="datetimeFigureOut">
              <a:rPr lang="es-ES" smtClean="0"/>
              <a:t>14/10/2015</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268851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s-ES"/>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data 3"/>
          <p:cNvSpPr>
            <a:spLocks noGrp="1"/>
          </p:cNvSpPr>
          <p:nvPr>
            <p:ph type="dt" sz="half" idx="10"/>
          </p:nvPr>
        </p:nvSpPr>
        <p:spPr/>
        <p:txBody>
          <a:bodyPr/>
          <a:lstStyle/>
          <a:p>
            <a:fld id="{7C1DF577-7114-49D6-9FE4-68E3C2D6DD8E}" type="datetimeFigureOut">
              <a:rPr lang="es-ES" smtClean="0"/>
              <a:t>14/10/2015</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1436382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4193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5"/>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5"/>
            <a:ext cx="2844800" cy="365125"/>
          </a:xfrm>
          <a:prstGeom prst="rect">
            <a:avLst/>
          </a:prstGeom>
        </p:spPr>
        <p:txBody>
          <a:bodyPr/>
          <a:lstStyle>
            <a:lvl1pPr>
              <a:defRPr/>
            </a:lvl1pPr>
          </a:lstStyle>
          <a:p>
            <a:pPr fontAlgn="base">
              <a:spcBef>
                <a:spcPct val="0"/>
              </a:spcBef>
              <a:spcAft>
                <a:spcPct val="0"/>
              </a:spcAft>
              <a:defRPr/>
            </a:pPr>
            <a:fld id="{373BDAFA-7404-4B67-9083-39AF143DFE44}" type="datetimeFigureOut">
              <a:rPr lang="en-US">
                <a:solidFill>
                  <a:srgbClr val="FFFFFF"/>
                </a:solidFill>
                <a:latin typeface="Arial" charset="0"/>
                <a:cs typeface="Arial" charset="0"/>
              </a:rPr>
              <a:pPr fontAlgn="base">
                <a:spcBef>
                  <a:spcPct val="0"/>
                </a:spcBef>
                <a:spcAft>
                  <a:spcPct val="0"/>
                </a:spcAft>
                <a:defRPr/>
              </a:pPr>
              <a:t>10/14/2015</a:t>
            </a:fld>
            <a:endParaRPr lang="en-US">
              <a:solidFill>
                <a:srgbClr val="FFFFFF"/>
              </a:solidFill>
              <a:latin typeface="Arial" charset="0"/>
              <a:cs typeface="Arial" charset="0"/>
            </a:endParaRP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lvl1pPr>
              <a:defRPr/>
            </a:lvl1pPr>
          </a:lstStyle>
          <a:p>
            <a:pPr fontAlgn="base">
              <a:spcBef>
                <a:spcPct val="0"/>
              </a:spcBef>
              <a:spcAft>
                <a:spcPct val="0"/>
              </a:spcAft>
              <a:defRPr/>
            </a:pPr>
            <a:endParaRPr lang="en-US">
              <a:solidFill>
                <a:srgbClr val="FFFFFF"/>
              </a:solidFill>
              <a:latin typeface="Arial" charset="0"/>
              <a:cs typeface="Arial" charset="0"/>
            </a:endParaRPr>
          </a:p>
        </p:txBody>
      </p:sp>
      <p:sp>
        <p:nvSpPr>
          <p:cNvPr id="6" name="Slide Number Placeholder 5"/>
          <p:cNvSpPr>
            <a:spLocks noGrp="1"/>
          </p:cNvSpPr>
          <p:nvPr>
            <p:ph type="sldNum" sz="quarter" idx="12"/>
          </p:nvPr>
        </p:nvSpPr>
        <p:spPr>
          <a:xfrm>
            <a:off x="8737600" y="6356355"/>
            <a:ext cx="2844800" cy="365125"/>
          </a:xfrm>
          <a:prstGeom prst="rect">
            <a:avLst/>
          </a:prstGeom>
        </p:spPr>
        <p:txBody>
          <a:bodyPr/>
          <a:lstStyle>
            <a:lvl1pPr>
              <a:defRPr/>
            </a:lvl1pPr>
          </a:lstStyle>
          <a:p>
            <a:pPr fontAlgn="base">
              <a:spcBef>
                <a:spcPct val="0"/>
              </a:spcBef>
              <a:spcAft>
                <a:spcPct val="0"/>
              </a:spcAft>
              <a:defRPr/>
            </a:pPr>
            <a:fld id="{7CE9840C-31B5-4374-8D87-3012E0C86EE8}" type="slidenum">
              <a:rPr lang="en-US">
                <a:solidFill>
                  <a:srgbClr val="FFFFFF"/>
                </a:solidFill>
                <a:latin typeface="Arial" charset="0"/>
                <a:cs typeface="Arial" charset="0"/>
              </a:rPr>
              <a:pPr fontAlgn="base">
                <a:spcBef>
                  <a:spcPct val="0"/>
                </a:spcBef>
                <a:spcAft>
                  <a:spcPct val="0"/>
                </a:spcAft>
                <a:defRPr/>
              </a:pPr>
              <a:t>‹#›</a:t>
            </a:fld>
            <a:endParaRPr lang="en-US">
              <a:solidFill>
                <a:srgbClr val="FFFFFF"/>
              </a:solidFill>
              <a:latin typeface="Arial" charset="0"/>
              <a:cs typeface="Arial" charset="0"/>
            </a:endParaRPr>
          </a:p>
        </p:txBody>
      </p:sp>
    </p:spTree>
    <p:extLst>
      <p:ext uri="{BB962C8B-B14F-4D97-AF65-F5344CB8AC3E}">
        <p14:creationId xmlns:p14="http://schemas.microsoft.com/office/powerpoint/2010/main" val="611054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94607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fontAlgn="base">
              <a:spcBef>
                <a:spcPct val="0"/>
              </a:spcBef>
              <a:spcAft>
                <a:spcPct val="0"/>
              </a:spcAft>
              <a:defRPr/>
            </a:pPr>
            <a:fld id="{373BDAFA-7404-4B67-9083-39AF143DFE44}" type="datetimeFigureOut">
              <a:rPr lang="en-US">
                <a:solidFill>
                  <a:srgbClr val="FFFFFF"/>
                </a:solidFill>
                <a:latin typeface="Arial" charset="0"/>
                <a:cs typeface="Arial" charset="0"/>
              </a:rPr>
              <a:pPr fontAlgn="base">
                <a:spcBef>
                  <a:spcPct val="0"/>
                </a:spcBef>
                <a:spcAft>
                  <a:spcPct val="0"/>
                </a:spcAft>
                <a:defRPr/>
              </a:pPr>
              <a:t>10/14/2015</a:t>
            </a:fld>
            <a:endParaRPr lang="en-US">
              <a:solidFill>
                <a:srgbClr val="FFFFFF"/>
              </a:solidFill>
              <a:latin typeface="Arial" charset="0"/>
              <a:cs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fontAlgn="base">
              <a:spcBef>
                <a:spcPct val="0"/>
              </a:spcBef>
              <a:spcAft>
                <a:spcPct val="0"/>
              </a:spcAft>
              <a:defRPr/>
            </a:pPr>
            <a:endParaRPr lang="en-US">
              <a:solidFill>
                <a:srgbClr val="FFFFFF"/>
              </a:solidFill>
              <a:latin typeface="Arial" charset="0"/>
              <a:cs typeface="Arial"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fontAlgn="base">
              <a:spcBef>
                <a:spcPct val="0"/>
              </a:spcBef>
              <a:spcAft>
                <a:spcPct val="0"/>
              </a:spcAft>
              <a:defRPr/>
            </a:pPr>
            <a:fld id="{7CE9840C-31B5-4374-8D87-3012E0C86EE8}" type="slidenum">
              <a:rPr lang="en-US">
                <a:solidFill>
                  <a:srgbClr val="FFFFFF"/>
                </a:solidFill>
                <a:latin typeface="Arial" charset="0"/>
                <a:cs typeface="Arial" charset="0"/>
              </a:rPr>
              <a:pPr fontAlgn="base">
                <a:spcBef>
                  <a:spcPct val="0"/>
                </a:spcBef>
                <a:spcAft>
                  <a:spcPct val="0"/>
                </a:spcAft>
                <a:defRPr/>
              </a:pPr>
              <a:t>‹#›</a:t>
            </a:fld>
            <a:endParaRPr lang="en-US">
              <a:solidFill>
                <a:srgbClr val="FFFFFF"/>
              </a:solidFill>
              <a:latin typeface="Arial" charset="0"/>
              <a:cs typeface="Arial" charset="0"/>
            </a:endParaRPr>
          </a:p>
        </p:txBody>
      </p:sp>
    </p:spTree>
    <p:extLst>
      <p:ext uri="{BB962C8B-B14F-4D97-AF65-F5344CB8AC3E}">
        <p14:creationId xmlns:p14="http://schemas.microsoft.com/office/powerpoint/2010/main" val="222001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s-E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data 3"/>
          <p:cNvSpPr>
            <a:spLocks noGrp="1"/>
          </p:cNvSpPr>
          <p:nvPr>
            <p:ph type="dt" sz="half" idx="10"/>
          </p:nvPr>
        </p:nvSpPr>
        <p:spPr/>
        <p:txBody>
          <a:bodyPr/>
          <a:lstStyle/>
          <a:p>
            <a:fld id="{7C1DF577-7114-49D6-9FE4-68E3C2D6DD8E}" type="datetimeFigureOut">
              <a:rPr lang="es-ES" smtClean="0"/>
              <a:t>14/10/2015</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208818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s-ES"/>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C1DF577-7114-49D6-9FE4-68E3C2D6DD8E}" type="datetimeFigureOut">
              <a:rPr lang="es-ES" smtClean="0"/>
              <a:t>14/10/2015</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122183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s-ES"/>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5" name="Segnaposto data 4"/>
          <p:cNvSpPr>
            <a:spLocks noGrp="1"/>
          </p:cNvSpPr>
          <p:nvPr>
            <p:ph type="dt" sz="half" idx="10"/>
          </p:nvPr>
        </p:nvSpPr>
        <p:spPr/>
        <p:txBody>
          <a:bodyPr/>
          <a:lstStyle/>
          <a:p>
            <a:fld id="{7C1DF577-7114-49D6-9FE4-68E3C2D6DD8E}" type="datetimeFigureOut">
              <a:rPr lang="es-ES" smtClean="0"/>
              <a:t>14/10/2015</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61015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s-ES"/>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7" name="Segnaposto data 6"/>
          <p:cNvSpPr>
            <a:spLocks noGrp="1"/>
          </p:cNvSpPr>
          <p:nvPr>
            <p:ph type="dt" sz="half" idx="10"/>
          </p:nvPr>
        </p:nvSpPr>
        <p:spPr/>
        <p:txBody>
          <a:bodyPr/>
          <a:lstStyle/>
          <a:p>
            <a:fld id="{7C1DF577-7114-49D6-9FE4-68E3C2D6DD8E}" type="datetimeFigureOut">
              <a:rPr lang="es-ES" smtClean="0"/>
              <a:t>14/10/2015</a:t>
            </a:fld>
            <a:endParaRPr lang="es-ES"/>
          </a:p>
        </p:txBody>
      </p:sp>
      <p:sp>
        <p:nvSpPr>
          <p:cNvPr id="8" name="Segnaposto piè di pagina 7"/>
          <p:cNvSpPr>
            <a:spLocks noGrp="1"/>
          </p:cNvSpPr>
          <p:nvPr>
            <p:ph type="ftr" sz="quarter" idx="11"/>
          </p:nvPr>
        </p:nvSpPr>
        <p:spPr/>
        <p:txBody>
          <a:bodyPr/>
          <a:lstStyle/>
          <a:p>
            <a:endParaRPr lang="es-ES"/>
          </a:p>
        </p:txBody>
      </p:sp>
      <p:sp>
        <p:nvSpPr>
          <p:cNvPr id="9" name="Segnaposto numero diapositiva 8"/>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66242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s-ES"/>
          </a:p>
        </p:txBody>
      </p:sp>
      <p:sp>
        <p:nvSpPr>
          <p:cNvPr id="3" name="Segnaposto data 2"/>
          <p:cNvSpPr>
            <a:spLocks noGrp="1"/>
          </p:cNvSpPr>
          <p:nvPr>
            <p:ph type="dt" sz="half" idx="10"/>
          </p:nvPr>
        </p:nvSpPr>
        <p:spPr/>
        <p:txBody>
          <a:bodyPr/>
          <a:lstStyle/>
          <a:p>
            <a:fld id="{7C1DF577-7114-49D6-9FE4-68E3C2D6DD8E}" type="datetimeFigureOut">
              <a:rPr lang="es-ES" smtClean="0"/>
              <a:t>14/10/2015</a:t>
            </a:fld>
            <a:endParaRPr lang="es-ES"/>
          </a:p>
        </p:txBody>
      </p:sp>
      <p:sp>
        <p:nvSpPr>
          <p:cNvPr id="4" name="Segnaposto piè di pagina 3"/>
          <p:cNvSpPr>
            <a:spLocks noGrp="1"/>
          </p:cNvSpPr>
          <p:nvPr>
            <p:ph type="ftr" sz="quarter" idx="11"/>
          </p:nvPr>
        </p:nvSpPr>
        <p:spPr/>
        <p:txBody>
          <a:bodyPr/>
          <a:lstStyle/>
          <a:p>
            <a:endParaRPr lang="es-ES"/>
          </a:p>
        </p:txBody>
      </p:sp>
      <p:sp>
        <p:nvSpPr>
          <p:cNvPr id="5" name="Segnaposto numero diapositiva 4"/>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190152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C1DF577-7114-49D6-9FE4-68E3C2D6DD8E}" type="datetimeFigureOut">
              <a:rPr lang="es-ES" smtClean="0"/>
              <a:t>14/10/2015</a:t>
            </a:fld>
            <a:endParaRPr lang="es-ES"/>
          </a:p>
        </p:txBody>
      </p:sp>
      <p:sp>
        <p:nvSpPr>
          <p:cNvPr id="3" name="Segnaposto piè di pagina 2"/>
          <p:cNvSpPr>
            <a:spLocks noGrp="1"/>
          </p:cNvSpPr>
          <p:nvPr>
            <p:ph type="ftr" sz="quarter" idx="11"/>
          </p:nvPr>
        </p:nvSpPr>
        <p:spPr/>
        <p:txBody>
          <a:bodyPr/>
          <a:lstStyle/>
          <a:p>
            <a:endParaRPr lang="es-ES"/>
          </a:p>
        </p:txBody>
      </p:sp>
      <p:sp>
        <p:nvSpPr>
          <p:cNvPr id="4" name="Segnaposto numero diapositiva 3"/>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31626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s-ES"/>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1DF577-7114-49D6-9FE4-68E3C2D6DD8E}" type="datetimeFigureOut">
              <a:rPr lang="es-ES" smtClean="0"/>
              <a:t>14/10/2015</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393524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s-ES"/>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1DF577-7114-49D6-9FE4-68E3C2D6DD8E}" type="datetimeFigureOut">
              <a:rPr lang="es-ES" smtClean="0"/>
              <a:t>14/10/2015</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C992C08B-5A2E-4662-97BE-12FE884D7A39}" type="slidenum">
              <a:rPr lang="es-ES" smtClean="0"/>
              <a:t>‹#›</a:t>
            </a:fld>
            <a:endParaRPr lang="es-ES"/>
          </a:p>
        </p:txBody>
      </p:sp>
    </p:spTree>
    <p:extLst>
      <p:ext uri="{BB962C8B-B14F-4D97-AF65-F5344CB8AC3E}">
        <p14:creationId xmlns:p14="http://schemas.microsoft.com/office/powerpoint/2010/main" val="92257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2.xml"/><Relationship Id="rId7"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3.xml"/><Relationship Id="rId7" Type="http://schemas.openxmlformats.org/officeDocument/2006/relationships/image" Target="../media/image4.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s-E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s-ES"/>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DF577-7114-49D6-9FE4-68E3C2D6DD8E}" type="datetimeFigureOut">
              <a:rPr lang="es-ES" smtClean="0"/>
              <a:t>14/10/2015</a:t>
            </a:fld>
            <a:endParaRPr lang="es-ES"/>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C08B-5A2E-4662-97BE-12FE884D7A39}" type="slidenum">
              <a:rPr lang="es-ES" smtClean="0"/>
              <a:t>‹#›</a:t>
            </a:fld>
            <a:endParaRPr lang="es-ES"/>
          </a:p>
        </p:txBody>
      </p:sp>
    </p:spTree>
    <p:extLst>
      <p:ext uri="{BB962C8B-B14F-4D97-AF65-F5344CB8AC3E}">
        <p14:creationId xmlns:p14="http://schemas.microsoft.com/office/powerpoint/2010/main" val="93027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1026" name="Picture 4" descr="Un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687" y="6092830"/>
            <a:ext cx="865716"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1295400" y="6094413"/>
            <a:ext cx="4320117"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100" b="1" i="1" dirty="0" smtClean="0">
                <a:solidFill>
                  <a:srgbClr val="FFFFFF"/>
                </a:solidFill>
              </a:rPr>
              <a:t>Dr. Antonio Simone Laganà</a:t>
            </a:r>
          </a:p>
          <a:p>
            <a:pPr eaLnBrk="1" fontAlgn="base" hangingPunct="1">
              <a:spcBef>
                <a:spcPct val="0"/>
              </a:spcBef>
              <a:spcAft>
                <a:spcPct val="0"/>
              </a:spcAft>
              <a:defRPr/>
            </a:pPr>
            <a:r>
              <a:rPr lang="en-US" sz="900" b="1" i="1" dirty="0" smtClean="0">
                <a:solidFill>
                  <a:srgbClr val="FFFFFF"/>
                </a:solidFill>
              </a:rPr>
              <a:t>Department of Pediatric, Gynecological, Microbiological</a:t>
            </a:r>
          </a:p>
          <a:p>
            <a:pPr eaLnBrk="1" fontAlgn="base" hangingPunct="1">
              <a:spcBef>
                <a:spcPct val="0"/>
              </a:spcBef>
              <a:spcAft>
                <a:spcPct val="0"/>
              </a:spcAft>
              <a:defRPr/>
            </a:pPr>
            <a:r>
              <a:rPr lang="en-US" sz="900" b="1" i="1" dirty="0" smtClean="0">
                <a:solidFill>
                  <a:srgbClr val="FFFFFF"/>
                </a:solidFill>
              </a:rPr>
              <a:t>and Biomedical Sciences - University of Messina (Italy)</a:t>
            </a:r>
            <a:endParaRPr lang="it-IT" sz="900" b="1" i="1" dirty="0" smtClean="0">
              <a:solidFill>
                <a:srgbClr val="FFFFFF"/>
              </a:solidFill>
            </a:endParaRPr>
          </a:p>
        </p:txBody>
      </p:sp>
      <p:grpSp>
        <p:nvGrpSpPr>
          <p:cNvPr id="1028" name="Gruppo 6"/>
          <p:cNvGrpSpPr>
            <a:grpSpLocks/>
          </p:cNvGrpSpPr>
          <p:nvPr userDrawn="1"/>
        </p:nvGrpSpPr>
        <p:grpSpPr bwMode="auto">
          <a:xfrm>
            <a:off x="9660467" y="6091243"/>
            <a:ext cx="1104900" cy="573087"/>
            <a:chOff x="7245522" y="6091901"/>
            <a:chExt cx="828675" cy="572631"/>
          </a:xfrm>
        </p:grpSpPr>
        <p:pic>
          <p:nvPicPr>
            <p:cNvPr id="104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CC"/>
                  </a:solidFill>
                </a:rPr>
                <a:t>Giorgio Pardi’s</a:t>
              </a:r>
            </a:p>
            <a:p>
              <a:pPr eaLnBrk="1" fontAlgn="base" hangingPunct="1">
                <a:spcBef>
                  <a:spcPct val="0"/>
                </a:spcBef>
                <a:spcAft>
                  <a:spcPct val="0"/>
                </a:spcAft>
                <a:defRPr/>
              </a:pPr>
              <a:r>
                <a:rPr lang="it-IT" altLang="it-IT" sz="700" i="1" smtClean="0">
                  <a:solidFill>
                    <a:srgbClr val="FFFFCC"/>
                  </a:solidFill>
                </a:rPr>
                <a:t>Foundation</a:t>
              </a:r>
              <a:endParaRPr lang="it-IT" altLang="it-IT" sz="700" smtClean="0">
                <a:solidFill>
                  <a:srgbClr val="FFFFCC"/>
                </a:solidFill>
              </a:endParaRPr>
            </a:p>
          </p:txBody>
        </p:sp>
      </p:grpSp>
      <p:cxnSp>
        <p:nvCxnSpPr>
          <p:cNvPr id="1029" name="AutoShape 7"/>
          <p:cNvCxnSpPr>
            <a:cxnSpLocks noChangeShapeType="1"/>
          </p:cNvCxnSpPr>
          <p:nvPr/>
        </p:nvCxnSpPr>
        <p:spPr bwMode="auto">
          <a:xfrm>
            <a:off x="486833" y="5949950"/>
            <a:ext cx="11195051"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10513488" y="6453188"/>
            <a:ext cx="1452033"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FF"/>
                </a:solidFill>
              </a:rPr>
              <a:t>Italian Association</a:t>
            </a:r>
            <a:endParaRPr lang="it-IT" altLang="it-IT" sz="700" i="1" smtClean="0">
              <a:solidFill>
                <a:srgbClr val="FFFFCC"/>
              </a:solidFill>
            </a:endParaRPr>
          </a:p>
          <a:p>
            <a:pPr eaLnBrk="1" fontAlgn="base" hangingPunct="1">
              <a:spcBef>
                <a:spcPct val="0"/>
              </a:spcBef>
              <a:spcAft>
                <a:spcPct val="0"/>
              </a:spcAft>
              <a:defRPr/>
            </a:pPr>
            <a:r>
              <a:rPr lang="it-IT" altLang="it-IT" sz="700" i="1" smtClean="0">
                <a:solidFill>
                  <a:srgbClr val="FFFFFF"/>
                </a:solidFill>
              </a:rPr>
              <a:t>of Endometriosis</a:t>
            </a:r>
            <a:endParaRPr lang="it-IT" altLang="it-IT" sz="700" i="1" smtClean="0">
              <a:solidFill>
                <a:srgbClr val="FFFFCC"/>
              </a:solidFill>
            </a:endParaRPr>
          </a:p>
        </p:txBody>
      </p:sp>
      <p:grpSp>
        <p:nvGrpSpPr>
          <p:cNvPr id="1031" name="Gruppo 2"/>
          <p:cNvGrpSpPr>
            <a:grpSpLocks/>
          </p:cNvGrpSpPr>
          <p:nvPr userDrawn="1"/>
        </p:nvGrpSpPr>
        <p:grpSpPr bwMode="auto">
          <a:xfrm>
            <a:off x="7247470" y="6065843"/>
            <a:ext cx="1248833"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European Society of</a:t>
              </a:r>
            </a:p>
            <a:p>
              <a:pPr eaLnBrk="1" fontAlgn="base" hangingPunct="1">
                <a:spcBef>
                  <a:spcPct val="0"/>
                </a:spcBef>
                <a:spcAft>
                  <a:spcPct val="0"/>
                </a:spcAft>
                <a:defRPr/>
              </a:pPr>
              <a:r>
                <a:rPr lang="en-US" altLang="it-IT" sz="700" i="1" smtClean="0">
                  <a:solidFill>
                    <a:srgbClr val="FFFFCC"/>
                  </a:solidFill>
                </a:rPr>
                <a:t>Human Reproduction</a:t>
              </a:r>
            </a:p>
            <a:p>
              <a:pPr eaLnBrk="1" fontAlgn="base" hangingPunct="1">
                <a:spcBef>
                  <a:spcPct val="0"/>
                </a:spcBef>
                <a:spcAft>
                  <a:spcPct val="0"/>
                </a:spcAft>
                <a:defRPr/>
              </a:pPr>
              <a:r>
                <a:rPr lang="en-US" altLang="it-IT" sz="700" i="1" smtClean="0">
                  <a:solidFill>
                    <a:srgbClr val="FFFFCC"/>
                  </a:solidFill>
                </a:rPr>
                <a:t>and Embryology</a:t>
              </a:r>
              <a:endParaRPr lang="it-IT" altLang="it-IT" sz="700" smtClean="0">
                <a:solidFill>
                  <a:srgbClr val="FFFFCC"/>
                </a:solidFill>
              </a:endParaRPr>
            </a:p>
          </p:txBody>
        </p:sp>
        <p:pic>
          <p:nvPicPr>
            <p:cNvPr id="2" name="Immagin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uppo 3"/>
          <p:cNvGrpSpPr>
            <a:grpSpLocks/>
          </p:cNvGrpSpPr>
          <p:nvPr userDrawn="1"/>
        </p:nvGrpSpPr>
        <p:grpSpPr bwMode="auto">
          <a:xfrm>
            <a:off x="8496304" y="6027738"/>
            <a:ext cx="1248833"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International Society </a:t>
              </a:r>
            </a:p>
            <a:p>
              <a:pPr eaLnBrk="1" fontAlgn="base" hangingPunct="1">
                <a:spcBef>
                  <a:spcPct val="0"/>
                </a:spcBef>
                <a:spcAft>
                  <a:spcPct val="0"/>
                </a:spcAft>
                <a:defRPr/>
              </a:pPr>
              <a:r>
                <a:rPr lang="en-US" altLang="it-IT" sz="700" i="1" smtClean="0">
                  <a:solidFill>
                    <a:srgbClr val="FFFFCC"/>
                  </a:solidFill>
                </a:rPr>
                <a:t>Of Gynecological</a:t>
              </a:r>
            </a:p>
            <a:p>
              <a:pPr eaLnBrk="1" fontAlgn="base" hangingPunct="1">
                <a:spcBef>
                  <a:spcPct val="0"/>
                </a:spcBef>
                <a:spcAft>
                  <a:spcPct val="0"/>
                </a:spcAft>
                <a:defRPr/>
              </a:pPr>
              <a:r>
                <a:rPr lang="en-US" altLang="it-IT" sz="700" i="1" smtClean="0">
                  <a:solidFill>
                    <a:srgbClr val="FFFFCC"/>
                  </a:solidFill>
                </a:rPr>
                <a:t>Endocrinology</a:t>
              </a:r>
            </a:p>
          </p:txBody>
        </p:sp>
        <p:pic>
          <p:nvPicPr>
            <p:cNvPr id="1042" name="Immagine 5"/>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uppo 17"/>
          <p:cNvGrpSpPr>
            <a:grpSpLocks/>
          </p:cNvGrpSpPr>
          <p:nvPr userDrawn="1"/>
        </p:nvGrpSpPr>
        <p:grpSpPr bwMode="auto">
          <a:xfrm>
            <a:off x="5734051" y="6094416"/>
            <a:ext cx="1513416" cy="487134"/>
            <a:chOff x="3779838" y="6101056"/>
            <a:chExt cx="1135062" cy="486521"/>
          </a:xfrm>
        </p:grpSpPr>
        <p:sp>
          <p:nvSpPr>
            <p:cNvPr id="19" name="Rectangle 10"/>
            <p:cNvSpPr>
              <a:spLocks noChangeArrowheads="1"/>
            </p:cNvSpPr>
            <p:nvPr userDrawn="1"/>
          </p:nvSpPr>
          <p:spPr bwMode="auto">
            <a:xfrm>
              <a:off x="3779838" y="6479991"/>
              <a:ext cx="1135062" cy="107586"/>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1040" name="Immagin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335360" y="188640"/>
            <a:ext cx="1152128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lang="it-IT" kern="0">
              <a:solidFill>
                <a:sysClr val="window" lastClr="FFFFFF"/>
              </a:solidFill>
              <a:latin typeface="Calibri"/>
              <a:cs typeface="Arial" charset="0"/>
            </a:endParaRPr>
          </a:p>
        </p:txBody>
      </p:sp>
      <p:pic>
        <p:nvPicPr>
          <p:cNvPr id="1037" name="Picture 2" descr="C:\Users\AntonioSimone\Desktop\logo_associazione_05.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0919887" y="6042030"/>
            <a:ext cx="637116"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159003" y="296868"/>
            <a:ext cx="814916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260498"/>
      </p:ext>
    </p:extLst>
  </p:cSld>
  <p:clrMap bg1="dk2" tx1="lt1" bg2="dk1" tx2="lt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1026" name="Picture 4" descr="Un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685" y="6092826"/>
            <a:ext cx="865716"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1295400" y="6094413"/>
            <a:ext cx="4320117"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100" b="1" i="1" dirty="0" smtClean="0">
                <a:solidFill>
                  <a:srgbClr val="FFFFFF"/>
                </a:solidFill>
              </a:rPr>
              <a:t>Dr. Antonio Simone Laganà</a:t>
            </a:r>
          </a:p>
          <a:p>
            <a:pPr eaLnBrk="1" fontAlgn="base" hangingPunct="1">
              <a:spcBef>
                <a:spcPct val="0"/>
              </a:spcBef>
              <a:spcAft>
                <a:spcPct val="0"/>
              </a:spcAft>
              <a:defRPr/>
            </a:pPr>
            <a:r>
              <a:rPr lang="en-US" sz="900" b="1" i="1" dirty="0" smtClean="0">
                <a:solidFill>
                  <a:srgbClr val="FFFFFF"/>
                </a:solidFill>
              </a:rPr>
              <a:t>Department of Pediatric, Gynecological, Microbiological</a:t>
            </a:r>
          </a:p>
          <a:p>
            <a:pPr eaLnBrk="1" fontAlgn="base" hangingPunct="1">
              <a:spcBef>
                <a:spcPct val="0"/>
              </a:spcBef>
              <a:spcAft>
                <a:spcPct val="0"/>
              </a:spcAft>
              <a:defRPr/>
            </a:pPr>
            <a:r>
              <a:rPr lang="en-US" sz="900" b="1" i="1" dirty="0" smtClean="0">
                <a:solidFill>
                  <a:srgbClr val="FFFFFF"/>
                </a:solidFill>
              </a:rPr>
              <a:t>and Biomedical Sciences - University of Messina (Italy)</a:t>
            </a:r>
            <a:endParaRPr lang="it-IT" sz="900" b="1" i="1" dirty="0" smtClean="0">
              <a:solidFill>
                <a:srgbClr val="FFFFFF"/>
              </a:solidFill>
            </a:endParaRPr>
          </a:p>
        </p:txBody>
      </p:sp>
      <p:grpSp>
        <p:nvGrpSpPr>
          <p:cNvPr id="1028" name="Gruppo 6"/>
          <p:cNvGrpSpPr>
            <a:grpSpLocks/>
          </p:cNvGrpSpPr>
          <p:nvPr userDrawn="1"/>
        </p:nvGrpSpPr>
        <p:grpSpPr bwMode="auto">
          <a:xfrm>
            <a:off x="9660467" y="6091239"/>
            <a:ext cx="1104900" cy="573087"/>
            <a:chOff x="7245522" y="6091901"/>
            <a:chExt cx="828675" cy="572631"/>
          </a:xfrm>
        </p:grpSpPr>
        <p:pic>
          <p:nvPicPr>
            <p:cNvPr id="104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CC"/>
                  </a:solidFill>
                </a:rPr>
                <a:t>Giorgio Pardi’s</a:t>
              </a:r>
            </a:p>
            <a:p>
              <a:pPr eaLnBrk="1" fontAlgn="base" hangingPunct="1">
                <a:spcBef>
                  <a:spcPct val="0"/>
                </a:spcBef>
                <a:spcAft>
                  <a:spcPct val="0"/>
                </a:spcAft>
                <a:defRPr/>
              </a:pPr>
              <a:r>
                <a:rPr lang="it-IT" altLang="it-IT" sz="700" i="1" smtClean="0">
                  <a:solidFill>
                    <a:srgbClr val="FFFFCC"/>
                  </a:solidFill>
                </a:rPr>
                <a:t>Foundation</a:t>
              </a:r>
              <a:endParaRPr lang="it-IT" altLang="it-IT" sz="700" smtClean="0">
                <a:solidFill>
                  <a:srgbClr val="FFFFCC"/>
                </a:solidFill>
              </a:endParaRPr>
            </a:p>
          </p:txBody>
        </p:sp>
      </p:grpSp>
      <p:cxnSp>
        <p:nvCxnSpPr>
          <p:cNvPr id="1029" name="AutoShape 7"/>
          <p:cNvCxnSpPr>
            <a:cxnSpLocks noChangeShapeType="1"/>
          </p:cNvCxnSpPr>
          <p:nvPr/>
        </p:nvCxnSpPr>
        <p:spPr bwMode="auto">
          <a:xfrm>
            <a:off x="486833" y="5949950"/>
            <a:ext cx="11195051"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10513485" y="6453188"/>
            <a:ext cx="1452033"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FF"/>
                </a:solidFill>
              </a:rPr>
              <a:t>Italian Association</a:t>
            </a:r>
            <a:endParaRPr lang="it-IT" altLang="it-IT" sz="700" i="1" smtClean="0">
              <a:solidFill>
                <a:srgbClr val="FFFFCC"/>
              </a:solidFill>
            </a:endParaRPr>
          </a:p>
          <a:p>
            <a:pPr eaLnBrk="1" fontAlgn="base" hangingPunct="1">
              <a:spcBef>
                <a:spcPct val="0"/>
              </a:spcBef>
              <a:spcAft>
                <a:spcPct val="0"/>
              </a:spcAft>
              <a:defRPr/>
            </a:pPr>
            <a:r>
              <a:rPr lang="it-IT" altLang="it-IT" sz="700" i="1" smtClean="0">
                <a:solidFill>
                  <a:srgbClr val="FFFFFF"/>
                </a:solidFill>
              </a:rPr>
              <a:t>of Endometriosis</a:t>
            </a:r>
            <a:endParaRPr lang="it-IT" altLang="it-IT" sz="700" i="1" smtClean="0">
              <a:solidFill>
                <a:srgbClr val="FFFFCC"/>
              </a:solidFill>
            </a:endParaRPr>
          </a:p>
        </p:txBody>
      </p:sp>
      <p:grpSp>
        <p:nvGrpSpPr>
          <p:cNvPr id="1031" name="Gruppo 2"/>
          <p:cNvGrpSpPr>
            <a:grpSpLocks/>
          </p:cNvGrpSpPr>
          <p:nvPr userDrawn="1"/>
        </p:nvGrpSpPr>
        <p:grpSpPr bwMode="auto">
          <a:xfrm>
            <a:off x="7247468" y="6065839"/>
            <a:ext cx="1248833"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European Society of</a:t>
              </a:r>
            </a:p>
            <a:p>
              <a:pPr eaLnBrk="1" fontAlgn="base" hangingPunct="1">
                <a:spcBef>
                  <a:spcPct val="0"/>
                </a:spcBef>
                <a:spcAft>
                  <a:spcPct val="0"/>
                </a:spcAft>
                <a:defRPr/>
              </a:pPr>
              <a:r>
                <a:rPr lang="en-US" altLang="it-IT" sz="700" i="1" smtClean="0">
                  <a:solidFill>
                    <a:srgbClr val="FFFFCC"/>
                  </a:solidFill>
                </a:rPr>
                <a:t>Human Reproduction</a:t>
              </a:r>
            </a:p>
            <a:p>
              <a:pPr eaLnBrk="1" fontAlgn="base" hangingPunct="1">
                <a:spcBef>
                  <a:spcPct val="0"/>
                </a:spcBef>
                <a:spcAft>
                  <a:spcPct val="0"/>
                </a:spcAft>
                <a:defRPr/>
              </a:pPr>
              <a:r>
                <a:rPr lang="en-US" altLang="it-IT" sz="700" i="1" smtClean="0">
                  <a:solidFill>
                    <a:srgbClr val="FFFFCC"/>
                  </a:solidFill>
                </a:rPr>
                <a:t>and Embryology</a:t>
              </a:r>
              <a:endParaRPr lang="it-IT" altLang="it-IT" sz="700" smtClean="0">
                <a:solidFill>
                  <a:srgbClr val="FFFFCC"/>
                </a:solidFill>
              </a:endParaRPr>
            </a:p>
          </p:txBody>
        </p:sp>
        <p:pic>
          <p:nvPicPr>
            <p:cNvPr id="2" name="Immagin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uppo 3"/>
          <p:cNvGrpSpPr>
            <a:grpSpLocks/>
          </p:cNvGrpSpPr>
          <p:nvPr userDrawn="1"/>
        </p:nvGrpSpPr>
        <p:grpSpPr bwMode="auto">
          <a:xfrm>
            <a:off x="8496301" y="6027738"/>
            <a:ext cx="1248833"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International Society </a:t>
              </a:r>
            </a:p>
            <a:p>
              <a:pPr eaLnBrk="1" fontAlgn="base" hangingPunct="1">
                <a:spcBef>
                  <a:spcPct val="0"/>
                </a:spcBef>
                <a:spcAft>
                  <a:spcPct val="0"/>
                </a:spcAft>
                <a:defRPr/>
              </a:pPr>
              <a:r>
                <a:rPr lang="en-US" altLang="it-IT" sz="700" i="1" smtClean="0">
                  <a:solidFill>
                    <a:srgbClr val="FFFFCC"/>
                  </a:solidFill>
                </a:rPr>
                <a:t>Of Gynecological</a:t>
              </a:r>
            </a:p>
            <a:p>
              <a:pPr eaLnBrk="1" fontAlgn="base" hangingPunct="1">
                <a:spcBef>
                  <a:spcPct val="0"/>
                </a:spcBef>
                <a:spcAft>
                  <a:spcPct val="0"/>
                </a:spcAft>
                <a:defRPr/>
              </a:pPr>
              <a:r>
                <a:rPr lang="en-US" altLang="it-IT" sz="700" i="1" smtClean="0">
                  <a:solidFill>
                    <a:srgbClr val="FFFFCC"/>
                  </a:solidFill>
                </a:rPr>
                <a:t>Endocrinology</a:t>
              </a:r>
            </a:p>
          </p:txBody>
        </p:sp>
        <p:pic>
          <p:nvPicPr>
            <p:cNvPr id="1042" name="Immagine 5"/>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uppo 17"/>
          <p:cNvGrpSpPr>
            <a:grpSpLocks/>
          </p:cNvGrpSpPr>
          <p:nvPr userDrawn="1"/>
        </p:nvGrpSpPr>
        <p:grpSpPr bwMode="auto">
          <a:xfrm>
            <a:off x="5734051" y="6094414"/>
            <a:ext cx="1513416" cy="487134"/>
            <a:chOff x="3779838" y="6101056"/>
            <a:chExt cx="1135062" cy="486521"/>
          </a:xfrm>
        </p:grpSpPr>
        <p:sp>
          <p:nvSpPr>
            <p:cNvPr id="19" name="Rectangle 10"/>
            <p:cNvSpPr>
              <a:spLocks noChangeArrowheads="1"/>
            </p:cNvSpPr>
            <p:nvPr userDrawn="1"/>
          </p:nvSpPr>
          <p:spPr bwMode="auto">
            <a:xfrm>
              <a:off x="3779838" y="6479991"/>
              <a:ext cx="1135062" cy="107586"/>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1040" name="Immagin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335360" y="188640"/>
            <a:ext cx="1152128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lang="it-IT" kern="0">
              <a:solidFill>
                <a:sysClr val="window" lastClr="FFFFFF"/>
              </a:solidFill>
              <a:latin typeface="Calibri"/>
              <a:cs typeface="Arial" charset="0"/>
            </a:endParaRPr>
          </a:p>
        </p:txBody>
      </p:sp>
      <p:pic>
        <p:nvPicPr>
          <p:cNvPr id="1037" name="Picture 2" descr="C:\Users\AntonioSimone\Desktop\logo_associazione_05.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0919885" y="6042026"/>
            <a:ext cx="637116"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159000" y="296864"/>
            <a:ext cx="814916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9505277"/>
      </p:ext>
    </p:extLst>
  </p:cSld>
  <p:clrMap bg1="dk2" tx1="lt1" bg2="dk1" tx2="lt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5.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12192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9052" y="831850"/>
            <a:ext cx="12172949"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425451" y="5910262"/>
            <a:ext cx="93472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425451" y="41275"/>
            <a:ext cx="113792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234653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PUBLICATIONS/6</a:t>
            </a:r>
            <a:endParaRPr lang="es-ES" sz="1200" b="1" dirty="0">
              <a:latin typeface="Calibri" panose="020F0502020204030204" pitchFamily="34" charset="0"/>
            </a:endParaRPr>
          </a:p>
        </p:txBody>
      </p:sp>
      <p:sp>
        <p:nvSpPr>
          <p:cNvPr id="5" name="Rettangolo 4"/>
          <p:cNvSpPr/>
          <p:nvPr/>
        </p:nvSpPr>
        <p:spPr>
          <a:xfrm>
            <a:off x="100013" y="390290"/>
            <a:ext cx="12091987" cy="6524863"/>
          </a:xfrm>
          <a:prstGeom prst="rect">
            <a:avLst/>
          </a:prstGeom>
        </p:spPr>
        <p:txBody>
          <a:bodyPr wrap="square">
            <a:spAutoFit/>
          </a:bodyPr>
          <a:lstStyle/>
          <a:p>
            <a:r>
              <a:rPr lang="es-ES" sz="1100" dirty="0" smtClean="0"/>
              <a:t>101.	 A. Cassano, C. Conidi, E. Drioli, Athermal concentration of fruit juices by osmotic distillation: performance and impact on quality, Proc. of International Workshop on Membrane Distillation and Related Technologies, Ravello (SA), October 9-12, 2011, p. 135-138</a:t>
            </a:r>
          </a:p>
          <a:p>
            <a:r>
              <a:rPr lang="es-ES" sz="1100" dirty="0" smtClean="0"/>
              <a:t>102.	 C. Conidi, A. Cassano, E. Drioli, Concentration of red orange juice by osmotic distillation: effect of operating conditions on water transport, Proc. of International Workshop on Membrane Distillation and Related Technologies, Ravello (SA), October 9-12, 2011, p. 143-146</a:t>
            </a:r>
          </a:p>
          <a:p>
            <a:r>
              <a:rPr lang="es-ES" sz="1100" dirty="0" smtClean="0"/>
              <a:t>103.	 A. Cassano, C. Conidi, F. Tasselli, E. Drioli, PAN hollow fibre nanofiltration membranes with cyclodextrin units for the removal of pesticides from citrus essential oils, Progresses in Organic Solvent Nanofiltration - Nemopur Workshop, Cetraro (CS), April 23-25, 2012</a:t>
            </a:r>
          </a:p>
          <a:p>
            <a:r>
              <a:rPr lang="es-ES" sz="1100" dirty="0" smtClean="0"/>
              <a:t>104.	 R. Ruby-Figueroa, A. Cassano, E. Drioli, Ultrafiltration of orange press liquor: optimization of operating conditions for the recovery of antioxidant compounds by response surface methodology, Separation and Purification Technology, 98 (2012) 255-261</a:t>
            </a:r>
          </a:p>
          <a:p>
            <a:r>
              <a:rPr lang="es-ES" sz="1100" dirty="0" smtClean="0"/>
              <a:t>105.	 C. Conidi, A. Cassano, E. Drioli, Recovery of phenolic compounds from orange press liquor by nanofiltration, Food and Bioproducts Processing, 90 (2012) 867-874</a:t>
            </a:r>
          </a:p>
          <a:p>
            <a:r>
              <a:rPr lang="es-ES" sz="1100" dirty="0" smtClean="0"/>
              <a:t>106.	 A. Cassano, F. Destani, L. Gentile, C. Oliviero Rossi, Characterization of concentrated red orange juice by rheological techniques, Proc. of ICR 2012 – XVIth International Congress on Rheology, Lisbon, August, 5-10, 2012, p. 90</a:t>
            </a:r>
          </a:p>
          <a:p>
            <a:r>
              <a:rPr lang="es-ES" sz="1100" dirty="0" smtClean="0"/>
              <a:t>107.	 L. Giorno, A. Cassano, C. Conidi, R. Mazzei, E. Piacentini, Integrated membrane operations for the purification of olive mill wastewaters, recovery of high added values components and new formulation, Proc. of 20th international congress of Chemical and Process Engineering CHISA 2012, Praga, August 25-29, 2012, C7.1</a:t>
            </a:r>
          </a:p>
          <a:p>
            <a:r>
              <a:rPr lang="es-ES" sz="1100" dirty="0" smtClean="0"/>
              <a:t>108.	 A. Cassano, C. Conidi, R. Ruby-Figueroa, F. Destani, E. Drioli, Recovery of phenols in citrus juice production by integrated membrane operations, Proc. of ITM-CNR Seminar Days 2012, Rende (CS), September 11-12, 2012, p. 36-37 (oral presentation)</a:t>
            </a:r>
          </a:p>
          <a:p>
            <a:r>
              <a:rPr lang="es-ES" sz="1100" dirty="0" smtClean="0"/>
              <a:t>109.	 C. Conidi, E. M. Garcia-Castello, A. Cassano, A membrane-based process for recovering phenolic compounds from artichoke wastewaters, Proc. of ITM-CNR Seminar Days 2012, Rende (CS), September 11-12, p. 49-50 (poster presentation)</a:t>
            </a:r>
          </a:p>
          <a:p>
            <a:r>
              <a:rPr lang="es-ES" sz="1100" dirty="0" smtClean="0"/>
              <a:t>110.	 A. Cassano, C. Conidi, E. Drioli, A membrane-based process for the valorization of the bergamot juice, Separation Science and Technology, 48(4) (2013) 537-546</a:t>
            </a:r>
          </a:p>
          <a:p>
            <a:r>
              <a:rPr lang="es-ES" sz="1100" dirty="0" smtClean="0"/>
              <a:t>111.	 A. Cassano, C. Conidi, L. Giorno, E. Drioli, Fractionation of olive mill wastewaters by membrane separation techniques, Journal of Hazardous Materials, 248-249 (2013) 185-193</a:t>
            </a:r>
          </a:p>
          <a:p>
            <a:r>
              <a:rPr lang="es-ES" sz="1100" dirty="0" smtClean="0"/>
              <a:t>112.	 A. Cassano, A. Basile, Integrating different membrane operations and combining membranes with conventional separation techniques in industrial processes, in Handbook of membrane reactors: Reactor types and industrial applications (Volume 2) edited by. A. Basile, Woodhead Publishing Limited, Cambridge, United Kingdom, Chapter 7 (2013) pp.296-343. ISBN: 0 85709 415 7; ISBN-13: 978 0 85709 415 5</a:t>
            </a:r>
          </a:p>
          <a:p>
            <a:r>
              <a:rPr lang="es-ES" sz="1100" dirty="0" smtClean="0"/>
              <a:t>113.	A. Cassano, A. Figoli, F. Galiano, P. Argurio, R. Molinari, Membrane operations in wastewater treatment: complexation reactions coupled with membranes, pervaporation and membrane bioreactors, in Handbook of membrane reactors: Reactor types and industrial applications (Volume 2) edited by. A. Basile, Woodhead Publishing Limited, Cambridge, United Kingdom, Chapter 19 (2013) pp. 731-762. ISBN: 0 85709 415 7; ISBN-13: 978 0 85709 415 5</a:t>
            </a:r>
          </a:p>
          <a:p>
            <a:r>
              <a:rPr lang="es-ES" sz="1100" dirty="0" smtClean="0"/>
              <a:t>114.	 A. Cassano, Fruit juices, in Membrane Processing: Dairy and Beverage Applications edited by A.Y. Tamime, Blackwell Publishing Ltd., Chapter 12 (2013) pp. 262-280. ISBN: 978-1-4443-3337-4</a:t>
            </a:r>
          </a:p>
          <a:p>
            <a:r>
              <a:rPr lang="es-ES" sz="1100" dirty="0" smtClean="0"/>
              <a:t>115.	 F. Destani, A. Cassano, A. Fazio, J.P. Vincken, B. Gabriele, Recovery and concentration of phenolic compounds in blood orange juice by membrane operations, Journal of Food Engineering, 117 (2013) 263-271</a:t>
            </a:r>
          </a:p>
          <a:p>
            <a:r>
              <a:rPr lang="es-ES" sz="1100" dirty="0" smtClean="0"/>
              <a:t>116.	 C. Conidi, A. Cassano, E. M. Garcia-Castello, A membrane-based process for recovering inulin and phenolic compounds from artichoke wastewaters, Proc. of 1st International Conference on Desalination using Membrane Technology, Sitges (Spain), 7-10 aprile 2013, OC9.2</a:t>
            </a:r>
          </a:p>
          <a:p>
            <a:r>
              <a:rPr lang="es-ES" sz="1100" dirty="0" smtClean="0"/>
              <a:t>117.	 A. Cassano, F. Tasselli, C. Conidi, E. Drioli, R. Timpone, M. D’Avella, F. Badalamenti, V. Corleone, PAN hollow fibre membranes with triacetil--cyclodextrin for the removal of pesticides from citrus essential oils, accepted on Separation and Purification Technology, 116 (2013) 124-130</a:t>
            </a:r>
          </a:p>
          <a:p>
            <a:r>
              <a:rPr lang="es-ES" sz="1100" dirty="0" smtClean="0"/>
              <a:t>118.	 A. Cassano, C. Conidi, L. Giorno, E. Drioli, Integrated membrane operations in the treatment of afro-food wastewaters, 2nd Training Workshop on “Functionalized membranes for wastewater treatment – nanoparticles and surface modifications”, Cetraro (CS), May 15-17, 2013, p. 26 (oral presentation)</a:t>
            </a:r>
          </a:p>
          <a:p>
            <a:r>
              <a:rPr lang="es-ES" sz="1100" dirty="0" smtClean="0"/>
              <a:t>119.	 R. Ruby Figueroa, A. Cassano, E. Drioli, Performance of MF and UF membranes in the clarification of citrus wastewaters by multivariate analysis, 2nd Training Workshop on “Functionalized membranes for wastewater treatment – nanoparticles and surface modifications”, Cetraro (CS), May 15-17, 2013, p. 37 (poster presentation)</a:t>
            </a:r>
          </a:p>
          <a:p>
            <a:r>
              <a:rPr lang="es-ES" sz="1100" dirty="0" smtClean="0"/>
              <a:t>120.	 A. Cassano, C. Conidi, Pressure-driven membrane applications: Microfiltration and Ultrafiltration, in Membrane processes for sustainable growth edited by. A. Basile and A. Cassano, Nova Science Publishers, Inc., New York, Chapter 6 (2013) pp. 153-192. ISBN: 978-1-62618-446-6</a:t>
            </a:r>
            <a:endParaRPr lang="es-ES" sz="1100" dirty="0"/>
          </a:p>
        </p:txBody>
      </p:sp>
    </p:spTree>
    <p:extLst>
      <p:ext uri="{BB962C8B-B14F-4D97-AF65-F5344CB8AC3E}">
        <p14:creationId xmlns:p14="http://schemas.microsoft.com/office/powerpoint/2010/main" val="2973188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PUBLICATIONS/7</a:t>
            </a:r>
            <a:endParaRPr lang="es-ES" sz="1200" b="1" dirty="0">
              <a:latin typeface="Calibri" panose="020F0502020204030204" pitchFamily="34" charset="0"/>
            </a:endParaRPr>
          </a:p>
        </p:txBody>
      </p:sp>
      <p:sp>
        <p:nvSpPr>
          <p:cNvPr id="5" name="Rettangolo 4"/>
          <p:cNvSpPr/>
          <p:nvPr/>
        </p:nvSpPr>
        <p:spPr>
          <a:xfrm>
            <a:off x="1" y="655472"/>
            <a:ext cx="11387139" cy="3477875"/>
          </a:xfrm>
          <a:prstGeom prst="rect">
            <a:avLst/>
          </a:prstGeom>
        </p:spPr>
        <p:txBody>
          <a:bodyPr wrap="square">
            <a:spAutoFit/>
          </a:bodyPr>
          <a:lstStyle/>
          <a:p>
            <a:r>
              <a:rPr lang="es-ES" sz="1100" dirty="0" smtClean="0"/>
              <a:t>121.	A. Cassano, C. Conidi, E. Drioli, Membrane processing, in Conventional and advanced food processing technologies edited by Suvendu Bhatthacharya, John Wiley &amp; Sons, Ltd., Chichester, West Sussex, England (2013)</a:t>
            </a:r>
          </a:p>
          <a:p>
            <a:r>
              <a:rPr lang="es-ES" sz="1100" dirty="0" smtClean="0"/>
              <a:t>122.	 A. Cassano, C. Conidi, R. Ruby Figueroa, F. Destani, Valorisation of agro-food wastewaters by integrated membrane operations, Advances in Science and Engineering for Brackish Water and Seawater Desalination II – Engineering Conferences International (ECI), Cetraro (Cosenza), September 29 – October 3, 2013 (oral presentation)</a:t>
            </a:r>
          </a:p>
          <a:p>
            <a:r>
              <a:rPr lang="es-ES" sz="1100" dirty="0" smtClean="0"/>
              <a:t>123.	 C. Conidi, A. Cassano, E. Garcia-Castello, Valorization of artichoke wastewaters by integrated membrane processes, Advances in Science and Engineering for Brackish Water and Seawater Desalination II – Engineering Conferences International (ECI), Cetraro (Cosenza), September 29 – October 3, 2013 (poster presentation), poster number 2</a:t>
            </a:r>
          </a:p>
          <a:p>
            <a:r>
              <a:rPr lang="es-ES" sz="1100" dirty="0" smtClean="0"/>
              <a:t>124.	 S. Simone, A. Figoli, C. Conidi, A. Cassano, E. Drioli, Citrus by-products clarification by PVDF follow fibre membranes, Advances in Science and Engineering for Brackish Water and Seawater Desalination II – Engineering Conferences International (ECI), Cetraro (Cosenza), September 29 – October 3, 2013 (poster presentation), poster number 3</a:t>
            </a:r>
          </a:p>
          <a:p>
            <a:r>
              <a:rPr lang="es-ES" sz="1100" dirty="0" smtClean="0"/>
              <a:t>125.	 A. Cassano, C. Conidi, Recovery of phenolic compounds in citrus wastewaters by nanofiltration membranes, International Conference on Application of Nanotechnology in Membranes for Water Treatment, Izmir (Turkey), October 8-10, 2013 (oral presentation)</a:t>
            </a:r>
          </a:p>
          <a:p>
            <a:r>
              <a:rPr lang="es-ES" sz="1100" dirty="0" smtClean="0"/>
              <a:t>126.	 S. De, S. Mondal, A. Cassano, Modeling of gel layer controlled fruit juice microfiltration in a radial cross flow cell, Food and Bioprocess Technology, 7 (2013) 355-370</a:t>
            </a:r>
          </a:p>
          <a:p>
            <a:r>
              <a:rPr lang="es-ES" sz="1100" dirty="0" smtClean="0"/>
              <a:t>127.	 A. Cassano, C. Conidi, E. Drioli, Integrated membrane operations in fruit juice processing, in Integrated membrane operations in the food production edited by A. Cassano and E. Drioli, De Gruyter, Berlin, Germany, Chapter 3 (2014) pp. 59-86. ISBN: 978-3-11-028566-6</a:t>
            </a:r>
          </a:p>
          <a:p>
            <a:r>
              <a:rPr lang="es-ES" sz="1100" dirty="0" smtClean="0"/>
              <a:t>128.	 A. Cassano, B. Jiao, Integrated membrane operations in citrus processing, in Integrated membrane operations in the food production edited by A. Cassano and E. Drioli, De Gruyter, Berlin, Germany, Chapter 4 (2014) pp. 87-112. ISBN: 978-3-11-028566-6</a:t>
            </a:r>
          </a:p>
          <a:p>
            <a:r>
              <a:rPr lang="es-ES" sz="1100" dirty="0" smtClean="0"/>
              <a:t>129.	 C. Conidi, A. Cassano, E. Garcia-Castello, Valorization of artichoke wastewaters by integrated membrane operations, Water Research, 48 (2014) 363-374</a:t>
            </a:r>
          </a:p>
          <a:p>
            <a:r>
              <a:rPr lang="es-ES" sz="1100" dirty="0" smtClean="0"/>
              <a:t>130.	 C. Conidi, R. Mazzei, A. Cassano, L. Giorno, Integrated membrane system for the production of phytotherapics from olive mill wastewaters, Journal of Membrane Science  454 (2014) 322-329</a:t>
            </a:r>
          </a:p>
          <a:p>
            <a:r>
              <a:rPr lang="es-ES" sz="1100" dirty="0" smtClean="0"/>
              <a:t>131.	 C. Conidi, A. Cassano, Purification of polyphenols and sugars in bergamot juice by nanofiltration membranes, IX Ibero-American Congress on Membrane Science and Technology, Santander, Spain, May 25-28, 2014, pp. 378-379</a:t>
            </a:r>
            <a:endParaRPr lang="es-ES" sz="1100" dirty="0"/>
          </a:p>
        </p:txBody>
      </p:sp>
    </p:spTree>
    <p:extLst>
      <p:ext uri="{BB962C8B-B14F-4D97-AF65-F5344CB8AC3E}">
        <p14:creationId xmlns:p14="http://schemas.microsoft.com/office/powerpoint/2010/main" val="2498867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3601539932"/>
              </p:ext>
            </p:extLst>
          </p:nvPr>
        </p:nvGraphicFramePr>
        <p:xfrm>
          <a:off x="333058" y="202406"/>
          <a:ext cx="10125394" cy="977900"/>
        </p:xfrm>
        <a:graphic>
          <a:graphicData uri="http://schemas.openxmlformats.org/drawingml/2006/table">
            <a:tbl>
              <a:tblPr>
                <a:tableStyleId>{5C22544A-7EE6-4342-B048-85BDC9FD1C3A}</a:tableStyleId>
              </a:tblPr>
              <a:tblGrid>
                <a:gridCol w="2128343"/>
                <a:gridCol w="7997051"/>
              </a:tblGrid>
              <a:tr h="0">
                <a:tc gridSpan="2">
                  <a:txBody>
                    <a:bodyPr/>
                    <a:lstStyle/>
                    <a:p>
                      <a:pPr>
                        <a:lnSpc>
                          <a:spcPts val="1100"/>
                        </a:lnSpc>
                        <a:spcBef>
                          <a:spcPts val="1100"/>
                        </a:spcBef>
                        <a:spcAft>
                          <a:spcPts val="0"/>
                        </a:spcAft>
                      </a:pPr>
                      <a:r>
                        <a:rPr lang="en-GB" sz="1000" cap="all" spc="75">
                          <a:effectLst/>
                        </a:rPr>
                        <a:t>PATENTS</a:t>
                      </a:r>
                      <a:endParaRPr lang="es-ES" sz="1000" cap="all" spc="75">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0">
                <a:tc>
                  <a:txBody>
                    <a:bodyPr/>
                    <a:lstStyle/>
                    <a:p>
                      <a:pPr algn="just">
                        <a:spcAft>
                          <a:spcPts val="0"/>
                        </a:spcAft>
                      </a:pPr>
                      <a:r>
                        <a:rPr lang="en-GB" sz="1100">
                          <a:effectLst/>
                        </a:rPr>
                        <a:t> </a:t>
                      </a:r>
                      <a:endParaRPr lang="es-ES" sz="110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151130" algn="just">
                        <a:lnSpc>
                          <a:spcPts val="1200"/>
                        </a:lnSpc>
                        <a:spcAft>
                          <a:spcPts val="300"/>
                        </a:spcAft>
                      </a:pPr>
                      <a:r>
                        <a:rPr lang="it-IT" sz="1100" dirty="0">
                          <a:effectLst/>
                        </a:rPr>
                        <a:t> </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it-IT" sz="1100" dirty="0">
                          <a:effectLst/>
                        </a:rPr>
                        <a:t>A. Cassano, E. </a:t>
                      </a:r>
                      <a:r>
                        <a:rPr lang="it-IT" sz="1100" dirty="0" err="1">
                          <a:effectLst/>
                        </a:rPr>
                        <a:t>Drioli</a:t>
                      </a:r>
                      <a:r>
                        <a:rPr lang="it-IT" sz="1100" dirty="0">
                          <a:effectLst/>
                        </a:rPr>
                        <a:t>, R. Timpone, M. D’Avella, Processo integrato per l’estrazione selettiva e la concentrazione di polifenoli da sottoprodotti del ciclo di lavorazione delle arance rosse, RM 2006 A000436</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it-IT" sz="1100" dirty="0">
                          <a:effectLst/>
                        </a:rPr>
                        <a:t>E. </a:t>
                      </a:r>
                      <a:r>
                        <a:rPr lang="it-IT" sz="1100" dirty="0" err="1">
                          <a:effectLst/>
                        </a:rPr>
                        <a:t>Drioli</a:t>
                      </a:r>
                      <a:r>
                        <a:rPr lang="it-IT" sz="1100" dirty="0">
                          <a:effectLst/>
                        </a:rPr>
                        <a:t>, A. Cassano, Processo integrato a membrana per la concentrazione di succo di melograno, RM 2009 A000484 (domanda di brevetto depositata il 23 settembre 2009)</a:t>
                      </a:r>
                      <a:endParaRPr lang="es-ES" sz="1100" dirty="0">
                        <a:effectLst/>
                        <a:latin typeface="Wingdings" panose="05000000000000000000" pitchFamily="2" charset="2"/>
                        <a:ea typeface="Times New Roman" panose="02020603050405020304" pitchFamily="18" charset="0"/>
                        <a:cs typeface="Times New Roman" panose="02020603050405020304" pitchFamily="18" charset="0"/>
                      </a:endParaRPr>
                    </a:p>
                  </a:txBody>
                  <a:tcPr marL="44451" marR="44451" marT="0" marB="0"/>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4252776998"/>
              </p:ext>
            </p:extLst>
          </p:nvPr>
        </p:nvGraphicFramePr>
        <p:xfrm>
          <a:off x="333058" y="1373982"/>
          <a:ext cx="10139682" cy="1016000"/>
        </p:xfrm>
        <a:graphic>
          <a:graphicData uri="http://schemas.openxmlformats.org/drawingml/2006/table">
            <a:tbl>
              <a:tblPr>
                <a:tableStyleId>{5C22544A-7EE6-4342-B048-85BDC9FD1C3A}</a:tableStyleId>
              </a:tblPr>
              <a:tblGrid>
                <a:gridCol w="2131347"/>
                <a:gridCol w="8008335"/>
              </a:tblGrid>
              <a:tr h="0">
                <a:tc gridSpan="2">
                  <a:txBody>
                    <a:bodyPr/>
                    <a:lstStyle/>
                    <a:p>
                      <a:pPr>
                        <a:lnSpc>
                          <a:spcPts val="1100"/>
                        </a:lnSpc>
                        <a:spcBef>
                          <a:spcPts val="1100"/>
                        </a:spcBef>
                        <a:spcAft>
                          <a:spcPts val="0"/>
                        </a:spcAft>
                      </a:pPr>
                      <a:r>
                        <a:rPr lang="en-GB" sz="1000" cap="all" spc="75">
                          <a:effectLst/>
                        </a:rPr>
                        <a:t>BOOKS</a:t>
                      </a:r>
                      <a:endParaRPr lang="es-ES" sz="1000" cap="all" spc="75">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0">
                <a:tc>
                  <a:txBody>
                    <a:bodyPr/>
                    <a:lstStyle/>
                    <a:p>
                      <a:pPr algn="just">
                        <a:spcAft>
                          <a:spcPts val="0"/>
                        </a:spcAft>
                      </a:pPr>
                      <a:r>
                        <a:rPr lang="en-GB" sz="1100">
                          <a:effectLst/>
                        </a:rPr>
                        <a:t> </a:t>
                      </a:r>
                      <a:endParaRPr lang="es-ES" sz="110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151130" algn="just">
                        <a:lnSpc>
                          <a:spcPts val="1200"/>
                        </a:lnSpc>
                        <a:spcAft>
                          <a:spcPts val="300"/>
                        </a:spcAft>
                      </a:pPr>
                      <a:r>
                        <a:rPr lang="it-IT" sz="1100" dirty="0">
                          <a:effectLst/>
                        </a:rPr>
                        <a:t> </a:t>
                      </a:r>
                      <a:endParaRPr lang="es-ES" sz="1100" dirty="0">
                        <a:effectLst/>
                      </a:endParaRPr>
                    </a:p>
                    <a:p>
                      <a:pPr marL="342900" lvl="0" indent="-342900" algn="just">
                        <a:lnSpc>
                          <a:spcPts val="1200"/>
                        </a:lnSpc>
                        <a:spcAft>
                          <a:spcPts val="600"/>
                        </a:spcAft>
                        <a:buSzPts val="600"/>
                        <a:buFont typeface="Wingdings" panose="05000000000000000000" pitchFamily="2" charset="2"/>
                        <a:buChar char=""/>
                      </a:pPr>
                      <a:r>
                        <a:rPr lang="en-US" sz="1100" dirty="0">
                          <a:effectLst/>
                        </a:rPr>
                        <a:t>A. </a:t>
                      </a:r>
                      <a:r>
                        <a:rPr lang="en-US" sz="1100" dirty="0" err="1">
                          <a:effectLst/>
                        </a:rPr>
                        <a:t>Basile</a:t>
                      </a:r>
                      <a:r>
                        <a:rPr lang="en-US" sz="1100" dirty="0">
                          <a:effectLst/>
                        </a:rPr>
                        <a:t>, A. </a:t>
                      </a:r>
                      <a:r>
                        <a:rPr lang="en-US" sz="1100" dirty="0" err="1">
                          <a:effectLst/>
                        </a:rPr>
                        <a:t>Cassano</a:t>
                      </a:r>
                      <a:r>
                        <a:rPr lang="en-US" sz="1100" dirty="0">
                          <a:effectLst/>
                        </a:rPr>
                        <a:t>, Membrane Processes for Sustainable Growth, Nova Science Publishers, Inc., New York, Series: Chemical Engineering Methods and Technology, 2013, ISBN: 978-1-62618-446-6</a:t>
                      </a:r>
                      <a:endParaRPr lang="es-ES" sz="1100" dirty="0">
                        <a:effectLst/>
                      </a:endParaRPr>
                    </a:p>
                    <a:p>
                      <a:pPr marL="342900" lvl="0" indent="-342900" algn="just">
                        <a:lnSpc>
                          <a:spcPts val="1200"/>
                        </a:lnSpc>
                        <a:spcAft>
                          <a:spcPts val="600"/>
                        </a:spcAft>
                        <a:buSzPts val="600"/>
                        <a:buFont typeface="Wingdings" panose="05000000000000000000" pitchFamily="2" charset="2"/>
                        <a:buChar char=""/>
                      </a:pPr>
                      <a:r>
                        <a:rPr lang="en-US" sz="1100" dirty="0">
                          <a:effectLst/>
                        </a:rPr>
                        <a:t>A. </a:t>
                      </a:r>
                      <a:r>
                        <a:rPr lang="en-US" sz="1100" dirty="0" err="1">
                          <a:effectLst/>
                        </a:rPr>
                        <a:t>Cassano</a:t>
                      </a:r>
                      <a:r>
                        <a:rPr lang="en-US" sz="1100" dirty="0">
                          <a:effectLst/>
                        </a:rPr>
                        <a:t>, E. </a:t>
                      </a:r>
                      <a:r>
                        <a:rPr lang="en-US" sz="1100" dirty="0" err="1">
                          <a:effectLst/>
                        </a:rPr>
                        <a:t>Drioli</a:t>
                      </a:r>
                      <a:r>
                        <a:rPr lang="en-US" sz="1100" dirty="0">
                          <a:effectLst/>
                        </a:rPr>
                        <a:t>, Integrated Membrane Operations in the Food Production, Walter de </a:t>
                      </a:r>
                      <a:r>
                        <a:rPr lang="en-US" sz="1100" dirty="0" err="1">
                          <a:effectLst/>
                        </a:rPr>
                        <a:t>Gruyter</a:t>
                      </a:r>
                      <a:r>
                        <a:rPr lang="en-US" sz="1100" dirty="0">
                          <a:effectLst/>
                        </a:rPr>
                        <a:t> GmbH, Berlin, 2014, ISBN: 978-3-11-028467-6</a:t>
                      </a:r>
                      <a:endParaRPr lang="es-ES" sz="1100" dirty="0">
                        <a:effectLst/>
                        <a:latin typeface="Wingdings" panose="05000000000000000000" pitchFamily="2" charset="2"/>
                        <a:ea typeface="Times New Roman" panose="02020603050405020304" pitchFamily="18" charset="0"/>
                        <a:cs typeface="Times New Roman" panose="02020603050405020304" pitchFamily="18" charset="0"/>
                      </a:endParaRPr>
                    </a:p>
                  </a:txBody>
                  <a:tcPr marL="44451" marR="44451" marT="0" marB="0"/>
                </a:tc>
              </a:tr>
            </a:tbl>
          </a:graphicData>
        </a:graphic>
      </p:graphicFrame>
    </p:spTree>
    <p:extLst>
      <p:ext uri="{BB962C8B-B14F-4D97-AF65-F5344CB8AC3E}">
        <p14:creationId xmlns:p14="http://schemas.microsoft.com/office/powerpoint/2010/main" val="291740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8" y="0"/>
            <a:ext cx="12255500"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31851" y="225425"/>
            <a:ext cx="109728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Membrane Science &amp; Technology</a:t>
            </a:r>
            <a:br>
              <a:rPr lang="en-US" dirty="0" smtClean="0"/>
            </a:br>
            <a:r>
              <a:rPr lang="en-US" dirty="0" smtClean="0"/>
              <a:t>Related Journals</a:t>
            </a:r>
            <a:endParaRPr lang="en-US" dirty="0"/>
          </a:p>
        </p:txBody>
      </p:sp>
      <p:sp>
        <p:nvSpPr>
          <p:cNvPr id="7" name="Vertical Scroll 6"/>
          <p:cNvSpPr/>
          <p:nvPr/>
        </p:nvSpPr>
        <p:spPr>
          <a:xfrm>
            <a:off x="831850" y="1471613"/>
            <a:ext cx="8093786" cy="3359694"/>
          </a:xfrm>
          <a:prstGeom prst="verticalScroll">
            <a:avLst/>
          </a:prstGeom>
        </p:spPr>
        <p:style>
          <a:lnRef idx="2">
            <a:schemeClr val="accent2"/>
          </a:lnRef>
          <a:fillRef idx="1">
            <a:schemeClr val="lt1"/>
          </a:fillRef>
          <a:effectRef idx="0">
            <a:schemeClr val="accent2"/>
          </a:effectRef>
          <a:fontRef idx="minor">
            <a:schemeClr val="dk1"/>
          </a:fontRef>
        </p:style>
        <p:txBody>
          <a:bodyPr anchor="ctr"/>
          <a:lstStyle/>
          <a:p>
            <a:pPr marL="342900" indent="-342900">
              <a:buFont typeface="Wingdings" panose="05000000000000000000" pitchFamily="2" charset="2"/>
              <a:buChar char="Ø"/>
              <a:defRPr/>
            </a:pPr>
            <a:r>
              <a:rPr lang="en-US" sz="2000" b="1" dirty="0" smtClean="0">
                <a:solidFill>
                  <a:schemeClr val="tx1"/>
                </a:solidFill>
              </a:rPr>
              <a:t>Journal of Membrane Science &amp; Technology (JMST)</a:t>
            </a:r>
          </a:p>
          <a:p>
            <a:pPr>
              <a:defRPr/>
            </a:pPr>
            <a:r>
              <a:rPr lang="en-US" sz="2000" b="1" dirty="0">
                <a:solidFill>
                  <a:srgbClr val="00B0F0"/>
                </a:solidFill>
              </a:rPr>
              <a:t>http://omicsonline.org/membrane-science-technology.php</a:t>
            </a:r>
          </a:p>
          <a:p>
            <a:pPr>
              <a:defRPr/>
            </a:pPr>
            <a:endParaRPr lang="en-US" sz="2000" dirty="0">
              <a:solidFill>
                <a:schemeClr val="bg2">
                  <a:lumMod val="50000"/>
                </a:schemeClr>
              </a:solidFill>
            </a:endParaRPr>
          </a:p>
        </p:txBody>
      </p:sp>
      <p:pic>
        <p:nvPicPr>
          <p:cNvPr id="1026" name="Picture 2" descr="C:\Users\bhushanam-t\Desktop\membrane scie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7342495" y="4012441"/>
            <a:ext cx="4462155" cy="23337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bhushanam-t\Desktop\membra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343" y="4926842"/>
            <a:ext cx="4258102" cy="1931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01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
            <a:ext cx="12192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12192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759200" y="30163"/>
            <a:ext cx="9448800" cy="830262"/>
          </a:xfrm>
          <a:prstGeom prst="rect">
            <a:avLst/>
          </a:prstGeom>
        </p:spPr>
        <p:txBody>
          <a:bodyPr>
            <a:spAutoFit/>
          </a:bodyPr>
          <a:lstStyle/>
          <a:p>
            <a:pPr fontAlgn="base">
              <a:spcBef>
                <a:spcPct val="0"/>
              </a:spcBef>
              <a:spcAft>
                <a:spcPct val="0"/>
              </a:spcAft>
              <a:defRPr/>
            </a:pPr>
            <a:r>
              <a:rPr lang="en-US" sz="2400" dirty="0">
                <a:solidFill>
                  <a:srgbClr val="FFADAA">
                    <a:lumMod val="10000"/>
                  </a:srgbClr>
                </a:solidFill>
                <a:latin typeface="Andalus" panose="02020603050405020304" pitchFamily="18" charset="-78"/>
                <a:cs typeface="Andalus" panose="02020603050405020304" pitchFamily="18" charset="-78"/>
              </a:rPr>
              <a:t>OMICS Group </a:t>
            </a:r>
            <a:r>
              <a:rPr lang="en-US" sz="2400" b="1" dirty="0">
                <a:solidFill>
                  <a:srgbClr val="FFADAA">
                    <a:lumMod val="10000"/>
                  </a:srgbClr>
                </a:solidFill>
                <a:latin typeface="Andalus" panose="02020603050405020304" pitchFamily="18" charset="-78"/>
                <a:cs typeface="Andalus" panose="02020603050405020304" pitchFamily="18" charset="-78"/>
              </a:rPr>
              <a:t>Open Access Membership</a:t>
            </a:r>
            <a:br>
              <a:rPr lang="en-US" sz="2400" b="1" dirty="0">
                <a:solidFill>
                  <a:srgbClr val="FFADAA">
                    <a:lumMod val="10000"/>
                  </a:srgbClr>
                </a:solidFill>
                <a:latin typeface="Andalus" panose="02020603050405020304" pitchFamily="18" charset="-78"/>
                <a:cs typeface="Andalus" panose="02020603050405020304" pitchFamily="18" charset="-78"/>
              </a:rPr>
            </a:br>
            <a:endParaRPr lang="en-US" sz="2400" dirty="0">
              <a:solidFill>
                <a:srgbClr val="FFADAA">
                  <a:lumMod val="10000"/>
                </a:srgbClr>
              </a:solidFill>
              <a:latin typeface="Andalus" panose="02020603050405020304" pitchFamily="18" charset="-78"/>
              <a:cs typeface="Andalus" panose="02020603050405020304" pitchFamily="18" charset="-78"/>
            </a:endParaRPr>
          </a:p>
        </p:txBody>
      </p:sp>
      <p:sp>
        <p:nvSpPr>
          <p:cNvPr id="7" name="Teardrop 6"/>
          <p:cNvSpPr/>
          <p:nvPr/>
        </p:nvSpPr>
        <p:spPr>
          <a:xfrm>
            <a:off x="1727200" y="630238"/>
            <a:ext cx="102616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r>
              <a:rPr lang="en-US" dirty="0">
                <a:solidFill>
                  <a:srgbClr val="8C0000"/>
                </a:solidFill>
                <a:latin typeface="Calisto MT" panose="02040603050505030304" pitchFamily="18" charset="0"/>
              </a:rPr>
              <a:t>OMICS </a:t>
            </a:r>
            <a:r>
              <a:rPr lang="en-US" dirty="0">
                <a:solidFill>
                  <a:srgbClr val="8C0000"/>
                </a:solidFill>
                <a:latin typeface="Calisto MT" panose="02040603050505030304" pitchFamily="18" charset="0"/>
              </a:rPr>
              <a:t>International </a:t>
            </a:r>
            <a:r>
              <a:rPr lang="en-US" dirty="0">
                <a:solidFill>
                  <a:srgbClr val="8C0000"/>
                </a:solidFill>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fontAlgn="base">
              <a:spcBef>
                <a:spcPct val="0"/>
              </a:spcBef>
              <a:spcAft>
                <a:spcPct val="0"/>
              </a:spcAft>
              <a:defRPr/>
            </a:pPr>
            <a:r>
              <a:rPr lang="en-US" dirty="0">
                <a:solidFill>
                  <a:srgbClr val="8C0000"/>
                </a:solidFill>
                <a:latin typeface="Calisto MT" panose="02040603050505030304" pitchFamily="18" charset="0"/>
              </a:rPr>
              <a:t>For more details and benefits, click on the link below:</a:t>
            </a:r>
          </a:p>
          <a:p>
            <a:pPr fontAlgn="base">
              <a:spcBef>
                <a:spcPct val="0"/>
              </a:spcBef>
              <a:spcAft>
                <a:spcPct val="0"/>
              </a:spcAft>
              <a:defRPr/>
            </a:pPr>
            <a:r>
              <a:rPr lang="en-US" dirty="0">
                <a:solidFill>
                  <a:srgbClr val="DADADA">
                    <a:lumMod val="10000"/>
                  </a:srgbClr>
                </a:solidFill>
                <a:latin typeface="Calisto MT" panose="02040603050505030304" pitchFamily="18" charset="0"/>
                <a:hlinkClick r:id="rId4"/>
              </a:rPr>
              <a:t>http://omicsonline.org/membership.php</a:t>
            </a:r>
            <a:r>
              <a:rPr lang="en-US" dirty="0">
                <a:solidFill>
                  <a:srgbClr val="DADADA">
                    <a:lumMod val="10000"/>
                  </a:srgbClr>
                </a:solidFill>
                <a:latin typeface="Calisto MT" panose="02040603050505030304" pitchFamily="18" charset="0"/>
              </a:rPr>
              <a:t> </a:t>
            </a:r>
          </a:p>
        </p:txBody>
      </p:sp>
    </p:spTree>
    <p:extLst>
      <p:ext uri="{BB962C8B-B14F-4D97-AF65-F5344CB8AC3E}">
        <p14:creationId xmlns:p14="http://schemas.microsoft.com/office/powerpoint/2010/main" val="2215860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3135" y="1834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33" y="368139"/>
            <a:ext cx="1847851" cy="2295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ella 4"/>
          <p:cNvGraphicFramePr>
            <a:graphicFrameLocks noGrp="1"/>
          </p:cNvGraphicFramePr>
          <p:nvPr>
            <p:extLst>
              <p:ext uri="{D42A27DB-BD31-4B8C-83A1-F6EECF244321}">
                <p14:modId xmlns:p14="http://schemas.microsoft.com/office/powerpoint/2010/main" val="3442720049"/>
              </p:ext>
            </p:extLst>
          </p:nvPr>
        </p:nvGraphicFramePr>
        <p:xfrm>
          <a:off x="2370235" y="645566"/>
          <a:ext cx="6856894" cy="2018094"/>
        </p:xfrm>
        <a:graphic>
          <a:graphicData uri="http://schemas.openxmlformats.org/drawingml/2006/table">
            <a:tbl>
              <a:tblPr>
                <a:tableStyleId>{5C22544A-7EE6-4342-B048-85BDC9FD1C3A}</a:tableStyleId>
              </a:tblPr>
              <a:tblGrid>
                <a:gridCol w="1441309"/>
                <a:gridCol w="5415585"/>
              </a:tblGrid>
              <a:tr h="162187">
                <a:tc gridSpan="2">
                  <a:txBody>
                    <a:bodyPr/>
                    <a:lstStyle/>
                    <a:p>
                      <a:pPr>
                        <a:lnSpc>
                          <a:spcPts val="1100"/>
                        </a:lnSpc>
                        <a:spcBef>
                          <a:spcPts val="1100"/>
                        </a:spcBef>
                        <a:spcAft>
                          <a:spcPts val="0"/>
                        </a:spcAft>
                      </a:pPr>
                      <a:r>
                        <a:rPr lang="en-GB" sz="1000" cap="all" spc="75">
                          <a:effectLst/>
                        </a:rPr>
                        <a:t>personal DATA</a:t>
                      </a:r>
                      <a:endParaRPr lang="es-ES" sz="1000" cap="all" spc="75">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1855907">
                <a:tc>
                  <a:txBody>
                    <a:bodyPr/>
                    <a:lstStyle/>
                    <a:p>
                      <a:pPr algn="just">
                        <a:lnSpc>
                          <a:spcPts val="1200"/>
                        </a:lnSpc>
                        <a:spcBef>
                          <a:spcPts val="1200"/>
                        </a:spcBef>
                        <a:spcAft>
                          <a:spcPts val="0"/>
                        </a:spcAft>
                      </a:pPr>
                      <a:r>
                        <a:rPr lang="en-GB" sz="1100" cap="all">
                          <a:effectLst/>
                        </a:rPr>
                        <a:t> </a:t>
                      </a:r>
                      <a:endParaRPr lang="es-ES" sz="1100" cap="all">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342900" lvl="0" indent="-342900" algn="just">
                        <a:lnSpc>
                          <a:spcPts val="1200"/>
                        </a:lnSpc>
                        <a:spcBef>
                          <a:spcPts val="600"/>
                        </a:spcBef>
                        <a:spcAft>
                          <a:spcPts val="300"/>
                        </a:spcAft>
                        <a:buFont typeface="Wingdings" panose="05000000000000000000" pitchFamily="2" charset="2"/>
                        <a:buChar char=""/>
                        <a:tabLst>
                          <a:tab pos="228600" algn="l"/>
                        </a:tabLst>
                      </a:pPr>
                      <a:r>
                        <a:rPr lang="en-GB" sz="1100" dirty="0">
                          <a:effectLst/>
                        </a:rPr>
                        <a:t>Surname/First name:  </a:t>
                      </a:r>
                      <a:r>
                        <a:rPr lang="en-GB" sz="1100" dirty="0" err="1">
                          <a:effectLst/>
                        </a:rPr>
                        <a:t>Cassano</a:t>
                      </a:r>
                      <a:r>
                        <a:rPr lang="en-GB" sz="1100" dirty="0">
                          <a:effectLst/>
                        </a:rPr>
                        <a:t> Alfredo</a:t>
                      </a:r>
                      <a:endParaRPr lang="es-ES" sz="1100" dirty="0">
                        <a:effectLst/>
                      </a:endParaRPr>
                    </a:p>
                    <a:p>
                      <a:pPr marL="342900" lvl="0" indent="-342900" algn="just">
                        <a:lnSpc>
                          <a:spcPts val="1200"/>
                        </a:lnSpc>
                        <a:spcAft>
                          <a:spcPts val="300"/>
                        </a:spcAft>
                        <a:buFont typeface="Wingdings" panose="05000000000000000000" pitchFamily="2" charset="2"/>
                        <a:buChar char=""/>
                        <a:tabLst>
                          <a:tab pos="228600" algn="l"/>
                        </a:tabLst>
                      </a:pPr>
                      <a:r>
                        <a:rPr lang="en-GB" sz="1100" dirty="0">
                          <a:effectLst/>
                        </a:rPr>
                        <a:t>Birthday: 31 July 1965</a:t>
                      </a:r>
                      <a:endParaRPr lang="es-ES" sz="1100" dirty="0">
                        <a:effectLst/>
                      </a:endParaRPr>
                    </a:p>
                    <a:p>
                      <a:pPr marL="342900" lvl="0" indent="-342900" algn="just">
                        <a:lnSpc>
                          <a:spcPts val="1200"/>
                        </a:lnSpc>
                        <a:spcAft>
                          <a:spcPts val="300"/>
                        </a:spcAft>
                        <a:buFont typeface="Wingdings" panose="05000000000000000000" pitchFamily="2" charset="2"/>
                        <a:buChar char=""/>
                        <a:tabLst>
                          <a:tab pos="228600" algn="l"/>
                        </a:tabLst>
                      </a:pPr>
                      <a:r>
                        <a:rPr lang="en-GB" sz="1100" dirty="0">
                          <a:effectLst/>
                        </a:rPr>
                        <a:t>Birthplace: Avellino, Italy</a:t>
                      </a:r>
                      <a:endParaRPr lang="es-ES" sz="1100" dirty="0">
                        <a:effectLst/>
                      </a:endParaRPr>
                    </a:p>
                    <a:p>
                      <a:pPr marL="342900" lvl="0" indent="-342900" algn="just">
                        <a:lnSpc>
                          <a:spcPts val="1200"/>
                        </a:lnSpc>
                        <a:spcAft>
                          <a:spcPts val="300"/>
                        </a:spcAft>
                        <a:buFont typeface="Wingdings" panose="05000000000000000000" pitchFamily="2" charset="2"/>
                        <a:buChar char=""/>
                        <a:tabLst>
                          <a:tab pos="228600" algn="l"/>
                        </a:tabLst>
                      </a:pPr>
                      <a:r>
                        <a:rPr lang="en-GB" sz="1100" dirty="0">
                          <a:effectLst/>
                        </a:rPr>
                        <a:t>Home Address: via G. De Chirico, Trav. </a:t>
                      </a:r>
                      <a:r>
                        <a:rPr lang="it-IT" sz="1100" dirty="0">
                          <a:effectLst/>
                        </a:rPr>
                        <a:t>VI, n.46 – 87036 Rende (CS), </a:t>
                      </a:r>
                      <a:r>
                        <a:rPr lang="it-IT" sz="1100" dirty="0" err="1">
                          <a:effectLst/>
                        </a:rPr>
                        <a:t>Italy</a:t>
                      </a:r>
                      <a:r>
                        <a:rPr lang="it-IT" sz="1100" dirty="0">
                          <a:effectLst/>
                        </a:rPr>
                        <a:t> - </a:t>
                      </a:r>
                      <a:r>
                        <a:rPr lang="it-IT" sz="1100" dirty="0" err="1">
                          <a:effectLst/>
                        </a:rPr>
                        <a:t>phone</a:t>
                      </a:r>
                      <a:r>
                        <a:rPr lang="it-IT" sz="1100" dirty="0">
                          <a:effectLst/>
                        </a:rPr>
                        <a:t>: +39 984 463493</a:t>
                      </a:r>
                      <a:endParaRPr lang="es-ES" sz="1100" dirty="0">
                        <a:effectLst/>
                      </a:endParaRPr>
                    </a:p>
                    <a:p>
                      <a:pPr marL="342900" lvl="0" indent="-342900" algn="just">
                        <a:lnSpc>
                          <a:spcPts val="1200"/>
                        </a:lnSpc>
                        <a:spcAft>
                          <a:spcPts val="300"/>
                        </a:spcAft>
                        <a:buFont typeface="Wingdings" panose="05000000000000000000" pitchFamily="2" charset="2"/>
                        <a:buChar char=""/>
                        <a:tabLst>
                          <a:tab pos="228600" algn="l"/>
                        </a:tabLst>
                      </a:pPr>
                      <a:r>
                        <a:rPr lang="en-GB" sz="1100" dirty="0">
                          <a:effectLst/>
                        </a:rPr>
                        <a:t>Work Address: CNR-ITM, c/o  University of Calabria – via P. </a:t>
                      </a:r>
                      <a:r>
                        <a:rPr lang="en-GB" sz="1100" dirty="0" err="1">
                          <a:effectLst/>
                        </a:rPr>
                        <a:t>Bucci</a:t>
                      </a:r>
                      <a:r>
                        <a:rPr lang="en-GB" sz="1100" dirty="0">
                          <a:effectLst/>
                        </a:rPr>
                        <a:t>, </a:t>
                      </a:r>
                      <a:r>
                        <a:rPr lang="en-GB" sz="1100" dirty="0" err="1">
                          <a:effectLst/>
                        </a:rPr>
                        <a:t>cubo</a:t>
                      </a:r>
                      <a:r>
                        <a:rPr lang="en-GB" sz="1100" dirty="0">
                          <a:effectLst/>
                        </a:rPr>
                        <a:t> 17/C – 87030 </a:t>
                      </a:r>
                      <a:r>
                        <a:rPr lang="en-GB" sz="1100" dirty="0" err="1">
                          <a:effectLst/>
                        </a:rPr>
                        <a:t>Rende</a:t>
                      </a:r>
                      <a:r>
                        <a:rPr lang="en-GB" sz="1100" dirty="0">
                          <a:effectLst/>
                        </a:rPr>
                        <a:t> (Cosenza) - Italy</a:t>
                      </a:r>
                      <a:endParaRPr lang="es-ES" sz="1100" dirty="0">
                        <a:effectLst/>
                      </a:endParaRPr>
                    </a:p>
                    <a:p>
                      <a:pPr marL="228600" indent="-152400" algn="just">
                        <a:lnSpc>
                          <a:spcPts val="1200"/>
                        </a:lnSpc>
                        <a:spcAft>
                          <a:spcPts val="300"/>
                        </a:spcAft>
                      </a:pPr>
                      <a:r>
                        <a:rPr lang="en-GB" sz="1100" dirty="0">
                          <a:effectLst/>
                        </a:rPr>
                        <a:t>Tel.: +39 984 492067/492014; fax: +39 984 402103/492058</a:t>
                      </a:r>
                      <a:endParaRPr lang="es-ES" sz="1100" dirty="0">
                        <a:effectLst/>
                      </a:endParaRPr>
                    </a:p>
                    <a:p>
                      <a:pPr marL="228600" indent="-152400" algn="just">
                        <a:lnSpc>
                          <a:spcPts val="1200"/>
                        </a:lnSpc>
                        <a:spcAft>
                          <a:spcPts val="300"/>
                        </a:spcAft>
                      </a:pPr>
                      <a:r>
                        <a:rPr lang="en-GB" sz="1100" dirty="0">
                          <a:effectLst/>
                        </a:rPr>
                        <a:t>e-mail: </a:t>
                      </a:r>
                      <a:r>
                        <a:rPr lang="en-GB" sz="1100" dirty="0" err="1">
                          <a:effectLst/>
                        </a:rPr>
                        <a:t>a.cassano</a:t>
                      </a:r>
                      <a:r>
                        <a:rPr lang="en-GB" sz="1100" dirty="0">
                          <a:effectLst/>
                        </a:rPr>
                        <a:t>@@@itm.cnr.it</a:t>
                      </a:r>
                      <a:endParaRPr lang="es-E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3095561017"/>
              </p:ext>
            </p:extLst>
          </p:nvPr>
        </p:nvGraphicFramePr>
        <p:xfrm>
          <a:off x="2358359" y="2864149"/>
          <a:ext cx="6856896" cy="1054708"/>
        </p:xfrm>
        <a:graphic>
          <a:graphicData uri="http://schemas.openxmlformats.org/drawingml/2006/table">
            <a:tbl>
              <a:tblPr>
                <a:tableStyleId>{5C22544A-7EE6-4342-B048-85BDC9FD1C3A}</a:tableStyleId>
              </a:tblPr>
              <a:tblGrid>
                <a:gridCol w="1441309"/>
                <a:gridCol w="5415587"/>
              </a:tblGrid>
              <a:tr h="178568">
                <a:tc gridSpan="2">
                  <a:txBody>
                    <a:bodyPr/>
                    <a:lstStyle/>
                    <a:p>
                      <a:pPr>
                        <a:lnSpc>
                          <a:spcPts val="1100"/>
                        </a:lnSpc>
                        <a:spcBef>
                          <a:spcPts val="1100"/>
                        </a:spcBef>
                        <a:spcAft>
                          <a:spcPts val="0"/>
                        </a:spcAft>
                      </a:pPr>
                      <a:r>
                        <a:rPr lang="en-GB" sz="1000" cap="all" spc="75" dirty="0">
                          <a:effectLst/>
                        </a:rPr>
                        <a:t>EDUCATION AND TRAINING</a:t>
                      </a:r>
                      <a:endParaRPr lang="es-ES" sz="1000" cap="all" spc="75"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876140">
                <a:tc>
                  <a:txBody>
                    <a:bodyPr/>
                    <a:lstStyle/>
                    <a:p>
                      <a:pPr algn="just">
                        <a:spcAft>
                          <a:spcPts val="0"/>
                        </a:spcAft>
                      </a:pPr>
                      <a:r>
                        <a:rPr lang="en-GB" sz="1100">
                          <a:effectLst/>
                        </a:rPr>
                        <a:t> </a:t>
                      </a:r>
                      <a:endParaRPr lang="es-ES" sz="110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342900" lvl="0" indent="-342900" algn="just">
                        <a:lnSpc>
                          <a:spcPts val="1200"/>
                        </a:lnSpc>
                        <a:spcBef>
                          <a:spcPts val="600"/>
                        </a:spcBef>
                        <a:spcAft>
                          <a:spcPts val="300"/>
                        </a:spcAft>
                        <a:buFont typeface="Wingdings" panose="05000000000000000000" pitchFamily="2" charset="2"/>
                        <a:buChar char=""/>
                        <a:tabLst>
                          <a:tab pos="158750" algn="l"/>
                        </a:tabLst>
                      </a:pPr>
                      <a:r>
                        <a:rPr lang="en-GB" sz="1100" dirty="0">
                          <a:effectLst/>
                        </a:rPr>
                        <a:t>Certificate of Chemical Industrial expert at </a:t>
                      </a:r>
                      <a:r>
                        <a:rPr lang="en-GB" sz="1100" dirty="0" err="1">
                          <a:effectLst/>
                        </a:rPr>
                        <a:t>Istituto</a:t>
                      </a:r>
                      <a:r>
                        <a:rPr lang="en-GB" sz="1100" dirty="0">
                          <a:effectLst/>
                        </a:rPr>
                        <a:t> </a:t>
                      </a:r>
                      <a:r>
                        <a:rPr lang="en-GB" sz="1100" dirty="0" err="1">
                          <a:effectLst/>
                        </a:rPr>
                        <a:t>Tecnico</a:t>
                      </a:r>
                      <a:r>
                        <a:rPr lang="en-GB" sz="1100" dirty="0">
                          <a:effectLst/>
                        </a:rPr>
                        <a:t> </a:t>
                      </a:r>
                      <a:r>
                        <a:rPr lang="en-GB" sz="1100" dirty="0" err="1">
                          <a:effectLst/>
                        </a:rPr>
                        <a:t>Industriale</a:t>
                      </a:r>
                      <a:r>
                        <a:rPr lang="en-GB" sz="1100" dirty="0">
                          <a:effectLst/>
                        </a:rPr>
                        <a:t> in </a:t>
                      </a:r>
                      <a:r>
                        <a:rPr lang="en-GB" sz="1100" dirty="0" err="1">
                          <a:effectLst/>
                        </a:rPr>
                        <a:t>Solofra</a:t>
                      </a:r>
                      <a:r>
                        <a:rPr lang="en-GB" sz="1100" dirty="0">
                          <a:effectLst/>
                        </a:rPr>
                        <a:t>, Avellino, Italy (1983)</a:t>
                      </a:r>
                      <a:endParaRPr lang="es-ES" sz="1100" dirty="0">
                        <a:effectLst/>
                      </a:endParaRPr>
                    </a:p>
                    <a:p>
                      <a:pPr marL="342900" lvl="0" indent="-342900" algn="just">
                        <a:lnSpc>
                          <a:spcPts val="1200"/>
                        </a:lnSpc>
                        <a:spcAft>
                          <a:spcPts val="300"/>
                        </a:spcAft>
                        <a:buFont typeface="+mj-lt"/>
                        <a:buAutoNum type="arabicPeriod"/>
                      </a:pPr>
                      <a:r>
                        <a:rPr lang="en-GB" sz="1100" dirty="0">
                          <a:effectLst/>
                        </a:rPr>
                        <a:t>Degree in Biology (110/110 cum laude) at the University of Naples (1995) </a:t>
                      </a:r>
                      <a:endParaRPr lang="es-ES" sz="1100" dirty="0">
                        <a:effectLst/>
                      </a:endParaRPr>
                    </a:p>
                    <a:p>
                      <a:pPr marL="342900" lvl="0" indent="-342900" algn="just">
                        <a:lnSpc>
                          <a:spcPts val="1200"/>
                        </a:lnSpc>
                        <a:spcAft>
                          <a:spcPts val="300"/>
                        </a:spcAft>
                        <a:buFont typeface="+mj-lt"/>
                        <a:buAutoNum type="arabicPeriod"/>
                      </a:pPr>
                      <a:r>
                        <a:rPr lang="en-GB" sz="1100" dirty="0">
                          <a:effectLst/>
                        </a:rPr>
                        <a:t>Course in Biotechnological Methodologies (November 1997 - May 1998)</a:t>
                      </a:r>
                      <a:endParaRPr lang="es-E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1557199738"/>
              </p:ext>
            </p:extLst>
          </p:nvPr>
        </p:nvGraphicFramePr>
        <p:xfrm>
          <a:off x="2358359" y="4028925"/>
          <a:ext cx="6856896" cy="2086871"/>
        </p:xfrm>
        <a:graphic>
          <a:graphicData uri="http://schemas.openxmlformats.org/drawingml/2006/table">
            <a:tbl>
              <a:tblPr>
                <a:tableStyleId>{5C22544A-7EE6-4342-B048-85BDC9FD1C3A}</a:tableStyleId>
              </a:tblPr>
              <a:tblGrid>
                <a:gridCol w="1441309"/>
                <a:gridCol w="5415587"/>
              </a:tblGrid>
              <a:tr h="154213">
                <a:tc gridSpan="2">
                  <a:txBody>
                    <a:bodyPr/>
                    <a:lstStyle/>
                    <a:p>
                      <a:pPr>
                        <a:lnSpc>
                          <a:spcPts val="1100"/>
                        </a:lnSpc>
                        <a:spcBef>
                          <a:spcPts val="1100"/>
                        </a:spcBef>
                        <a:spcAft>
                          <a:spcPts val="0"/>
                        </a:spcAft>
                      </a:pPr>
                      <a:r>
                        <a:rPr lang="en-GB" sz="1000" cap="all" spc="75">
                          <a:effectLst/>
                        </a:rPr>
                        <a:t>JOB Experiences</a:t>
                      </a:r>
                      <a:endParaRPr lang="es-ES" sz="1000" cap="all" spc="75">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1932658">
                <a:tc>
                  <a:txBody>
                    <a:bodyPr/>
                    <a:lstStyle/>
                    <a:p>
                      <a:pPr algn="just">
                        <a:spcAft>
                          <a:spcPts val="0"/>
                        </a:spcAft>
                      </a:pPr>
                      <a:r>
                        <a:rPr lang="en-GB" sz="1100">
                          <a:effectLst/>
                        </a:rPr>
                        <a:t> </a:t>
                      </a:r>
                      <a:endParaRPr lang="es-ES" sz="110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342900" lvl="0" indent="-342900" algn="just">
                        <a:lnSpc>
                          <a:spcPts val="1200"/>
                        </a:lnSpc>
                        <a:spcBef>
                          <a:spcPts val="600"/>
                        </a:spcBef>
                        <a:spcAft>
                          <a:spcPts val="300"/>
                        </a:spcAft>
                        <a:buFont typeface="+mj-lt"/>
                        <a:buAutoNum type="arabicPeriod"/>
                      </a:pPr>
                      <a:r>
                        <a:rPr lang="en-GB" sz="1100" dirty="0">
                          <a:effectLst/>
                        </a:rPr>
                        <a:t>Fellowship at the Department of Chemical Engineering and Materials of the University of Calabria (15/11/94 - 15/11/96)</a:t>
                      </a:r>
                      <a:endParaRPr lang="es-ES" sz="1100" dirty="0">
                        <a:effectLst/>
                      </a:endParaRPr>
                    </a:p>
                    <a:p>
                      <a:pPr marL="342900" lvl="0" indent="-342900" algn="just">
                        <a:lnSpc>
                          <a:spcPts val="1200"/>
                        </a:lnSpc>
                        <a:spcBef>
                          <a:spcPts val="600"/>
                        </a:spcBef>
                        <a:spcAft>
                          <a:spcPts val="300"/>
                        </a:spcAft>
                        <a:buFont typeface="+mj-lt"/>
                        <a:buAutoNum type="arabicPeriod"/>
                      </a:pPr>
                      <a:r>
                        <a:rPr lang="en-GB" sz="1100" dirty="0">
                          <a:effectLst/>
                        </a:rPr>
                        <a:t>Scientific collaboration at the Department of Chemical Engineering and Materials of the University of Calabria (15/11/96 - 19/06/97)</a:t>
                      </a:r>
                      <a:endParaRPr lang="es-ES" sz="1100" dirty="0">
                        <a:effectLst/>
                      </a:endParaRPr>
                    </a:p>
                    <a:p>
                      <a:pPr marL="342900" lvl="0" indent="-342900" algn="just">
                        <a:lnSpc>
                          <a:spcPts val="1200"/>
                        </a:lnSpc>
                        <a:spcAft>
                          <a:spcPts val="300"/>
                        </a:spcAft>
                        <a:buFont typeface="+mj-lt"/>
                        <a:buAutoNum type="arabicPeriod"/>
                      </a:pPr>
                      <a:r>
                        <a:rPr lang="it-IT" sz="1100" dirty="0" err="1">
                          <a:effectLst/>
                        </a:rPr>
                        <a:t>Fellowship</a:t>
                      </a:r>
                      <a:r>
                        <a:rPr lang="it-IT" sz="1100" dirty="0">
                          <a:effectLst/>
                        </a:rPr>
                        <a:t> </a:t>
                      </a:r>
                      <a:r>
                        <a:rPr lang="it-IT" sz="1100" dirty="0" err="1">
                          <a:effectLst/>
                        </a:rPr>
                        <a:t>at</a:t>
                      </a:r>
                      <a:r>
                        <a:rPr lang="it-IT" sz="1100" dirty="0">
                          <a:effectLst/>
                        </a:rPr>
                        <a:t> the Stazione Sperimentale per l’Industria delle Pelli e delle Materie Concianti in </a:t>
                      </a:r>
                      <a:r>
                        <a:rPr lang="it-IT" sz="1100" dirty="0" err="1">
                          <a:effectLst/>
                        </a:rPr>
                        <a:t>Naples</a:t>
                      </a:r>
                      <a:r>
                        <a:rPr lang="it-IT" sz="1100" dirty="0">
                          <a:effectLst/>
                        </a:rPr>
                        <a:t> (01/07/97 - 28/02/99)</a:t>
                      </a:r>
                      <a:endParaRPr lang="es-ES" sz="1100" dirty="0">
                        <a:effectLst/>
                      </a:endParaRPr>
                    </a:p>
                    <a:p>
                      <a:pPr marL="342900" lvl="0" indent="-342900" algn="just">
                        <a:lnSpc>
                          <a:spcPts val="1200"/>
                        </a:lnSpc>
                        <a:spcAft>
                          <a:spcPts val="300"/>
                        </a:spcAft>
                        <a:buFont typeface="+mj-lt"/>
                        <a:buAutoNum type="arabicPeriod"/>
                      </a:pPr>
                      <a:r>
                        <a:rPr lang="en-GB" sz="1100" dirty="0">
                          <a:effectLst/>
                        </a:rPr>
                        <a:t>Scientific collaboration at the Department of Chemical Engineering and Material of the University of Calabria (01/03/99 - 12/11/00)</a:t>
                      </a:r>
                      <a:endParaRPr lang="es-ES" sz="1100" dirty="0">
                        <a:effectLst/>
                      </a:endParaRPr>
                    </a:p>
                    <a:p>
                      <a:pPr marL="342900" lvl="0" indent="-342900" algn="just">
                        <a:lnSpc>
                          <a:spcPts val="1200"/>
                        </a:lnSpc>
                        <a:spcAft>
                          <a:spcPts val="300"/>
                        </a:spcAft>
                        <a:buFont typeface="+mj-lt"/>
                        <a:buAutoNum type="arabicPeriod"/>
                      </a:pPr>
                      <a:r>
                        <a:rPr lang="en-GB" sz="1100" dirty="0">
                          <a:effectLst/>
                        </a:rPr>
                        <a:t>Permanent researcher at the Institute on Membrane Technology, ITM-CNR from 13/11/00</a:t>
                      </a:r>
                      <a:endParaRPr lang="es-E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701148746"/>
              </p:ext>
            </p:extLst>
          </p:nvPr>
        </p:nvGraphicFramePr>
        <p:xfrm>
          <a:off x="2382108" y="6282070"/>
          <a:ext cx="6809394" cy="308739"/>
        </p:xfrm>
        <a:graphic>
          <a:graphicData uri="http://schemas.openxmlformats.org/drawingml/2006/table">
            <a:tbl>
              <a:tblPr>
                <a:tableStyleId>{5C22544A-7EE6-4342-B048-85BDC9FD1C3A}</a:tableStyleId>
              </a:tblPr>
              <a:tblGrid>
                <a:gridCol w="1431325"/>
                <a:gridCol w="5378069"/>
              </a:tblGrid>
              <a:tr h="140441">
                <a:tc gridSpan="2">
                  <a:txBody>
                    <a:bodyPr/>
                    <a:lstStyle/>
                    <a:p>
                      <a:pPr>
                        <a:lnSpc>
                          <a:spcPts val="1100"/>
                        </a:lnSpc>
                        <a:spcBef>
                          <a:spcPts val="1100"/>
                        </a:spcBef>
                        <a:spcAft>
                          <a:spcPts val="0"/>
                        </a:spcAft>
                      </a:pPr>
                      <a:r>
                        <a:rPr lang="en-GB" sz="1000" cap="all" spc="75">
                          <a:effectLst/>
                        </a:rPr>
                        <a:t>foreign languages</a:t>
                      </a:r>
                      <a:endParaRPr lang="es-ES" sz="1000" cap="all" spc="75">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168298">
                <a:tc>
                  <a:txBody>
                    <a:bodyPr/>
                    <a:lstStyle/>
                    <a:p>
                      <a:pPr algn="just">
                        <a:spcAft>
                          <a:spcPts val="0"/>
                        </a:spcAft>
                      </a:pPr>
                      <a:r>
                        <a:rPr lang="en-GB" sz="1100">
                          <a:effectLst/>
                        </a:rPr>
                        <a:t> </a:t>
                      </a:r>
                      <a:endParaRPr lang="es-ES" sz="110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342900" lvl="0" indent="-342900" algn="just">
                        <a:lnSpc>
                          <a:spcPts val="1100"/>
                        </a:lnSpc>
                        <a:spcBef>
                          <a:spcPts val="600"/>
                        </a:spcBef>
                        <a:spcAft>
                          <a:spcPts val="1100"/>
                        </a:spcAft>
                        <a:buSzPts val="600"/>
                        <a:buFont typeface="Wingdings" panose="05000000000000000000" pitchFamily="2" charset="2"/>
                        <a:buChar char=""/>
                      </a:pPr>
                      <a:r>
                        <a:rPr lang="en-GB" sz="1100" dirty="0">
                          <a:effectLst/>
                        </a:rPr>
                        <a:t>Good knowledge of English</a:t>
                      </a:r>
                      <a:endParaRPr lang="es-ES" sz="1100" dirty="0">
                        <a:effectLst/>
                        <a:latin typeface="Wingdings" panose="05000000000000000000" pitchFamily="2" charset="2"/>
                        <a:ea typeface="Times New Roman" panose="02020603050405020304" pitchFamily="18" charset="0"/>
                        <a:cs typeface="Times New Roman" panose="02020603050405020304" pitchFamily="18" charset="0"/>
                      </a:endParaRPr>
                    </a:p>
                  </a:txBody>
                  <a:tcPr marL="44451" marR="44451" marT="0" marB="0"/>
                </a:tc>
              </a:tr>
            </a:tbl>
          </a:graphicData>
        </a:graphic>
      </p:graphicFrame>
    </p:spTree>
    <p:extLst>
      <p:ext uri="{BB962C8B-B14F-4D97-AF65-F5344CB8AC3E}">
        <p14:creationId xmlns:p14="http://schemas.microsoft.com/office/powerpoint/2010/main" val="74521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942322358"/>
              </p:ext>
            </p:extLst>
          </p:nvPr>
        </p:nvGraphicFramePr>
        <p:xfrm>
          <a:off x="268300" y="184284"/>
          <a:ext cx="7890048" cy="1893898"/>
        </p:xfrm>
        <a:graphic>
          <a:graphicData uri="http://schemas.openxmlformats.org/drawingml/2006/table">
            <a:tbl>
              <a:tblPr>
                <a:tableStyleId>{5C22544A-7EE6-4342-B048-85BDC9FD1C3A}</a:tableStyleId>
              </a:tblPr>
              <a:tblGrid>
                <a:gridCol w="1658476"/>
                <a:gridCol w="6231572"/>
              </a:tblGrid>
              <a:tr h="152256">
                <a:tc gridSpan="2">
                  <a:txBody>
                    <a:bodyPr/>
                    <a:lstStyle/>
                    <a:p>
                      <a:pPr>
                        <a:lnSpc>
                          <a:spcPts val="1100"/>
                        </a:lnSpc>
                        <a:spcBef>
                          <a:spcPts val="1100"/>
                        </a:spcBef>
                        <a:spcAft>
                          <a:spcPts val="0"/>
                        </a:spcAft>
                      </a:pPr>
                      <a:r>
                        <a:rPr lang="en-GB" sz="1000" cap="all" spc="75" dirty="0">
                          <a:effectLst/>
                        </a:rPr>
                        <a:t>scientific Activities</a:t>
                      </a:r>
                      <a:endParaRPr lang="es-ES" sz="1000" cap="all" spc="75"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hMerge="1">
                  <a:txBody>
                    <a:bodyPr/>
                    <a:lstStyle/>
                    <a:p>
                      <a:endParaRPr lang="es-ES"/>
                    </a:p>
                  </a:txBody>
                  <a:tcPr/>
                </a:tc>
              </a:tr>
              <a:tr h="1741642">
                <a:tc>
                  <a:txBody>
                    <a:bodyPr/>
                    <a:lstStyle/>
                    <a:p>
                      <a:pPr algn="just">
                        <a:spcAft>
                          <a:spcPts val="0"/>
                        </a:spcAft>
                      </a:pPr>
                      <a:r>
                        <a:rPr lang="en-GB" sz="1100" dirty="0">
                          <a:effectLst/>
                        </a:rPr>
                        <a:t> </a:t>
                      </a:r>
                      <a:endParaRPr lang="es-E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4451" marR="44451" marT="0" marB="0"/>
                </a:tc>
                <a:tc>
                  <a:txBody>
                    <a:bodyPr/>
                    <a:lstStyle/>
                    <a:p>
                      <a:pPr marL="342900" lvl="0" indent="-342900" algn="just">
                        <a:lnSpc>
                          <a:spcPts val="1200"/>
                        </a:lnSpc>
                        <a:spcBef>
                          <a:spcPts val="600"/>
                        </a:spcBef>
                        <a:spcAft>
                          <a:spcPts val="300"/>
                        </a:spcAft>
                        <a:buSzPts val="600"/>
                        <a:buFont typeface="Wingdings" panose="05000000000000000000" pitchFamily="2" charset="2"/>
                        <a:buChar char=""/>
                      </a:pPr>
                      <a:r>
                        <a:rPr lang="en-GB" sz="1100" dirty="0">
                          <a:effectLst/>
                        </a:rPr>
                        <a:t>Membrane processes (cross-flow microfiltration, ultrafiltration, </a:t>
                      </a:r>
                      <a:r>
                        <a:rPr lang="en-GB" sz="1100" dirty="0" err="1">
                          <a:effectLst/>
                        </a:rPr>
                        <a:t>nanofiltration</a:t>
                      </a:r>
                      <a:r>
                        <a:rPr lang="en-GB" sz="1100" dirty="0">
                          <a:effectLst/>
                        </a:rPr>
                        <a:t>, reverse osmosis) for the purification of the exhausted chromium solutions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Desalination of wastewaters coming from leather industries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Setting up of soaking, </a:t>
                      </a:r>
                      <a:r>
                        <a:rPr lang="en-GB" sz="1100" dirty="0" err="1">
                          <a:effectLst/>
                        </a:rPr>
                        <a:t>unhairing</a:t>
                      </a:r>
                      <a:r>
                        <a:rPr lang="en-GB" sz="1100" dirty="0">
                          <a:effectLst/>
                        </a:rPr>
                        <a:t> and degreasing by using enzymatic reactors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Purification of fluorine polymers by using selective membranes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Recovery of tannins from vegetable exhausted baths coming from leather industries by membrane processes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Enzymatic membrane Reactors for the production of carboxylic acids</a:t>
                      </a:r>
                      <a:endParaRPr lang="es-ES" sz="1100" dirty="0">
                        <a:effectLst/>
                      </a:endParaRPr>
                    </a:p>
                    <a:p>
                      <a:pPr marL="342900" lvl="0" indent="-342900" algn="just">
                        <a:lnSpc>
                          <a:spcPts val="1200"/>
                        </a:lnSpc>
                        <a:spcAft>
                          <a:spcPts val="300"/>
                        </a:spcAft>
                        <a:buSzPts val="600"/>
                        <a:buFont typeface="Wingdings" panose="05000000000000000000" pitchFamily="2" charset="2"/>
                        <a:buChar char=""/>
                      </a:pPr>
                      <a:r>
                        <a:rPr lang="en-GB" sz="1100" dirty="0">
                          <a:effectLst/>
                        </a:rPr>
                        <a:t>Integrated Membrane Processes in agro-food productions</a:t>
                      </a:r>
                      <a:endParaRPr lang="es-ES" sz="1100" dirty="0">
                        <a:effectLst/>
                        <a:latin typeface="Wingdings" panose="05000000000000000000" pitchFamily="2" charset="2"/>
                        <a:ea typeface="Times New Roman" panose="02020603050405020304" pitchFamily="18" charset="0"/>
                        <a:cs typeface="Times New Roman" panose="02020603050405020304" pitchFamily="18" charset="0"/>
                      </a:endParaRPr>
                    </a:p>
                  </a:txBody>
                  <a:tcPr marL="44451" marR="44451" marT="0" marB="0"/>
                </a:tc>
              </a:tr>
            </a:tbl>
          </a:graphicData>
        </a:graphic>
      </p:graphicFrame>
      <p:sp>
        <p:nvSpPr>
          <p:cNvPr id="11" name="Rectangle 1"/>
          <p:cNvSpPr>
            <a:spLocks noChangeArrowheads="1"/>
          </p:cNvSpPr>
          <p:nvPr/>
        </p:nvSpPr>
        <p:spPr bwMode="auto">
          <a:xfrm>
            <a:off x="3" y="2579905"/>
            <a:ext cx="967123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58750" algn="l"/>
              </a:tabLst>
              <a:defRPr>
                <a:solidFill>
                  <a:schemeClr val="tx1"/>
                </a:solidFill>
                <a:latin typeface="Arial" panose="020B0604020202020204" pitchFamily="34" charset="0"/>
              </a:defRPr>
            </a:lvl1pPr>
            <a:lvl2pPr eaLnBrk="0" fontAlgn="base" hangingPunct="0">
              <a:spcBef>
                <a:spcPct val="0"/>
              </a:spcBef>
              <a:spcAft>
                <a:spcPct val="0"/>
              </a:spcAft>
              <a:tabLst>
                <a:tab pos="158750" algn="l"/>
              </a:tabLst>
              <a:defRPr>
                <a:solidFill>
                  <a:schemeClr val="tx1"/>
                </a:solidFill>
                <a:latin typeface="Arial" panose="020B0604020202020204" pitchFamily="34" charset="0"/>
              </a:defRPr>
            </a:lvl2pPr>
            <a:lvl3pPr eaLnBrk="0" fontAlgn="base" hangingPunct="0">
              <a:spcBef>
                <a:spcPct val="0"/>
              </a:spcBef>
              <a:spcAft>
                <a:spcPct val="0"/>
              </a:spcAft>
              <a:tabLst>
                <a:tab pos="158750" algn="l"/>
              </a:tabLst>
              <a:defRPr>
                <a:solidFill>
                  <a:schemeClr val="tx1"/>
                </a:solidFill>
                <a:latin typeface="Arial" panose="020B0604020202020204" pitchFamily="34" charset="0"/>
              </a:defRPr>
            </a:lvl3pPr>
            <a:lvl4pPr eaLnBrk="0" fontAlgn="base" hangingPunct="0">
              <a:spcBef>
                <a:spcPct val="0"/>
              </a:spcBef>
              <a:spcAft>
                <a:spcPct val="0"/>
              </a:spcAft>
              <a:tabLst>
                <a:tab pos="158750" algn="l"/>
              </a:tabLst>
              <a:defRPr>
                <a:solidFill>
                  <a:schemeClr val="tx1"/>
                </a:solidFill>
                <a:latin typeface="Arial" panose="020B0604020202020204" pitchFamily="34" charset="0"/>
              </a:defRPr>
            </a:lvl4pPr>
            <a:lvl5pPr eaLnBrk="0" fontAlgn="base" hangingPunct="0">
              <a:spcBef>
                <a:spcPct val="0"/>
              </a:spcBef>
              <a:spcAft>
                <a:spcPct val="0"/>
              </a:spcAft>
              <a:tabLst>
                <a:tab pos="158750" algn="l"/>
              </a:tabLst>
              <a:defRPr>
                <a:solidFill>
                  <a:schemeClr val="tx1"/>
                </a:solidFill>
                <a:latin typeface="Arial" panose="020B0604020202020204" pitchFamily="34" charset="0"/>
              </a:defRPr>
            </a:lvl5pPr>
            <a:lvl6pPr eaLnBrk="0" fontAlgn="base" hangingPunct="0">
              <a:spcBef>
                <a:spcPct val="0"/>
              </a:spcBef>
              <a:spcAft>
                <a:spcPct val="0"/>
              </a:spcAft>
              <a:tabLst>
                <a:tab pos="158750" algn="l"/>
              </a:tabLst>
              <a:defRPr>
                <a:solidFill>
                  <a:schemeClr val="tx1"/>
                </a:solidFill>
                <a:latin typeface="Arial" panose="020B0604020202020204" pitchFamily="34" charset="0"/>
              </a:defRPr>
            </a:lvl6pPr>
            <a:lvl7pPr eaLnBrk="0" fontAlgn="base" hangingPunct="0">
              <a:spcBef>
                <a:spcPct val="0"/>
              </a:spcBef>
              <a:spcAft>
                <a:spcPct val="0"/>
              </a:spcAft>
              <a:tabLst>
                <a:tab pos="158750" algn="l"/>
              </a:tabLst>
              <a:defRPr>
                <a:solidFill>
                  <a:schemeClr val="tx1"/>
                </a:solidFill>
                <a:latin typeface="Arial" panose="020B0604020202020204" pitchFamily="34" charset="0"/>
              </a:defRPr>
            </a:lvl7pPr>
            <a:lvl8pPr eaLnBrk="0" fontAlgn="base" hangingPunct="0">
              <a:spcBef>
                <a:spcPct val="0"/>
              </a:spcBef>
              <a:spcAft>
                <a:spcPct val="0"/>
              </a:spcAft>
              <a:tabLst>
                <a:tab pos="158750" algn="l"/>
              </a:tabLst>
              <a:defRPr>
                <a:solidFill>
                  <a:schemeClr val="tx1"/>
                </a:solidFill>
                <a:latin typeface="Arial" panose="020B0604020202020204" pitchFamily="34" charset="0"/>
              </a:defRPr>
            </a:lvl8pPr>
            <a:lvl9pPr eaLnBrk="0" fontAlgn="base" hangingPunct="0">
              <a:spcBef>
                <a:spcPct val="0"/>
              </a:spcBef>
              <a:spcAft>
                <a:spcPct val="0"/>
              </a:spcAft>
              <a:tabLst>
                <a:tab pos="1587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Seminar on the Ecological Applications of Innovative Membrane Technology in the Chemical Industry,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(Cosenza), May 1-4, 1996</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nd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EDS Annual Meeting on Desalination and Environment, Genoa, October 20-23, 1996</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nd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Mediterranean Exhibition of Technological innovation, Naples, November 11, 1996</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Itinerari di Chimica in Calabria, Rende (Cosenza),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November</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15-16, 1996</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La ricerca sul rischio ambientale nella Facoltà di Ingegneria, Rende (Cosenza), March 20, 1997</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The First European Congress on Chemical Engineering, Florence, May 4-7, 1997</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Workshop on Membranes in Drinking Water Production, L’Aquila, June 1-4, 1997</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nd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International Conference “Advanced Wastewater Treatment, Recycling and Reuse”, Milan, September 14-16, 1998</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3</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nd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Mediterranean Exhibition of Technological innovation, Naples, November 11, 1998</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Conference on “New Frontiers for Catalytic Membrane Reactors and other Membrane Reactors”,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Ravello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May 23-27, 1999 </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Italy-Japan Workshop on “Catalytic membrane reactors and integrated membrane operations”,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September 23-27, 1999</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XVII Annual summer School of the EMS on "Catalytic Membrane Reactors" -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September 10-15, 2000</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"Waste minimization in Tanning Industry using Membrane Processes" Scientific Cooperation CNR-ASRT Egypt, Cairo, November 21-30, 2000</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"2001 International Conference on the Application of Membrane Technology" - Shanghai &amp;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Hanzhou</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September 17-20, 2001</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3</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rd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Italy - Korea Workshop on "Membranes and Membrane Processes for Clean Energy and Clean Environment",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September 23-27, 2001</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Incontri Tecnici di Ricerca "Green Technologies: Impiego di membrane nei Processi Chimici e Biochimici" - Milano,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December</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14, 2001</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1</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st</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Workshop Italy-China "State of Research and Applications for a Sustainable Growth" -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July 1-4, 2002</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"Clarification and concentration of fruit juices by integrated membrane processes" Scientific Cooperation CNR-CAAS,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Beibei</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Chongqing, China, December 9-13, 2002</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Itinerari di Chimica in Calabria - Chimica verde: Le produzioni alimentari in Calabria, Rende,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Jannuary</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28, 2003</a:t>
            </a:r>
            <a:endParaRPr kumimoji="0" lang="es-ES" altLang="es-ES" sz="11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1</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st</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Meeting NATO/CCMS Pilot Study – </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Clean Products and Processes Phase II”, </a:t>
            </a:r>
            <a:r>
              <a:rPr kumimoji="0" lang="en-GB" altLang="es-ES" sz="1100" b="0" i="0"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May 11-15, 2003</a:t>
            </a:r>
            <a:endParaRPr kumimoji="0" lang="es-ES" altLang="es-ES" sz="1100" b="0" i="0"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1</a:t>
            </a:r>
            <a:r>
              <a:rPr kumimoji="0" lang="en-GB" altLang="es-ES" sz="1100" b="0" i="0"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st</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Workshop Italy- Russia “Membrane Technology for a Sustainable Industrial Production”, </a:t>
            </a:r>
            <a:r>
              <a:rPr kumimoji="0" lang="en-GB" altLang="es-ES" sz="1100" b="0" i="0"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September 17-20, 2003</a:t>
            </a:r>
            <a:endParaRPr kumimoji="0" lang="es-ES" altLang="es-ES" sz="1100" b="0" i="0"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it-IT"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Itinerari di Chimica in Calabria – La ricerca di area chimica in Calabria e le risorse del territorio", Rende, Novembre 6-7, 2003</a:t>
            </a:r>
            <a:endParaRPr kumimoji="0" lang="es-ES" altLang="es-ES" sz="1100" b="0" i="0"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Sino-Italian Seminar on Dairy Products Technology”, </a:t>
            </a:r>
            <a:r>
              <a:rPr kumimoji="0" lang="en-GB" altLang="es-ES" sz="1100" b="0" i="0"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Weihai</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March 3-6, 2004</a:t>
            </a:r>
            <a:endParaRPr kumimoji="0" lang="es-ES" altLang="es-ES" sz="1100" b="0" i="0"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158750" algn="l"/>
              </a:tabLst>
            </a:pPr>
            <a:r>
              <a:rPr kumimoji="0" lang="en-GB" altLang="es-ES" sz="1100" b="0" i="0"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Innowa</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Project “Membrane Technology in Water Treatment, </a:t>
            </a:r>
            <a:r>
              <a:rPr kumimoji="0" lang="en-GB" altLang="es-ES" sz="1100" b="0" i="0"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Chanzhou</a:t>
            </a:r>
            <a:r>
              <a:rPr kumimoji="0" lang="en-GB" altLang="es-ES" sz="1100" b="0" i="0"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May 31 – June 10, 2005</a:t>
            </a:r>
            <a:endParaRPr kumimoji="0" lang="es-ES" altLang="es-ES" sz="1100" b="0" i="0" strike="noStrike" cap="none" normalizeH="0" baseline="0" dirty="0" smtClean="0">
              <a:ln>
                <a:noFill/>
              </a:ln>
              <a:solidFill>
                <a:schemeClr val="tx1"/>
              </a:solidFill>
              <a:effectLst/>
              <a:latin typeface="+mn-lt"/>
            </a:endParaRPr>
          </a:p>
        </p:txBody>
      </p:sp>
      <p:sp>
        <p:nvSpPr>
          <p:cNvPr id="12" name="Rettangolo 11"/>
          <p:cNvSpPr/>
          <p:nvPr/>
        </p:nvSpPr>
        <p:spPr>
          <a:xfrm>
            <a:off x="149670" y="2302910"/>
            <a:ext cx="2055819"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Participation at C</a:t>
            </a:r>
            <a:r>
              <a:rPr lang="en-GB" sz="1200" b="1" dirty="0" smtClean="0">
                <a:effectLst/>
                <a:latin typeface="Calibri" panose="020F0502020204030204" pitchFamily="34" charset="0"/>
                <a:ea typeface="Times New Roman" panose="02020603050405020304" pitchFamily="18" charset="0"/>
                <a:cs typeface="Times New Roman" panose="02020603050405020304" pitchFamily="18" charset="0"/>
              </a:rPr>
              <a:t>ongresses/1</a:t>
            </a:r>
            <a:endParaRPr lang="es-ES" sz="1200" b="1" dirty="0">
              <a:latin typeface="Calibri" panose="020F0502020204030204" pitchFamily="34" charset="0"/>
            </a:endParaRPr>
          </a:p>
        </p:txBody>
      </p:sp>
    </p:spTree>
    <p:extLst>
      <p:ext uri="{BB962C8B-B14F-4D97-AF65-F5344CB8AC3E}">
        <p14:creationId xmlns:p14="http://schemas.microsoft.com/office/powerpoint/2010/main" val="1579156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0165" y="539561"/>
            <a:ext cx="9910085"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lvl="0" algn="just">
              <a:buFontTx/>
              <a:buChar char="•"/>
              <a:tabLst>
                <a:tab pos="158750" algn="l"/>
              </a:tabLst>
            </a:pPr>
            <a:r>
              <a:rPr kumimoji="0" lang="en-GB" altLang="es-ES" sz="1100" b="0" i="0" u="sng"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Sino-Italian Workshop on the Application of Membrane </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Technology in Food Processing Industry,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Weihai</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July, 3-8, 2005</a:t>
            </a:r>
            <a:endParaRPr kumimoji="0" lang="es-ES" altLang="es-ES" sz="1100" b="0" i="0" u="none" strike="noStrike" cap="none" normalizeH="0" baseline="0" dirty="0" smtClean="0">
              <a:ln>
                <a:noFill/>
              </a:ln>
              <a:solidFill>
                <a:schemeClr val="tx1"/>
              </a:solidFill>
              <a:effectLst/>
              <a:latin typeface="+mn-lt"/>
            </a:endParaRPr>
          </a:p>
          <a:p>
            <a:pPr lvl="0" algn="just">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First Mediterranean Congress Chemical Engineering for Environment, San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Servolo</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Venice, October 4-6, 2006</a:t>
            </a:r>
            <a:endParaRPr kumimoji="0" lang="es-ES" altLang="es-ES" sz="1100" b="0" i="0" u="none" strike="noStrike" cap="none" normalizeH="0" baseline="0" dirty="0" smtClean="0">
              <a:ln>
                <a:noFill/>
              </a:ln>
              <a:solidFill>
                <a:schemeClr val="tx1"/>
              </a:solidFill>
              <a:effectLst/>
              <a:latin typeface="+mn-lt"/>
            </a:endParaRPr>
          </a:p>
          <a:p>
            <a:pPr lvl="0" algn="just">
              <a:buFontTx/>
              <a:buChar char="•"/>
              <a:tabLst>
                <a:tab pos="15875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International Conference and Exhibition on Water and Wastewater Treatment, Sylhet, Bangladesh, April 1-4, 2007</a:t>
            </a:r>
            <a:endParaRPr kumimoji="0" lang="es-ES" altLang="es-ES" sz="1100" b="0" i="0" u="none" strike="noStrike" cap="none" normalizeH="0" baseline="0" dirty="0" smtClean="0">
              <a:ln>
                <a:noFill/>
              </a:ln>
              <a:solidFill>
                <a:schemeClr val="tx1"/>
              </a:solidFill>
              <a:effectLst/>
              <a:latin typeface="+mn-lt"/>
            </a:endParaRPr>
          </a:p>
          <a:p>
            <a:pPr lvl="0" algn="just">
              <a:buFontTx/>
              <a:buChar char="•"/>
              <a:tabLst>
                <a:tab pos="158750" algn="l"/>
              </a:tabLst>
            </a:pP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Permea</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2007 – Membrane Science and Technology Conference of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Visegrad</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Countries,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Siófok</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Ungheria</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September 2-6, 2007</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Second International Conference on Fruit, vegetable and potato processing, Gent, Belgium, November 4-5, 2007</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2008 Sino-EU International Workshop on Membrane Technology, </a:t>
            </a:r>
            <a:r>
              <a:rPr kumimoji="0" lang="en-GB"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Weihai</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October 13-15</a:t>
            </a:r>
            <a:r>
              <a:rPr kumimoji="0" lang="en-GB"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th</a:t>
            </a:r>
            <a:r>
              <a:rPr kumimoji="0" lang="en-GB"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2008</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12</a:t>
            </a:r>
            <a:r>
              <a:rPr kumimoji="0" lang="en-US"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th</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Aachener</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Membran</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Kolloquium</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Aachen, Germany, October, 29-30</a:t>
            </a:r>
            <a:r>
              <a:rPr kumimoji="0" lang="en-US"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th</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2008</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IV Convegno Congiunto delle Sezioni Sicilia e Calabria della Società Chimica Italiana, Rende,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Dicember</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1-3, 2008</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Euromembrane</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2009, Montpellier, France,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September</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6-10, 2009</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Actinidia 2009 IX Convegno Nazionale, Viterbo-Latina, </a:t>
            </a:r>
            <a:r>
              <a:rPr kumimoji="0" lang="it-IT"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October</a:t>
            </a:r>
            <a:r>
              <a:rPr kumimoji="0" lang="it-IT"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6-8, 2009</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Imeti</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Workshop on “Membrane Applications in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Agrofood</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October, 18-20, 2009</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5</a:t>
            </a:r>
            <a:r>
              <a:rPr kumimoji="0" lang="en-US"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th</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International Conference on Polyphenols Applications, Malta, October 29-30, 2009</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2009 China-EU International Summit on Membrane Engineering in Water Treatment and Reuse,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Weihai</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November 1-3, 2009</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16</a:t>
            </a:r>
            <a:r>
              <a:rPr kumimoji="0" lang="en-US" altLang="es-ES" sz="11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th</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International Symposium on Separation Science – Recent advancements in chromatography and capillary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electromigration</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techniques, Rome, September 6-10, 2010</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NanoMemCourse</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EA3: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Nano</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-structured materials and membranes in the food industry,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e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Rende</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September, 15-24, 2010</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ITM-CNR Seminar Day “Membranes and membrane operations for a sustainable development, University of Calabria,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Rende</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July 14, 2011</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ICOM 2011 Amsterdam, The Netherlands, July, 23-29, 2011</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2011 International Conference on Membrane Technology in Water Treatments: Research and Application, Harbin (China), September, 16-17, 2011</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Membrane based wastewater treatment and reuse - First Training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BioNexGen</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Workshop,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Sfax</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(Tunisia), March, 8-9, 2012</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Progresses in Organic Solvent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Nanofiltration</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Nemopur</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Workshop,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Cetraro</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April, 23-25, 2012</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ITM-CNR Seminar Days 2012, University of Calabria,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Rende</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(CS), September, 11-12, 2012</a:t>
            </a:r>
            <a:endParaRPr kumimoji="0" lang="es-ES" altLang="es-E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2012 China-EU Membrane Research and Application Workshop on Water and Waste Water Treatment: Process Intensification,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Weihai</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November, 12-14, 2012</a:t>
            </a:r>
          </a:p>
          <a:p>
            <a:pPr>
              <a:buFontTx/>
              <a:buChar char="•"/>
            </a:pP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ICOM 2014 – International Conference on Membranes, </a:t>
            </a:r>
            <a:r>
              <a:rPr kumimoji="0" lang="en-US" altLang="es-ES" sz="1100" b="0" i="0" u="none" strike="noStrike" cap="none" normalizeH="0" baseline="0" dirty="0" err="1" smtClean="0">
                <a:ln>
                  <a:noFill/>
                </a:ln>
                <a:solidFill>
                  <a:schemeClr val="tx1"/>
                </a:solidFill>
                <a:effectLst/>
                <a:latin typeface="+mn-lt"/>
                <a:ea typeface="Times New Roman" panose="02020603050405020304" pitchFamily="18" charset="0"/>
                <a:cs typeface="Times New Roman" panose="02020603050405020304" pitchFamily="18" charset="0"/>
              </a:rPr>
              <a:t>Souzhou</a:t>
            </a:r>
            <a:r>
              <a:rPr kumimoji="0" lang="en-US" altLang="es-ES" sz="11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(China), July, 20-24, 2014</a:t>
            </a:r>
            <a:r>
              <a:rPr kumimoji="0" lang="es-ES" altLang="es-ES" sz="1100" b="0" i="0" u="none" strike="noStrike" cap="none" normalizeH="0" baseline="0" dirty="0" smtClean="0">
                <a:ln>
                  <a:noFill/>
                </a:ln>
                <a:solidFill>
                  <a:schemeClr val="tx1"/>
                </a:solidFill>
                <a:effectLst/>
                <a:latin typeface="+mn-lt"/>
              </a:rPr>
              <a:t> </a:t>
            </a:r>
          </a:p>
        </p:txBody>
      </p:sp>
      <p:sp>
        <p:nvSpPr>
          <p:cNvPr id="5" name="Rettangolo 4"/>
          <p:cNvSpPr/>
          <p:nvPr/>
        </p:nvSpPr>
        <p:spPr>
          <a:xfrm>
            <a:off x="478283" y="131210"/>
            <a:ext cx="2055819"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Participation at C</a:t>
            </a:r>
            <a:r>
              <a:rPr lang="en-GB" sz="1200" b="1" dirty="0" smtClean="0">
                <a:effectLst/>
                <a:latin typeface="Calibri" panose="020F0502020204030204" pitchFamily="34" charset="0"/>
                <a:ea typeface="Times New Roman" panose="02020603050405020304" pitchFamily="18" charset="0"/>
                <a:cs typeface="Times New Roman" panose="02020603050405020304" pitchFamily="18" charset="0"/>
              </a:rPr>
              <a:t>ongresses/2</a:t>
            </a:r>
            <a:endParaRPr lang="es-ES" sz="1200" b="1" dirty="0">
              <a:latin typeface="Calibri" panose="020F0502020204030204" pitchFamily="34" charset="0"/>
            </a:endParaRPr>
          </a:p>
        </p:txBody>
      </p:sp>
    </p:spTree>
    <p:extLst>
      <p:ext uri="{BB962C8B-B14F-4D97-AF65-F5344CB8AC3E}">
        <p14:creationId xmlns:p14="http://schemas.microsoft.com/office/powerpoint/2010/main" val="2927845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14300" y="671693"/>
            <a:ext cx="11972925" cy="6186309"/>
          </a:xfrm>
          <a:prstGeom prst="rect">
            <a:avLst/>
          </a:prstGeom>
        </p:spPr>
        <p:txBody>
          <a:bodyPr wrap="square">
            <a:spAutoFit/>
          </a:bodyPr>
          <a:lstStyle/>
          <a:p>
            <a:r>
              <a:rPr lang="es-ES" sz="1100" dirty="0" smtClean="0"/>
              <a:t>1.	E. Drioli, A. Cassano, Nuove Tecnologie per il processo di concia delle pelli e del cuoio, La Conceria, 20 (1995) 30-31</a:t>
            </a:r>
          </a:p>
          <a:p>
            <a:r>
              <a:rPr lang="es-ES" sz="1100" dirty="0" smtClean="0"/>
              <a:t>2.	A. Cassano, E. Drioli, R. Molinari, C. Bertolutti, Quality improvement of recycled chromium in the tanning operation by membrane processes, Proc. of the 2nd EDS Annual Meeting on Desalination and Environment, Genoa, October 20-23, 1996, p. 193-203; Desalination, 108 (1-3) (1996) 193-203</a:t>
            </a:r>
          </a:p>
          <a:p>
            <a:r>
              <a:rPr lang="es-ES" sz="1100" dirty="0" smtClean="0"/>
              <a:t>3.	E. Drioli, R. Molinari, A. Cassano, M. Santoro, Membrane Operations in the rationalization of leather industry, Proc. of the 2nd Mediterranean Exhibition of Technological innovation, Naples, November 8, 1996, p. 14-15</a:t>
            </a:r>
          </a:p>
          <a:p>
            <a:r>
              <a:rPr lang="es-ES" sz="1100" dirty="0" smtClean="0"/>
              <a:t>4.	A. Cassano, E. Drioli, R. Molinari, C. Bertolutti, Recovery and recycle of chromium (III) and salts from spent chromium tanning solutions by membrane processes, Proc. of the Itinerari di Chimica in Calabria, Rende (Cosenza), November 15-16, 1996, p. 34-41</a:t>
            </a:r>
          </a:p>
          <a:p>
            <a:r>
              <a:rPr lang="es-ES" sz="1100" dirty="0" smtClean="0"/>
              <a:t>5.	A. Cassano, R. Molinari, E. Drioli, Membrane separations in the depollution of effluents from leather industry, Proc. of the 1° Congresso Nazionale del Consorzio Interuniversitario “La chimica per l’ambiente”, Ferrara, February 26-28, 1997, p. C35</a:t>
            </a:r>
          </a:p>
          <a:p>
            <a:r>
              <a:rPr lang="es-ES" sz="1100" dirty="0" smtClean="0"/>
              <a:t>6.	A. Cassano, E. Drioli, R. Molinari, C. Bertolutti, Recovery and reuse of chromium and salts from spent tanning baths by membrane processes, Proc. of the 1st European Congress on Chemical Engineering, Florence, May 4-7, 1997, Vol. 2, p. 1299-1303</a:t>
            </a:r>
          </a:p>
          <a:p>
            <a:r>
              <a:rPr lang="es-ES" sz="1100" dirty="0" smtClean="0"/>
              <a:t>7.	A. Cassano, E. Drioli, R. Molinari, Chromium and Chemicals recovery and reuse in tanning processes with membrane operations, Proc. of the Workshop on Membranes in Drinking Water Production, L’Aquila, June 1-4, 1997, p. 48; Desalination, 113 (2-3) (1997) 251</a:t>
            </a:r>
          </a:p>
          <a:p>
            <a:r>
              <a:rPr lang="es-ES" sz="1100" dirty="0" smtClean="0"/>
              <a:t>8.	A. Russo, M. Tomaselli, B. Naviglio, A. Gallo, A. Cassano, Metalli pesanti nel cuoio: aspetti ambientali ed esperienze analitiche, Proc. of the 35° Convegno Nazionale AICC, Verona, June 19-21, 1998, p. 53-73; Cuoio Pelli Materie Concianti, 74 (2) (1998) 53-74</a:t>
            </a:r>
          </a:p>
          <a:p>
            <a:r>
              <a:rPr lang="es-ES" sz="1100" dirty="0" smtClean="0"/>
              <a:t>9.	A. Cassano, R. Molinari, E. Drioli, Saving of water and chemicals in the tanning industry by membrane processes, Proc. of the 2nd International Conference “Advanced Wastewater Treatment, Recycling and Reuse”, Milano, September 14-16, 1998, p. 615-622; Water Science &amp; Technology, 40 (4-5) (1999) 443-450</a:t>
            </a:r>
          </a:p>
          <a:p>
            <a:r>
              <a:rPr lang="es-ES" sz="1100" dirty="0" smtClean="0"/>
              <a:t>10.	A. Cassano, E. Drioli, R. Molinari, Integration of ultrafiltration into unhairing and degreasing operations, Journal of the Society of Leather Technologists and Chemists, 82 (4) (1998) 130-135</a:t>
            </a:r>
          </a:p>
          <a:p>
            <a:r>
              <a:rPr lang="es-ES" sz="1100" dirty="0" smtClean="0"/>
              <a:t>11.	M. Tomaselli, A. Cassano, E. Drioli, Processi a membrana nell’industria conciaria: potenzialità e prospettive, Cuoi Pelli Materie Concianti, 74 (4) 149-167</a:t>
            </a:r>
          </a:p>
          <a:p>
            <a:r>
              <a:rPr lang="es-ES" sz="1100" dirty="0" smtClean="0"/>
              <a:t>12.	A. Cassano, A. Criscuoli, E. Drioli, R. Molinari, Clean operations in the tanning industry: aqueous degreasing coupled to ultrafiltration. Experimental and theoretical analysis, Clean Product and Processes, 1 (4) (1999) 257-263</a:t>
            </a:r>
          </a:p>
          <a:p>
            <a:r>
              <a:rPr lang="es-ES" sz="1100" dirty="0" smtClean="0"/>
              <a:t>13.	A. Cassano, E. Drioli, R. Molinari, Membrane Processes for the treatment of exhausted aqueous effluents in the leather industry, Proc. of Conference on “New Frontiers for Catalytic Membrane Reactors and other Membrane System”, Ravello, May 23-27, 1999, p.155-158 </a:t>
            </a:r>
          </a:p>
          <a:p>
            <a:r>
              <a:rPr lang="es-ES" sz="1100" dirty="0" smtClean="0"/>
              <a:t>14.	A. Cassano, E, Drioli, R. Molinari, Chemicals recovery in the leather industry by membrane processes, Proc. of Italy-Japan Workshop on “Catalytic membrane reactors and integrated membrane operations”, Cetraro, September 23-27, 1999, p. 138-141</a:t>
            </a:r>
          </a:p>
          <a:p>
            <a:r>
              <a:rPr lang="es-ES" sz="1100" dirty="0" smtClean="0"/>
              <a:t>15.	A. Cassano, E. Drioli, R. Molinari, D. Grimaldi, M. Rossi, Enzymatic membrane reactor as an unhairing system for production of eco-friendly goat skins, Journal of the Society of Leather Technologists and Chemists, 84 (5) (2000) 205-211</a:t>
            </a:r>
          </a:p>
          <a:p>
            <a:r>
              <a:rPr lang="es-ES" sz="1100" dirty="0" smtClean="0"/>
              <a:t>16.	E. Drioli, L. Giorno, A. Cassano, Operazioni a membrana nella formulazione e preparazione di alimenti e bevande, Proc. of the XIV National Congress S.I.S.A., Roma, October, 12-13, 2000, p. 87-99; in Alimenti tra futuro e tradizione,  A. Raimondi, G. Quaglia, L. Gennaro Eds., Istituto Nazionale di Ricerca per gli Alimenti e la Nutrizione, Supplemento al No. 3, 2001 della Rivista Scienza dell’alimentazione (ISSN 0391-4887) 87-99.</a:t>
            </a:r>
          </a:p>
          <a:p>
            <a:r>
              <a:rPr lang="es-ES" sz="1100" dirty="0" smtClean="0"/>
              <a:t>17.	A. Cassano, R. Molinari, M.Romano, E. Drioli, Treatment of aqueous effluents of the leather industry by membrane processes A review, Journal of Membrane Science, 181 (1) (2001) 111-126</a:t>
            </a:r>
          </a:p>
          <a:p>
            <a:r>
              <a:rPr lang="es-ES" sz="1100" dirty="0" smtClean="0"/>
              <a:t>18.	A. Cassano, R. Molinari, E. Drioli, Processi a membrana per il trattamento degli effluenti esausti dell’industria conciaria, La Chimica e l’Industria, 83 (2) (2001) 53-59</a:t>
            </a:r>
          </a:p>
          <a:p>
            <a:r>
              <a:rPr lang="es-ES" sz="1100" dirty="0" smtClean="0"/>
              <a:t>19.	R. Molinari, M.G. Buonomenna, A. Cassano, E. Drioli, Rapid determination of tannins in tanning baths by adaptation of BSA method, Annali di Chimica, 91 (5-6) 2001; Cuoio Pelli Materie Concianti, 77 (3) (2001) 91-97</a:t>
            </a:r>
          </a:p>
          <a:p>
            <a:r>
              <a:rPr lang="es-ES" sz="1100" dirty="0" smtClean="0"/>
              <a:t>20.	L. Giorno, E. Drioli, G. Carvoli, A. Cassano, L. Donato, Study of an Enzyme Membrane Reactor with Immobilized Fumarase for Production of L-Malic Acid, Biotechnology and Bioengineering, 72 (1) (2001) 77-84</a:t>
            </a:r>
            <a:endParaRPr lang="es-ES" sz="1100" dirty="0"/>
          </a:p>
        </p:txBody>
      </p:sp>
      <p:sp>
        <p:nvSpPr>
          <p:cNvPr id="7" name="Rettangolo 6"/>
          <p:cNvSpPr/>
          <p:nvPr/>
        </p:nvSpPr>
        <p:spPr>
          <a:xfrm>
            <a:off x="235395" y="216935"/>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PUBLICATIONS/1</a:t>
            </a:r>
            <a:endParaRPr lang="es-ES" sz="1200" b="1" dirty="0">
              <a:latin typeface="Calibri" panose="020F0502020204030204" pitchFamily="34" charset="0"/>
            </a:endParaRPr>
          </a:p>
        </p:txBody>
      </p:sp>
    </p:spTree>
    <p:extLst>
      <p:ext uri="{BB962C8B-B14F-4D97-AF65-F5344CB8AC3E}">
        <p14:creationId xmlns:p14="http://schemas.microsoft.com/office/powerpoint/2010/main" val="467768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PUBLICATIONS/2</a:t>
            </a:r>
            <a:endParaRPr lang="es-ES" sz="1200" b="1" dirty="0">
              <a:latin typeface="Calibri" panose="020F0502020204030204" pitchFamily="34" charset="0"/>
            </a:endParaRPr>
          </a:p>
        </p:txBody>
      </p:sp>
      <p:sp>
        <p:nvSpPr>
          <p:cNvPr id="5" name="Rettangolo 4"/>
          <p:cNvSpPr/>
          <p:nvPr/>
        </p:nvSpPr>
        <p:spPr>
          <a:xfrm>
            <a:off x="1" y="393920"/>
            <a:ext cx="12091987" cy="6555641"/>
          </a:xfrm>
          <a:prstGeom prst="rect">
            <a:avLst/>
          </a:prstGeom>
        </p:spPr>
        <p:txBody>
          <a:bodyPr wrap="square">
            <a:spAutoFit/>
          </a:bodyPr>
          <a:lstStyle/>
          <a:p>
            <a:r>
              <a:rPr lang="es-ES" sz="1050" dirty="0" smtClean="0"/>
              <a:t>21.	A. Cassano, R. Molinari, M.G. Buonomenna, E. Drioli, Treatment of Exhausted Tannin Liquors of the Leather Industry by Nanofiltration, Proc. of "2001 International Conference on the Application of Membrane Technology", Shanghai &amp; Hangzhou (China), September., 17-20, 2001, p. 212 – 217</a:t>
            </a:r>
          </a:p>
          <a:p>
            <a:r>
              <a:rPr lang="es-ES" sz="1050" dirty="0" smtClean="0"/>
              <a:t>22.	A. Cassano, R. Molinari, M.G. Buonomenna, E. Drioli, Recovery of Tannins from Exhausted Baths in the Leather Industry by Nanofiltration,  Proc. of 3rd Italy - Korea Workshop on "Membranes and Membrane Processes for Clean Energy and Clean Environment", Cetraro (CS), September, 23-27, 2001</a:t>
            </a:r>
          </a:p>
          <a:p>
            <a:r>
              <a:rPr lang="es-ES" sz="1050" dirty="0" smtClean="0"/>
              <a:t>23.	R. Molinari, P. Argurio, M.G. Buonomenna, A. Cassano, E. Drioli, Recovery and Reuse of Matter by Membrane Processes and Study of Solute-Membrane Interactions, Proc. of 3rd Italy - Korea Workshop on "Membranes and Membrane Processes for Clean Energy and Clean Environment", Cetraro (CS), September, 23-27, 2001</a:t>
            </a:r>
          </a:p>
          <a:p>
            <a:r>
              <a:rPr lang="es-ES" sz="1050" dirty="0" smtClean="0"/>
              <a:t>24.	A. Cassano, Recupero e riciclo di chemicals nell'industria conciaria mediante processi a membrana, Proc. of "Green Technologies: Impiego di membrane nei Processi Chimici e Biochimici" - Incontri Tecnici di Ricerca - Milano, December, 14, 2001</a:t>
            </a:r>
          </a:p>
          <a:p>
            <a:r>
              <a:rPr lang="es-ES" sz="1050" dirty="0" smtClean="0"/>
              <a:t>25.	A. Cassano, B. Jiao, E. Drioli, Integrated membrane process for the production of concentrated kiwifruit juice, Proc. of 1st Workshop Italy-China "State of Research and Applications of Membrane Operations for a Sustainable Growth" - Cetraro (CS), July, 1-4, 2002, p. 92-97</a:t>
            </a:r>
          </a:p>
          <a:p>
            <a:r>
              <a:rPr lang="es-ES" sz="1050" dirty="0" smtClean="0"/>
              <a:t>26.	M.G. Buonomenna, A. Cassano, R. Molinari, E. Drioli, Membrane processes for treatment of wastewaters from leather industry (Vegetable and Mineral Tannage), Proc. of 1st Workshop Italy-China "State of Research and Applications of Membrane Operations for a Sustainable Growth" - Cetraro (CS), July, 1-4, 2002, p. 193-195</a:t>
            </a:r>
          </a:p>
          <a:p>
            <a:r>
              <a:rPr lang="es-ES" sz="1050" dirty="0" smtClean="0"/>
              <a:t>27.	E. Fontananova, A. Basile, A. Cassano, F. Trotta, E. Drioli, Removal of naringin from aqueous solution with O-octyloxycarbonil--cyclodextrins entrapped in PEEK-WC membranes, Proc. of 1st Workshop Italy-China "State of Research and Applications of Membrane Operations for a Sustainable Growth" – Cetraro (CS), July, 2002, p. 213-215</a:t>
            </a:r>
          </a:p>
          <a:p>
            <a:r>
              <a:rPr lang="es-ES" sz="1050" dirty="0" smtClean="0"/>
              <a:t>28.	G. Galaverna, A. Cassano, G. Di Silvestro, S. Sforza, P. Cagnasso, E. Drioli, R. Marchelli, Variation of the antioxidant activity in fruit juices during membrane-based clarification and concentration processes, Proc. of 1st Workshop Italy-China "State of Research and Applications of Membrane Operations for a Sustainable Growth" - Cetraro (CS), July, 1-4, 2002, p. 221</a:t>
            </a:r>
          </a:p>
          <a:p>
            <a:r>
              <a:rPr lang="es-ES" sz="1050" dirty="0" smtClean="0"/>
              <a:t>29.	E. Drioli, A. Cassano, B. Jiao, Concentration of kiwifruit juice by integrated ultrafiltration and osmotic distillation, Proc. of The 2nd International Conference on Application of Membrane Technology, Beijing, September, 27-29, 2002</a:t>
            </a:r>
          </a:p>
          <a:p>
            <a:r>
              <a:rPr lang="es-ES" sz="1050" dirty="0" smtClean="0"/>
              <a:t>30.	E. Drioli, A. Cassano, Potentialities and realities for membrane engineering in must and wine treatments, Proc. of China/Italy Workshop “The technology of the high quality wine production”, Beijing, October, 29-30, 2002, p. 10-15</a:t>
            </a:r>
          </a:p>
          <a:p>
            <a:r>
              <a:rPr lang="es-ES" sz="1050" dirty="0" smtClean="0"/>
              <a:t>31.	A. Cassano, E. Drioli, G. Galaverna, R. Marchelli, G. Di Silvestro, P. Cagnasso, Clarification and concentration of citrus and carrot juices by integrated membrane processes, Journal of Food Engineering, 57 (2) (2003) 153-163</a:t>
            </a:r>
          </a:p>
          <a:p>
            <a:r>
              <a:rPr lang="es-ES" sz="1050" dirty="0" smtClean="0"/>
              <a:t>32.	A. Cassano, E. Drioli, F. Garrafa, G. Dinaro, Concentrazione di latte ovino mediante processi di ultrafiltrazione e nanofiltrazione, Proc. of "Itinerari di Chimica in Calabria - Chimica verde: Le produzioni alimentari in Calabria", Rende, January, 28, 2003, p. 6</a:t>
            </a:r>
          </a:p>
          <a:p>
            <a:r>
              <a:rPr lang="es-ES" sz="1050" dirty="0" smtClean="0"/>
              <a:t>33.	A. Cassano, B. Jiao, E. Drioli, Clarification and concentration of kiwifruit juice by integrated membrane processes, Proc. of "Itinerari di Chimica in Calabria - Chimica verde: Le produzioni alimentari in Calabria", Rende, January, 28, 2003, p. 7</a:t>
            </a:r>
          </a:p>
          <a:p>
            <a:r>
              <a:rPr lang="es-ES" sz="1050" dirty="0" smtClean="0"/>
              <a:t>34.	E. Fontananova, A. Basile, A. Cassano, E. Drioli, Recognition properties of o-octyloxycarbonyl--CD derivative immobilised in polymeric membranes towards naringin, Proc. of "Itinerari di Chimica in Calabria - Chimica verde: Le produzioni alimentari in Calabria", Rende, January, 28, 2003, p. 4</a:t>
            </a:r>
          </a:p>
          <a:p>
            <a:r>
              <a:rPr lang="es-ES" sz="1050" dirty="0" smtClean="0"/>
              <a:t>35.	A. Cassano, J. Adzet, R. Molinari, M.G. Buonomenna, J. Roig, E. Drioli, Membrane treatment by nanofiltration of exhausted tannin liquors of the leather industry, Water Research, 37 (10) (2003) 2426-2434</a:t>
            </a:r>
          </a:p>
          <a:p>
            <a:r>
              <a:rPr lang="es-ES" sz="1050" dirty="0" smtClean="0"/>
              <a:t>36.	A. Cassano, E. Drioli, Rationalisation of Productive Cycles in the Agroo-Food Industries by Innovative Processes, Proc. of “1st Meeting NATO/CCMS Pilot Study – Clean Products and Processes Phase II”, Cetraro (CS), May, 11-15, 2003, p. 41-44</a:t>
            </a:r>
          </a:p>
          <a:p>
            <a:r>
              <a:rPr lang="es-ES" sz="1050" dirty="0" smtClean="0"/>
              <a:t>37.	A. Figoli, A. Cassano, A. Tagarelli, G. Sindona, E. Drioli, Highly nutritional kiwifruit juices by integrated membrane processes, Proc. of 1st Workshop Italy- Russia “Membrane Technology for a Sustainable Industrial Production”, Cetraro (CS), September, 17-20, 2003, p. 82-85</a:t>
            </a:r>
          </a:p>
          <a:p>
            <a:r>
              <a:rPr lang="es-ES" sz="1050" dirty="0" smtClean="0"/>
              <a:t>38.	A. Cassano, E. Drioli, F. Garrafa, G. Dinaro, Milk preconcentration by ultrafiltration and nanofiltration in the production of sheep cheese, Proc. of 1st Workshop Italy- Russia “Membrane Technology for a Sustainable Industrial Production”, Cetraro (CS), September, 17-20, 2003, p.131-132</a:t>
            </a:r>
          </a:p>
          <a:p>
            <a:r>
              <a:rPr lang="es-ES" sz="1050" dirty="0" smtClean="0"/>
              <a:t>39.	E. Fontananova, A. Basile, A. Cassano, E. Drioli, Preparation of polymeric membranes entrapping -cyclodextrins and their molecular recognition of naringin, Journal of Inclusion Phenomena and Macrocyclic Chemistry, 47 (2003) 33-37</a:t>
            </a:r>
          </a:p>
          <a:p>
            <a:r>
              <a:rPr lang="es-ES" sz="1050" dirty="0" smtClean="0"/>
              <a:t>40.	A. Cassano, E. Drioli, F. Garrafa, G. Dinaro, Produzione di formaggio pecorino da latte concentrato mediante processi di ultrafiltrazione e nanofiltrazione, Proc. of "Itinerari di Chimica in Calabria – La ricerca di area chimica in Calabria e le risorse del territorio", Rende, November, 6-7, 2003, p. 8</a:t>
            </a:r>
            <a:endParaRPr lang="es-ES" sz="1050" dirty="0"/>
          </a:p>
        </p:txBody>
      </p:sp>
    </p:spTree>
    <p:extLst>
      <p:ext uri="{BB962C8B-B14F-4D97-AF65-F5344CB8AC3E}">
        <p14:creationId xmlns:p14="http://schemas.microsoft.com/office/powerpoint/2010/main" val="2447041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PUBLICATIONS/3</a:t>
            </a:r>
            <a:endParaRPr lang="es-ES" sz="1200" b="1" dirty="0">
              <a:latin typeface="Calibri" panose="020F0502020204030204" pitchFamily="34" charset="0"/>
            </a:endParaRPr>
          </a:p>
        </p:txBody>
      </p:sp>
      <p:sp>
        <p:nvSpPr>
          <p:cNvPr id="5" name="Rettangolo 4"/>
          <p:cNvSpPr/>
          <p:nvPr/>
        </p:nvSpPr>
        <p:spPr>
          <a:xfrm>
            <a:off x="3" y="526886"/>
            <a:ext cx="12191999" cy="5509200"/>
          </a:xfrm>
          <a:prstGeom prst="rect">
            <a:avLst/>
          </a:prstGeom>
        </p:spPr>
        <p:txBody>
          <a:bodyPr wrap="square">
            <a:spAutoFit/>
          </a:bodyPr>
          <a:lstStyle/>
          <a:p>
            <a:r>
              <a:rPr lang="es-ES" sz="1100" dirty="0" smtClean="0"/>
              <a:t>41.	X. Su, B. Jiao, A. Cassano, E. Drioli, Studies on the Clarification of blood orange juice by ultrafiltration using tubular PVDF membrane, China South Fruit, 32(2) (2003) 3-7.</a:t>
            </a:r>
          </a:p>
          <a:p>
            <a:r>
              <a:rPr lang="es-ES" sz="1100" dirty="0" smtClean="0"/>
              <a:t>42.	X. Su, B. Jiao, Z. Chen, A. Cassano, E. Drioli, Influence of ultrafiltration on antioxidants and total antioxidant activity in blood orange juice, Transactions of the Chinese Society of Agricultural Engineering, 20(2) (2004) 185-188.</a:t>
            </a:r>
          </a:p>
          <a:p>
            <a:r>
              <a:rPr lang="es-ES" sz="1100" dirty="0" smtClean="0"/>
              <a:t>43.	A. Cassano, B. Jiao, E. Drioli, Production of concentrated kiwifruit juice by integrated membrane processes, Food Research International, 37 (2) (2004) 139-148</a:t>
            </a:r>
          </a:p>
          <a:p>
            <a:r>
              <a:rPr lang="es-ES" sz="1100" dirty="0" smtClean="0"/>
              <a:t>44.	B. Jiao, A. Cassano, E. Drioli, Recent advances on membrane processes for the concentration of fruit juices: a review, Journal of Food Engineering, 36 (3) (2004) 303-324</a:t>
            </a:r>
          </a:p>
          <a:p>
            <a:r>
              <a:rPr lang="es-ES" sz="1100" dirty="0" smtClean="0"/>
              <a:t>45.	A. Cassano, E. Drioli, F. Garrafa, G. Dinaro, Pre-concentration of sheep’s milk by ultrafiltration and nanofiltration for the manufacture of fresh cheese, Proc. of “Sino-Italian Seminar on Dairy Products Technology”, Weihai (China), March, 3-6, 2004</a:t>
            </a:r>
          </a:p>
          <a:p>
            <a:r>
              <a:rPr lang="es-ES" sz="1100" dirty="0" smtClean="0"/>
              <a:t>46.	R. Molinari, M.G. Buonomenna, A. Cassano, E. Drioli, Recovery and recycle of tannins in the leather industry by nanofiltration membranes, Journal of Chemical Technology and Biotechnology, 79 (4) (2004) 361-368</a:t>
            </a:r>
          </a:p>
          <a:p>
            <a:r>
              <a:rPr lang="es-ES" sz="1100" dirty="0" smtClean="0"/>
              <a:t>47.	R. Romano, L. Schiavo, E. Iavarazzo, A. Battaglia, A. Cassano, Caratteristiche quali-quantitative del succo di limone concentrato ottenuto con distillazione osmotica, Industria delle Bevande, 33 (194) (2004) 529-532</a:t>
            </a:r>
          </a:p>
          <a:p>
            <a:r>
              <a:rPr lang="es-ES" sz="1100" dirty="0" smtClean="0"/>
              <a:t>48.	A. Cassano, A. Figoli, A. Tagarelli, G. Sindona, E. Drioli, Integrated Membrane Process for the production of highly nutritional kiwifruit juice, Proc. of “10th AAchen Membrane Colloquium”, Aachen, March, 16-17, 2005, p. 409-413; Desalination, 189 (1 ) (2006) 21-30</a:t>
            </a:r>
          </a:p>
          <a:p>
            <a:r>
              <a:rPr lang="es-ES" sz="1100" dirty="0" smtClean="0"/>
              <a:t>49.	A. Cassano, Membrane technology in juice production, Proc. of “Sino-Italian Workshop on the Application of Membrane Technology in Food Processing Industry”, Weihai (China), July, 3-8, 2005, p. 1-14</a:t>
            </a:r>
          </a:p>
          <a:p>
            <a:r>
              <a:rPr lang="es-ES" sz="1100" dirty="0" smtClean="0"/>
              <a:t>50.	A. Cassano, E. Drioli, Tannins and chromium recovery in the leather industry by membrane operations, Proc. of 7th World Congress on Recovery, Recycling and Re-integration, Beijing (China), September, 25-29, 2005, p. 137</a:t>
            </a:r>
          </a:p>
          <a:p>
            <a:r>
              <a:rPr lang="es-ES" sz="1100" dirty="0" smtClean="0"/>
              <a:t>51.	A. Cassano, L. Della Pietra, E. Drioli, An integrated membrane process for the recovery of chromium salts from tannery effluents, First Mediterranean Congress Chemical Engineering for Environment, San Servolo, Venice, October, 4-6, 2006, p.523-528</a:t>
            </a:r>
          </a:p>
          <a:p>
            <a:r>
              <a:rPr lang="es-ES" sz="1100" dirty="0" smtClean="0"/>
              <a:t>52.	A. Cassano, L. Donato, E. Drioli, Ultrafiltration of kiwifruit juice: operating parameters, juice quality and membrane fouling, Journal of Food Engineering, 79(2) (2007) 613-621</a:t>
            </a:r>
          </a:p>
          <a:p>
            <a:r>
              <a:rPr lang="es-ES" sz="1100" dirty="0" smtClean="0"/>
              <a:t>53.	A. Cassano, E. Drioli, Concentration of clarified kiwifruit juice by osmotic distillation,  Journal of Food Engineering, 79(4) (2007) 1397-1404</a:t>
            </a:r>
          </a:p>
          <a:p>
            <a:r>
              <a:rPr lang="es-ES" sz="1100" dirty="0" smtClean="0"/>
              <a:t>54.	A. Cassano, C. Conidi, R. Timpone, M. D’Avella, E. Drioli, A membrane-based process for the clarification and the concentration of the cactus pear juice, Journal of Food Engineering, 80(3) (2007) 914-921</a:t>
            </a:r>
          </a:p>
          <a:p>
            <a:r>
              <a:rPr lang="es-ES" sz="1100" dirty="0" smtClean="0"/>
              <a:t>55.	A. Cassano, M. Marchio, E. Drioli, Clarification of blood orange juice by ultrafiltration: analyses of operating parameters, membrane fouling and juice quality, Desalination, 212(1-3) (2007) 15-27</a:t>
            </a:r>
          </a:p>
          <a:p>
            <a:r>
              <a:rPr lang="es-ES" sz="1100" dirty="0" smtClean="0"/>
              <a:t>56.	A. Cassano, E. Drioli, Recovery of tanning substances from exhausting effluents of the leather industry by membrane operations, International Conference and Exhibition on Water and Wastewater Treatment, Sylhet, Bangladesh, April, 1-4, 2007, p. 2-3</a:t>
            </a:r>
          </a:p>
          <a:p>
            <a:r>
              <a:rPr lang="es-ES" sz="1100" dirty="0" smtClean="0"/>
              <a:t>57.	Md. T. Uddin, Md. S.I. Mozumder, Md. A. Islam, S.A. Deowan, J. Hoinkis, A. Figoli, A. Cassano, E. Drioli, D. Li, D. Chen, R.R. Huang, Ch. Pätzold, Screening test on nanofiltration (NF) membranes for arsenic removal from drinking water, International Conference and Exhibition on Water and Wastewater Treatment, Sylhet, Bangladesh, April, 1-4, 2007, p. 7</a:t>
            </a:r>
          </a:p>
          <a:p>
            <a:r>
              <a:rPr lang="es-ES" sz="1100" dirty="0" smtClean="0"/>
              <a:t>58.	F. Tasselli, A. Cassano, E. Drioli, Ultrafiltration of kiwifruit juice using modified poly(ether ether ketone) hollow fibre membranes, Separation and Purification Technology, 57(1) (2007) 94-102 </a:t>
            </a:r>
          </a:p>
          <a:p>
            <a:r>
              <a:rPr lang="es-ES" sz="1100" dirty="0" smtClean="0"/>
              <a:t>59.	A. Cassano, L. Della Pietra, E. Drioli, Integrated membrane process for the recovery of chromium salts from tannery effluent, Industrial &amp; Engineering Chemistry Research, 46(21) (2007) 6825-6830</a:t>
            </a:r>
          </a:p>
          <a:p>
            <a:r>
              <a:rPr lang="es-ES" sz="1100" dirty="0" smtClean="0"/>
              <a:t>60.	G. Galaverna, G. Di Silvestro, A. Cassano, S. Sforza, A. Dossena, E. Drioli, R. Marchelli, A new integrated membrane process for the production of concentrated blood orange juice: effect on bioactive compounds and antioxidant activity, Food Chemistry, 106(3) (2008) 1021-1030</a:t>
            </a:r>
            <a:endParaRPr lang="es-ES" sz="1100" dirty="0"/>
          </a:p>
        </p:txBody>
      </p:sp>
    </p:spTree>
    <p:extLst>
      <p:ext uri="{BB962C8B-B14F-4D97-AF65-F5344CB8AC3E}">
        <p14:creationId xmlns:p14="http://schemas.microsoft.com/office/powerpoint/2010/main" val="507243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PUBLICATIONS/4</a:t>
            </a:r>
            <a:endParaRPr lang="es-ES" sz="1200" b="1" dirty="0">
              <a:latin typeface="Calibri" panose="020F0502020204030204" pitchFamily="34" charset="0"/>
            </a:endParaRPr>
          </a:p>
        </p:txBody>
      </p:sp>
      <p:sp>
        <p:nvSpPr>
          <p:cNvPr id="5" name="Rettangolo 4"/>
          <p:cNvSpPr/>
          <p:nvPr/>
        </p:nvSpPr>
        <p:spPr>
          <a:xfrm>
            <a:off x="100013" y="522509"/>
            <a:ext cx="12091987" cy="6186309"/>
          </a:xfrm>
          <a:prstGeom prst="rect">
            <a:avLst/>
          </a:prstGeom>
        </p:spPr>
        <p:txBody>
          <a:bodyPr wrap="square">
            <a:spAutoFit/>
          </a:bodyPr>
          <a:lstStyle/>
          <a:p>
            <a:r>
              <a:rPr lang="es-ES" sz="1100" dirty="0" smtClean="0"/>
              <a:t>61.	A. Cassano, F. Tasselli, C. Conidi, E. Drioli, Ultrafiltration of mandarine juice by hollow fibre membranes, Proc. of Permea 2007 – Membrane Science and Technology Conference of Visegrad Countries, Siófok, Hungary, September 2-6, 2007, p. 241</a:t>
            </a:r>
          </a:p>
          <a:p>
            <a:r>
              <a:rPr lang="es-ES" sz="1100" dirty="0" smtClean="0"/>
              <a:t>62.	A. Cassano, C. Conidi, F. Tasselli, E. Drioli, Quality of kiwifruit juice clarified by PEEK WC hollow fibre membranes, Proc. of Second International Conference on Fruit, vegetable and potato processing, Gent, Belgium, November 4-5, 2007</a:t>
            </a:r>
          </a:p>
          <a:p>
            <a:r>
              <a:rPr lang="es-ES" sz="1100" dirty="0" smtClean="0"/>
              <a:t>63.	A. Cassano, L. Donato, C. Conidi, E. Drioli, Recovery of bioactive compounds in kiwifruit juice by ultrafiltration, Innovative Food Science and Emerging Technologies, 9(4) (2008) 556-562</a:t>
            </a:r>
          </a:p>
          <a:p>
            <a:r>
              <a:rPr lang="es-ES" sz="1100" dirty="0" smtClean="0"/>
              <a:t>64.	A. Cassano, A. Mecchia, E. Drioli, Analyses of hydrodynamic resistances and operating parameters in the ultrafiltration of grape must, Journal of Food Engineering, 89(2) (2008) 171-178</a:t>
            </a:r>
          </a:p>
          <a:p>
            <a:r>
              <a:rPr lang="es-ES" sz="1100" dirty="0" smtClean="0"/>
              <a:t>65.	A. Cassano, F. Tasselli, C. Conidi, E. Drioli,  Ultrafiltration of clementine mandarin juice by hollow fibre membranes, Desalination, 241 (1-3) (2009) 302-308</a:t>
            </a:r>
          </a:p>
          <a:p>
            <a:r>
              <a:rPr lang="es-ES" sz="1100" dirty="0" smtClean="0"/>
              <a:t>66.	A. Cassano, C. Conidi, E. Drioli, Physico-chemical parameters of Cactus Pear (Opuntia Ficus-Indica) juice clarified by microfiltration and ultrafiltration processes, Proc. Of 12th Aachener Membran Kolloquium, Aachen, Germany, October, 29-30, 2008, p.591-599</a:t>
            </a:r>
          </a:p>
          <a:p>
            <a:r>
              <a:rPr lang="es-ES" sz="1100" dirty="0" smtClean="0"/>
              <a:t>67.	C. Conidi, A. Cassano, A. Liguori, E. Drioli, Analyses of antioxidant compounds in bergamot juice clarified and concentrated by membrane operations, IV Convegno Congiunto delle Sezioni Sicilia e Calabria della SCI, Rende, 1-3 Dicembre 2008, O21</a:t>
            </a:r>
          </a:p>
          <a:p>
            <a:r>
              <a:rPr lang="es-ES" sz="1100" dirty="0" smtClean="0"/>
              <a:t>68.	A. Cassano, C. Conidi, E. Drioli, Concentrazione di flavonoidi da sottoprodotti del ciclo di lavorazione delle arance rosse mediante operazioni a membrana, IV Convegno Congiunto delle Sezioni Sicilia e Calabria della SCI, Rende, 1-3 Dicembre 2008, P21 (Poster presentation)</a:t>
            </a:r>
          </a:p>
          <a:p>
            <a:r>
              <a:rPr lang="es-ES" sz="1100" dirty="0" smtClean="0"/>
              <a:t>69.	A. Cassano, A. Mecchia, E. Drioli, Concentrazione di mosto d’uva mediante distillazione osmotica: effetto dei parametri operativi sui flussi di evaporazione, Industria delle bevande, 38 (220) (2009) 19-28</a:t>
            </a:r>
          </a:p>
          <a:p>
            <a:r>
              <a:rPr lang="es-ES" sz="1100" dirty="0" smtClean="0"/>
              <a:t>70.	B. Gabriele, T. Cerchiara, G. Salerno, G. Chidichimo, M.V. Vetere, C. Alampi, M.C. Gallucci, C. Conidi, A. Cassano, A New Physical-Chemical Process for the Efficient Production of Cellulose Fibers from Spanish broom (Spartium junceum L.), Bioresource Technology, 101 (2) (2010) 724-729</a:t>
            </a:r>
          </a:p>
          <a:p>
            <a:r>
              <a:rPr lang="es-ES" sz="1100" dirty="0" smtClean="0"/>
              <a:t>71.	A. Figoli, A. Cassano, A. Criscuoli, M. S. I. Mozumder, M. T. Uddin, M. A. Islam, E. Drioli, Influence of operating parameters on the arsenic removal by nanofiltration, Water Research, 44(1) (2010) 97-104</a:t>
            </a:r>
          </a:p>
          <a:p>
            <a:r>
              <a:rPr lang="es-ES" sz="1100" dirty="0" smtClean="0"/>
              <a:t>72.	A. Cassano, C. Conidi, A. Liguori, E. Drioli, Recovery of polyphenols in bergamot juice by integrated membrane process, Euromembrane 2009, Montpellier, France, September 6-10, 2009, OF. 6.3, p. 164 </a:t>
            </a:r>
          </a:p>
          <a:p>
            <a:r>
              <a:rPr lang="es-ES" sz="1100" dirty="0" smtClean="0"/>
              <a:t>73.	E. Garcia-Castello, A. Cassano, A. Criscuoli, A. Conidi, E. Drioli, Treatment of Olive Mill Wastewater by an integrated membrane system, Euromembrane 2009, Montpellier, France, September 6-10, 2009, PD. 3.2, p. 339 </a:t>
            </a:r>
          </a:p>
          <a:p>
            <a:r>
              <a:rPr lang="es-ES" sz="1100" dirty="0" smtClean="0"/>
              <a:t>74.	A. Cassano, C. Conidi, E. Drioli, Physico-chemical parameters of Cactus Pear (Opuntia Ficus-Indica) juice clarified by microfiltration and ultrafiltration processes, Desalination, 250 (3) (2010) 1101-1104</a:t>
            </a:r>
          </a:p>
          <a:p>
            <a:r>
              <a:rPr lang="es-ES" sz="1100" dirty="0" smtClean="0"/>
              <a:t>75.	A. Cassano, C. Conidi, E. Drioli, Operazioni integrate a membrana nella trasformazione del succo di kiwi, Italus Hortus, 16(5) (2009) 314-319; Proc. of IX Convegno Nazionale dell’Actinidia, Viterbo-Latina, October 6-8, 2009, p. 314-319</a:t>
            </a:r>
          </a:p>
          <a:p>
            <a:r>
              <a:rPr lang="es-ES" sz="1100" dirty="0" smtClean="0"/>
              <a:t>76.	A. Cassano, E. Drioli, Integrated membrane operations in fruit juice processing, Proc. of Imeti Workshop on “Membrane Applications in Agrofood”, Cetraro, Italy, October 18-20, 2009, p. 14-17</a:t>
            </a:r>
          </a:p>
          <a:p>
            <a:r>
              <a:rPr lang="es-ES" sz="1100" dirty="0" smtClean="0"/>
              <a:t>77.	C. Conidi, A. Cassano, A. Liguori, E. Drioli, Influence of molecular weight cut-off on the recovery of polyphenols in bergamot juice by ultafiltration and nanofiltration membranes, Proc. of Imeti Workshop on “Membrane Applications in Agrofood”, Cetraro, Italy, October 18-20, 2009, p. 61-63</a:t>
            </a:r>
          </a:p>
          <a:p>
            <a:r>
              <a:rPr lang="es-ES" sz="1100" dirty="0" smtClean="0"/>
              <a:t>78.	A. Cassano, C. Conidi, E. Drioli, A membrane-based process for the production of pomegranate juice (Punica Granatum L.) concentrate, Proc. of 5th International Conference on Polyphenols Applications, Malta, October 29-30, 2009, p. 58</a:t>
            </a:r>
          </a:p>
          <a:p>
            <a:r>
              <a:rPr lang="es-ES" sz="1100" dirty="0" smtClean="0"/>
              <a:t>79.	A. Cassano, E. Drioli, Treatment of olive mill wastewaters and spent tanning liquors by integrated membrane systems, Proc. of 2009 China-EU International Summit on Membrane Engineering in Water Treatment and Reuse, Weihai (China), November 1-3, 2009, p. 1-4</a:t>
            </a:r>
          </a:p>
          <a:p>
            <a:r>
              <a:rPr lang="es-ES" sz="1100" dirty="0" smtClean="0"/>
              <a:t>80.	E. Garcia-Castello, A. Cassano, A. Criscuoli, C. Conidi, E. Drioli, Recovery and concentration of polyphenols from olive mill wastewaters by integrated membrane system, Water Research, 44 (13) (2010) 3883-3892</a:t>
            </a:r>
            <a:endParaRPr lang="es-ES" sz="1100" dirty="0"/>
          </a:p>
        </p:txBody>
      </p:sp>
    </p:spTree>
    <p:extLst>
      <p:ext uri="{BB962C8B-B14F-4D97-AF65-F5344CB8AC3E}">
        <p14:creationId xmlns:p14="http://schemas.microsoft.com/office/powerpoint/2010/main" val="232961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015" y="116920"/>
            <a:ext cx="1264257" cy="276999"/>
          </a:xfrm>
          <a:prstGeom prst="rect">
            <a:avLst/>
          </a:prstGeom>
          <a:solidFill>
            <a:schemeClr val="accent1">
              <a:lumMod val="20000"/>
              <a:lumOff val="80000"/>
            </a:schemeClr>
          </a:solidFill>
        </p:spPr>
        <p:txBody>
          <a:bodyPr wrap="none">
            <a:spAutoFit/>
          </a:bodyPr>
          <a:lstStyle/>
          <a:p>
            <a:r>
              <a:rPr lang="en-GB" sz="1200" b="1" dirty="0" smtClean="0">
                <a:latin typeface="Calibri" panose="020F0502020204030204" pitchFamily="34" charset="0"/>
                <a:ea typeface="Times New Roman" panose="02020603050405020304" pitchFamily="18" charset="0"/>
                <a:cs typeface="Times New Roman" panose="02020603050405020304" pitchFamily="18" charset="0"/>
              </a:rPr>
              <a:t>PUBLICATIONS/5</a:t>
            </a:r>
            <a:endParaRPr lang="es-ES" sz="1200" b="1" dirty="0">
              <a:latin typeface="Calibri" panose="020F0502020204030204" pitchFamily="34" charset="0"/>
            </a:endParaRPr>
          </a:p>
        </p:txBody>
      </p:sp>
      <p:sp>
        <p:nvSpPr>
          <p:cNvPr id="5" name="Rettangolo 4"/>
          <p:cNvSpPr/>
          <p:nvPr/>
        </p:nvSpPr>
        <p:spPr>
          <a:xfrm>
            <a:off x="90490" y="671693"/>
            <a:ext cx="12101513" cy="6186309"/>
          </a:xfrm>
          <a:prstGeom prst="rect">
            <a:avLst/>
          </a:prstGeom>
        </p:spPr>
        <p:txBody>
          <a:bodyPr wrap="square">
            <a:spAutoFit/>
          </a:bodyPr>
          <a:lstStyle/>
          <a:p>
            <a:r>
              <a:rPr lang="es-ES" sz="1100" dirty="0" smtClean="0"/>
              <a:t>81.	A. Cassano, E. Drioli, Membrane Contactors in Integrated Processes for Fruit Juice Processing, in Membrane Technology, Volume 3: Membranes for Food Applications edited by K.V. Peinemann, S. Pereira Nunes and L. Giorno, Wiley-VCH Verlag GmbH &amp; Co. KGaA, Weinheim, Germany, Chapter 8, (2010) 167-200</a:t>
            </a:r>
          </a:p>
          <a:p>
            <a:r>
              <a:rPr lang="es-ES" sz="1100" dirty="0" smtClean="0"/>
              <a:t>82.	E. Drioli, A. Cassano, Advances in membrane-based concentration in the food and beverage industries: direct osmosis and membrane contactors, in Separation, extraction and concentration processes in the food, beverage and nutraceutical industries edited by Syed S. H. Rizvi, Woodhead Publishing Limited, Cambridge, United Kingdom, Chapter 9, (2010) 244-283</a:t>
            </a:r>
          </a:p>
          <a:p>
            <a:r>
              <a:rPr lang="es-ES" sz="1100" dirty="0" smtClean="0"/>
              <a:t>83.	A. Cassano, C. Conidi, E. Drioli, Integrated membrane processes in the treatment of olive mill wastewaters, Proc. of 16th International Symposium on Separation Science – Recent advancements in chromatography and capillary electromigration techniques, Rome, September 6-10, 2010, L17, p. 56</a:t>
            </a:r>
          </a:p>
          <a:p>
            <a:r>
              <a:rPr lang="es-ES" sz="1100" dirty="0" smtClean="0"/>
              <a:t>84.	A. Cassano, Membranes and membrane applications in the fruit juice industry, Proc. of NanoMemCourse EA3: Nano-structured materials and membranes in the food industry, Cetraro and Rende (CS), September 15-24, 2010, A8</a:t>
            </a:r>
          </a:p>
          <a:p>
            <a:r>
              <a:rPr lang="es-ES" sz="1100" dirty="0" smtClean="0"/>
              <a:t>85.	C. Conidi, A. Cassano, F. Tasselli, E. Drioli, Separation of health compounds in pomegranate juice by ultrafiltration and microfiltration processes, Proc. of NanoMemCourse EA3: Nano-structured materials and membranes in the food industry, Cetraro e Rende (CS), September, 15-24, 2010, B6</a:t>
            </a:r>
          </a:p>
          <a:p>
            <a:r>
              <a:rPr lang="es-ES" sz="1100" dirty="0" smtClean="0"/>
              <a:t>86.	S. Mondala, A. Cassano, F. Tasselli, S. De, A generalized model for clarification of fruit juice during ultrafiltration under total recycle and batch mode, Journal of Membrane Science, 366 (1-2) (2011) 295-303</a:t>
            </a:r>
          </a:p>
          <a:p>
            <a:r>
              <a:rPr lang="es-ES" sz="1100" dirty="0" smtClean="0"/>
              <a:t>87.	A. Cassano, A. Basile, Membranes for industrial microfiltration/ultrafiltration, in Advanced membrane science and technology for sustainable energy and environmental applications edited by A. Basile and S. Pereira Nunes, Woodhead Publishing Series in Energy – Cornwall (UK), Chapter 20 (2011) pp. 647-679. ISBN: 978-1-84569-969-7, ISSN: 2044-9364.</a:t>
            </a:r>
          </a:p>
          <a:p>
            <a:r>
              <a:rPr lang="es-ES" sz="1100" dirty="0" smtClean="0"/>
              <a:t>88.	F. Visioli, C. A. De la Lastra, C. Andres-Lacueva, M. Aviram, C. Calhau, A. Cassano, M. D’Archivio, A. Faria, G, Fave, V. Fogliano, R. Llorach, P. Vitaglione, M. Zoratti, M. Edeas, Polyphenols and human health, a prospectus, accepted for publication on Critical Reviews in Food Science and Nutrition, 51 (2011) 524-546 </a:t>
            </a:r>
          </a:p>
          <a:p>
            <a:r>
              <a:rPr lang="es-ES" sz="1100" dirty="0" smtClean="0"/>
              <a:t>89.	A. Cassano, C. Conidi, E. Drioli, Recovery of polyphenols from by-products of citrus processing by nanofiltration, Proc. of 13th Aachener Membran Kolloquium, Aachen, Germany, October, 27-28, 2010, p. 591-599</a:t>
            </a:r>
          </a:p>
          <a:p>
            <a:r>
              <a:rPr lang="es-ES" sz="1100" dirty="0" smtClean="0"/>
              <a:t>90.	C. Conidi, A. Cassano, E. Drioli, A membrane-based study for the recovery of polyphenols from bergamot juice, Journal of Membrane Science, 375 (2011) 182-190</a:t>
            </a:r>
          </a:p>
          <a:p>
            <a:r>
              <a:rPr lang="es-ES" sz="1100" dirty="0" smtClean="0"/>
              <a:t>91.	A. Cassano, C. Conidi, E. Drioli, Comparison of the performance of UF membranes in olive mill wastewaters treatment, Water Research, 45 (2011) 3197-3204</a:t>
            </a:r>
          </a:p>
          <a:p>
            <a:r>
              <a:rPr lang="es-ES" sz="1100" dirty="0" smtClean="0"/>
              <a:t>92.	R.A. Ruby Figueroa, A. Cassano, E. Drioli, Ultrafiltration of orange press liquor: optimization for permeate flux and fouling index by response surface methodology, accepted for publication on Separation and Purification Technology, 80(1) (2011) 1-10</a:t>
            </a:r>
          </a:p>
          <a:p>
            <a:r>
              <a:rPr lang="es-ES" sz="1100" dirty="0" smtClean="0"/>
              <a:t>93.	A. Cassano, C. Conidi, E. Drioli, Clarification and concentration of pomegranate juice (Punica Granatum L.) using membrane processes, Journal of Food Engineering, 107 (2011) 366-373</a:t>
            </a:r>
          </a:p>
          <a:p>
            <a:r>
              <a:rPr lang="es-ES" sz="1100" dirty="0" smtClean="0"/>
              <a:t>94.	A. Cassano, E. Drioli, Integrated membrane processes in wastewater treatments and afro-food applications, Proc. of ITM-CNR Seminar Day “Membranes and membrane operations for a sustainable development, University of Calabria, Rende, July 14, 2011, p. 17-18</a:t>
            </a:r>
          </a:p>
          <a:p>
            <a:r>
              <a:rPr lang="es-ES" sz="1100" dirty="0" smtClean="0"/>
              <a:t>95.	C. Conidi, A. Cassano, L. Giorno, E. Drioli, Analyses of polyphenols and total antoxidant activity in olive mill wastewaters treated by integrated membrane operations, Proc. of ITM-CNR Seminar Day “Membranes and membrane operations for a sustainable development, University of Calabria, Rende, July 14, 2011, p. 54</a:t>
            </a:r>
          </a:p>
          <a:p>
            <a:r>
              <a:rPr lang="es-ES" sz="1100" dirty="0" smtClean="0"/>
              <a:t>96.	A. Figoli, A. Cassano, A. Criscuoli, M.S.I. Mozumder, M.T. Uddin, M.A. Islam, E. Drioli, Arsenic removal by membrane processes, Highlights CNR 2009-2010, Roma, July 27, 2011, p. 60</a:t>
            </a:r>
          </a:p>
          <a:p>
            <a:r>
              <a:rPr lang="es-ES" sz="1100" dirty="0" smtClean="0"/>
              <a:t>97.	A. Cassano, C. Conidi, L. Giorno, E. Drioli, Recovery of biophenols from olive mill wastewaters by integrated membrane processes, ICOM 2011, Amsterdam, The Netherlands, July 23-29, 2011, ICOM 1487</a:t>
            </a:r>
          </a:p>
          <a:p>
            <a:r>
              <a:rPr lang="es-ES" sz="1100" dirty="0" smtClean="0"/>
              <a:t>98.	S. Simone, A. Figoli, C. Conidi, A. Cassano, E. Drioli, Preparation and characterization of PVDF hollow fibres for the clarification of orange press liquor, ICOM 2011, Amsterdam, The Netherlands, July 23-29, 2011, ICOM 1489</a:t>
            </a:r>
          </a:p>
          <a:p>
            <a:r>
              <a:rPr lang="es-ES" sz="1100" dirty="0" smtClean="0"/>
              <a:t>99.	A. Cassano, C. Conidi, L. Giorno, E. Drioli, Recovery of phenolic antioxidants and water from olive mill wastewaters by integrated membrane processes, 2011 International Conference on Membrane Technology in Water Treatments: Research and Application, Harbin (China), September 16-17, 2011, p. 112-117</a:t>
            </a:r>
          </a:p>
          <a:p>
            <a:r>
              <a:rPr lang="es-ES" sz="1100" dirty="0" smtClean="0"/>
              <a:t>100.	 E. Curcio, S. Osmane, G. Di Profio, A. Cassano, E. Drioli, An integrated forward osmosis – nanofiltration – membrane distillation system for seawater desalination, Proc. of International Workshop on Membrane Distillation and Related Technologies, Ravello (SA), October 9-12, 2011, p. 107-109</a:t>
            </a:r>
            <a:endParaRPr lang="es-ES" sz="1100" dirty="0"/>
          </a:p>
        </p:txBody>
      </p:sp>
    </p:spTree>
    <p:extLst>
      <p:ext uri="{BB962C8B-B14F-4D97-AF65-F5344CB8AC3E}">
        <p14:creationId xmlns:p14="http://schemas.microsoft.com/office/powerpoint/2010/main" val="3147462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TotalTime>
  <Words>1418</Words>
  <Application>Microsoft Office PowerPoint</Application>
  <PresentationFormat>Custom</PresentationFormat>
  <Paragraphs>243</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Tema di Office</vt:lpstr>
      <vt:lpstr>Master 2</vt:lpstr>
      <vt:lpstr>1_Master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Italia De Maio</dc:creator>
  <cp:lastModifiedBy>Sahitya Karumuri</cp:lastModifiedBy>
  <cp:revision>11</cp:revision>
  <dcterms:created xsi:type="dcterms:W3CDTF">2014-08-04T13:39:43Z</dcterms:created>
  <dcterms:modified xsi:type="dcterms:W3CDTF">2015-10-14T06:18:25Z</dcterms:modified>
</cp:coreProperties>
</file>