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4" r:id="rId2"/>
    <p:sldId id="269" r:id="rId3"/>
    <p:sldId id="270" r:id="rId4"/>
    <p:sldId id="271" r:id="rId5"/>
    <p:sldId id="272" r:id="rId6"/>
    <p:sldId id="275" r:id="rId7"/>
    <p:sldId id="281" r:id="rId8"/>
    <p:sldId id="256" r:id="rId9"/>
    <p:sldId id="257" r:id="rId10"/>
    <p:sldId id="258" r:id="rId11"/>
    <p:sldId id="259" r:id="rId12"/>
    <p:sldId id="260" r:id="rId13"/>
    <p:sldId id="261" r:id="rId14"/>
    <p:sldId id="262" r:id="rId15"/>
    <p:sldId id="263" r:id="rId16"/>
    <p:sldId id="265" r:id="rId17"/>
    <p:sldId id="264" r:id="rId18"/>
    <p:sldId id="266" r:id="rId19"/>
    <p:sldId id="276" r:id="rId20"/>
    <p:sldId id="280" r:id="rId21"/>
    <p:sldId id="278" r:id="rId22"/>
    <p:sldId id="26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11/26/2014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11/26/2014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genomics.conferenceseries.co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omicsonline.org/open-access/sialic-acid-nacetylneuraminic-acid-as-the-functional-molecule-for-differentiation-between-animal-and-plant-kingdom-2153-0637.1000e116.php?aid=24869"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Vijaya Durga\Desktop\7926-Editor-Phot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838200"/>
            <a:ext cx="3352800" cy="43434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35527" y="3505200"/>
            <a:ext cx="4572000" cy="769441"/>
          </a:xfrm>
          <a:prstGeom prst="rect">
            <a:avLst/>
          </a:prstGeom>
        </p:spPr>
        <p:txBody>
          <a:bodyPr>
            <a:spAutoFit/>
          </a:bodyPr>
          <a:lstStyle/>
          <a:p>
            <a:r>
              <a:rPr lang="it-IT" sz="4400" dirty="0" smtClean="0">
                <a:latin typeface="Algerian" pitchFamily="82" charset="0"/>
              </a:rPr>
              <a:t>Cheorl-Ho Kim</a:t>
            </a:r>
            <a:endParaRPr lang="en-US" sz="4400" dirty="0">
              <a:latin typeface="Algerian" pitchFamily="82" charset="0"/>
            </a:endParaRPr>
          </a:p>
        </p:txBody>
      </p:sp>
    </p:spTree>
    <p:extLst>
      <p:ext uri="{BB962C8B-B14F-4D97-AF65-F5344CB8AC3E}">
        <p14:creationId xmlns:p14="http://schemas.microsoft.com/office/powerpoint/2010/main" val="40053014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SIGNIFICANCE</a:t>
            </a:r>
            <a:endParaRPr lang="en-US" dirty="0"/>
          </a:p>
        </p:txBody>
      </p:sp>
      <p:sp>
        <p:nvSpPr>
          <p:cNvPr id="3" name="Content Placeholder 2"/>
          <p:cNvSpPr>
            <a:spLocks noGrp="1"/>
          </p:cNvSpPr>
          <p:nvPr>
            <p:ph idx="1"/>
          </p:nvPr>
        </p:nvSpPr>
        <p:spPr/>
        <p:txBody>
          <a:bodyPr>
            <a:normAutofit fontScale="92500" lnSpcReduction="10000"/>
          </a:bodyPr>
          <a:lstStyle/>
          <a:p>
            <a:r>
              <a:rPr lang="en-US" dirty="0"/>
              <a:t>Fertilization (egg – sperm interaction)</a:t>
            </a:r>
          </a:p>
          <a:p>
            <a:r>
              <a:rPr lang="en-US" dirty="0" smtClean="0"/>
              <a:t>Development</a:t>
            </a:r>
            <a:endParaRPr lang="en-US" dirty="0"/>
          </a:p>
          <a:p>
            <a:r>
              <a:rPr lang="en-US" dirty="0" smtClean="0"/>
              <a:t>Learning </a:t>
            </a:r>
            <a:r>
              <a:rPr lang="en-US" dirty="0"/>
              <a:t>/ Cognitive Functions</a:t>
            </a:r>
          </a:p>
          <a:p>
            <a:r>
              <a:rPr lang="en-US" dirty="0" smtClean="0"/>
              <a:t>Immune </a:t>
            </a:r>
            <a:r>
              <a:rPr lang="en-US" dirty="0"/>
              <a:t>Regulation</a:t>
            </a:r>
          </a:p>
          <a:p>
            <a:r>
              <a:rPr lang="en-US" dirty="0" smtClean="0"/>
              <a:t>Acquired </a:t>
            </a:r>
            <a:r>
              <a:rPr lang="en-US" dirty="0"/>
              <a:t>Disease</a:t>
            </a:r>
          </a:p>
          <a:p>
            <a:pPr lvl="1"/>
            <a:r>
              <a:rPr lang="en-US" dirty="0" smtClean="0"/>
              <a:t>Cancer</a:t>
            </a:r>
            <a:endParaRPr lang="en-US" dirty="0"/>
          </a:p>
          <a:p>
            <a:r>
              <a:rPr lang="en-US" dirty="0" smtClean="0"/>
              <a:t>Infectious </a:t>
            </a:r>
            <a:r>
              <a:rPr lang="en-US" dirty="0"/>
              <a:t>Diseases</a:t>
            </a:r>
          </a:p>
          <a:p>
            <a:pPr lvl="1"/>
            <a:r>
              <a:rPr lang="en-US" dirty="0" smtClean="0"/>
              <a:t>Viral</a:t>
            </a:r>
            <a:endParaRPr lang="en-US" dirty="0"/>
          </a:p>
          <a:p>
            <a:pPr lvl="2"/>
            <a:r>
              <a:rPr lang="en-US" dirty="0" smtClean="0"/>
              <a:t>Flu</a:t>
            </a:r>
            <a:endParaRPr lang="en-US" dirty="0"/>
          </a:p>
          <a:p>
            <a:r>
              <a:rPr lang="en-US" dirty="0" smtClean="0"/>
              <a:t>Bacterial</a:t>
            </a:r>
            <a:endParaRPr lang="en-US" dirty="0"/>
          </a:p>
          <a:p>
            <a:pPr lvl="1"/>
            <a:r>
              <a:rPr lang="en-US" dirty="0" smtClean="0"/>
              <a:t>Meningitis</a:t>
            </a:r>
            <a:endParaRPr lang="en-US" dirty="0"/>
          </a:p>
        </p:txBody>
      </p:sp>
    </p:spTree>
    <p:extLst>
      <p:ext uri="{BB962C8B-B14F-4D97-AF65-F5344CB8AC3E}">
        <p14:creationId xmlns:p14="http://schemas.microsoft.com/office/powerpoint/2010/main" val="40806962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BIOSYNTHESIS</a:t>
            </a:r>
            <a:endParaRPr lang="en-US" dirty="0"/>
          </a:p>
        </p:txBody>
      </p:sp>
      <p:pic>
        <p:nvPicPr>
          <p:cNvPr id="2050" name="Picture 2" descr="C:\Users\PRABHAT\Desktop\PPT\Sialic_acids_3.pn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57200" y="2777880"/>
            <a:ext cx="8229600" cy="23531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691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METABOLISM</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The synthesis and degradation of </a:t>
            </a:r>
            <a:r>
              <a:rPr lang="en-US" dirty="0" err="1"/>
              <a:t>sialic</a:t>
            </a:r>
            <a:r>
              <a:rPr lang="en-US" dirty="0"/>
              <a:t> acid are distributed in different compartments of the cell. The synthesis starts in the cytosol, where N-</a:t>
            </a:r>
            <a:r>
              <a:rPr lang="en-US" dirty="0" err="1"/>
              <a:t>acetylmannosamine</a:t>
            </a:r>
            <a:r>
              <a:rPr lang="en-US" dirty="0"/>
              <a:t> 6 phosphate and </a:t>
            </a:r>
            <a:r>
              <a:rPr lang="en-US" dirty="0" err="1"/>
              <a:t>phosphoenolpyruvate</a:t>
            </a:r>
            <a:r>
              <a:rPr lang="en-US" dirty="0"/>
              <a:t> give rise to </a:t>
            </a:r>
            <a:r>
              <a:rPr lang="en-US" dirty="0" err="1"/>
              <a:t>sialic</a:t>
            </a:r>
            <a:r>
              <a:rPr lang="en-US" dirty="0"/>
              <a:t> acid. Later on, Neu5Ac 9 phosphate is activated in the nucleus by a </a:t>
            </a:r>
            <a:r>
              <a:rPr lang="en-US" dirty="0" err="1"/>
              <a:t>cytidine</a:t>
            </a:r>
            <a:r>
              <a:rPr lang="en-US" dirty="0"/>
              <a:t> monophosphate (CMP) residue through CMP-Neu5Ac synthase. Although the linkage between </a:t>
            </a:r>
            <a:r>
              <a:rPr lang="en-US" dirty="0" err="1"/>
              <a:t>sialic</a:t>
            </a:r>
            <a:r>
              <a:rPr lang="en-US" dirty="0"/>
              <a:t> acid and other compounds tends to be a α binding, this specific one is the only one that is a β linkage. </a:t>
            </a:r>
          </a:p>
        </p:txBody>
      </p:sp>
    </p:spTree>
    <p:extLst>
      <p:ext uri="{BB962C8B-B14F-4D97-AF65-F5344CB8AC3E}">
        <p14:creationId xmlns:p14="http://schemas.microsoft.com/office/powerpoint/2010/main" val="281061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marL="0" indent="0">
              <a:buNone/>
            </a:pPr>
            <a:r>
              <a:rPr lang="en-US" dirty="0"/>
              <a:t>CMP-Neu5Ac is then transported to the endoplasmic reticulum or the Golgi apparatus, where it can be transferred to an oligosaccharide chain, becoming a new </a:t>
            </a:r>
            <a:r>
              <a:rPr lang="en-US" dirty="0" err="1"/>
              <a:t>glycoconjugate</a:t>
            </a:r>
            <a:r>
              <a:rPr lang="en-US" dirty="0"/>
              <a:t>. This bond can be modified by O-acetylation or O-methylation. When the </a:t>
            </a:r>
            <a:r>
              <a:rPr lang="en-US" dirty="0" err="1"/>
              <a:t>glycoconjugate</a:t>
            </a:r>
            <a:r>
              <a:rPr lang="en-US" dirty="0"/>
              <a:t> is mature it is transported to the cell surface.</a:t>
            </a:r>
          </a:p>
          <a:p>
            <a:pPr marL="0" indent="0">
              <a:buNone/>
            </a:pPr>
            <a:endParaRPr lang="en-US" dirty="0" smtClean="0"/>
          </a:p>
          <a:p>
            <a:pPr marL="0" indent="0">
              <a:buNone/>
            </a:pPr>
            <a:r>
              <a:rPr lang="en-US" dirty="0" smtClean="0"/>
              <a:t>The </a:t>
            </a:r>
            <a:r>
              <a:rPr lang="en-US" dirty="0" err="1"/>
              <a:t>sialidase</a:t>
            </a:r>
            <a:r>
              <a:rPr lang="en-US" dirty="0"/>
              <a:t> is one of the most important enzymes of the </a:t>
            </a:r>
            <a:r>
              <a:rPr lang="en-US" dirty="0" err="1"/>
              <a:t>sialic</a:t>
            </a:r>
            <a:r>
              <a:rPr lang="en-US" dirty="0"/>
              <a:t> acid catabolism. It can cause the removal of </a:t>
            </a:r>
            <a:r>
              <a:rPr lang="en-US" dirty="0" err="1"/>
              <a:t>sialic</a:t>
            </a:r>
            <a:r>
              <a:rPr lang="en-US" dirty="0"/>
              <a:t> acid residues from the cell surface or serum </a:t>
            </a:r>
            <a:r>
              <a:rPr lang="en-US" dirty="0" err="1"/>
              <a:t>sialoglycoconjugates</a:t>
            </a:r>
            <a:r>
              <a:rPr lang="en-US" dirty="0"/>
              <a:t>. </a:t>
            </a:r>
          </a:p>
        </p:txBody>
      </p:sp>
    </p:spTree>
    <p:extLst>
      <p:ext uri="{BB962C8B-B14F-4D97-AF65-F5344CB8AC3E}">
        <p14:creationId xmlns:p14="http://schemas.microsoft.com/office/powerpoint/2010/main" val="2878070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buNone/>
            </a:pPr>
            <a:r>
              <a:rPr lang="en-US" dirty="0"/>
              <a:t>Usually, in higher animals, the </a:t>
            </a:r>
            <a:r>
              <a:rPr lang="en-US" dirty="0" err="1"/>
              <a:t>glycoconjugates</a:t>
            </a:r>
            <a:r>
              <a:rPr lang="en-US" dirty="0"/>
              <a:t> that are prone to be degraded are captured by endocytosis. After the fusion of the late endosome with the lysosome, </a:t>
            </a:r>
            <a:r>
              <a:rPr lang="en-US" dirty="0" err="1"/>
              <a:t>lysosomal</a:t>
            </a:r>
            <a:r>
              <a:rPr lang="en-US" dirty="0"/>
              <a:t> </a:t>
            </a:r>
            <a:r>
              <a:rPr lang="en-US" dirty="0" err="1"/>
              <a:t>sialidases</a:t>
            </a:r>
            <a:r>
              <a:rPr lang="en-US" dirty="0"/>
              <a:t> remove </a:t>
            </a:r>
            <a:r>
              <a:rPr lang="en-US" dirty="0" err="1"/>
              <a:t>sialic</a:t>
            </a:r>
            <a:r>
              <a:rPr lang="en-US" dirty="0"/>
              <a:t> acid residues. The activity of these </a:t>
            </a:r>
            <a:r>
              <a:rPr lang="en-US" dirty="0" err="1"/>
              <a:t>sialidases</a:t>
            </a:r>
            <a:r>
              <a:rPr lang="en-US" dirty="0"/>
              <a:t> is based on the removal of O-acetyl groups. </a:t>
            </a:r>
          </a:p>
          <a:p>
            <a:pPr marL="0" indent="0">
              <a:buNone/>
            </a:pPr>
            <a:endParaRPr lang="en-US" dirty="0" smtClean="0"/>
          </a:p>
          <a:p>
            <a:pPr marL="0" indent="0">
              <a:buNone/>
            </a:pPr>
            <a:r>
              <a:rPr lang="en-US" dirty="0" smtClean="0"/>
              <a:t>Free </a:t>
            </a:r>
            <a:r>
              <a:rPr lang="en-US" dirty="0" err="1"/>
              <a:t>sialic</a:t>
            </a:r>
            <a:r>
              <a:rPr lang="en-US" dirty="0"/>
              <a:t> acid molecules are transported to the cytosol through the membrane of the lysosome. There, they can be recycled and activated again to form another nascent </a:t>
            </a:r>
            <a:r>
              <a:rPr lang="en-US" dirty="0" err="1"/>
              <a:t>glycoconjugate</a:t>
            </a:r>
            <a:r>
              <a:rPr lang="en-US" dirty="0"/>
              <a:t> molecule in the Golgi apparatus. </a:t>
            </a:r>
            <a:endParaRPr lang="en-US" dirty="0" smtClean="0"/>
          </a:p>
        </p:txBody>
      </p:sp>
    </p:spTree>
    <p:extLst>
      <p:ext uri="{BB962C8B-B14F-4D97-AF65-F5344CB8AC3E}">
        <p14:creationId xmlns:p14="http://schemas.microsoft.com/office/powerpoint/2010/main" val="40116387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dirty="0" err="1"/>
              <a:t>Sialic</a:t>
            </a:r>
            <a:r>
              <a:rPr lang="en-US" dirty="0"/>
              <a:t> acids can also be degraded to </a:t>
            </a:r>
            <a:r>
              <a:rPr lang="en-US" dirty="0" err="1"/>
              <a:t>acylmannosamine</a:t>
            </a:r>
            <a:r>
              <a:rPr lang="en-US" dirty="0"/>
              <a:t> and pyruvate with the cytosolic enzyme </a:t>
            </a:r>
            <a:r>
              <a:rPr lang="en-US" dirty="0" err="1"/>
              <a:t>acylneuraminate</a:t>
            </a:r>
            <a:r>
              <a:rPr lang="en-US" dirty="0"/>
              <a:t> </a:t>
            </a:r>
            <a:r>
              <a:rPr lang="en-US" dirty="0" err="1"/>
              <a:t>lyase</a:t>
            </a:r>
            <a:r>
              <a:rPr lang="en-US" dirty="0"/>
              <a:t>.</a:t>
            </a:r>
          </a:p>
          <a:p>
            <a:pPr marL="0" indent="0">
              <a:buNone/>
            </a:pPr>
            <a:endParaRPr lang="en-US" dirty="0" smtClean="0"/>
          </a:p>
          <a:p>
            <a:pPr marL="0" indent="0">
              <a:buNone/>
            </a:pPr>
            <a:r>
              <a:rPr lang="en-US" dirty="0" smtClean="0"/>
              <a:t>Some </a:t>
            </a:r>
            <a:r>
              <a:rPr lang="en-US" dirty="0"/>
              <a:t>severe diseases can depend on the presence or absence of some enzymes related to the </a:t>
            </a:r>
            <a:r>
              <a:rPr lang="en-US" dirty="0" err="1"/>
              <a:t>sialic</a:t>
            </a:r>
            <a:r>
              <a:rPr lang="en-US" dirty="0"/>
              <a:t> acid metabolism. </a:t>
            </a:r>
            <a:r>
              <a:rPr lang="en-US" dirty="0" err="1"/>
              <a:t>Sialidosis</a:t>
            </a:r>
            <a:r>
              <a:rPr lang="en-US" dirty="0"/>
              <a:t> would be an example of this type of disorder</a:t>
            </a:r>
          </a:p>
          <a:p>
            <a:pPr marL="0" indent="0">
              <a:buNone/>
            </a:pPr>
            <a:endParaRPr lang="en-US" dirty="0"/>
          </a:p>
        </p:txBody>
      </p:sp>
    </p:spTree>
    <p:extLst>
      <p:ext uri="{BB962C8B-B14F-4D97-AF65-F5344CB8AC3E}">
        <p14:creationId xmlns:p14="http://schemas.microsoft.com/office/powerpoint/2010/main" val="1428888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DISEASES</a:t>
            </a:r>
            <a:endParaRPr lang="en-US" dirty="0"/>
          </a:p>
        </p:txBody>
      </p:sp>
      <p:sp>
        <p:nvSpPr>
          <p:cNvPr id="3" name="Content Placeholder 2"/>
          <p:cNvSpPr>
            <a:spLocks noGrp="1"/>
          </p:cNvSpPr>
          <p:nvPr>
            <p:ph idx="1"/>
          </p:nvPr>
        </p:nvSpPr>
        <p:spPr/>
        <p:txBody>
          <a:bodyPr>
            <a:normAutofit/>
          </a:bodyPr>
          <a:lstStyle/>
          <a:p>
            <a:r>
              <a:rPr lang="en-US" dirty="0" err="1"/>
              <a:t>Sialic</a:t>
            </a:r>
            <a:r>
              <a:rPr lang="en-US" dirty="0"/>
              <a:t> acids are related to some diseases observed in humans</a:t>
            </a:r>
            <a:r>
              <a:rPr lang="en-US" dirty="0" smtClean="0"/>
              <a:t>.</a:t>
            </a:r>
          </a:p>
          <a:p>
            <a:pPr marL="0" indent="0">
              <a:buNone/>
            </a:pPr>
            <a:r>
              <a:rPr lang="en-US" dirty="0" err="1">
                <a:solidFill>
                  <a:schemeClr val="accent4">
                    <a:lumMod val="75000"/>
                  </a:schemeClr>
                </a:solidFill>
              </a:rPr>
              <a:t>Salla</a:t>
            </a:r>
            <a:r>
              <a:rPr lang="en-US" dirty="0">
                <a:solidFill>
                  <a:schemeClr val="accent4">
                    <a:lumMod val="75000"/>
                  </a:schemeClr>
                </a:solidFill>
              </a:rPr>
              <a:t> </a:t>
            </a:r>
            <a:r>
              <a:rPr lang="en-US" dirty="0" smtClean="0">
                <a:solidFill>
                  <a:schemeClr val="accent4">
                    <a:lumMod val="75000"/>
                  </a:schemeClr>
                </a:solidFill>
              </a:rPr>
              <a:t>disease:</a:t>
            </a:r>
            <a:endParaRPr lang="en-US" dirty="0">
              <a:solidFill>
                <a:schemeClr val="accent4">
                  <a:lumMod val="75000"/>
                </a:schemeClr>
              </a:solidFill>
            </a:endParaRPr>
          </a:p>
          <a:p>
            <a:r>
              <a:rPr lang="en-US" dirty="0" err="1"/>
              <a:t>Salla</a:t>
            </a:r>
            <a:r>
              <a:rPr lang="en-US" dirty="0"/>
              <a:t> disease is an extremely rare illness which is considered the mildest form of the free </a:t>
            </a:r>
            <a:r>
              <a:rPr lang="en-US" dirty="0" err="1"/>
              <a:t>sialic</a:t>
            </a:r>
            <a:r>
              <a:rPr lang="en-US" dirty="0"/>
              <a:t> acid </a:t>
            </a:r>
            <a:r>
              <a:rPr lang="en-US" dirty="0" smtClean="0"/>
              <a:t>accumulation </a:t>
            </a:r>
            <a:r>
              <a:rPr lang="en-US" dirty="0"/>
              <a:t>disorders though its childhood form is considered an aggressive variant and people who suffer from it have mental retardation.</a:t>
            </a:r>
          </a:p>
        </p:txBody>
      </p:sp>
    </p:spTree>
    <p:extLst>
      <p:ext uri="{BB962C8B-B14F-4D97-AF65-F5344CB8AC3E}">
        <p14:creationId xmlns:p14="http://schemas.microsoft.com/office/powerpoint/2010/main" val="23672356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dirty="0" err="1"/>
              <a:t>Sialic</a:t>
            </a:r>
            <a:r>
              <a:rPr lang="en-US" dirty="0"/>
              <a:t> acid and influenza </a:t>
            </a:r>
            <a:r>
              <a:rPr lang="en-US" dirty="0" smtClean="0"/>
              <a:t>virus:</a:t>
            </a:r>
            <a:endParaRPr lang="en-US" dirty="0"/>
          </a:p>
          <a:p>
            <a:pPr marL="0" indent="0">
              <a:buNone/>
            </a:pPr>
            <a:r>
              <a:rPr lang="en-US" dirty="0" smtClean="0"/>
              <a:t>When </a:t>
            </a:r>
            <a:r>
              <a:rPr lang="en-US" dirty="0"/>
              <a:t>a certain influenza A virus is recognized by a </a:t>
            </a:r>
            <a:r>
              <a:rPr lang="en-US" dirty="0" err="1"/>
              <a:t>sialic</a:t>
            </a:r>
            <a:r>
              <a:rPr lang="en-US" dirty="0"/>
              <a:t> acid receptor the cell tends to </a:t>
            </a:r>
            <a:r>
              <a:rPr lang="en-US" dirty="0" err="1"/>
              <a:t>endocytose</a:t>
            </a:r>
            <a:r>
              <a:rPr lang="en-US" dirty="0"/>
              <a:t> the virus so the cell become infected.</a:t>
            </a:r>
          </a:p>
        </p:txBody>
      </p:sp>
    </p:spTree>
    <p:extLst>
      <p:ext uri="{BB962C8B-B14F-4D97-AF65-F5344CB8AC3E}">
        <p14:creationId xmlns:p14="http://schemas.microsoft.com/office/powerpoint/2010/main" val="13293937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SIALIC ACID AND IMMUNITY</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err="1"/>
              <a:t>Sialic</a:t>
            </a:r>
            <a:r>
              <a:rPr lang="en-US" dirty="0"/>
              <a:t> acids are found at all cell surfaces of vertebrates and some invertebrates, and also at certain bacteria that interact with vertebrates.</a:t>
            </a:r>
          </a:p>
          <a:p>
            <a:endParaRPr lang="en-US" dirty="0"/>
          </a:p>
          <a:p>
            <a:pPr marL="0" indent="0">
              <a:buNone/>
            </a:pPr>
            <a:r>
              <a:rPr lang="en-US" dirty="0"/>
              <a:t>Many viruses and some bacteria use host-</a:t>
            </a:r>
            <a:r>
              <a:rPr lang="en-US" dirty="0" err="1"/>
              <a:t>sialylated</a:t>
            </a:r>
            <a:r>
              <a:rPr lang="en-US" dirty="0"/>
              <a:t> structures as targets for binding and recognition. Viruses that bind </a:t>
            </a:r>
            <a:r>
              <a:rPr lang="en-US" dirty="0" err="1"/>
              <a:t>Sia</a:t>
            </a:r>
            <a:r>
              <a:rPr lang="en-US" dirty="0"/>
              <a:t> via a </a:t>
            </a:r>
            <a:r>
              <a:rPr lang="en-US" dirty="0" err="1"/>
              <a:t>hemagglutinin</a:t>
            </a:r>
            <a:r>
              <a:rPr lang="en-US" dirty="0"/>
              <a:t>, usually express a </a:t>
            </a:r>
            <a:r>
              <a:rPr lang="en-US" dirty="0" err="1"/>
              <a:t>sialidase</a:t>
            </a:r>
            <a:r>
              <a:rPr lang="en-US" dirty="0"/>
              <a:t> (neuraminidase) that catalyzes the hydrolysis of the terminal </a:t>
            </a:r>
            <a:r>
              <a:rPr lang="en-US" dirty="0" err="1"/>
              <a:t>sialic</a:t>
            </a:r>
            <a:r>
              <a:rPr lang="en-US" dirty="0"/>
              <a:t> acids of host cell receptors and confers virulence for the newly formed </a:t>
            </a:r>
            <a:r>
              <a:rPr lang="en-US" dirty="0" err="1"/>
              <a:t>virions</a:t>
            </a:r>
            <a:endParaRPr lang="en-US" dirty="0"/>
          </a:p>
        </p:txBody>
      </p:sp>
    </p:spTree>
    <p:extLst>
      <p:ext uri="{BB962C8B-B14F-4D97-AF65-F5344CB8AC3E}">
        <p14:creationId xmlns:p14="http://schemas.microsoft.com/office/powerpoint/2010/main" val="27554631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1" dirty="0">
                <a:latin typeface="Times New Roman" pitchFamily="18" charset="0"/>
                <a:cs typeface="Times New Roman" pitchFamily="18" charset="0"/>
              </a:rPr>
              <a:t>Glycobiology Related Journals</a:t>
            </a:r>
          </a:p>
        </p:txBody>
      </p:sp>
      <p:sp>
        <p:nvSpPr>
          <p:cNvPr id="3" name="Content Placeholder 2"/>
          <p:cNvSpPr>
            <a:spLocks noGrp="1"/>
          </p:cNvSpPr>
          <p:nvPr>
            <p:ph idx="1"/>
          </p:nvPr>
        </p:nvSpPr>
        <p:spPr/>
        <p:txBody>
          <a:bodyPr/>
          <a:lstStyle/>
          <a:p>
            <a:r>
              <a:rPr lang="en-US" dirty="0"/>
              <a:t>Journal of  </a:t>
            </a:r>
            <a:r>
              <a:rPr lang="en-US" dirty="0" err="1"/>
              <a:t>Glycomics</a:t>
            </a:r>
            <a:r>
              <a:rPr lang="en-US" dirty="0"/>
              <a:t> and </a:t>
            </a:r>
            <a:r>
              <a:rPr lang="en-US" dirty="0" err="1"/>
              <a:t>Lipidomics</a:t>
            </a:r>
            <a:endParaRPr lang="en-US" dirty="0"/>
          </a:p>
          <a:p>
            <a:r>
              <a:rPr lang="en-US" dirty="0"/>
              <a:t>Pharmacogenomics &amp; </a:t>
            </a:r>
            <a:r>
              <a:rPr lang="en-US" dirty="0" err="1"/>
              <a:t>Pharmacoproteomics</a:t>
            </a:r>
            <a:endParaRPr lang="en-US" dirty="0"/>
          </a:p>
          <a:p>
            <a:r>
              <a:rPr lang="en-US" dirty="0"/>
              <a:t>Fungal Genomics &amp; Biology</a:t>
            </a:r>
          </a:p>
        </p:txBody>
      </p:sp>
      <p:sp>
        <p:nvSpPr>
          <p:cNvPr id="5" name="Rectangle 4"/>
          <p:cNvSpPr/>
          <p:nvPr/>
        </p:nvSpPr>
        <p:spPr>
          <a:xfrm>
            <a:off x="2286000" y="2828836"/>
            <a:ext cx="4572000" cy="369332"/>
          </a:xfrm>
          <a:prstGeom prst="rect">
            <a:avLst/>
          </a:prstGeom>
        </p:spPr>
        <p:txBody>
          <a:bodyPr>
            <a:spAutoFit/>
          </a:bodyPr>
          <a:lstStyle/>
          <a:p>
            <a:endParaRPr lang="en-US" dirty="0"/>
          </a:p>
        </p:txBody>
      </p:sp>
    </p:spTree>
    <p:extLst>
      <p:ext uri="{BB962C8B-B14F-4D97-AF65-F5344CB8AC3E}">
        <p14:creationId xmlns:p14="http://schemas.microsoft.com/office/powerpoint/2010/main" val="4287083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Group</a:t>
            </a:r>
            <a:endParaRPr lang="en-US" sz="5400" dirty="0">
              <a:solidFill>
                <a:schemeClr val="accent6"/>
              </a:solidFill>
              <a:latin typeface="Stencil" panose="040409050D0802020404" pitchFamily="82" charset="0"/>
            </a:endParaRPr>
          </a:p>
        </p:txBody>
      </p:sp>
      <p:sp>
        <p:nvSpPr>
          <p:cNvPr id="9220" name="Rectangle 8"/>
          <p:cNvSpPr>
            <a:spLocks noChangeArrowheads="1"/>
          </p:cNvSpPr>
          <p:nvPr/>
        </p:nvSpPr>
        <p:spPr bwMode="auto">
          <a:xfrm>
            <a:off x="2209800" y="6372225"/>
            <a:ext cx="54562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ltLang="en-US" sz="2000">
                <a:solidFill>
                  <a:srgbClr val="7030A0"/>
                </a:solidFill>
                <a:latin typeface="Arial" charset="0"/>
                <a:cs typeface="Arial" charset="0"/>
              </a:rPr>
              <a:t>Contact us at: contact.omics@omicsonline.org</a:t>
            </a:r>
          </a:p>
        </p:txBody>
      </p:sp>
      <p:pic>
        <p:nvPicPr>
          <p:cNvPr id="9221"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849313"/>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6350" y="2849563"/>
            <a:ext cx="9137650" cy="3924300"/>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over 400 leading-edge peer reviewed Open Access Journals and organizes over 300 International Conferences annually all over the world. OMICS Publishing Group journals have over 3 million readers and the fame and success of the same can be attributed to the strong editorial board which contains over 30000 eminent personalities that ensure a rapid, quality and quick review process. OMICS Group signed an agreement with more than 1000 International Societies to make healthcare information Open Access.</a:t>
            </a:r>
          </a:p>
        </p:txBody>
      </p:sp>
    </p:spTree>
    <p:extLst>
      <p:ext uri="{BB962C8B-B14F-4D97-AF65-F5344CB8AC3E}">
        <p14:creationId xmlns:p14="http://schemas.microsoft.com/office/powerpoint/2010/main" val="38972057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Related</a:t>
            </a:r>
            <a:r>
              <a:rPr lang="en-US" sz="32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Conference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i="1" dirty="0">
                <a:solidFill>
                  <a:schemeClr val="tx2">
                    <a:lumMod val="20000"/>
                    <a:lumOff val="80000"/>
                  </a:schemeClr>
                </a:solidFill>
                <a:latin typeface="Times New Roman" pitchFamily="18" charset="0"/>
                <a:cs typeface="Times New Roman" pitchFamily="18" charset="0"/>
                <a:hlinkClick r:id="rId2" tooltip="Click here"/>
              </a:rPr>
              <a:t>3</a:t>
            </a:r>
            <a:r>
              <a:rPr lang="en-US" i="1" baseline="30000" dirty="0">
                <a:solidFill>
                  <a:schemeClr val="tx2">
                    <a:lumMod val="20000"/>
                    <a:lumOff val="80000"/>
                  </a:schemeClr>
                </a:solidFill>
                <a:latin typeface="Times New Roman" pitchFamily="18" charset="0"/>
                <a:cs typeface="Times New Roman" pitchFamily="18" charset="0"/>
                <a:hlinkClick r:id="rId2" tooltip="Click here"/>
              </a:rPr>
              <a:t>rd</a:t>
            </a:r>
            <a:r>
              <a:rPr lang="en-US" i="1" dirty="0">
                <a:solidFill>
                  <a:schemeClr val="tx2">
                    <a:lumMod val="20000"/>
                    <a:lumOff val="80000"/>
                  </a:schemeClr>
                </a:solidFill>
                <a:latin typeface="Times New Roman" pitchFamily="18" charset="0"/>
                <a:cs typeface="Times New Roman" pitchFamily="18" charset="0"/>
                <a:hlinkClick r:id="rId2" tooltip="Click here"/>
              </a:rPr>
              <a:t> International Conference on Functional and Comparative Genomics &amp; Pharmacogenomics</a:t>
            </a:r>
            <a:r>
              <a:rPr lang="en-US" i="1" dirty="0">
                <a:solidFill>
                  <a:schemeClr val="tx2">
                    <a:lumMod val="75000"/>
                  </a:schemeClr>
                </a:solidFill>
                <a:latin typeface="Times New Roman" pitchFamily="18" charset="0"/>
                <a:cs typeface="Times New Roman" pitchFamily="18" charset="0"/>
                <a:hlinkClick r:id="rId2" tooltip="Click here"/>
              </a:rPr>
              <a:t> </a:t>
            </a:r>
            <a:endParaRPr lang="en-US" i="1" dirty="0">
              <a:solidFill>
                <a:schemeClr val="tx2">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2387805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4294967295"/>
          </p:nvPr>
        </p:nvSpPr>
        <p:spPr>
          <a:xfrm>
            <a:off x="581025" y="2227263"/>
            <a:ext cx="7989888" cy="3632200"/>
          </a:xfrm>
        </p:spPr>
        <p:txBody>
          <a:bodyPr/>
          <a:lstStyle/>
          <a:p>
            <a:pPr>
              <a:defRPr/>
            </a:pPr>
            <a:endParaRPr lang="en-US" dirty="0"/>
          </a:p>
        </p:txBody>
      </p:sp>
      <p:pic>
        <p:nvPicPr>
          <p:cNvPr id="45060"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1"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1850"/>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Open Access Membership</a:t>
            </a:r>
            <a:br>
              <a:rPr lang="en-US" sz="2400"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17108218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143001"/>
            <a:ext cx="7772400" cy="4572000"/>
          </a:xfrm>
        </p:spPr>
        <p:txBody>
          <a:bodyPr>
            <a:normAutofit/>
          </a:bodyPr>
          <a:lstStyle/>
          <a:p>
            <a:r>
              <a:rPr lang="en-US" sz="9600" dirty="0" smtClean="0"/>
              <a:t>THANK YOU</a:t>
            </a:r>
            <a:endParaRPr lang="en-US" sz="9600" dirty="0"/>
          </a:p>
        </p:txBody>
      </p:sp>
    </p:spTree>
    <p:extLst>
      <p:ext uri="{BB962C8B-B14F-4D97-AF65-F5344CB8AC3E}">
        <p14:creationId xmlns:p14="http://schemas.microsoft.com/office/powerpoint/2010/main" val="1808673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392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dirty="0" smtClean="0">
                <a:solidFill>
                  <a:schemeClr val="accent4">
                    <a:lumMod val="10000"/>
                  </a:schemeClr>
                </a:solidFill>
                <a:latin typeface="Baskerville Old Face" panose="02020602080505020303" pitchFamily="18" charset="0"/>
              </a:rPr>
              <a:t>OMICS Journals are welcoming Submissions</a:t>
            </a:r>
            <a:r>
              <a:rPr lang="en-US" sz="3200" dirty="0" smtClean="0">
                <a:solidFill>
                  <a:schemeClr val="accent4">
                    <a:lumMod val="10000"/>
                  </a:schemeClr>
                </a:solidFill>
              </a:rPr>
              <a:t/>
            </a:r>
            <a:br>
              <a:rPr lang="en-US" sz="3200"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32113665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533400"/>
            <a:ext cx="7024744" cy="838200"/>
          </a:xfrm>
        </p:spPr>
        <p:txBody>
          <a:bodyPr/>
          <a:lstStyle/>
          <a:p>
            <a:r>
              <a:rPr lang="en-US" dirty="0" smtClean="0"/>
              <a:t>Biography</a:t>
            </a:r>
            <a:endParaRPr lang="en-US" dirty="0"/>
          </a:p>
        </p:txBody>
      </p:sp>
      <p:sp>
        <p:nvSpPr>
          <p:cNvPr id="3" name="Content Placeholder 2"/>
          <p:cNvSpPr>
            <a:spLocks noGrp="1"/>
          </p:cNvSpPr>
          <p:nvPr>
            <p:ph idx="1"/>
          </p:nvPr>
        </p:nvSpPr>
        <p:spPr>
          <a:xfrm>
            <a:off x="914400" y="1600200"/>
            <a:ext cx="6777317" cy="4156229"/>
          </a:xfrm>
        </p:spPr>
        <p:txBody>
          <a:bodyPr>
            <a:noAutofit/>
          </a:bodyPr>
          <a:lstStyle/>
          <a:p>
            <a:pPr marL="68580" indent="0" algn="just">
              <a:buNone/>
            </a:pPr>
            <a:r>
              <a:rPr lang="en-US" sz="2000" dirty="0"/>
              <a:t>Dr. </a:t>
            </a:r>
            <a:r>
              <a:rPr lang="en-US" sz="2000" dirty="0" err="1"/>
              <a:t>Cheorl</a:t>
            </a:r>
            <a:r>
              <a:rPr lang="en-US" sz="2000" dirty="0"/>
              <a:t>-Ho Kim obtained Bachelor of Science, Biochemistry from Chung-</a:t>
            </a:r>
            <a:r>
              <a:rPr lang="en-US" sz="2000" dirty="0" err="1"/>
              <a:t>ang</a:t>
            </a:r>
            <a:r>
              <a:rPr lang="en-US" sz="2000" dirty="0"/>
              <a:t> University, </a:t>
            </a:r>
            <a:endParaRPr lang="en-US" sz="2000" dirty="0" smtClean="0"/>
          </a:p>
          <a:p>
            <a:pPr marL="68580" indent="0" algn="just">
              <a:buNone/>
            </a:pPr>
            <a:endParaRPr lang="en-US" sz="2000" dirty="0" smtClean="0"/>
          </a:p>
          <a:p>
            <a:pPr marL="68580" indent="0" algn="just">
              <a:buNone/>
            </a:pPr>
            <a:r>
              <a:rPr lang="en-US" sz="2000" dirty="0" smtClean="0"/>
              <a:t>Master </a:t>
            </a:r>
            <a:r>
              <a:rPr lang="en-US" sz="2000" dirty="0"/>
              <a:t>Degree obtained in Laboratory of Biochemistry, Department of Agricultural Chemistry from The University of Tokyo and </a:t>
            </a:r>
            <a:endParaRPr lang="en-US" sz="2000" dirty="0" smtClean="0"/>
          </a:p>
          <a:p>
            <a:pPr marL="68580" indent="0" algn="just">
              <a:buNone/>
            </a:pPr>
            <a:endParaRPr lang="en-US" sz="2000" smtClean="0"/>
          </a:p>
          <a:p>
            <a:pPr marL="68580" indent="0" algn="just">
              <a:buNone/>
            </a:pPr>
            <a:r>
              <a:rPr lang="en-US" sz="2000" smtClean="0"/>
              <a:t>Ph.D</a:t>
            </a:r>
            <a:r>
              <a:rPr lang="en-US" sz="2000" dirty="0"/>
              <a:t>. in Laboratory of Biochemistry, Department of Agricultural Chemistry, The University of Tokyo, Japan. Prof. </a:t>
            </a:r>
            <a:r>
              <a:rPr lang="en-US" sz="2000" dirty="0" err="1"/>
              <a:t>Y.Maruyama</a:t>
            </a:r>
            <a:r>
              <a:rPr lang="en-US" sz="2000" dirty="0"/>
              <a:t> (</a:t>
            </a:r>
            <a:r>
              <a:rPr lang="en-US" sz="2000" dirty="0" err="1"/>
              <a:t>Asssistant</a:t>
            </a:r>
            <a:r>
              <a:rPr lang="en-US" sz="2000" dirty="0"/>
              <a:t>: H. </a:t>
            </a:r>
            <a:r>
              <a:rPr lang="en-US" sz="2000" dirty="0" err="1"/>
              <a:t>Tanigichi</a:t>
            </a:r>
            <a:r>
              <a:rPr lang="en-US" sz="2000" dirty="0"/>
              <a:t>)</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9217166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Reaseach</a:t>
            </a:r>
            <a:r>
              <a:rPr lang="en-US" dirty="0" smtClean="0"/>
              <a:t> Interest</a:t>
            </a:r>
            <a:endParaRPr lang="en-US" dirty="0"/>
          </a:p>
        </p:txBody>
      </p:sp>
      <p:sp>
        <p:nvSpPr>
          <p:cNvPr id="3" name="Content Placeholder 2"/>
          <p:cNvSpPr>
            <a:spLocks noGrp="1"/>
          </p:cNvSpPr>
          <p:nvPr>
            <p:ph idx="1"/>
          </p:nvPr>
        </p:nvSpPr>
        <p:spPr>
          <a:xfrm>
            <a:off x="457200" y="1676400"/>
            <a:ext cx="8229600" cy="4709160"/>
          </a:xfrm>
        </p:spPr>
        <p:txBody>
          <a:bodyPr/>
          <a:lstStyle/>
          <a:p>
            <a:r>
              <a:rPr lang="en-US" dirty="0" err="1"/>
              <a:t>Sialic</a:t>
            </a:r>
            <a:r>
              <a:rPr lang="en-US" dirty="0"/>
              <a:t> acid </a:t>
            </a:r>
            <a:r>
              <a:rPr lang="en-US" dirty="0" smtClean="0"/>
              <a:t>biosynthesis</a:t>
            </a:r>
          </a:p>
          <a:p>
            <a:r>
              <a:rPr lang="en-US" dirty="0" err="1" smtClean="0"/>
              <a:t>Ganglioside</a:t>
            </a:r>
            <a:r>
              <a:rPr lang="en-US" dirty="0" smtClean="0"/>
              <a:t>-Receptor interaction</a:t>
            </a:r>
          </a:p>
          <a:p>
            <a:r>
              <a:rPr lang="en-US" dirty="0" err="1" smtClean="0"/>
              <a:t>Sialyl</a:t>
            </a:r>
            <a:r>
              <a:rPr lang="en-US" dirty="0" smtClean="0"/>
              <a:t> </a:t>
            </a:r>
            <a:r>
              <a:rPr lang="en-US" dirty="0"/>
              <a:t>regulation in human diseases.</a:t>
            </a:r>
          </a:p>
        </p:txBody>
      </p:sp>
    </p:spTree>
    <p:extLst>
      <p:ext uri="{BB962C8B-B14F-4D97-AF65-F5344CB8AC3E}">
        <p14:creationId xmlns:p14="http://schemas.microsoft.com/office/powerpoint/2010/main" val="17478471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Publication</a:t>
            </a:r>
            <a:endParaRPr lang="en-US" dirty="0"/>
          </a:p>
        </p:txBody>
      </p:sp>
      <p:sp>
        <p:nvSpPr>
          <p:cNvPr id="3" name="Content Placeholder 2"/>
          <p:cNvSpPr>
            <a:spLocks noGrp="1"/>
          </p:cNvSpPr>
          <p:nvPr>
            <p:ph idx="1"/>
          </p:nvPr>
        </p:nvSpPr>
        <p:spPr/>
        <p:txBody>
          <a:bodyPr/>
          <a:lstStyle/>
          <a:p>
            <a:r>
              <a:rPr lang="en-US" dirty="0" err="1">
                <a:hlinkClick r:id="rId2" tooltip="Sialic Acid (N-Acetylneuraminic Acid) as the Functional Molecule for&#10;Differentiation between Animal and Plant Kingdom"/>
              </a:rPr>
              <a:t>Sialic</a:t>
            </a:r>
            <a:r>
              <a:rPr lang="en-US" dirty="0">
                <a:hlinkClick r:id="rId2" tooltip="Sialic Acid (N-Acetylneuraminic Acid) as the Functional Molecule for&#10;Differentiation between Animal and Plant Kingdom"/>
              </a:rPr>
              <a:t> Acid (N-</a:t>
            </a:r>
            <a:r>
              <a:rPr lang="en-US" dirty="0" err="1">
                <a:hlinkClick r:id="rId2" tooltip="Sialic Acid (N-Acetylneuraminic Acid) as the Functional Molecule for&#10;Differentiation between Animal and Plant Kingdom"/>
              </a:rPr>
              <a:t>Acetylneuraminic</a:t>
            </a:r>
            <a:r>
              <a:rPr lang="en-US" dirty="0">
                <a:hlinkClick r:id="rId2" tooltip="Sialic Acid (N-Acetylneuraminic Acid) as the Functional Molecule for&#10;Differentiation between Animal and Plant Kingdom"/>
              </a:rPr>
              <a:t> Acid) as the Functional Molecule for Differentiation between Animal and Plant Kingdom</a:t>
            </a:r>
            <a:endParaRPr lang="en-US" dirty="0"/>
          </a:p>
        </p:txBody>
      </p:sp>
    </p:spTree>
    <p:extLst>
      <p:ext uri="{BB962C8B-B14F-4D97-AF65-F5344CB8AC3E}">
        <p14:creationId xmlns:p14="http://schemas.microsoft.com/office/powerpoint/2010/main" val="540682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Sialic</a:t>
            </a:r>
            <a:r>
              <a:rPr lang="en-US" dirty="0" smtClean="0"/>
              <a:t> Acid</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descr="C:\Users\Vijaya Durga\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2133601"/>
            <a:ext cx="5715000" cy="388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8817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INTRODUCTION</a:t>
            </a:r>
            <a:endParaRPr lang="en-US" dirty="0"/>
          </a:p>
        </p:txBody>
      </p:sp>
      <p:sp>
        <p:nvSpPr>
          <p:cNvPr id="5" name="Content Placeholder 4"/>
          <p:cNvSpPr>
            <a:spLocks noGrp="1"/>
          </p:cNvSpPr>
          <p:nvPr>
            <p:ph idx="1"/>
          </p:nvPr>
        </p:nvSpPr>
        <p:spPr/>
        <p:txBody>
          <a:bodyPr/>
          <a:lstStyle/>
          <a:p>
            <a:pPr marL="0" indent="0">
              <a:buNone/>
            </a:pPr>
            <a:r>
              <a:rPr lang="en-US" dirty="0" err="1"/>
              <a:t>Sialic</a:t>
            </a:r>
            <a:r>
              <a:rPr lang="en-US" dirty="0"/>
              <a:t> acid is a generic term for the N- or O-substituted derivatives of </a:t>
            </a:r>
            <a:r>
              <a:rPr lang="en-US" dirty="0" err="1"/>
              <a:t>neuraminic</a:t>
            </a:r>
            <a:r>
              <a:rPr lang="en-US" dirty="0"/>
              <a:t> acid, a monosaccharide with a nine-carbon </a:t>
            </a:r>
            <a:r>
              <a:rPr lang="en-US" dirty="0" smtClean="0"/>
              <a:t>backbone.</a:t>
            </a:r>
          </a:p>
          <a:p>
            <a:pPr marL="0" indent="0">
              <a:buNone/>
            </a:pPr>
            <a:r>
              <a:rPr lang="en-US" dirty="0" err="1"/>
              <a:t>Sialic</a:t>
            </a:r>
            <a:r>
              <a:rPr lang="en-US" dirty="0"/>
              <a:t> acids are found widely distributed in animal tissues and to a lesser extent in other organisms, ranging from plants and fungi to yeasts and bacteria, mostly in glycoproteins and </a:t>
            </a:r>
            <a:r>
              <a:rPr lang="en-US" dirty="0" err="1"/>
              <a:t>gangliosides</a:t>
            </a:r>
            <a:endParaRPr lang="en-US" dirty="0"/>
          </a:p>
        </p:txBody>
      </p:sp>
    </p:spTree>
    <p:extLst>
      <p:ext uri="{BB962C8B-B14F-4D97-AF65-F5344CB8AC3E}">
        <p14:creationId xmlns:p14="http://schemas.microsoft.com/office/powerpoint/2010/main" val="30742072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a:t>
            </a:r>
            <a:endParaRPr lang="en-US" dirty="0"/>
          </a:p>
        </p:txBody>
      </p:sp>
      <p:pic>
        <p:nvPicPr>
          <p:cNvPr id="1026" name="Picture 2" descr="C:\Users\PRABHAT\Desktop\PPT\Sialic_acids_2.pn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57200" y="2362137"/>
            <a:ext cx="8229600" cy="3184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92570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124</TotalTime>
  <Words>953</Words>
  <Application>Microsoft Office PowerPoint</Application>
  <PresentationFormat>On-screen Show (4:3)</PresentationFormat>
  <Paragraphs>72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Apex</vt:lpstr>
      <vt:lpstr>PowerPoint Presentation</vt:lpstr>
      <vt:lpstr>PowerPoint Presentation</vt:lpstr>
      <vt:lpstr>PowerPoint Presentation</vt:lpstr>
      <vt:lpstr>Biography</vt:lpstr>
      <vt:lpstr>Reaseach Interest</vt:lpstr>
      <vt:lpstr>Recent Publication</vt:lpstr>
      <vt:lpstr>Sialic Acid</vt:lpstr>
      <vt:lpstr>INTRODUCTION</vt:lpstr>
      <vt:lpstr>STRUCTURE</vt:lpstr>
      <vt:lpstr>SIGNIFICANCE</vt:lpstr>
      <vt:lpstr>BIOSYNTHESIS</vt:lpstr>
      <vt:lpstr>METABOLISM</vt:lpstr>
      <vt:lpstr>PowerPoint Presentation</vt:lpstr>
      <vt:lpstr>PowerPoint Presentation</vt:lpstr>
      <vt:lpstr>PowerPoint Presentation</vt:lpstr>
      <vt:lpstr>DISEASES</vt:lpstr>
      <vt:lpstr>PowerPoint Presentation</vt:lpstr>
      <vt:lpstr>SIALIC ACID AND IMMUNITY</vt:lpstr>
      <vt:lpstr>Glycobiology Related Journals</vt:lpstr>
      <vt:lpstr>Related Conference</vt:lpstr>
      <vt:lpstr>PowerPoint Presentation</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PRABHAT</dc:creator>
  <cp:lastModifiedBy>Vijaya Durga</cp:lastModifiedBy>
  <cp:revision>29</cp:revision>
  <dcterms:created xsi:type="dcterms:W3CDTF">2006-08-16T00:00:00Z</dcterms:created>
  <dcterms:modified xsi:type="dcterms:W3CDTF">2014-11-26T08:44:18Z</dcterms:modified>
</cp:coreProperties>
</file>