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 id="271" r:id="rId3"/>
    <p:sldId id="256" r:id="rId4"/>
    <p:sldId id="257" r:id="rId5"/>
    <p:sldId id="258" r:id="rId6"/>
    <p:sldId id="276" r:id="rId7"/>
    <p:sldId id="275" r:id="rId8"/>
    <p:sldId id="267" r:id="rId9"/>
    <p:sldId id="261" r:id="rId10"/>
    <p:sldId id="274" r:id="rId11"/>
    <p:sldId id="273"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1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D6A22AB-5AB0-4A2F-9612-B78601A3766D}" type="datetimeFigureOut">
              <a:rPr lang="en-US" smtClean="0"/>
              <a:pPr/>
              <a:t>9/26/2014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A1F9BAC-03C1-4CD0-B74D-455E103A2D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6A22AB-5AB0-4A2F-9612-B78601A3766D}"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6A22AB-5AB0-4A2F-9612-B78601A3766D}"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D6A22AB-5AB0-4A2F-9612-B78601A3766D}" type="datetimeFigureOut">
              <a:rPr lang="en-US" smtClean="0"/>
              <a:pPr/>
              <a:t>9/26/2014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A1F9BAC-03C1-4CD0-B74D-455E103A2D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D6A22AB-5AB0-4A2F-9612-B78601A3766D}" type="datetimeFigureOut">
              <a:rPr lang="en-US" smtClean="0"/>
              <a:pPr/>
              <a:t>9/26/2014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A1F9BAC-03C1-4CD0-B74D-455E103A2DB2}"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D6A22AB-5AB0-4A2F-9612-B78601A3766D}" type="datetimeFigureOut">
              <a:rPr lang="en-US" smtClean="0"/>
              <a:pPr/>
              <a:t>9/26/2014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A1F9BAC-03C1-4CD0-B74D-455E103A2D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D6A22AB-5AB0-4A2F-9612-B78601A3766D}"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A1F9BAC-03C1-4CD0-B74D-455E103A2DB2}"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D6A22AB-5AB0-4A2F-9612-B78601A3766D}" type="datetimeFigureOut">
              <a:rPr lang="en-US" smtClean="0"/>
              <a:pPr/>
              <a:t>9/26/2014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D6A22AB-5AB0-4A2F-9612-B78601A3766D}" type="datetimeFigureOut">
              <a:rPr lang="en-US" smtClean="0"/>
              <a:pPr/>
              <a:t>9/26/2014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D6A22AB-5AB0-4A2F-9612-B78601A3766D}" type="datetimeFigureOut">
              <a:rPr lang="en-US" smtClean="0"/>
              <a:pPr/>
              <a:t>9/26/2014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D6A22AB-5AB0-4A2F-9612-B78601A3766D}"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A1F9BAC-03C1-4CD0-B74D-455E103A2DB2}"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D6A22AB-5AB0-4A2F-9612-B78601A3766D}" type="datetimeFigureOut">
              <a:rPr lang="en-US" smtClean="0"/>
              <a:pPr/>
              <a:t>9/26/2014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A1F9BAC-03C1-4CD0-B74D-455E103A2DB2}"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alternative-integrative-medicine.php"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68" y="-7938"/>
            <a:ext cx="9112332"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362200" y="903937"/>
            <a:ext cx="58674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US" sz="5400" b="1" dirty="0" smtClean="0">
                <a:solidFill>
                  <a:schemeClr val="bg1"/>
                </a:solidFill>
                <a:latin typeface="Stencil" panose="040409050D0802020404" pitchFamily="82" charset="0"/>
              </a:rPr>
              <a:t>OMICS Group</a:t>
            </a:r>
            <a:endParaRPr lang="en-US" sz="5400" b="1" dirty="0">
              <a:solidFill>
                <a:schemeClr val="bg1"/>
              </a:solidFill>
              <a:latin typeface="Stencil" panose="040409050D0802020404" pitchFamily="82" charset="0"/>
            </a:endParaRPr>
          </a:p>
        </p:txBody>
      </p:sp>
      <p:sp>
        <p:nvSpPr>
          <p:cNvPr id="3076" name="Rectangle 8"/>
          <p:cNvSpPr>
            <a:spLocks noChangeArrowheads="1"/>
          </p:cNvSpPr>
          <p:nvPr/>
        </p:nvSpPr>
        <p:spPr bwMode="auto">
          <a:xfrm>
            <a:off x="228600" y="6457950"/>
            <a:ext cx="5562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57200"/>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228600" y="2971801"/>
            <a:ext cx="8534400" cy="3352799"/>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200" dirty="0" smtClean="0">
              <a:solidFill>
                <a:srgbClr val="0070C0"/>
              </a:solidFill>
              <a:latin typeface="Nyala" panose="02000504070300020003" pitchFamily="2" charset="0"/>
            </a:endParaRPr>
          </a:p>
          <a:p>
            <a:pPr>
              <a:defRPr/>
            </a:pPr>
            <a:endParaRPr lang="en-US" sz="2200" dirty="0">
              <a:solidFill>
                <a:srgbClr val="0070C0"/>
              </a:solidFill>
              <a:latin typeface="Nyala" panose="02000504070300020003" pitchFamily="2" charset="0"/>
            </a:endParaRPr>
          </a:p>
          <a:p>
            <a:pPr>
              <a:defRPr/>
            </a:pP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6686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52" y="1828800"/>
            <a:ext cx="4191000" cy="4648200"/>
          </a:xfrm>
        </p:spPr>
        <p:txBody>
          <a:bodyPr>
            <a:normAutofit fontScale="62500" lnSpcReduction="20000"/>
          </a:bodyPr>
          <a:lstStyle/>
          <a:p>
            <a:pPr>
              <a:buFont typeface="Wingdings" pitchFamily="2" charset="2"/>
              <a:buChar char="q"/>
              <a:defRPr/>
            </a:pPr>
            <a:endParaRPr lang="en-US" sz="2600" dirty="0" smtClean="0"/>
          </a:p>
          <a:p>
            <a:pPr>
              <a:buFont typeface="Wingdings" pitchFamily="2" charset="2"/>
              <a:buChar char="q"/>
              <a:defRPr/>
            </a:pPr>
            <a:r>
              <a:rPr lang="en-US" sz="3300" dirty="0" smtClean="0"/>
              <a:t>Journal </a:t>
            </a:r>
            <a:r>
              <a:rPr lang="en-US" sz="3300" dirty="0"/>
              <a:t>of Community Medicine &amp; Health </a:t>
            </a:r>
            <a:r>
              <a:rPr lang="en-US" sz="3300" dirty="0" smtClean="0"/>
              <a:t>Education</a:t>
            </a:r>
          </a:p>
          <a:p>
            <a:pPr marL="137160" indent="0">
              <a:buNone/>
              <a:defRPr/>
            </a:pPr>
            <a:endParaRPr lang="en-US" sz="3300" dirty="0"/>
          </a:p>
          <a:p>
            <a:pPr>
              <a:buFont typeface="Wingdings" pitchFamily="2" charset="2"/>
              <a:buChar char="q"/>
              <a:defRPr/>
            </a:pPr>
            <a:r>
              <a:rPr lang="en-US" sz="3300" dirty="0"/>
              <a:t>Internal Medicine: Open </a:t>
            </a:r>
            <a:r>
              <a:rPr lang="en-US" sz="3300" dirty="0" smtClean="0"/>
              <a:t>Access</a:t>
            </a:r>
          </a:p>
          <a:p>
            <a:pPr>
              <a:buFont typeface="Wingdings" pitchFamily="2" charset="2"/>
              <a:buChar char="q"/>
              <a:defRPr/>
            </a:pPr>
            <a:endParaRPr lang="en-US" sz="3300" dirty="0" smtClean="0"/>
          </a:p>
          <a:p>
            <a:pPr>
              <a:buFont typeface="Wingdings" pitchFamily="2" charset="2"/>
              <a:buChar char="q"/>
              <a:defRPr/>
            </a:pPr>
            <a:r>
              <a:rPr lang="en-US" sz="3300" dirty="0" smtClean="0"/>
              <a:t>General </a:t>
            </a:r>
            <a:r>
              <a:rPr lang="en-US" sz="3300" dirty="0"/>
              <a:t>Medicine: Open </a:t>
            </a:r>
            <a:r>
              <a:rPr lang="en-US" sz="3300" dirty="0" smtClean="0"/>
              <a:t>Access</a:t>
            </a:r>
          </a:p>
          <a:p>
            <a:pPr marL="137160" indent="0">
              <a:buNone/>
              <a:defRPr/>
            </a:pPr>
            <a:endParaRPr lang="en-US" sz="3300" dirty="0" smtClean="0"/>
          </a:p>
          <a:p>
            <a:pPr>
              <a:buFont typeface="Wingdings" pitchFamily="2" charset="2"/>
              <a:buChar char="q"/>
              <a:defRPr/>
            </a:pPr>
            <a:r>
              <a:rPr lang="en-US" sz="3300" dirty="0"/>
              <a:t>Journal of Vascular Medicine &amp; Surgery</a:t>
            </a:r>
            <a:r>
              <a:rPr lang="en-US" dirty="0"/>
              <a:t/>
            </a:r>
            <a:br>
              <a:rPr lang="en-US" dirty="0"/>
            </a:br>
            <a:r>
              <a:rPr lang="en-US" dirty="0"/>
              <a:t/>
            </a:r>
            <a:br>
              <a:rPr lang="en-US" dirty="0"/>
            </a:br>
            <a:endParaRPr lang="en-US" dirty="0"/>
          </a:p>
        </p:txBody>
      </p:sp>
      <p:pic>
        <p:nvPicPr>
          <p:cNvPr id="1536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 y="152400"/>
            <a:ext cx="83820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5363" name="Picture 3" descr="C:\Users\bhargavi-k\Desktop\alternative-integrative-medic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057400"/>
            <a:ext cx="3200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600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05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69204" y="1828800"/>
            <a:ext cx="8229600" cy="1143000"/>
          </a:xfrm>
        </p:spPr>
        <p:txBody>
          <a:bodyPr>
            <a:normAutofit/>
          </a:bodyPr>
          <a:lstStyle/>
          <a:p>
            <a:r>
              <a:rPr lang="en-US" dirty="0" smtClean="0"/>
              <a:t>Related Conferences </a:t>
            </a:r>
            <a:endParaRPr lang="en-US" dirty="0"/>
          </a:p>
        </p:txBody>
      </p:sp>
      <p:sp>
        <p:nvSpPr>
          <p:cNvPr id="8" name="Content Placeholder 7"/>
          <p:cNvSpPr>
            <a:spLocks noGrp="1"/>
          </p:cNvSpPr>
          <p:nvPr>
            <p:ph idx="1"/>
          </p:nvPr>
        </p:nvSpPr>
        <p:spPr>
          <a:xfrm>
            <a:off x="381000" y="3429000"/>
            <a:ext cx="4953000" cy="2438400"/>
          </a:xfrm>
        </p:spPr>
        <p:txBody>
          <a:bodyPr>
            <a:normAutofit fontScale="85000" lnSpcReduction="20000"/>
          </a:bodyPr>
          <a:lstStyle/>
          <a:p>
            <a:endParaRPr lang="en-US" b="1" dirty="0" smtClean="0"/>
          </a:p>
          <a:p>
            <a:r>
              <a:rPr lang="en-US" b="1" dirty="0" smtClean="0"/>
              <a:t>2</a:t>
            </a:r>
            <a:r>
              <a:rPr lang="en-US" b="1" baseline="30000" dirty="0" smtClean="0"/>
              <a:t>nd</a:t>
            </a:r>
            <a:r>
              <a:rPr lang="en-US" b="1" dirty="0"/>
              <a:t> International Conference on</a:t>
            </a:r>
          </a:p>
          <a:p>
            <a:pPr marL="137160" indent="0">
              <a:buNone/>
            </a:pPr>
            <a:r>
              <a:rPr lang="en-US" dirty="0"/>
              <a:t>Predictive, Preventive and Personalized Medicine &amp; Molecular Diagnostics</a:t>
            </a:r>
          </a:p>
          <a:p>
            <a:pPr marL="137160" indent="0">
              <a:buNone/>
            </a:pPr>
            <a:endParaRPr lang="en-US" dirty="0"/>
          </a:p>
        </p:txBody>
      </p:sp>
      <p:pic>
        <p:nvPicPr>
          <p:cNvPr id="6" name="Picture 5"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124200"/>
            <a:ext cx="2590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1698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1" y="1828800"/>
            <a:ext cx="8229600" cy="665162"/>
          </a:xfrm>
        </p:spPr>
        <p:txBody>
          <a:bodyPr>
            <a:normAutofit fontScale="90000"/>
          </a:bodyPr>
          <a:lstStyle/>
          <a:p>
            <a:pPr>
              <a:defRPr/>
            </a:pPr>
            <a:r>
              <a:rPr lang="en-US" b="1" dirty="0">
                <a:solidFill>
                  <a:schemeClr val="accent5">
                    <a:lumMod val="10000"/>
                  </a:schemeClr>
                </a:solidFill>
                <a:latin typeface="Andalus" panose="02020603050405020304" pitchFamily="18" charset="-78"/>
                <a:cs typeface="Andalus" panose="02020603050405020304" pitchFamily="18" charset="-78"/>
              </a:rPr>
              <a:t>OMICS Group Open Access </a:t>
            </a:r>
            <a:r>
              <a:rPr lang="en-US" b="1" dirty="0" smtClean="0">
                <a:solidFill>
                  <a:schemeClr val="accent5">
                    <a:lumMod val="10000"/>
                  </a:schemeClr>
                </a:solidFill>
                <a:latin typeface="Andalus" panose="02020603050405020304" pitchFamily="18" charset="-78"/>
                <a:cs typeface="Andalus" panose="02020603050405020304" pitchFamily="18" charset="-78"/>
              </a:rPr>
              <a:t>Membership</a:t>
            </a:r>
            <a:r>
              <a:rPr lang="en-US" sz="4400" dirty="0" smtClean="0">
                <a:solidFill>
                  <a:schemeClr val="accent5">
                    <a:lumMod val="10000"/>
                  </a:schemeClr>
                </a:solidFill>
                <a:latin typeface="Andalus" panose="02020603050405020304" pitchFamily="18" charset="-78"/>
                <a:cs typeface="Andalus" panose="02020603050405020304" pitchFamily="18" charset="-78"/>
              </a:rPr>
              <a:t/>
            </a:r>
            <a:br>
              <a:rPr lang="en-US" sz="4400" dirty="0" smtClean="0">
                <a:solidFill>
                  <a:schemeClr val="accent5">
                    <a:lumMod val="10000"/>
                  </a:schemeClr>
                </a:solidFill>
                <a:latin typeface="Andalus" panose="02020603050405020304" pitchFamily="18" charset="-78"/>
                <a:cs typeface="Andalus" panose="02020603050405020304" pitchFamily="18" charset="-78"/>
              </a:rPr>
            </a:br>
            <a:endParaRPr lang="en-US" dirty="0"/>
          </a:p>
        </p:txBody>
      </p:sp>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66" y="4572000"/>
            <a:ext cx="4075134" cy="197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2495811" y="2575892"/>
            <a:ext cx="6629400" cy="2971800"/>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3"/>
              </a:rPr>
              <a:t>http://omicsonline.org/membership.php</a:t>
            </a:r>
            <a:r>
              <a:rPr lang="en-US" dirty="0">
                <a:solidFill>
                  <a:schemeClr val="accent4">
                    <a:lumMod val="10000"/>
                  </a:schemeClr>
                </a:solidFill>
                <a:latin typeface="Calisto MT" panose="02040603050505030304" pitchFamily="18" charset="0"/>
              </a:rPr>
              <a:t> </a:t>
            </a:r>
          </a:p>
        </p:txBody>
      </p:sp>
      <p:pic>
        <p:nvPicPr>
          <p:cNvPr id="1026" name="Picture 2" descr="C:\Users\bhargavi-k\Desktop\AI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28600"/>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109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85344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esciencecentral.org/journals/alternative-integrative-medicine.php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75828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0456" y="1752600"/>
            <a:ext cx="7315200" cy="533400"/>
          </a:xfrm>
        </p:spPr>
        <p:txBody>
          <a:bodyPr>
            <a:noAutofit/>
          </a:bodyPr>
          <a:lstStyle/>
          <a:p>
            <a:pPr algn="ctr"/>
            <a:r>
              <a:rPr lang="en-US" sz="3200" dirty="0" smtClean="0">
                <a:solidFill>
                  <a:srgbClr val="002060"/>
                </a:solidFill>
              </a:rPr>
              <a:t>BIO-sketch of </a:t>
            </a:r>
            <a:r>
              <a:rPr lang="en-US" sz="3200" dirty="0" err="1" smtClean="0"/>
              <a:t>Chhabi</a:t>
            </a:r>
            <a:r>
              <a:rPr lang="en-US" sz="3200" dirty="0" smtClean="0"/>
              <a:t> </a:t>
            </a:r>
            <a:r>
              <a:rPr lang="en-US" sz="3200" dirty="0" err="1" smtClean="0"/>
              <a:t>Ranabhat</a:t>
            </a:r>
            <a:r>
              <a:rPr lang="en-US" sz="3200" dirty="0" smtClean="0"/>
              <a:t> </a:t>
            </a:r>
            <a:endParaRPr lang="en-US" sz="3200" dirty="0">
              <a:solidFill>
                <a:srgbClr val="002060"/>
              </a:solidFill>
            </a:endParaRPr>
          </a:p>
        </p:txBody>
      </p:sp>
      <p:pic>
        <p:nvPicPr>
          <p:cNvPr id="1433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1534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G:\PP PHOTOS of Chhabi Aug 4\MRP New.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2438400"/>
            <a:ext cx="3124200" cy="2819399"/>
          </a:xfrm>
          <a:prstGeom prst="rect">
            <a:avLst/>
          </a:prstGeom>
          <a:noFill/>
          <a:ln>
            <a:noFill/>
          </a:ln>
        </p:spPr>
      </p:pic>
    </p:spTree>
    <p:extLst>
      <p:ext uri="{BB962C8B-B14F-4D97-AF65-F5344CB8AC3E}">
        <p14:creationId xmlns:p14="http://schemas.microsoft.com/office/powerpoint/2010/main" val="330243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1524000"/>
            <a:ext cx="7772401" cy="838200"/>
          </a:xfrm>
        </p:spPr>
        <p:txBody>
          <a:bodyPr/>
          <a:lstStyle/>
          <a:p>
            <a:pPr algn="ctr"/>
            <a:r>
              <a:rPr lang="en-US" dirty="0"/>
              <a:t>S</a:t>
            </a:r>
            <a:r>
              <a:rPr lang="en-US" dirty="0" smtClean="0"/>
              <a:t>ynopsis</a:t>
            </a:r>
            <a:endParaRPr lang="en-US" dirty="0"/>
          </a:p>
        </p:txBody>
      </p:sp>
      <p:sp>
        <p:nvSpPr>
          <p:cNvPr id="3" name="Content Placeholder 2"/>
          <p:cNvSpPr>
            <a:spLocks noGrp="1"/>
          </p:cNvSpPr>
          <p:nvPr>
            <p:ph idx="1"/>
          </p:nvPr>
        </p:nvSpPr>
        <p:spPr>
          <a:xfrm>
            <a:off x="198418" y="2438400"/>
            <a:ext cx="8763000" cy="4191000"/>
          </a:xfrm>
        </p:spPr>
        <p:txBody>
          <a:bodyPr>
            <a:noAutofit/>
          </a:bodyPr>
          <a:lstStyle/>
          <a:p>
            <a:pPr marL="137160" indent="0" algn="just">
              <a:buNone/>
            </a:pPr>
            <a:r>
              <a:rPr lang="en-US" sz="2000" dirty="0" smtClean="0"/>
              <a:t>My career started as Professional researcher in Institute for Poverty Alleviation and International Development (IPAID) research project under </a:t>
            </a:r>
            <a:r>
              <a:rPr lang="en-US" sz="2000" dirty="0" err="1" smtClean="0"/>
              <a:t>Yonsei</a:t>
            </a:r>
            <a:r>
              <a:rPr lang="en-US" sz="2000" dirty="0" smtClean="0"/>
              <a:t> University, South Korea. Pursued a  PhD fellow and health policy researchers and working for health equity since 10 years. Started my carrier from Ministry of Health and population Nepal, WHO research consultant country office Nepal and community health research expert under Health service Improvement (HIT) project under KOICA Nepal with collaboration of </a:t>
            </a:r>
            <a:r>
              <a:rPr lang="en-US" sz="2000" dirty="0" err="1" smtClean="0"/>
              <a:t>MoHP</a:t>
            </a:r>
            <a:r>
              <a:rPr lang="en-US" sz="2000" dirty="0" smtClean="0"/>
              <a:t> Nepal and other external development partners. Published many research article and Complementary and Alternative medicine. Aim is to explore the CAM, scientific investigation and application of the herbal product in therapeutic, cosmetic and health promotion area in Himalayan region. Scientific research of CAM, global marketing, and make self-empowerment of the local people for the health equity is his goal.</a:t>
            </a:r>
            <a:endParaRPr lang="en-US" sz="2000" dirty="0"/>
          </a:p>
        </p:txBody>
      </p:sp>
      <p:pic>
        <p:nvPicPr>
          <p:cNvPr id="102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4582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732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305800" cy="685800"/>
          </a:xfrm>
        </p:spPr>
        <p:txBody>
          <a:bodyPr>
            <a:normAutofit fontScale="90000"/>
          </a:bodyPr>
          <a:lstStyle/>
          <a:p>
            <a:pPr algn="ctr"/>
            <a:r>
              <a:rPr lang="en-US" dirty="0" smtClean="0"/>
              <a:t>   Major study/Research Projects 	</a:t>
            </a:r>
          </a:p>
        </p:txBody>
      </p:sp>
      <p:sp>
        <p:nvSpPr>
          <p:cNvPr id="3" name="Content Placeholder 2"/>
          <p:cNvSpPr>
            <a:spLocks noGrp="1"/>
          </p:cNvSpPr>
          <p:nvPr>
            <p:ph idx="1"/>
          </p:nvPr>
        </p:nvSpPr>
        <p:spPr>
          <a:xfrm>
            <a:off x="304800" y="2133600"/>
            <a:ext cx="8610600" cy="4495800"/>
          </a:xfrm>
        </p:spPr>
        <p:txBody>
          <a:bodyPr>
            <a:noAutofit/>
          </a:bodyPr>
          <a:lstStyle/>
          <a:p>
            <a:pPr>
              <a:buNone/>
            </a:pPr>
            <a:endParaRPr lang="en-US" sz="2000" dirty="0" smtClean="0"/>
          </a:p>
          <a:p>
            <a:pPr>
              <a:buFont typeface="Wingdings" pitchFamily="2" charset="2"/>
              <a:buChar char="Ø"/>
            </a:pPr>
            <a:r>
              <a:rPr lang="en-US" sz="2000" dirty="0" smtClean="0"/>
              <a:t>A survey for the holistic Development in Ethiopia and Nepal Team Leader Under publication </a:t>
            </a:r>
          </a:p>
          <a:p>
            <a:pPr>
              <a:buFont typeface="Wingdings" pitchFamily="2" charset="2"/>
              <a:buChar char="Ø"/>
            </a:pPr>
            <a:r>
              <a:rPr lang="en-US" sz="2000" dirty="0" smtClean="0"/>
              <a:t>Health Improvement in </a:t>
            </a:r>
            <a:r>
              <a:rPr lang="en-US" sz="2000" dirty="0" err="1" smtClean="0"/>
              <a:t>Tikaput</a:t>
            </a:r>
            <a:r>
              <a:rPr lang="en-US" sz="2000" dirty="0" smtClean="0"/>
              <a:t> (HIT) Baseline Health Survey Team Leader Under Good </a:t>
            </a:r>
            <a:r>
              <a:rPr lang="en-US" sz="2000" dirty="0" err="1" smtClean="0"/>
              <a:t>Neighbours</a:t>
            </a:r>
            <a:r>
              <a:rPr lang="en-US" sz="2000" dirty="0" smtClean="0"/>
              <a:t> International and </a:t>
            </a:r>
            <a:r>
              <a:rPr lang="en-US" sz="2000" dirty="0" err="1" smtClean="0"/>
              <a:t>Yonsei</a:t>
            </a:r>
            <a:r>
              <a:rPr lang="en-US" sz="2000" dirty="0" smtClean="0"/>
              <a:t> University Korea </a:t>
            </a:r>
          </a:p>
          <a:p>
            <a:pPr>
              <a:buFont typeface="Wingdings" pitchFamily="2" charset="2"/>
              <a:buChar char="Ø"/>
            </a:pPr>
            <a:r>
              <a:rPr lang="en-US" sz="2000" dirty="0" smtClean="0"/>
              <a:t>A survey in Community Based Health insurance in </a:t>
            </a:r>
            <a:r>
              <a:rPr lang="en-US" sz="2000" dirty="0" err="1" smtClean="0"/>
              <a:t>Mugu</a:t>
            </a:r>
            <a:r>
              <a:rPr lang="en-US" sz="2000" dirty="0" smtClean="0"/>
              <a:t> Under HIMAL Project KOICA and Good </a:t>
            </a:r>
            <a:r>
              <a:rPr lang="en-US" sz="2000" dirty="0" err="1" smtClean="0"/>
              <a:t>Neighbours</a:t>
            </a:r>
            <a:r>
              <a:rPr lang="en-US" sz="2000" dirty="0" smtClean="0"/>
              <a:t> International As Team Leader </a:t>
            </a:r>
          </a:p>
          <a:p>
            <a:pPr>
              <a:buFont typeface="Wingdings" pitchFamily="2" charset="2"/>
              <a:buChar char="Ø"/>
            </a:pPr>
            <a:r>
              <a:rPr lang="en-US" sz="2000" dirty="0" smtClean="0"/>
              <a:t>Effect of Indoor smoke on ARI : A cross sectional study on Rural </a:t>
            </a:r>
            <a:r>
              <a:rPr lang="en-US" sz="2000" dirty="0" err="1" smtClean="0"/>
              <a:t>Sunsari</a:t>
            </a:r>
            <a:r>
              <a:rPr lang="en-US" sz="2000" dirty="0" smtClean="0"/>
              <a:t> District with WHO and BPKIHS collaboration </a:t>
            </a:r>
          </a:p>
          <a:p>
            <a:pPr>
              <a:buFont typeface="Wingdings" pitchFamily="2" charset="2"/>
              <a:buChar char="Ø"/>
            </a:pPr>
            <a:r>
              <a:rPr lang="en-US" sz="2000" dirty="0" smtClean="0"/>
              <a:t>Impact of sanitation (</a:t>
            </a:r>
            <a:r>
              <a:rPr lang="en-US" sz="2000" dirty="0" err="1" smtClean="0"/>
              <a:t>Ecosan</a:t>
            </a:r>
            <a:r>
              <a:rPr lang="en-US" sz="2000" dirty="0" smtClean="0"/>
              <a:t> toilets) in Public health: As Public health expert, Data analyst and report writer: A combine study of WHO and Government of Nepal</a:t>
            </a:r>
          </a:p>
          <a:p>
            <a:pPr>
              <a:buNone/>
            </a:pPr>
            <a:endParaRPr lang="en-US" sz="2000" dirty="0" smtClean="0"/>
          </a:p>
          <a:p>
            <a:pPr>
              <a:buNone/>
            </a:pPr>
            <a:r>
              <a:rPr lang="en-US" sz="2000" dirty="0" smtClean="0"/>
              <a:t>	</a:t>
            </a:r>
          </a:p>
          <a:p>
            <a:pPr marL="137160" indent="0" algn="just">
              <a:buNone/>
            </a:pPr>
            <a:endParaRPr lang="en-US" sz="2000" dirty="0"/>
          </a:p>
        </p:txBody>
      </p:sp>
      <p:pic>
        <p:nvPicPr>
          <p:cNvPr id="2050"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553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305800" cy="685800"/>
          </a:xfrm>
        </p:spPr>
        <p:txBody>
          <a:bodyPr>
            <a:normAutofit fontScale="90000"/>
          </a:bodyPr>
          <a:lstStyle/>
          <a:p>
            <a:pPr algn="ctr"/>
            <a:r>
              <a:rPr lang="en-US" dirty="0" smtClean="0"/>
              <a:t>   Major study/Research Projects 	</a:t>
            </a:r>
          </a:p>
        </p:txBody>
      </p:sp>
      <p:sp>
        <p:nvSpPr>
          <p:cNvPr id="3" name="Content Placeholder 2"/>
          <p:cNvSpPr>
            <a:spLocks noGrp="1"/>
          </p:cNvSpPr>
          <p:nvPr>
            <p:ph idx="1"/>
          </p:nvPr>
        </p:nvSpPr>
        <p:spPr>
          <a:xfrm>
            <a:off x="304800" y="2209800"/>
            <a:ext cx="8610600" cy="4419600"/>
          </a:xfrm>
        </p:spPr>
        <p:txBody>
          <a:bodyPr>
            <a:noAutofit/>
          </a:bodyPr>
          <a:lstStyle/>
          <a:p>
            <a:pPr>
              <a:buFont typeface="Wingdings" pitchFamily="2" charset="2"/>
              <a:buChar char="Ø"/>
            </a:pPr>
            <a:endParaRPr lang="en-US" sz="2000" dirty="0" smtClean="0"/>
          </a:p>
          <a:p>
            <a:pPr>
              <a:buFont typeface="Wingdings" pitchFamily="2" charset="2"/>
              <a:buChar char="Ø"/>
            </a:pPr>
            <a:r>
              <a:rPr lang="en-US" sz="2000" dirty="0" smtClean="0"/>
              <a:t>Effect of industrial Air pollution in </a:t>
            </a:r>
            <a:r>
              <a:rPr lang="en-US" sz="2000" dirty="0" err="1" smtClean="0"/>
              <a:t>Lumbini</a:t>
            </a:r>
            <a:r>
              <a:rPr lang="en-US" sz="2000" dirty="0" smtClean="0"/>
              <a:t> Heritage Place: A combine study of WHO and UNESCO as project director/ Chief Researcher WHO as a Public Health Expert </a:t>
            </a:r>
          </a:p>
          <a:p>
            <a:pPr>
              <a:buFont typeface="Wingdings" pitchFamily="2" charset="2"/>
              <a:buChar char="Ø"/>
            </a:pPr>
            <a:r>
              <a:rPr lang="en-US" sz="2000" dirty="0" smtClean="0"/>
              <a:t>A qualitative study on Healthy Work place: Case Studies; A project on SERO WHO. </a:t>
            </a:r>
          </a:p>
          <a:p>
            <a:pPr>
              <a:buFont typeface="Wingdings" pitchFamily="2" charset="2"/>
              <a:buChar char="Ø"/>
            </a:pPr>
            <a:r>
              <a:rPr lang="en-US" sz="2000" dirty="0" smtClean="0"/>
              <a:t>Criteria of choice on household water treatment system in Kathmandu Valley: A project by WHO Geneva. </a:t>
            </a:r>
          </a:p>
          <a:p>
            <a:pPr>
              <a:buFont typeface="Wingdings" pitchFamily="2" charset="2"/>
              <a:buChar char="Ø"/>
            </a:pPr>
            <a:r>
              <a:rPr lang="en-US" sz="2000" dirty="0" smtClean="0"/>
              <a:t>Case studies in total sanitation in </a:t>
            </a:r>
            <a:r>
              <a:rPr lang="en-US" sz="2000" dirty="0" err="1" smtClean="0"/>
              <a:t>Kaski</a:t>
            </a:r>
            <a:r>
              <a:rPr lang="en-US" sz="2000" dirty="0" smtClean="0"/>
              <a:t> District: A project of Department Of Water Supply And Sewerage and WHO </a:t>
            </a:r>
          </a:p>
          <a:p>
            <a:pPr>
              <a:buFont typeface="Wingdings" pitchFamily="2" charset="2"/>
              <a:buChar char="Ø"/>
            </a:pPr>
            <a:r>
              <a:rPr lang="en-US" sz="2000" dirty="0" smtClean="0"/>
              <a:t>Study of Environment of Hospitals in Nepal; 30 Hospitals of Nepal with the initiation of Ministry of health of Nepal and WHO </a:t>
            </a:r>
          </a:p>
          <a:p>
            <a:pPr>
              <a:buNone/>
            </a:pPr>
            <a:r>
              <a:rPr lang="en-US" sz="2000" dirty="0" smtClean="0"/>
              <a:t>	</a:t>
            </a:r>
          </a:p>
          <a:p>
            <a:pPr>
              <a:buNone/>
            </a:pPr>
            <a:endParaRPr lang="en-US" sz="2000" dirty="0" smtClean="0"/>
          </a:p>
          <a:p>
            <a:pPr>
              <a:buNone/>
            </a:pPr>
            <a:r>
              <a:rPr lang="en-US" sz="2000" dirty="0" smtClean="0"/>
              <a:t>	</a:t>
            </a:r>
          </a:p>
          <a:p>
            <a:pPr marL="137160" indent="0" algn="just">
              <a:buNone/>
            </a:pPr>
            <a:endParaRPr lang="en-US" sz="2000" dirty="0"/>
          </a:p>
        </p:txBody>
      </p:sp>
      <p:pic>
        <p:nvPicPr>
          <p:cNvPr id="2050"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553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76400"/>
            <a:ext cx="7696200" cy="762000"/>
          </a:xfrm>
        </p:spPr>
        <p:txBody>
          <a:bodyPr/>
          <a:lstStyle/>
          <a:p>
            <a:pPr algn="ctr"/>
            <a:r>
              <a:rPr lang="en-US" dirty="0" smtClean="0">
                <a:effectLst/>
              </a:rPr>
              <a:t>Research objective</a:t>
            </a:r>
            <a:endParaRPr lang="en-US" dirty="0"/>
          </a:p>
        </p:txBody>
      </p:sp>
      <p:sp>
        <p:nvSpPr>
          <p:cNvPr id="3" name="Content Placeholder 2"/>
          <p:cNvSpPr>
            <a:spLocks noGrp="1"/>
          </p:cNvSpPr>
          <p:nvPr>
            <p:ph idx="1"/>
          </p:nvPr>
        </p:nvSpPr>
        <p:spPr>
          <a:xfrm>
            <a:off x="152400" y="2362200"/>
            <a:ext cx="8763000" cy="4114800"/>
          </a:xfrm>
        </p:spPr>
        <p:txBody>
          <a:bodyPr>
            <a:noAutofit/>
          </a:bodyPr>
          <a:lstStyle/>
          <a:p>
            <a:pPr>
              <a:buNone/>
            </a:pPr>
            <a:endParaRPr lang="en-US" sz="2000" dirty="0" smtClean="0"/>
          </a:p>
          <a:p>
            <a:pPr>
              <a:buFont typeface="Wingdings" pitchFamily="2" charset="2"/>
              <a:buChar char="v"/>
            </a:pPr>
            <a:r>
              <a:rPr lang="en-US" sz="2000" dirty="0" smtClean="0"/>
              <a:t>Preparation of the research concept paper in different health issues </a:t>
            </a:r>
          </a:p>
          <a:p>
            <a:pPr>
              <a:buFont typeface="Wingdings" pitchFamily="2" charset="2"/>
              <a:buChar char="v"/>
            </a:pPr>
            <a:r>
              <a:rPr lang="en-US" sz="2000" dirty="0" smtClean="0"/>
              <a:t>Prepare the research proposal and submit for the grant and more focus o NRF (National Research Fund Korea) </a:t>
            </a:r>
          </a:p>
          <a:p>
            <a:pPr>
              <a:buFont typeface="Wingdings" pitchFamily="2" charset="2"/>
              <a:buChar char="v"/>
            </a:pPr>
            <a:r>
              <a:rPr lang="en-US" sz="2000" dirty="0" smtClean="0"/>
              <a:t>Design the research and match with the methodology with objective and the fund </a:t>
            </a:r>
          </a:p>
          <a:p>
            <a:pPr>
              <a:buFont typeface="Wingdings" pitchFamily="2" charset="2"/>
              <a:buChar char="v"/>
            </a:pPr>
            <a:r>
              <a:rPr lang="en-US" sz="2000" dirty="0" smtClean="0"/>
              <a:t>Conduct research and survey, technically, managerial and academic aspects </a:t>
            </a:r>
          </a:p>
          <a:p>
            <a:pPr>
              <a:buFont typeface="Wingdings" pitchFamily="2" charset="2"/>
              <a:buChar char="v"/>
            </a:pPr>
            <a:r>
              <a:rPr lang="en-US" sz="2000" dirty="0" smtClean="0"/>
              <a:t>Prepare the data base, verifying and cleansing of the data </a:t>
            </a:r>
          </a:p>
          <a:p>
            <a:pPr>
              <a:buFont typeface="Wingdings" pitchFamily="2" charset="2"/>
              <a:buChar char="v"/>
            </a:pPr>
            <a:r>
              <a:rPr lang="en-US" sz="2000" dirty="0" err="1" smtClean="0"/>
              <a:t>Analyse</a:t>
            </a:r>
            <a:r>
              <a:rPr lang="en-US" sz="2000" dirty="0" smtClean="0"/>
              <a:t> the data with specific variables and preparation the report </a:t>
            </a:r>
          </a:p>
          <a:p>
            <a:pPr>
              <a:buFont typeface="Wingdings" pitchFamily="2" charset="2"/>
              <a:buChar char="v"/>
            </a:pPr>
            <a:r>
              <a:rPr lang="en-US" sz="2000" dirty="0" smtClean="0"/>
              <a:t>Distribute the report for review and recommendation for publication </a:t>
            </a:r>
          </a:p>
          <a:p>
            <a:pPr>
              <a:buNone/>
            </a:pPr>
            <a:r>
              <a:rPr lang="en-US" sz="2000" dirty="0" smtClean="0"/>
              <a:t>	</a:t>
            </a:r>
          </a:p>
          <a:p>
            <a:pPr marL="137160" indent="0" algn="just">
              <a:buNone/>
            </a:pPr>
            <a:endParaRPr lang="en-US" sz="2000" dirty="0"/>
          </a:p>
        </p:txBody>
      </p:sp>
      <p:pic>
        <p:nvPicPr>
          <p:cNvPr id="2050"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553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2600"/>
            <a:ext cx="7924800" cy="838200"/>
          </a:xfrm>
        </p:spPr>
        <p:txBody>
          <a:bodyPr/>
          <a:lstStyle/>
          <a:p>
            <a:pPr algn="ctr"/>
            <a:r>
              <a:rPr lang="en-US" dirty="0" smtClean="0">
                <a:effectLst/>
              </a:rPr>
              <a:t>Research Interest</a:t>
            </a:r>
            <a:endParaRPr lang="en-US" dirty="0"/>
          </a:p>
        </p:txBody>
      </p:sp>
      <p:sp>
        <p:nvSpPr>
          <p:cNvPr id="3" name="Content Placeholder 2"/>
          <p:cNvSpPr>
            <a:spLocks noGrp="1"/>
          </p:cNvSpPr>
          <p:nvPr>
            <p:ph idx="1"/>
          </p:nvPr>
        </p:nvSpPr>
        <p:spPr>
          <a:xfrm>
            <a:off x="304800" y="2743200"/>
            <a:ext cx="8382000" cy="3733800"/>
          </a:xfrm>
        </p:spPr>
        <p:txBody>
          <a:bodyPr>
            <a:noAutofit/>
          </a:bodyPr>
          <a:lstStyle/>
          <a:p>
            <a:endParaRPr lang="en-US" sz="1800" dirty="0" smtClean="0"/>
          </a:p>
          <a:p>
            <a:pPr>
              <a:buFont typeface="Wingdings" pitchFamily="2" charset="2"/>
              <a:buChar char="q"/>
            </a:pPr>
            <a:r>
              <a:rPr lang="en-US" sz="2800" dirty="0" smtClean="0"/>
              <a:t>Advanced skill on Epidemiology and Biostatistics, and Data analysis on SAS This skill have been </a:t>
            </a:r>
          </a:p>
          <a:p>
            <a:pPr>
              <a:buFont typeface="Wingdings" pitchFamily="2" charset="2"/>
              <a:buChar char="q"/>
            </a:pPr>
            <a:r>
              <a:rPr lang="en-US" sz="2800" dirty="0" smtClean="0"/>
              <a:t>acquired by an online course offered by Harvard University through </a:t>
            </a:r>
            <a:r>
              <a:rPr lang="en-US" sz="2800" dirty="0" err="1" smtClean="0"/>
              <a:t>edx</a:t>
            </a:r>
            <a:r>
              <a:rPr lang="en-US" sz="2800" dirty="0" smtClean="0"/>
              <a:t> on Health in Numbers: </a:t>
            </a:r>
          </a:p>
          <a:p>
            <a:pPr>
              <a:buFont typeface="Wingdings" pitchFamily="2" charset="2"/>
              <a:buChar char="q"/>
            </a:pPr>
            <a:r>
              <a:rPr lang="en-US" sz="2800" dirty="0" smtClean="0"/>
              <a:t>Quantitative Methods in Clinical Public Health Research 	</a:t>
            </a:r>
          </a:p>
          <a:p>
            <a:pPr lvl="0">
              <a:buFont typeface="Wingdings" panose="05000000000000000000" pitchFamily="2" charset="2"/>
              <a:buChar char="Ø"/>
            </a:pPr>
            <a:endParaRPr lang="en-US" sz="1800" dirty="0"/>
          </a:p>
        </p:txBody>
      </p:sp>
      <p:pic>
        <p:nvPicPr>
          <p:cNvPr id="307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651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7" y="1981200"/>
            <a:ext cx="8382000" cy="609600"/>
          </a:xfrm>
        </p:spPr>
        <p:txBody>
          <a:bodyPr>
            <a:normAutofit fontScale="90000"/>
          </a:bodyPr>
          <a:lstStyle/>
          <a:p>
            <a:r>
              <a:rPr lang="en-US" dirty="0" smtClean="0">
                <a:effectLst/>
              </a:rPr>
              <a:t>Reviewer </a:t>
            </a:r>
            <a:r>
              <a:rPr lang="en-US" dirty="0">
                <a:effectLst/>
              </a:rPr>
              <a:t>for P</a:t>
            </a:r>
            <a:r>
              <a:rPr lang="en-US" dirty="0" smtClean="0">
                <a:effectLst/>
              </a:rPr>
              <a:t>eer </a:t>
            </a:r>
            <a:r>
              <a:rPr lang="en-US" dirty="0">
                <a:effectLst/>
              </a:rPr>
              <a:t>reviewed </a:t>
            </a:r>
            <a:r>
              <a:rPr lang="en-US" dirty="0" smtClean="0">
                <a:effectLst/>
              </a:rPr>
              <a:t>Journals</a:t>
            </a:r>
            <a:r>
              <a:rPr lang="en-US" dirty="0">
                <a:effectLst/>
              </a:rPr>
              <a:t/>
            </a:r>
            <a:br>
              <a:rPr lang="en-US" dirty="0">
                <a:effectLst/>
              </a:rPr>
            </a:br>
            <a:endParaRPr lang="en-US" dirty="0"/>
          </a:p>
        </p:txBody>
      </p:sp>
      <p:sp>
        <p:nvSpPr>
          <p:cNvPr id="3" name="Content Placeholder 2"/>
          <p:cNvSpPr>
            <a:spLocks noGrp="1"/>
          </p:cNvSpPr>
          <p:nvPr>
            <p:ph idx="1"/>
          </p:nvPr>
        </p:nvSpPr>
        <p:spPr>
          <a:xfrm>
            <a:off x="381000" y="2590800"/>
            <a:ext cx="8458200" cy="4038600"/>
          </a:xfrm>
        </p:spPr>
        <p:txBody>
          <a:bodyPr>
            <a:noAutofit/>
          </a:bodyPr>
          <a:lstStyle/>
          <a:p>
            <a:pPr>
              <a:buFont typeface="Wingdings" pitchFamily="2" charset="2"/>
              <a:buChar char="ü"/>
            </a:pPr>
            <a:r>
              <a:rPr lang="en-US" sz="2400" dirty="0" smtClean="0"/>
              <a:t>Alternative &amp; Integrative Medicine</a:t>
            </a:r>
          </a:p>
          <a:p>
            <a:pPr>
              <a:buFont typeface="Wingdings" pitchFamily="2" charset="2"/>
              <a:buChar char="ü"/>
            </a:pPr>
            <a:r>
              <a:rPr lang="en-US" sz="2400" dirty="0" smtClean="0"/>
              <a:t>Regular Reviewer of OMICS life science journal, Complementary and alternative Medicine 	</a:t>
            </a:r>
          </a:p>
          <a:p>
            <a:pPr>
              <a:buFont typeface="Wingdings" pitchFamily="2" charset="2"/>
              <a:buChar char="ü"/>
            </a:pPr>
            <a:r>
              <a:rPr lang="en-US" sz="2400" dirty="0" smtClean="0"/>
              <a:t>Springer Journal Publication on Women’s Health 	</a:t>
            </a:r>
          </a:p>
          <a:p>
            <a:pPr>
              <a:buFont typeface="Wingdings" pitchFamily="2" charset="2"/>
              <a:buChar char="ü"/>
            </a:pPr>
            <a:r>
              <a:rPr lang="en-US" sz="2400" dirty="0" smtClean="0"/>
              <a:t>BMC Public Health 	</a:t>
            </a:r>
          </a:p>
          <a:p>
            <a:pPr>
              <a:buFont typeface="Wingdings" pitchFamily="2" charset="2"/>
              <a:buChar char="ü"/>
            </a:pPr>
            <a:r>
              <a:rPr lang="en-US" sz="2400" dirty="0" smtClean="0"/>
              <a:t>Team member of Curriculum development, Ministry of Education Nepal	</a:t>
            </a:r>
          </a:p>
          <a:p>
            <a:pPr>
              <a:buFont typeface="Wingdings" pitchFamily="2" charset="2"/>
              <a:buChar char="ü"/>
            </a:pPr>
            <a:r>
              <a:rPr lang="en-US" sz="2400" dirty="0" smtClean="0"/>
              <a:t>Team Member of Exam board Medical Entrance Committee, TU, Nepal </a:t>
            </a:r>
          </a:p>
          <a:p>
            <a:pPr>
              <a:buNone/>
            </a:pPr>
            <a:endParaRPr lang="en-US" sz="1800" dirty="0" smtClean="0"/>
          </a:p>
          <a:p>
            <a:pPr>
              <a:buFont typeface="Wingdings" panose="05000000000000000000" pitchFamily="2" charset="2"/>
              <a:buChar char="Ø"/>
            </a:pPr>
            <a:endParaRPr lang="en-US" sz="2400" dirty="0" smtClean="0"/>
          </a:p>
          <a:p>
            <a:endParaRPr lang="en-US" sz="2400" dirty="0"/>
          </a:p>
        </p:txBody>
      </p:sp>
      <p:pic>
        <p:nvPicPr>
          <p:cNvPr id="7170"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98862"/>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683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4915</TotalTime>
  <Words>828</Words>
  <Application>Microsoft Office PowerPoint</Application>
  <PresentationFormat>On-screen Show (4:3)</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PowerPoint Presentation</vt:lpstr>
      <vt:lpstr>PowerPoint Presentation</vt:lpstr>
      <vt:lpstr>BIO-sketch of Chhabi Ranabhat </vt:lpstr>
      <vt:lpstr>Synopsis</vt:lpstr>
      <vt:lpstr>   Major study/Research Projects  </vt:lpstr>
      <vt:lpstr>   Major study/Research Projects  </vt:lpstr>
      <vt:lpstr>Research objective</vt:lpstr>
      <vt:lpstr>Research Interest</vt:lpstr>
      <vt:lpstr>Reviewer for Peer reviewed Journals </vt:lpstr>
      <vt:lpstr>PowerPoint Presentation</vt:lpstr>
      <vt:lpstr>Related Conferences </vt:lpstr>
      <vt:lpstr>OMICS Group Open Access Membership </vt:lpstr>
    </vt:vector>
  </TitlesOfParts>
  <Company>M. D. Anderson Cancer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Singh,Pankaj Kumar  (ro-whm6nnn1)</dc:creator>
  <cp:lastModifiedBy>Bhargavi Kancherla</cp:lastModifiedBy>
  <cp:revision>54</cp:revision>
  <dcterms:created xsi:type="dcterms:W3CDTF">2014-08-08T16:12:39Z</dcterms:created>
  <dcterms:modified xsi:type="dcterms:W3CDTF">2014-09-26T07:27:22Z</dcterms:modified>
</cp:coreProperties>
</file>