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69" r:id="rId2"/>
    <p:sldId id="270" r:id="rId3"/>
    <p:sldId id="273" r:id="rId4"/>
    <p:sldId id="274" r:id="rId5"/>
    <p:sldId id="275" r:id="rId6"/>
    <p:sldId id="276" r:id="rId7"/>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77" r:id="rId21"/>
    <p:sldId id="278" r:id="rId22"/>
    <p:sldId id="279" r:id="rId23"/>
    <p:sldId id="280" r:id="rId24"/>
    <p:sldId id="281" r:id="rId25"/>
    <p:sldId id="282" r:id="rId26"/>
    <p:sldId id="283" r:id="rId27"/>
    <p:sldId id="271"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520CAD-B7DB-403B-A07E-AD7160998224}" type="datetimeFigureOut">
              <a:rPr lang="en-US" smtClean="0"/>
              <a:t>26-11-2014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5F3B19-59E7-401F-9364-355920BB7DC5}" type="slidenum">
              <a:rPr lang="en-US" smtClean="0"/>
              <a:t>‹#›</a:t>
            </a:fld>
            <a:endParaRPr lang="en-US"/>
          </a:p>
        </p:txBody>
      </p:sp>
    </p:spTree>
    <p:extLst>
      <p:ext uri="{BB962C8B-B14F-4D97-AF65-F5344CB8AC3E}">
        <p14:creationId xmlns:p14="http://schemas.microsoft.com/office/powerpoint/2010/main" val="3538098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057AA0-2690-4637-A04E-4CD6D384B363}" type="slidenum">
              <a:rPr lang="en-US"/>
              <a:pPr/>
              <a:t>12</a:t>
            </a:fld>
            <a:endParaRPr 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pPr>
              <a:lnSpc>
                <a:spcPct val="90000"/>
              </a:lnSpc>
            </a:pPr>
            <a:endParaRPr lang="en-US" sz="9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0C078B-1CFC-4340-9255-7D16F5A1A0E5}" type="slidenum">
              <a:rPr lang="en-US"/>
              <a:pPr/>
              <a:t>13</a:t>
            </a:fld>
            <a:endParaRPr lang="en-US"/>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pPr>
              <a:lnSpc>
                <a:spcPct val="80000"/>
              </a:lnSpc>
            </a:pPr>
            <a:endParaRPr lang="en-US" sz="8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4C56F7-22EF-4008-A2DE-C4F88B8E62B0}" type="slidenum">
              <a:rPr lang="en-US"/>
              <a:pPr/>
              <a:t>14</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sz="10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7D7B0-2041-433D-9547-8295B6AE190A}" type="slidenum">
              <a:rPr lang="en-US"/>
              <a:pPr/>
              <a:t>15</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CB2329-B2A6-4B14-B827-5D9CA368FB3B}" type="slidenum">
              <a:rPr lang="en-US"/>
              <a:pPr/>
              <a:t>16</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pPr>
              <a:buFontTx/>
              <a:buNone/>
            </a:pP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3CD585-E174-4D07-9659-DF9C558C43CB}" type="slidenum">
              <a:rPr lang="en-US"/>
              <a:pPr/>
              <a:t>19</a:t>
            </a:fld>
            <a:endParaRPr 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D8BD707-D9CF-40AE-B4C6-C98DA3205C09}" type="datetimeFigureOut">
              <a:rPr lang="en-US" smtClean="0"/>
              <a:pPr/>
              <a:t>26-11-2014</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6F15528-21DE-4FAA-801E-634DDDAF4B2B}" type="slidenum">
              <a:rPr lang="en-US" smtClean="0"/>
              <a:pPr/>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26-11-2014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26-11-2014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26-11-2014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26-11-2014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26-11-2014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26-11-2014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D8BD707-D9CF-40AE-B4C6-C98DA3205C09}" type="datetimeFigureOut">
              <a:rPr lang="en-US" smtClean="0"/>
              <a:pPr/>
              <a:t>26-11-2014</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ncbi.nlm.nih.gov/pubmed/22579751" TargetMode="External"/><Relationship Id="rId2" Type="http://schemas.openxmlformats.org/officeDocument/2006/relationships/hyperlink" Target="http://www.ncbi.nlm.nih.gov/pubmed/24424284" TargetMode="External"/><Relationship Id="rId1" Type="http://schemas.openxmlformats.org/officeDocument/2006/relationships/slideLayout" Target="../slideLayouts/slideLayout2.xml"/><Relationship Id="rId5" Type="http://schemas.openxmlformats.org/officeDocument/2006/relationships/hyperlink" Target="http://www.ncbi.nlm.nih.gov/pubmed/21241657" TargetMode="External"/><Relationship Id="rId4" Type="http://schemas.openxmlformats.org/officeDocument/2006/relationships/hyperlink" Target="http://www.ncbi.nlm.nih.gov/pubmed/20560144"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a:solidFill>
                  <a:srgbClr val="7030A0"/>
                </a:solidFill>
              </a:rPr>
              <a:t>Contact us at: contact.omics@omicsonline.org</a:t>
            </a:r>
          </a:p>
        </p:txBody>
      </p:sp>
      <p:pic>
        <p:nvPicPr>
          <p:cNvPr id="3077"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14057227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p:txBody>
          <a:bodyPr>
            <a:normAutofit/>
          </a:bodyPr>
          <a:lstStyle/>
          <a:p>
            <a:endParaRPr lang="en-US" sz="2800" b="1" dirty="0">
              <a:latin typeface="Times New Roman" pitchFamily="18" charset="0"/>
              <a:cs typeface="Times New Roman" pitchFamily="18" charset="0"/>
            </a:endParaRPr>
          </a:p>
          <a:p>
            <a:r>
              <a:rPr lang="en-US" sz="2800" dirty="0">
                <a:latin typeface="Times New Roman" pitchFamily="18" charset="0"/>
                <a:cs typeface="Times New Roman" pitchFamily="18" charset="0"/>
              </a:rPr>
              <a:t>Mostly through the accomplishments of public health. </a:t>
            </a:r>
          </a:p>
          <a:p>
            <a:r>
              <a:rPr lang="en-US" sz="2800" dirty="0">
                <a:latin typeface="Times New Roman" pitchFamily="18" charset="0"/>
                <a:cs typeface="Times New Roman" pitchFamily="18" charset="0"/>
              </a:rPr>
              <a:t>Five of the 30 years can be attributed to improvements in medicine and drugs. </a:t>
            </a:r>
          </a:p>
          <a:p>
            <a:r>
              <a:rPr lang="en-US" sz="2800" dirty="0">
                <a:latin typeface="Times New Roman" pitchFamily="18" charset="0"/>
                <a:cs typeface="Times New Roman" pitchFamily="18" charset="0"/>
              </a:rPr>
              <a:t>The other years are due to various public health initiatives. </a:t>
            </a:r>
            <a:br>
              <a:rPr lang="en-US" sz="2800"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9218" name="Rectangle 2"/>
          <p:cNvSpPr>
            <a:spLocks noGrp="1" noChangeArrowheads="1"/>
          </p:cNvSpPr>
          <p:nvPr>
            <p:ph type="title"/>
          </p:nvPr>
        </p:nvSpPr>
        <p:spPr/>
        <p:txBody>
          <a:bodyPr>
            <a:normAutofit/>
          </a:bodyPr>
          <a:lstStyle/>
          <a:p>
            <a:r>
              <a:rPr lang="en-US" sz="4000" dirty="0" smtClean="0">
                <a:latin typeface="Times New Roman" pitchFamily="18" charset="0"/>
                <a:cs typeface="Times New Roman" pitchFamily="18" charset="0"/>
              </a:rPr>
              <a:t>Increase in age</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636412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z="4000" dirty="0" smtClean="0">
                <a:latin typeface="Times New Roman" pitchFamily="18" charset="0"/>
                <a:cs typeface="Times New Roman" pitchFamily="18" charset="0"/>
              </a:rPr>
              <a:t>Increase in Life </a:t>
            </a:r>
            <a:r>
              <a:rPr lang="en-US" sz="4000" dirty="0">
                <a:latin typeface="Times New Roman" pitchFamily="18" charset="0"/>
                <a:cs typeface="Times New Roman" pitchFamily="18" charset="0"/>
              </a:rPr>
              <a:t>Expectancy</a:t>
            </a:r>
          </a:p>
        </p:txBody>
      </p:sp>
      <p:pic>
        <p:nvPicPr>
          <p:cNvPr id="21509" name="Picture 5" descr="Contributions to Increase in Life Expectancy, 1900-20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286000"/>
            <a:ext cx="5638800"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94435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p:txBody>
          <a:bodyPr>
            <a:noAutofit/>
          </a:bodyPr>
          <a:lstStyle/>
          <a:p>
            <a:pPr>
              <a:lnSpc>
                <a:spcPct val="90000"/>
              </a:lnSpc>
            </a:pPr>
            <a:r>
              <a:rPr lang="en-US" sz="2800" dirty="0" smtClean="0">
                <a:latin typeface="Times New Roman" pitchFamily="18" charset="0"/>
                <a:cs typeface="Times New Roman" pitchFamily="18" charset="0"/>
              </a:rPr>
              <a:t>Vaccination </a:t>
            </a:r>
          </a:p>
          <a:p>
            <a:pPr>
              <a:lnSpc>
                <a:spcPct val="90000"/>
              </a:lnSpc>
            </a:pPr>
            <a:r>
              <a:rPr lang="en-US" sz="2800" dirty="0" smtClean="0">
                <a:latin typeface="Times New Roman" pitchFamily="18" charset="0"/>
                <a:cs typeface="Times New Roman" pitchFamily="18" charset="0"/>
              </a:rPr>
              <a:t>Motor-vehicle </a:t>
            </a:r>
            <a:r>
              <a:rPr lang="en-US" sz="2800" dirty="0">
                <a:latin typeface="Times New Roman" pitchFamily="18" charset="0"/>
                <a:cs typeface="Times New Roman" pitchFamily="18" charset="0"/>
              </a:rPr>
              <a:t>safety </a:t>
            </a:r>
            <a:endParaRPr lang="en-US" sz="2800" dirty="0" smtClean="0">
              <a:latin typeface="Times New Roman" pitchFamily="18" charset="0"/>
              <a:cs typeface="Times New Roman" pitchFamily="18" charset="0"/>
            </a:endParaRPr>
          </a:p>
          <a:p>
            <a:pPr>
              <a:lnSpc>
                <a:spcPct val="90000"/>
              </a:lnSpc>
            </a:pPr>
            <a:r>
              <a:rPr lang="en-US" sz="2800" dirty="0" smtClean="0">
                <a:latin typeface="Times New Roman" pitchFamily="18" charset="0"/>
                <a:cs typeface="Times New Roman" pitchFamily="18" charset="0"/>
              </a:rPr>
              <a:t>Safer </a:t>
            </a:r>
            <a:r>
              <a:rPr lang="en-US" sz="2800" dirty="0">
                <a:latin typeface="Times New Roman" pitchFamily="18" charset="0"/>
                <a:cs typeface="Times New Roman" pitchFamily="18" charset="0"/>
              </a:rPr>
              <a:t>workplaces </a:t>
            </a:r>
            <a:endParaRPr lang="en-US" sz="2800" dirty="0" smtClean="0">
              <a:latin typeface="Times New Roman" pitchFamily="18" charset="0"/>
              <a:cs typeface="Times New Roman" pitchFamily="18" charset="0"/>
            </a:endParaRPr>
          </a:p>
          <a:p>
            <a:pPr>
              <a:lnSpc>
                <a:spcPct val="90000"/>
              </a:lnSpc>
            </a:pPr>
            <a:r>
              <a:rPr lang="en-US" sz="2800" dirty="0" smtClean="0">
                <a:latin typeface="Times New Roman" pitchFamily="18" charset="0"/>
                <a:cs typeface="Times New Roman" pitchFamily="18" charset="0"/>
              </a:rPr>
              <a:t>Control </a:t>
            </a:r>
            <a:r>
              <a:rPr lang="en-US" sz="2800" dirty="0">
                <a:latin typeface="Times New Roman" pitchFamily="18" charset="0"/>
                <a:cs typeface="Times New Roman" pitchFamily="18" charset="0"/>
              </a:rPr>
              <a:t>of infectious </a:t>
            </a:r>
            <a:r>
              <a:rPr lang="en-US" sz="2800" dirty="0" smtClean="0">
                <a:latin typeface="Times New Roman" pitchFamily="18" charset="0"/>
                <a:cs typeface="Times New Roman" pitchFamily="18" charset="0"/>
              </a:rPr>
              <a:t>diseases</a:t>
            </a:r>
          </a:p>
          <a:p>
            <a:pPr>
              <a:lnSpc>
                <a:spcPct val="90000"/>
              </a:lnSpc>
            </a:pPr>
            <a:r>
              <a:rPr lang="en-US" sz="2800" dirty="0" smtClean="0">
                <a:latin typeface="Times New Roman" pitchFamily="18" charset="0"/>
                <a:cs typeface="Times New Roman" pitchFamily="18" charset="0"/>
              </a:rPr>
              <a:t>Decline </a:t>
            </a:r>
            <a:r>
              <a:rPr lang="en-US" sz="2800" dirty="0">
                <a:latin typeface="Times New Roman" pitchFamily="18" charset="0"/>
                <a:cs typeface="Times New Roman" pitchFamily="18" charset="0"/>
              </a:rPr>
              <a:t>in deaths from coronary </a:t>
            </a:r>
            <a:r>
              <a:rPr lang="en-US" sz="2800" dirty="0" smtClean="0">
                <a:latin typeface="Times New Roman" pitchFamily="18" charset="0"/>
                <a:cs typeface="Times New Roman" pitchFamily="18" charset="0"/>
              </a:rPr>
              <a:t>heart</a:t>
            </a:r>
          </a:p>
          <a:p>
            <a:pPr>
              <a:lnSpc>
                <a:spcPct val="90000"/>
              </a:lnSpc>
            </a:pPr>
            <a:r>
              <a:rPr lang="en-US" sz="2800" dirty="0" smtClean="0">
                <a:latin typeface="Times New Roman" pitchFamily="18" charset="0"/>
                <a:cs typeface="Times New Roman" pitchFamily="18" charset="0"/>
              </a:rPr>
              <a:t>disease </a:t>
            </a:r>
            <a:r>
              <a:rPr lang="en-US" sz="2800" dirty="0">
                <a:latin typeface="Times New Roman" pitchFamily="18" charset="0"/>
                <a:cs typeface="Times New Roman" pitchFamily="18" charset="0"/>
              </a:rPr>
              <a:t>and stroke </a:t>
            </a:r>
            <a:endParaRPr lang="en-US" sz="2800" dirty="0" smtClean="0">
              <a:latin typeface="Times New Roman" pitchFamily="18" charset="0"/>
              <a:cs typeface="Times New Roman" pitchFamily="18" charset="0"/>
            </a:endParaRPr>
          </a:p>
          <a:p>
            <a:pPr>
              <a:lnSpc>
                <a:spcPct val="90000"/>
              </a:lnSpc>
            </a:pPr>
            <a:r>
              <a:rPr lang="en-US" sz="2800" dirty="0" smtClean="0">
                <a:latin typeface="Times New Roman" pitchFamily="18" charset="0"/>
                <a:cs typeface="Times New Roman" pitchFamily="18" charset="0"/>
              </a:rPr>
              <a:t>Safer </a:t>
            </a:r>
            <a:r>
              <a:rPr lang="en-US" sz="2800" dirty="0">
                <a:latin typeface="Times New Roman" pitchFamily="18" charset="0"/>
                <a:cs typeface="Times New Roman" pitchFamily="18" charset="0"/>
              </a:rPr>
              <a:t>and healthier foods </a:t>
            </a:r>
            <a:endParaRPr lang="en-US" sz="2800" dirty="0" smtClean="0">
              <a:latin typeface="Times New Roman" pitchFamily="18" charset="0"/>
              <a:cs typeface="Times New Roman" pitchFamily="18" charset="0"/>
            </a:endParaRPr>
          </a:p>
          <a:p>
            <a:pPr>
              <a:lnSpc>
                <a:spcPct val="90000"/>
              </a:lnSpc>
            </a:pPr>
            <a:r>
              <a:rPr lang="en-US" sz="2800" dirty="0" smtClean="0">
                <a:latin typeface="Times New Roman" pitchFamily="18" charset="0"/>
                <a:cs typeface="Times New Roman" pitchFamily="18" charset="0"/>
              </a:rPr>
              <a:t>Healthier </a:t>
            </a:r>
            <a:r>
              <a:rPr lang="en-US" sz="2800" dirty="0">
                <a:latin typeface="Times New Roman" pitchFamily="18" charset="0"/>
                <a:cs typeface="Times New Roman" pitchFamily="18" charset="0"/>
              </a:rPr>
              <a:t>mothers and babies </a:t>
            </a:r>
            <a:endParaRPr lang="en-US" sz="2800" dirty="0" smtClean="0">
              <a:latin typeface="Times New Roman" pitchFamily="18" charset="0"/>
              <a:cs typeface="Times New Roman" pitchFamily="18" charset="0"/>
            </a:endParaRPr>
          </a:p>
          <a:p>
            <a:pPr>
              <a:lnSpc>
                <a:spcPct val="90000"/>
              </a:lnSpc>
            </a:pPr>
            <a:r>
              <a:rPr lang="en-US" sz="2800" dirty="0" smtClean="0">
                <a:latin typeface="Times New Roman" pitchFamily="18" charset="0"/>
                <a:cs typeface="Times New Roman" pitchFamily="18" charset="0"/>
              </a:rPr>
              <a:t>Family </a:t>
            </a:r>
            <a:r>
              <a:rPr lang="en-US" sz="2800" dirty="0">
                <a:latin typeface="Times New Roman" pitchFamily="18" charset="0"/>
                <a:cs typeface="Times New Roman" pitchFamily="18" charset="0"/>
              </a:rPr>
              <a:t>planning </a:t>
            </a:r>
            <a:br>
              <a:rPr lang="en-US" sz="2800" dirty="0">
                <a:latin typeface="Times New Roman" pitchFamily="18" charset="0"/>
                <a:cs typeface="Times New Roman" pitchFamily="18" charset="0"/>
              </a:rPr>
            </a:br>
            <a:endParaRPr lang="en-US" sz="2800" dirty="0">
              <a:latin typeface="Times New Roman" pitchFamily="18" charset="0"/>
              <a:cs typeface="Times New Roman" pitchFamily="18" charset="0"/>
            </a:endParaRPr>
          </a:p>
          <a:p>
            <a:pPr marL="609600" indent="-609600">
              <a:lnSpc>
                <a:spcPct val="90000"/>
              </a:lnSpc>
              <a:buFontTx/>
              <a:buNone/>
            </a:pPr>
            <a:endParaRPr lang="en-US" sz="2800" dirty="0">
              <a:latin typeface="Times New Roman" pitchFamily="18" charset="0"/>
              <a:cs typeface="Times New Roman" pitchFamily="18" charset="0"/>
            </a:endParaRPr>
          </a:p>
          <a:p>
            <a:pPr marL="609600" indent="-609600">
              <a:lnSpc>
                <a:spcPct val="90000"/>
              </a:lnSpc>
            </a:pPr>
            <a:endParaRPr lang="en-US" sz="2800" dirty="0">
              <a:latin typeface="Times New Roman" pitchFamily="18" charset="0"/>
              <a:cs typeface="Times New Roman" pitchFamily="18" charset="0"/>
            </a:endParaRPr>
          </a:p>
        </p:txBody>
      </p:sp>
      <p:sp>
        <p:nvSpPr>
          <p:cNvPr id="10242" name="Rectangle 2"/>
          <p:cNvSpPr>
            <a:spLocks noGrp="1" noChangeArrowheads="1"/>
          </p:cNvSpPr>
          <p:nvPr>
            <p:ph type="title"/>
          </p:nvPr>
        </p:nvSpPr>
        <p:spPr>
          <a:xfrm>
            <a:off x="685800" y="457200"/>
            <a:ext cx="7756263" cy="1054250"/>
          </a:xfrm>
        </p:spPr>
        <p:txBody>
          <a:bodyPr/>
          <a:lstStyle/>
          <a:p>
            <a:r>
              <a:rPr lang="en-US" dirty="0" smtClean="0">
                <a:latin typeface="Times New Roman" pitchFamily="18" charset="0"/>
                <a:cs typeface="Times New Roman" pitchFamily="18" charset="0"/>
              </a:rPr>
              <a:t>Maintenance of Public Health</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961253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p:txBody>
          <a:bodyPr/>
          <a:lstStyle/>
          <a:p>
            <a:pPr>
              <a:lnSpc>
                <a:spcPct val="90000"/>
              </a:lnSpc>
            </a:pPr>
            <a:r>
              <a:rPr lang="en-US" sz="2000" dirty="0">
                <a:latin typeface="Times New Roman" pitchFamily="18" charset="0"/>
                <a:cs typeface="Times New Roman" pitchFamily="18" charset="0"/>
              </a:rPr>
              <a:t>The Age of Industrialization</a:t>
            </a:r>
          </a:p>
          <a:p>
            <a:pPr>
              <a:lnSpc>
                <a:spcPct val="90000"/>
              </a:lnSpc>
            </a:pPr>
            <a:r>
              <a:rPr lang="en-US" sz="2000" dirty="0">
                <a:latin typeface="Times New Roman" pitchFamily="18" charset="0"/>
                <a:cs typeface="Times New Roman" pitchFamily="18" charset="0"/>
              </a:rPr>
              <a:t>People moved from the farms to the cities</a:t>
            </a:r>
          </a:p>
          <a:p>
            <a:pPr>
              <a:lnSpc>
                <a:spcPct val="90000"/>
              </a:lnSpc>
            </a:pPr>
            <a:r>
              <a:rPr lang="en-US" sz="2000" dirty="0">
                <a:latin typeface="Times New Roman" pitchFamily="18" charset="0"/>
                <a:cs typeface="Times New Roman" pitchFamily="18" charset="0"/>
              </a:rPr>
              <a:t>Small pox inoculations - Lady Mary </a:t>
            </a:r>
            <a:r>
              <a:rPr lang="en-US" sz="2000" dirty="0" err="1">
                <a:latin typeface="Times New Roman" pitchFamily="18" charset="0"/>
                <a:cs typeface="Times New Roman" pitchFamily="18" charset="0"/>
              </a:rPr>
              <a:t>Wortley</a:t>
            </a:r>
            <a:r>
              <a:rPr lang="en-US" sz="2000" dirty="0">
                <a:latin typeface="Times New Roman" pitchFamily="18" charset="0"/>
                <a:cs typeface="Times New Roman" pitchFamily="18" charset="0"/>
              </a:rPr>
              <a:t> Montagu</a:t>
            </a:r>
          </a:p>
          <a:p>
            <a:pPr>
              <a:lnSpc>
                <a:spcPct val="90000"/>
              </a:lnSpc>
            </a:pPr>
            <a:r>
              <a:rPr lang="en-US" sz="2000" dirty="0">
                <a:latin typeface="Times New Roman" pitchFamily="18" charset="0"/>
                <a:cs typeface="Times New Roman" pitchFamily="18" charset="0"/>
              </a:rPr>
              <a:t>Development of the smallpox vaccine - Edward Jenner</a:t>
            </a:r>
          </a:p>
          <a:p>
            <a:pPr>
              <a:lnSpc>
                <a:spcPct val="90000"/>
              </a:lnSpc>
            </a:pPr>
            <a:r>
              <a:rPr lang="en-US" sz="2000" dirty="0">
                <a:latin typeface="Times New Roman" pitchFamily="18" charset="0"/>
                <a:cs typeface="Times New Roman" pitchFamily="18" charset="0"/>
              </a:rPr>
              <a:t>Introduction of epidemiology – John Snow</a:t>
            </a:r>
          </a:p>
          <a:p>
            <a:pPr>
              <a:lnSpc>
                <a:spcPct val="90000"/>
              </a:lnSpc>
            </a:pPr>
            <a:r>
              <a:rPr lang="en-US" sz="2000" dirty="0">
                <a:latin typeface="Times New Roman" pitchFamily="18" charset="0"/>
                <a:cs typeface="Times New Roman" pitchFamily="18" charset="0"/>
              </a:rPr>
              <a:t>The Germ Theory of Disease - Louis Pasteur </a:t>
            </a:r>
          </a:p>
          <a:p>
            <a:pPr>
              <a:lnSpc>
                <a:spcPct val="90000"/>
              </a:lnSpc>
            </a:pPr>
            <a:r>
              <a:rPr lang="en-US" sz="2000" dirty="0">
                <a:latin typeface="Times New Roman" pitchFamily="18" charset="0"/>
                <a:cs typeface="Times New Roman" pitchFamily="18" charset="0"/>
              </a:rPr>
              <a:t>The four postulates of infectious disease – Robert Koch</a:t>
            </a:r>
          </a:p>
          <a:p>
            <a:pPr>
              <a:lnSpc>
                <a:spcPct val="90000"/>
              </a:lnSpc>
            </a:pPr>
            <a:r>
              <a:rPr lang="en-US" sz="2000" dirty="0">
                <a:latin typeface="Times New Roman" pitchFamily="18" charset="0"/>
                <a:cs typeface="Times New Roman" pitchFamily="18" charset="0"/>
              </a:rPr>
              <a:t>The unhealthy conditions of New York City tenements – Lillian Wald</a:t>
            </a:r>
          </a:p>
          <a:p>
            <a:pPr>
              <a:lnSpc>
                <a:spcPct val="90000"/>
              </a:lnSpc>
              <a:buFontTx/>
              <a:buNone/>
            </a:pPr>
            <a:endParaRPr lang="en-US" sz="2000" dirty="0">
              <a:latin typeface="Times New Roman" pitchFamily="18" charset="0"/>
              <a:cs typeface="Times New Roman" pitchFamily="18" charset="0"/>
            </a:endParaRPr>
          </a:p>
        </p:txBody>
      </p:sp>
      <p:sp>
        <p:nvSpPr>
          <p:cNvPr id="13314" name="Rectangle 2"/>
          <p:cNvSpPr>
            <a:spLocks noGrp="1" noChangeArrowheads="1"/>
          </p:cNvSpPr>
          <p:nvPr>
            <p:ph type="title"/>
          </p:nvPr>
        </p:nvSpPr>
        <p:spPr/>
        <p:txBody>
          <a:bodyPr>
            <a:normAutofit fontScale="90000"/>
          </a:bodyPr>
          <a:lstStyle/>
          <a:p>
            <a:r>
              <a:rPr lang="en-US" sz="4000" b="1" dirty="0">
                <a:latin typeface="Times New Roman" pitchFamily="18" charset="0"/>
                <a:cs typeface="Times New Roman" pitchFamily="18" charset="0"/>
              </a:rPr>
              <a:t>The Evolving Need for Public Health 1700s-1800s</a:t>
            </a:r>
          </a:p>
        </p:txBody>
      </p:sp>
      <p:pic>
        <p:nvPicPr>
          <p:cNvPr id="13317" name="Picture 5" descr="Lady Mary Wortley Montag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5105400"/>
            <a:ext cx="1289050" cy="1295400"/>
          </a:xfrm>
          <a:prstGeom prst="rect">
            <a:avLst/>
          </a:prstGeom>
          <a:noFill/>
          <a:extLst>
            <a:ext uri="{909E8E84-426E-40DD-AFC4-6F175D3DCCD1}">
              <a14:hiddenFill xmlns:a14="http://schemas.microsoft.com/office/drawing/2010/main">
                <a:solidFill>
                  <a:srgbClr val="FFFFFF"/>
                </a:solidFill>
              </a14:hiddenFill>
            </a:ext>
          </a:extLst>
        </p:spPr>
      </p:pic>
      <p:sp>
        <p:nvSpPr>
          <p:cNvPr id="13318" name="Text Box 6"/>
          <p:cNvSpPr txBox="1">
            <a:spLocks noChangeArrowheads="1"/>
          </p:cNvSpPr>
          <p:nvPr/>
        </p:nvSpPr>
        <p:spPr bwMode="auto">
          <a:xfrm>
            <a:off x="152400" y="6400800"/>
            <a:ext cx="2514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400" dirty="0">
                <a:latin typeface="Times New Roman" pitchFamily="18" charset="0"/>
                <a:cs typeface="Times New Roman" pitchFamily="18" charset="0"/>
              </a:rPr>
              <a:t>Lady Mary </a:t>
            </a:r>
            <a:r>
              <a:rPr lang="en-US" sz="1400" dirty="0" err="1">
                <a:latin typeface="Times New Roman" pitchFamily="18" charset="0"/>
                <a:cs typeface="Times New Roman" pitchFamily="18" charset="0"/>
              </a:rPr>
              <a:t>Wortley</a:t>
            </a:r>
            <a:r>
              <a:rPr lang="en-US" sz="1400" dirty="0">
                <a:latin typeface="Times New Roman" pitchFamily="18" charset="0"/>
                <a:cs typeface="Times New Roman" pitchFamily="18" charset="0"/>
              </a:rPr>
              <a:t> Montagu</a:t>
            </a:r>
          </a:p>
        </p:txBody>
      </p:sp>
      <p:pic>
        <p:nvPicPr>
          <p:cNvPr id="13320" name="Picture 8" descr="Lillian Wal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45021" y="4953000"/>
            <a:ext cx="1071563" cy="1371600"/>
          </a:xfrm>
          <a:prstGeom prst="rect">
            <a:avLst/>
          </a:prstGeom>
          <a:noFill/>
          <a:extLst>
            <a:ext uri="{909E8E84-426E-40DD-AFC4-6F175D3DCCD1}">
              <a14:hiddenFill xmlns:a14="http://schemas.microsoft.com/office/drawing/2010/main">
                <a:solidFill>
                  <a:srgbClr val="FFFFFF"/>
                </a:solidFill>
              </a14:hiddenFill>
            </a:ext>
          </a:extLst>
        </p:spPr>
      </p:pic>
      <p:sp>
        <p:nvSpPr>
          <p:cNvPr id="13321" name="Text Box 9"/>
          <p:cNvSpPr txBox="1">
            <a:spLocks noChangeArrowheads="1"/>
          </p:cNvSpPr>
          <p:nvPr/>
        </p:nvSpPr>
        <p:spPr bwMode="auto">
          <a:xfrm>
            <a:off x="7571202" y="6366681"/>
            <a:ext cx="1219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400" dirty="0">
                <a:latin typeface="Times New Roman" pitchFamily="18" charset="0"/>
                <a:cs typeface="Times New Roman" pitchFamily="18" charset="0"/>
              </a:rPr>
              <a:t>Lillian Wald</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563157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p:txBody>
          <a:bodyPr>
            <a:normAutofit/>
          </a:bodyPr>
          <a:lstStyle/>
          <a:p>
            <a:pPr>
              <a:lnSpc>
                <a:spcPct val="90000"/>
              </a:lnSpc>
            </a:pPr>
            <a:r>
              <a:rPr lang="en-US" sz="2800">
                <a:latin typeface="Times New Roman" pitchFamily="18" charset="0"/>
                <a:cs typeface="Times New Roman" pitchFamily="18" charset="0"/>
              </a:rPr>
              <a:t>1918 Influenza Pandemic</a:t>
            </a:r>
          </a:p>
          <a:p>
            <a:pPr>
              <a:lnSpc>
                <a:spcPct val="90000"/>
              </a:lnSpc>
            </a:pPr>
            <a:r>
              <a:rPr lang="en-US" sz="2800">
                <a:latin typeface="Times New Roman" pitchFamily="18" charset="0"/>
                <a:cs typeface="Times New Roman" pitchFamily="18" charset="0"/>
              </a:rPr>
              <a:t>In 1964, the U.S. Surgeon General report on cigarette smoking and its connection with cancer</a:t>
            </a:r>
          </a:p>
          <a:p>
            <a:pPr>
              <a:lnSpc>
                <a:spcPct val="90000"/>
              </a:lnSpc>
            </a:pPr>
            <a:r>
              <a:rPr lang="en-US" sz="2800">
                <a:latin typeface="Times New Roman" pitchFamily="18" charset="0"/>
                <a:cs typeface="Times New Roman" pitchFamily="18" charset="0"/>
              </a:rPr>
              <a:t>In 1981, the HIV-AIDS virus was first recognized</a:t>
            </a:r>
          </a:p>
          <a:p>
            <a:pPr>
              <a:lnSpc>
                <a:spcPct val="90000"/>
              </a:lnSpc>
            </a:pPr>
            <a:r>
              <a:rPr lang="en-US" sz="2800">
                <a:latin typeface="Times New Roman" pitchFamily="18" charset="0"/>
                <a:cs typeface="Times New Roman" pitchFamily="18" charset="0"/>
              </a:rPr>
              <a:t>In 1990, as awareness of the relationship between diet and disease increased</a:t>
            </a:r>
          </a:p>
          <a:p>
            <a:pPr>
              <a:lnSpc>
                <a:spcPct val="90000"/>
              </a:lnSpc>
            </a:pPr>
            <a:r>
              <a:rPr lang="en-US" sz="2800">
                <a:latin typeface="Times New Roman" pitchFamily="18" charset="0"/>
                <a:cs typeface="Times New Roman" pitchFamily="18" charset="0"/>
              </a:rPr>
              <a:t>In 2001, the threat of bioterrorism</a:t>
            </a:r>
          </a:p>
        </p:txBody>
      </p:sp>
      <p:sp>
        <p:nvSpPr>
          <p:cNvPr id="17410" name="Rectangle 2"/>
          <p:cNvSpPr>
            <a:spLocks noGrp="1" noChangeArrowheads="1"/>
          </p:cNvSpPr>
          <p:nvPr>
            <p:ph type="title"/>
          </p:nvPr>
        </p:nvSpPr>
        <p:spPr/>
        <p:txBody>
          <a:bodyPr>
            <a:normAutofit fontScale="90000"/>
          </a:bodyPr>
          <a:lstStyle/>
          <a:p>
            <a:r>
              <a:rPr lang="en-US" sz="3200" b="1" dirty="0">
                <a:latin typeface="Times New Roman" pitchFamily="18" charset="0"/>
                <a:cs typeface="Times New Roman" pitchFamily="18" charset="0"/>
              </a:rPr>
              <a:t>The Evolving Need for Public Health 1900s to the Present</a:t>
            </a:r>
          </a:p>
        </p:txBody>
      </p:sp>
    </p:spTree>
    <p:extLst>
      <p:ext uri="{BB962C8B-B14F-4D97-AF65-F5344CB8AC3E}">
        <p14:creationId xmlns:p14="http://schemas.microsoft.com/office/powerpoint/2010/main" val="17492740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p:txBody>
          <a:bodyPr>
            <a:normAutofit lnSpcReduction="10000"/>
          </a:bodyPr>
          <a:lstStyle/>
          <a:p>
            <a:pPr algn="just">
              <a:lnSpc>
                <a:spcPct val="80000"/>
              </a:lnSpc>
            </a:pPr>
            <a:r>
              <a:rPr lang="en-US" sz="2800" dirty="0">
                <a:latin typeface="Times New Roman" pitchFamily="18" charset="0"/>
                <a:cs typeface="Times New Roman" pitchFamily="18" charset="0"/>
              </a:rPr>
              <a:t>“Old” infectious diseases, such as tuberculosis, rear their ugly heads with new, more virulent strains, </a:t>
            </a:r>
          </a:p>
          <a:p>
            <a:pPr algn="just">
              <a:lnSpc>
                <a:spcPct val="80000"/>
              </a:lnSpc>
            </a:pPr>
            <a:r>
              <a:rPr lang="en-US" sz="2800" dirty="0">
                <a:latin typeface="Times New Roman" pitchFamily="18" charset="0"/>
                <a:cs typeface="Times New Roman" pitchFamily="18" charset="0"/>
              </a:rPr>
              <a:t>“Newer” diseases, such as West Nile virus and Severe Acute Respiratory Syndrome (SARS), have emerged. </a:t>
            </a:r>
          </a:p>
          <a:p>
            <a:pPr algn="just">
              <a:lnSpc>
                <a:spcPct val="80000"/>
              </a:lnSpc>
            </a:pPr>
            <a:r>
              <a:rPr lang="en-US" sz="2800" dirty="0">
                <a:latin typeface="Times New Roman" pitchFamily="18" charset="0"/>
                <a:cs typeface="Times New Roman" pitchFamily="18" charset="0"/>
              </a:rPr>
              <a:t>Infectious agents can travel faster – and farther – than ever before</a:t>
            </a:r>
          </a:p>
          <a:p>
            <a:pPr algn="just">
              <a:lnSpc>
                <a:spcPct val="80000"/>
              </a:lnSpc>
            </a:pPr>
            <a:r>
              <a:rPr lang="en-US" sz="2800" dirty="0">
                <a:latin typeface="Times New Roman" pitchFamily="18" charset="0"/>
                <a:cs typeface="Times New Roman" pitchFamily="18" charset="0"/>
              </a:rPr>
              <a:t>“Chronic” conditions, such as diabetes, heart disease, cancer and obesity, have become the leading causes of death and disability.</a:t>
            </a:r>
          </a:p>
          <a:p>
            <a:pPr algn="just">
              <a:lnSpc>
                <a:spcPct val="80000"/>
              </a:lnSpc>
            </a:pPr>
            <a:endParaRPr lang="en-US" sz="2800" dirty="0">
              <a:latin typeface="Times New Roman" pitchFamily="18" charset="0"/>
              <a:cs typeface="Times New Roman" pitchFamily="18" charset="0"/>
            </a:endParaRPr>
          </a:p>
        </p:txBody>
      </p:sp>
      <p:sp>
        <p:nvSpPr>
          <p:cNvPr id="26626" name="Rectangle 2"/>
          <p:cNvSpPr>
            <a:spLocks noGrp="1" noChangeArrowheads="1"/>
          </p:cNvSpPr>
          <p:nvPr>
            <p:ph type="title"/>
          </p:nvPr>
        </p:nvSpPr>
        <p:spPr/>
        <p:txBody>
          <a:bodyPr/>
          <a:lstStyle/>
          <a:p>
            <a:r>
              <a:rPr lang="en-US" dirty="0">
                <a:latin typeface="Times New Roman" pitchFamily="18" charset="0"/>
                <a:cs typeface="Times New Roman" pitchFamily="18" charset="0"/>
              </a:rPr>
              <a:t>Public Health Today </a:t>
            </a:r>
          </a:p>
        </p:txBody>
      </p:sp>
    </p:spTree>
    <p:extLst>
      <p:ext uri="{BB962C8B-B14F-4D97-AF65-F5344CB8AC3E}">
        <p14:creationId xmlns:p14="http://schemas.microsoft.com/office/powerpoint/2010/main" val="3091671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p:txBody>
          <a:bodyPr/>
          <a:lstStyle/>
          <a:p>
            <a:r>
              <a:rPr lang="en-US" dirty="0">
                <a:latin typeface="Times New Roman" pitchFamily="18" charset="0"/>
                <a:cs typeface="Times New Roman" pitchFamily="18" charset="0"/>
              </a:rPr>
              <a:t>The anthrax crisis of 2001</a:t>
            </a:r>
          </a:p>
          <a:p>
            <a:r>
              <a:rPr lang="en-US" dirty="0">
                <a:latin typeface="Times New Roman" pitchFamily="18" charset="0"/>
                <a:cs typeface="Times New Roman" pitchFamily="18" charset="0"/>
              </a:rPr>
              <a:t>Sudden Acute Respiratory Syndrome (SARS)</a:t>
            </a:r>
          </a:p>
          <a:p>
            <a:r>
              <a:rPr lang="en-US" dirty="0">
                <a:latin typeface="Times New Roman" pitchFamily="18" charset="0"/>
                <a:cs typeface="Times New Roman" pitchFamily="18" charset="0"/>
              </a:rPr>
              <a:t>Monkey virus</a:t>
            </a:r>
          </a:p>
        </p:txBody>
      </p:sp>
      <p:sp>
        <p:nvSpPr>
          <p:cNvPr id="28674" name="Rectangle 2"/>
          <p:cNvSpPr>
            <a:spLocks noGrp="1" noChangeArrowheads="1"/>
          </p:cNvSpPr>
          <p:nvPr>
            <p:ph type="title"/>
          </p:nvPr>
        </p:nvSpPr>
        <p:spPr/>
        <p:txBody>
          <a:bodyPr/>
          <a:lstStyle/>
          <a:p>
            <a:r>
              <a:rPr lang="en-US" sz="4000" b="1" dirty="0">
                <a:latin typeface="Times New Roman" pitchFamily="18" charset="0"/>
                <a:cs typeface="Times New Roman" pitchFamily="18" charset="0"/>
              </a:rPr>
              <a:t>Public Health Today (Continued)</a:t>
            </a:r>
          </a:p>
        </p:txBody>
      </p:sp>
      <p:pic>
        <p:nvPicPr>
          <p:cNvPr id="28678" name="Picture 6" descr="Deborah Cannon, SARS Research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3082925"/>
            <a:ext cx="3390900" cy="220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675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p:txBody>
          <a:bodyPr/>
          <a:lstStyle/>
          <a:p>
            <a:pPr>
              <a:lnSpc>
                <a:spcPct val="90000"/>
              </a:lnSpc>
            </a:pPr>
            <a:r>
              <a:rPr lang="en-US" b="1" dirty="0">
                <a:latin typeface="Times New Roman" pitchFamily="18" charset="0"/>
                <a:cs typeface="Times New Roman" pitchFamily="18" charset="0"/>
              </a:rPr>
              <a:t>Goal 1: Increase quality and years of healthy life</a:t>
            </a:r>
          </a:p>
          <a:p>
            <a:pPr>
              <a:lnSpc>
                <a:spcPct val="90000"/>
              </a:lnSpc>
              <a:buFontTx/>
              <a:buNone/>
            </a:pPr>
            <a:r>
              <a:rPr lang="en-US" dirty="0">
                <a:latin typeface="Times New Roman" pitchFamily="18" charset="0"/>
                <a:cs typeface="Times New Roman" pitchFamily="18" charset="0"/>
              </a:rPr>
              <a:t>	Help individuals of all ages to increase life expectancy and improve their quality of life.</a:t>
            </a:r>
          </a:p>
          <a:p>
            <a:pPr>
              <a:lnSpc>
                <a:spcPct val="90000"/>
              </a:lnSpc>
            </a:pPr>
            <a:r>
              <a:rPr lang="en-US" b="1" dirty="0">
                <a:latin typeface="Times New Roman" pitchFamily="18" charset="0"/>
                <a:cs typeface="Times New Roman" pitchFamily="18" charset="0"/>
              </a:rPr>
              <a:t>Goal 2: Eliminate health disparities</a:t>
            </a:r>
          </a:p>
          <a:p>
            <a:pPr>
              <a:lnSpc>
                <a:spcPct val="90000"/>
              </a:lnSpc>
              <a:buFontTx/>
              <a:buNone/>
            </a:pPr>
            <a:r>
              <a:rPr lang="en-US" dirty="0">
                <a:latin typeface="Times New Roman" pitchFamily="18" charset="0"/>
                <a:cs typeface="Times New Roman" pitchFamily="18" charset="0"/>
              </a:rPr>
              <a:t>	Help our nation eliminate health disparities among different segments of our population.</a:t>
            </a:r>
          </a:p>
        </p:txBody>
      </p:sp>
      <p:sp>
        <p:nvSpPr>
          <p:cNvPr id="32770" name="Rectangle 2"/>
          <p:cNvSpPr>
            <a:spLocks noGrp="1" noChangeArrowheads="1"/>
          </p:cNvSpPr>
          <p:nvPr>
            <p:ph type="title"/>
          </p:nvPr>
        </p:nvSpPr>
        <p:spPr/>
        <p:txBody>
          <a:bodyPr/>
          <a:lstStyle/>
          <a:p>
            <a:r>
              <a:rPr lang="en-US" dirty="0">
                <a:latin typeface="Times New Roman" pitchFamily="18" charset="0"/>
                <a:cs typeface="Times New Roman" pitchFamily="18" charset="0"/>
              </a:rPr>
              <a:t>Goals of Healthy People </a:t>
            </a:r>
            <a:r>
              <a:rPr lang="en-US" dirty="0" smtClean="0">
                <a:latin typeface="Times New Roman" pitchFamily="18" charset="0"/>
                <a:cs typeface="Times New Roman" pitchFamily="18" charset="0"/>
              </a:rPr>
              <a:t>2010</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2272567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p:txBody>
          <a:bodyPr>
            <a:normAutofit lnSpcReduction="10000"/>
          </a:bodyPr>
          <a:lstStyle/>
          <a:p>
            <a:pPr>
              <a:lnSpc>
                <a:spcPct val="80000"/>
              </a:lnSpc>
            </a:pPr>
            <a:r>
              <a:rPr lang="en-US" sz="2800" dirty="0">
                <a:latin typeface="Times New Roman" pitchFamily="18" charset="0"/>
                <a:cs typeface="Times New Roman" pitchFamily="18" charset="0"/>
              </a:rPr>
              <a:t>Physical Activity  </a:t>
            </a:r>
          </a:p>
          <a:p>
            <a:pPr>
              <a:lnSpc>
                <a:spcPct val="80000"/>
              </a:lnSpc>
            </a:pPr>
            <a:r>
              <a:rPr lang="en-US" sz="2800" dirty="0">
                <a:latin typeface="Times New Roman" pitchFamily="18" charset="0"/>
                <a:cs typeface="Times New Roman" pitchFamily="18" charset="0"/>
              </a:rPr>
              <a:t>Overweight and Obesity  </a:t>
            </a:r>
          </a:p>
          <a:p>
            <a:pPr>
              <a:lnSpc>
                <a:spcPct val="80000"/>
              </a:lnSpc>
            </a:pPr>
            <a:r>
              <a:rPr lang="en-US" sz="2800" dirty="0">
                <a:latin typeface="Times New Roman" pitchFamily="18" charset="0"/>
                <a:cs typeface="Times New Roman" pitchFamily="18" charset="0"/>
              </a:rPr>
              <a:t>Tobacco Use  </a:t>
            </a:r>
          </a:p>
          <a:p>
            <a:pPr>
              <a:lnSpc>
                <a:spcPct val="80000"/>
              </a:lnSpc>
            </a:pPr>
            <a:r>
              <a:rPr lang="en-US" sz="2800" dirty="0">
                <a:latin typeface="Times New Roman" pitchFamily="18" charset="0"/>
                <a:cs typeface="Times New Roman" pitchFamily="18" charset="0"/>
              </a:rPr>
              <a:t>Substance Abuse  </a:t>
            </a:r>
          </a:p>
          <a:p>
            <a:pPr>
              <a:lnSpc>
                <a:spcPct val="80000"/>
              </a:lnSpc>
            </a:pPr>
            <a:r>
              <a:rPr lang="en-US" sz="2800" dirty="0">
                <a:latin typeface="Times New Roman" pitchFamily="18" charset="0"/>
                <a:cs typeface="Times New Roman" pitchFamily="18" charset="0"/>
              </a:rPr>
              <a:t>Responsible Sexual Behavior  </a:t>
            </a:r>
          </a:p>
          <a:p>
            <a:pPr>
              <a:lnSpc>
                <a:spcPct val="80000"/>
              </a:lnSpc>
            </a:pPr>
            <a:r>
              <a:rPr lang="en-US" sz="2800" dirty="0">
                <a:latin typeface="Times New Roman" pitchFamily="18" charset="0"/>
                <a:cs typeface="Times New Roman" pitchFamily="18" charset="0"/>
              </a:rPr>
              <a:t>Mental Health  </a:t>
            </a:r>
          </a:p>
          <a:p>
            <a:pPr>
              <a:lnSpc>
                <a:spcPct val="80000"/>
              </a:lnSpc>
            </a:pPr>
            <a:r>
              <a:rPr lang="en-US" sz="2800" dirty="0">
                <a:latin typeface="Times New Roman" pitchFamily="18" charset="0"/>
                <a:cs typeface="Times New Roman" pitchFamily="18" charset="0"/>
              </a:rPr>
              <a:t>Injury and Violence  </a:t>
            </a:r>
          </a:p>
          <a:p>
            <a:pPr>
              <a:lnSpc>
                <a:spcPct val="80000"/>
              </a:lnSpc>
            </a:pPr>
            <a:r>
              <a:rPr lang="en-US" sz="2800" dirty="0">
                <a:latin typeface="Times New Roman" pitchFamily="18" charset="0"/>
                <a:cs typeface="Times New Roman" pitchFamily="18" charset="0"/>
              </a:rPr>
              <a:t>Environmental Quality  </a:t>
            </a:r>
          </a:p>
          <a:p>
            <a:pPr>
              <a:lnSpc>
                <a:spcPct val="80000"/>
              </a:lnSpc>
            </a:pPr>
            <a:r>
              <a:rPr lang="en-US" sz="2800" dirty="0">
                <a:latin typeface="Times New Roman" pitchFamily="18" charset="0"/>
                <a:cs typeface="Times New Roman" pitchFamily="18" charset="0"/>
              </a:rPr>
              <a:t>Immunization  </a:t>
            </a:r>
          </a:p>
          <a:p>
            <a:pPr>
              <a:lnSpc>
                <a:spcPct val="80000"/>
              </a:lnSpc>
            </a:pPr>
            <a:r>
              <a:rPr lang="en-US" sz="2800" dirty="0">
                <a:latin typeface="Times New Roman" pitchFamily="18" charset="0"/>
                <a:cs typeface="Times New Roman" pitchFamily="18" charset="0"/>
              </a:rPr>
              <a:t>Access to Health Care  </a:t>
            </a:r>
            <a:endParaRPr lang="en-US" sz="2800" b="1" dirty="0">
              <a:latin typeface="Times New Roman" pitchFamily="18" charset="0"/>
              <a:cs typeface="Times New Roman" pitchFamily="18" charset="0"/>
            </a:endParaRPr>
          </a:p>
        </p:txBody>
      </p:sp>
      <p:sp>
        <p:nvSpPr>
          <p:cNvPr id="35842" name="Rectangle 2"/>
          <p:cNvSpPr>
            <a:spLocks noGrp="1" noChangeArrowheads="1"/>
          </p:cNvSpPr>
          <p:nvPr>
            <p:ph type="title"/>
          </p:nvPr>
        </p:nvSpPr>
        <p:spPr/>
        <p:txBody>
          <a:bodyPr>
            <a:normAutofit fontScale="90000"/>
          </a:bodyPr>
          <a:lstStyle/>
          <a:p>
            <a:r>
              <a:rPr lang="en-US" sz="4000" b="1" dirty="0">
                <a:latin typeface="Times New Roman" pitchFamily="18" charset="0"/>
                <a:cs typeface="Times New Roman" pitchFamily="18" charset="0"/>
              </a:rPr>
              <a:t>What Are the Leading Health Indicators? (continued)</a:t>
            </a:r>
          </a:p>
        </p:txBody>
      </p:sp>
    </p:spTree>
    <p:extLst>
      <p:ext uri="{BB962C8B-B14F-4D97-AF65-F5344CB8AC3E}">
        <p14:creationId xmlns:p14="http://schemas.microsoft.com/office/powerpoint/2010/main" val="707231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p:txBody>
          <a:bodyPr/>
          <a:lstStyle/>
          <a:p>
            <a:r>
              <a:rPr lang="en-US" dirty="0">
                <a:latin typeface="Times New Roman" pitchFamily="18" charset="0"/>
                <a:cs typeface="Times New Roman" pitchFamily="18" charset="0"/>
              </a:rPr>
              <a:t>Government agencies</a:t>
            </a:r>
          </a:p>
          <a:p>
            <a:pPr lvl="1"/>
            <a:r>
              <a:rPr lang="en-US" dirty="0">
                <a:latin typeface="Times New Roman" pitchFamily="18" charset="0"/>
                <a:cs typeface="Times New Roman" pitchFamily="18" charset="0"/>
              </a:rPr>
              <a:t>federal, </a:t>
            </a:r>
          </a:p>
          <a:p>
            <a:pPr lvl="1"/>
            <a:r>
              <a:rPr lang="en-US" dirty="0">
                <a:latin typeface="Times New Roman" pitchFamily="18" charset="0"/>
                <a:cs typeface="Times New Roman" pitchFamily="18" charset="0"/>
              </a:rPr>
              <a:t>state and </a:t>
            </a:r>
          </a:p>
          <a:p>
            <a:pPr lvl="1"/>
            <a:r>
              <a:rPr lang="en-US" dirty="0">
                <a:latin typeface="Times New Roman" pitchFamily="18" charset="0"/>
                <a:cs typeface="Times New Roman" pitchFamily="18" charset="0"/>
              </a:rPr>
              <a:t>local </a:t>
            </a:r>
          </a:p>
          <a:p>
            <a:r>
              <a:rPr lang="en-US" dirty="0">
                <a:latin typeface="Times New Roman" pitchFamily="18" charset="0"/>
                <a:cs typeface="Times New Roman" pitchFamily="18" charset="0"/>
              </a:rPr>
              <a:t>Non-governmental agencies, such as non-profit organizations. </a:t>
            </a:r>
          </a:p>
          <a:p>
            <a:endParaRPr lang="en-US" dirty="0">
              <a:latin typeface="Times New Roman" pitchFamily="18" charset="0"/>
              <a:cs typeface="Times New Roman" pitchFamily="18" charset="0"/>
            </a:endParaRPr>
          </a:p>
        </p:txBody>
      </p:sp>
      <p:sp>
        <p:nvSpPr>
          <p:cNvPr id="36866" name="Rectangle 2"/>
          <p:cNvSpPr>
            <a:spLocks noGrp="1" noChangeArrowheads="1"/>
          </p:cNvSpPr>
          <p:nvPr>
            <p:ph type="title"/>
          </p:nvPr>
        </p:nvSpPr>
        <p:spPr/>
        <p:txBody>
          <a:bodyPr>
            <a:normAutofit fontScale="90000"/>
          </a:bodyPr>
          <a:lstStyle/>
          <a:p>
            <a:r>
              <a:rPr lang="en-US" sz="4000" b="1">
                <a:latin typeface="Times New Roman" pitchFamily="18" charset="0"/>
                <a:cs typeface="Times New Roman" pitchFamily="18" charset="0"/>
              </a:rPr>
              <a:t>Who is Responsible for the Public’s Health?</a:t>
            </a:r>
          </a:p>
        </p:txBody>
      </p:sp>
    </p:spTree>
    <p:extLst>
      <p:ext uri="{BB962C8B-B14F-4D97-AF65-F5344CB8AC3E}">
        <p14:creationId xmlns:p14="http://schemas.microsoft.com/office/powerpoint/2010/main" val="3766540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148925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IN" dirty="0"/>
              <a:t>The four overarching </a:t>
            </a:r>
            <a:r>
              <a:rPr lang="en-IN" dirty="0" smtClean="0"/>
              <a:t>goals</a:t>
            </a:r>
            <a:r>
              <a:rPr lang="en-US" dirty="0" smtClean="0"/>
              <a:t>:- </a:t>
            </a:r>
          </a:p>
          <a:p>
            <a:pPr lvl="1"/>
            <a:r>
              <a:rPr lang="en-IN" dirty="0" smtClean="0"/>
              <a:t>Attain </a:t>
            </a:r>
            <a:r>
              <a:rPr lang="en-IN" dirty="0"/>
              <a:t>high-quality, longer lives free of preventable disease, disability, injury, and premature </a:t>
            </a:r>
            <a:r>
              <a:rPr lang="en-IN" dirty="0" smtClean="0"/>
              <a:t>death;</a:t>
            </a:r>
          </a:p>
          <a:p>
            <a:pPr lvl="1"/>
            <a:r>
              <a:rPr lang="en-IN" dirty="0" smtClean="0"/>
              <a:t>Achieve </a:t>
            </a:r>
            <a:r>
              <a:rPr lang="en-IN" dirty="0"/>
              <a:t>health equity, eliminate disparities, and improve the health of all </a:t>
            </a:r>
            <a:r>
              <a:rPr lang="en-IN" dirty="0" smtClean="0"/>
              <a:t>groups;</a:t>
            </a:r>
            <a:endParaRPr lang="en-US" dirty="0"/>
          </a:p>
          <a:p>
            <a:pPr lvl="1"/>
            <a:r>
              <a:rPr lang="en-IN" dirty="0" smtClean="0"/>
              <a:t>Create </a:t>
            </a:r>
            <a:r>
              <a:rPr lang="en-IN" dirty="0"/>
              <a:t>social and physical environments that promote good health for all; </a:t>
            </a:r>
            <a:r>
              <a:rPr lang="en-IN" dirty="0" smtClean="0"/>
              <a:t>and</a:t>
            </a:r>
            <a:endParaRPr lang="en-US" dirty="0"/>
          </a:p>
          <a:p>
            <a:pPr lvl="1"/>
            <a:r>
              <a:rPr lang="en-IN" dirty="0" smtClean="0"/>
              <a:t>Promote </a:t>
            </a:r>
            <a:r>
              <a:rPr lang="en-IN" dirty="0"/>
              <a:t>quality of life, healthy development, and healthy </a:t>
            </a:r>
            <a:r>
              <a:rPr lang="en-IN" dirty="0" err="1"/>
              <a:t>behaviors</a:t>
            </a:r>
            <a:r>
              <a:rPr lang="en-IN" dirty="0"/>
              <a:t> across all life stages</a:t>
            </a:r>
            <a:endParaRPr lang="en-US" dirty="0"/>
          </a:p>
        </p:txBody>
      </p:sp>
      <p:sp>
        <p:nvSpPr>
          <p:cNvPr id="3" name="Title 2"/>
          <p:cNvSpPr>
            <a:spLocks noGrp="1"/>
          </p:cNvSpPr>
          <p:nvPr>
            <p:ph type="title"/>
          </p:nvPr>
        </p:nvSpPr>
        <p:spPr/>
        <p:txBody>
          <a:bodyPr/>
          <a:lstStyle/>
          <a:p>
            <a:r>
              <a:rPr lang="en-IN" dirty="0"/>
              <a:t>Healthy People 2020</a:t>
            </a:r>
            <a:endParaRPr lang="en-US" dirty="0"/>
          </a:p>
        </p:txBody>
      </p:sp>
    </p:spTree>
    <p:extLst>
      <p:ext uri="{BB962C8B-B14F-4D97-AF65-F5344CB8AC3E}">
        <p14:creationId xmlns:p14="http://schemas.microsoft.com/office/powerpoint/2010/main" val="19086523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IN" dirty="0"/>
              <a:t>The Leading Health Indicators are composed of 26 indicators organized under 12 topics.  The Healthy People 2020 Leading Health Indicators are</a:t>
            </a:r>
            <a:r>
              <a:rPr lang="en-IN" dirty="0" smtClean="0"/>
              <a:t>:</a:t>
            </a:r>
          </a:p>
          <a:p>
            <a:pPr fontAlgn="base"/>
            <a:r>
              <a:rPr lang="en-US" b="1" dirty="0"/>
              <a:t>Access to Health </a:t>
            </a:r>
            <a:r>
              <a:rPr lang="en-US" b="1" dirty="0" smtClean="0"/>
              <a:t>Services</a:t>
            </a:r>
          </a:p>
          <a:p>
            <a:pPr lvl="1" fontAlgn="base"/>
            <a:r>
              <a:rPr lang="en-IN" dirty="0" smtClean="0"/>
              <a:t>Persons </a:t>
            </a:r>
            <a:r>
              <a:rPr lang="en-IN" dirty="0"/>
              <a:t>with medical insurance (AHS-1.1)</a:t>
            </a:r>
          </a:p>
          <a:p>
            <a:pPr lvl="1" fontAlgn="base"/>
            <a:r>
              <a:rPr lang="en-IN" dirty="0"/>
              <a:t>Persons with a usual primary care provider (</a:t>
            </a:r>
            <a:r>
              <a:rPr lang="en-IN" dirty="0" smtClean="0"/>
              <a:t>AHS-3)</a:t>
            </a:r>
            <a:endParaRPr lang="en-US" b="1" dirty="0"/>
          </a:p>
          <a:p>
            <a:pPr marL="411480" lvl="1" indent="0" fontAlgn="base">
              <a:buNone/>
            </a:pPr>
            <a:endParaRPr lang="en-IN" dirty="0" smtClean="0"/>
          </a:p>
        </p:txBody>
      </p:sp>
      <p:sp>
        <p:nvSpPr>
          <p:cNvPr id="3" name="Title 2"/>
          <p:cNvSpPr>
            <a:spLocks noGrp="1"/>
          </p:cNvSpPr>
          <p:nvPr>
            <p:ph type="title"/>
          </p:nvPr>
        </p:nvSpPr>
        <p:spPr/>
        <p:txBody>
          <a:bodyPr/>
          <a:lstStyle/>
          <a:p>
            <a:r>
              <a:rPr lang="en-US" b="1" dirty="0"/>
              <a:t>2020 LHI </a:t>
            </a:r>
            <a:r>
              <a:rPr lang="en-US" b="1" dirty="0" smtClean="0"/>
              <a:t>Topics</a:t>
            </a:r>
            <a:endParaRPr lang="en-US" dirty="0"/>
          </a:p>
        </p:txBody>
      </p:sp>
    </p:spTree>
    <p:extLst>
      <p:ext uri="{BB962C8B-B14F-4D97-AF65-F5344CB8AC3E}">
        <p14:creationId xmlns:p14="http://schemas.microsoft.com/office/powerpoint/2010/main" val="37903665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fontAlgn="base"/>
            <a:r>
              <a:rPr lang="en-US" b="1" dirty="0"/>
              <a:t>Clinical Preventive </a:t>
            </a:r>
            <a:r>
              <a:rPr lang="en-US" b="1" dirty="0" smtClean="0"/>
              <a:t>Services</a:t>
            </a:r>
          </a:p>
          <a:p>
            <a:pPr lvl="1" algn="just" fontAlgn="base"/>
            <a:r>
              <a:rPr lang="en-IN" dirty="0" smtClean="0"/>
              <a:t>Adults </a:t>
            </a:r>
            <a:r>
              <a:rPr lang="en-IN" dirty="0"/>
              <a:t>who receive a colorectal cancer screening based on the most recent guidelines (C-16)</a:t>
            </a:r>
          </a:p>
          <a:p>
            <a:pPr lvl="1" algn="just" fontAlgn="base"/>
            <a:r>
              <a:rPr lang="en-IN" dirty="0"/>
              <a:t>Adults with hypertension whose blood pressure is under control (HDS-12)</a:t>
            </a:r>
          </a:p>
          <a:p>
            <a:pPr lvl="1" algn="just" fontAlgn="base"/>
            <a:r>
              <a:rPr lang="en-IN" dirty="0"/>
              <a:t>Persons with diagnosed diabetes whose A1c value is &gt;9 </a:t>
            </a:r>
            <a:r>
              <a:rPr lang="en-IN" dirty="0" err="1"/>
              <a:t>percent</a:t>
            </a:r>
            <a:r>
              <a:rPr lang="en-IN" dirty="0"/>
              <a:t> (D-5.1)</a:t>
            </a:r>
          </a:p>
          <a:p>
            <a:pPr lvl="1" algn="just" fontAlgn="base"/>
            <a:r>
              <a:rPr lang="en-IN" dirty="0"/>
              <a:t>Children aged 19 to 35 months who receive the recommended doses of </a:t>
            </a:r>
            <a:r>
              <a:rPr lang="en-IN" dirty="0" err="1"/>
              <a:t>DTaP</a:t>
            </a:r>
            <a:r>
              <a:rPr lang="en-IN" dirty="0"/>
              <a:t>, polio, MMR, </a:t>
            </a:r>
            <a:r>
              <a:rPr lang="en-IN" dirty="0" err="1"/>
              <a:t>Hib</a:t>
            </a:r>
            <a:r>
              <a:rPr lang="en-IN" dirty="0"/>
              <a:t>, hepatitis B, varicella, and PCV vaccines (IID-8)</a:t>
            </a:r>
          </a:p>
          <a:p>
            <a:pPr algn="just"/>
            <a:endParaRPr lang="en-US" dirty="0"/>
          </a:p>
        </p:txBody>
      </p:sp>
    </p:spTree>
    <p:extLst>
      <p:ext uri="{BB962C8B-B14F-4D97-AF65-F5344CB8AC3E}">
        <p14:creationId xmlns:p14="http://schemas.microsoft.com/office/powerpoint/2010/main" val="13588370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a:t>Environmental </a:t>
            </a:r>
            <a:r>
              <a:rPr lang="en-US" b="1" dirty="0" smtClean="0"/>
              <a:t>Quality</a:t>
            </a:r>
          </a:p>
          <a:p>
            <a:pPr lvl="1" algn="just" fontAlgn="base"/>
            <a:r>
              <a:rPr lang="en-IN" dirty="0"/>
              <a:t>Air Quality Index (AQI) exceeding 100 (EH-1)</a:t>
            </a:r>
          </a:p>
          <a:p>
            <a:pPr lvl="1" algn="just" fontAlgn="base"/>
            <a:r>
              <a:rPr lang="en-IN" dirty="0"/>
              <a:t>Children exposed to </a:t>
            </a:r>
            <a:r>
              <a:rPr lang="en-IN" dirty="0" err="1"/>
              <a:t>secondhand</a:t>
            </a:r>
            <a:r>
              <a:rPr lang="en-IN" dirty="0"/>
              <a:t> smoke (TU-11.1)</a:t>
            </a:r>
          </a:p>
          <a:p>
            <a:pPr algn="just"/>
            <a:r>
              <a:rPr lang="en-US" b="1" dirty="0"/>
              <a:t>Injury and </a:t>
            </a:r>
            <a:r>
              <a:rPr lang="en-US" b="1" dirty="0" smtClean="0"/>
              <a:t>Violence</a:t>
            </a:r>
          </a:p>
          <a:p>
            <a:pPr lvl="1" algn="just" fontAlgn="base"/>
            <a:r>
              <a:rPr lang="en-US" dirty="0"/>
              <a:t>Fatal injuries (IVP-1.1)</a:t>
            </a:r>
          </a:p>
          <a:p>
            <a:pPr lvl="1" algn="just" fontAlgn="base"/>
            <a:r>
              <a:rPr lang="en-US" dirty="0"/>
              <a:t>Homicides (IVP-29)</a:t>
            </a:r>
          </a:p>
          <a:p>
            <a:pPr algn="just"/>
            <a:r>
              <a:rPr lang="en-IN" b="1" dirty="0" smtClean="0"/>
              <a:t>Maternal, Infant, and Child Health</a:t>
            </a:r>
          </a:p>
          <a:p>
            <a:pPr lvl="1" algn="just" fontAlgn="base"/>
            <a:r>
              <a:rPr lang="en-IN" dirty="0" smtClean="0"/>
              <a:t>All </a:t>
            </a:r>
            <a:r>
              <a:rPr lang="en-IN" dirty="0"/>
              <a:t>Infant deaths (MICH-1.3)</a:t>
            </a:r>
          </a:p>
          <a:p>
            <a:pPr lvl="1" algn="just" fontAlgn="base"/>
            <a:r>
              <a:rPr lang="en-IN" dirty="0"/>
              <a:t>Total preterm live births (MICH-9.1)</a:t>
            </a:r>
          </a:p>
          <a:p>
            <a:endParaRPr lang="en-US" dirty="0"/>
          </a:p>
        </p:txBody>
      </p:sp>
    </p:spTree>
    <p:extLst>
      <p:ext uri="{BB962C8B-B14F-4D97-AF65-F5344CB8AC3E}">
        <p14:creationId xmlns:p14="http://schemas.microsoft.com/office/powerpoint/2010/main" val="2083518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1981201"/>
            <a:ext cx="7745505" cy="4144962"/>
          </a:xfrm>
        </p:spPr>
        <p:txBody>
          <a:bodyPr>
            <a:normAutofit fontScale="92500" lnSpcReduction="10000"/>
          </a:bodyPr>
          <a:lstStyle/>
          <a:p>
            <a:r>
              <a:rPr lang="en-US" b="1" dirty="0"/>
              <a:t>Mental </a:t>
            </a:r>
            <a:r>
              <a:rPr lang="en-US" b="1" dirty="0" smtClean="0"/>
              <a:t>Health</a:t>
            </a:r>
          </a:p>
          <a:p>
            <a:pPr lvl="1" fontAlgn="base"/>
            <a:r>
              <a:rPr lang="en-US" dirty="0"/>
              <a:t>Suicides (MHMD-1)</a:t>
            </a:r>
          </a:p>
          <a:p>
            <a:pPr lvl="1" fontAlgn="base"/>
            <a:r>
              <a:rPr lang="en-US" dirty="0"/>
              <a:t>Adolescents who experience major depressive episodes (MDE) (MHMD-4.1)</a:t>
            </a:r>
          </a:p>
          <a:p>
            <a:r>
              <a:rPr lang="en-IN" b="1" dirty="0"/>
              <a:t>Nutrition, Physical Activity, and </a:t>
            </a:r>
            <a:r>
              <a:rPr lang="en-IN" b="1" dirty="0" smtClean="0"/>
              <a:t>Obesity</a:t>
            </a:r>
          </a:p>
          <a:p>
            <a:pPr lvl="1" fontAlgn="base"/>
            <a:r>
              <a:rPr lang="en-IN" dirty="0"/>
              <a:t>Adults who meet current Federal physical activity guidelines for aerobic physical activity and muscle-strengthening activity (PA-2.4)</a:t>
            </a:r>
          </a:p>
          <a:p>
            <a:pPr lvl="1" fontAlgn="base"/>
            <a:r>
              <a:rPr lang="en-IN" dirty="0"/>
              <a:t>Adults who are obese (NWS-9)</a:t>
            </a:r>
          </a:p>
          <a:p>
            <a:pPr lvl="1" fontAlgn="base"/>
            <a:r>
              <a:rPr lang="en-IN" dirty="0"/>
              <a:t>Obesity among children and adolescents (NWS-10.4)</a:t>
            </a:r>
          </a:p>
          <a:p>
            <a:pPr lvl="1" fontAlgn="base"/>
            <a:r>
              <a:rPr lang="en-IN" dirty="0"/>
              <a:t>Total vegetable intake for persons aged 2 years and older (NWS-15.1)</a:t>
            </a:r>
          </a:p>
          <a:p>
            <a:endParaRPr lang="en-US" dirty="0"/>
          </a:p>
        </p:txBody>
      </p:sp>
    </p:spTree>
    <p:extLst>
      <p:ext uri="{BB962C8B-B14F-4D97-AF65-F5344CB8AC3E}">
        <p14:creationId xmlns:p14="http://schemas.microsoft.com/office/powerpoint/2010/main" val="12243551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Oral </a:t>
            </a:r>
            <a:r>
              <a:rPr lang="en-US" b="1" dirty="0" smtClean="0"/>
              <a:t>Health</a:t>
            </a:r>
          </a:p>
          <a:p>
            <a:pPr lvl="1"/>
            <a:r>
              <a:rPr lang="en-IN" dirty="0"/>
              <a:t>Children, adolescents, and adults who visited the dentist in the past year (OH-7)</a:t>
            </a:r>
          </a:p>
          <a:p>
            <a:r>
              <a:rPr lang="en-US" b="1" dirty="0"/>
              <a:t>Reproductive and Sexual </a:t>
            </a:r>
            <a:r>
              <a:rPr lang="en-US" b="1" dirty="0" smtClean="0"/>
              <a:t>Health</a:t>
            </a:r>
          </a:p>
          <a:p>
            <a:pPr lvl="1" fontAlgn="base"/>
            <a:r>
              <a:rPr lang="en-IN" dirty="0"/>
              <a:t>Sexually active females aged 15 to 44 years who received reproductive health services in the past 12 months (FP-7.1)</a:t>
            </a:r>
          </a:p>
          <a:p>
            <a:pPr lvl="1" fontAlgn="base"/>
            <a:r>
              <a:rPr lang="en-IN" dirty="0"/>
              <a:t>Knowledge of </a:t>
            </a:r>
            <a:r>
              <a:rPr lang="en-IN" dirty="0" err="1"/>
              <a:t>serostatus</a:t>
            </a:r>
            <a:r>
              <a:rPr lang="en-IN" dirty="0"/>
              <a:t> among HIV-positive persons (HIV-13)</a:t>
            </a:r>
          </a:p>
          <a:p>
            <a:endParaRPr lang="en-US" dirty="0"/>
          </a:p>
        </p:txBody>
      </p:sp>
    </p:spTree>
    <p:extLst>
      <p:ext uri="{BB962C8B-B14F-4D97-AF65-F5344CB8AC3E}">
        <p14:creationId xmlns:p14="http://schemas.microsoft.com/office/powerpoint/2010/main" val="23276265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1981201"/>
            <a:ext cx="7745505" cy="4144962"/>
          </a:xfrm>
        </p:spPr>
        <p:txBody>
          <a:bodyPr>
            <a:normAutofit fontScale="92500" lnSpcReduction="10000"/>
          </a:bodyPr>
          <a:lstStyle/>
          <a:p>
            <a:r>
              <a:rPr lang="en-US" b="1" dirty="0"/>
              <a:t>Social </a:t>
            </a:r>
            <a:r>
              <a:rPr lang="en-US" b="1" dirty="0" smtClean="0"/>
              <a:t>Determinants</a:t>
            </a:r>
          </a:p>
          <a:p>
            <a:pPr lvl="1"/>
            <a:r>
              <a:rPr lang="en-IN" dirty="0"/>
              <a:t>Students who graduate with a regular diploma 4 years after starting 9th grade (AH-5.1)</a:t>
            </a:r>
          </a:p>
          <a:p>
            <a:r>
              <a:rPr lang="en-US" b="1" dirty="0"/>
              <a:t>Substance </a:t>
            </a:r>
            <a:r>
              <a:rPr lang="en-US" b="1" dirty="0" smtClean="0"/>
              <a:t>Abuse</a:t>
            </a:r>
          </a:p>
          <a:p>
            <a:pPr lvl="1" fontAlgn="base"/>
            <a:r>
              <a:rPr lang="en-IN" dirty="0"/>
              <a:t>Adolescents using alcohol or any illicit drugs during the past 30 days (SA-13.1)</a:t>
            </a:r>
          </a:p>
          <a:p>
            <a:pPr lvl="1" fontAlgn="base"/>
            <a:r>
              <a:rPr lang="en-IN" dirty="0"/>
              <a:t>Adults engaging in binge drinking during the past 30 days (SA-14.3)</a:t>
            </a:r>
          </a:p>
          <a:p>
            <a:r>
              <a:rPr lang="en-US" b="1" dirty="0" smtClean="0"/>
              <a:t>Tobacco</a:t>
            </a:r>
          </a:p>
          <a:p>
            <a:pPr lvl="1" fontAlgn="base"/>
            <a:r>
              <a:rPr lang="en-IN" dirty="0"/>
              <a:t>Adults who are current cigarette smokers (TU-1.1)</a:t>
            </a:r>
          </a:p>
          <a:p>
            <a:pPr lvl="1" fontAlgn="base"/>
            <a:r>
              <a:rPr lang="en-IN" dirty="0"/>
              <a:t>Adolescents who smoked cigarettes in the past 30 days (TU-2.2)</a:t>
            </a:r>
          </a:p>
          <a:p>
            <a:endParaRPr lang="en-US" dirty="0"/>
          </a:p>
        </p:txBody>
      </p:sp>
    </p:spTree>
    <p:extLst>
      <p:ext uri="{BB962C8B-B14F-4D97-AF65-F5344CB8AC3E}">
        <p14:creationId xmlns:p14="http://schemas.microsoft.com/office/powerpoint/2010/main" val="39543112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396628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rakesh-s\Desktop\indexF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228600"/>
            <a:ext cx="1981200" cy="1688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1447800" y="2514600"/>
            <a:ext cx="6477000"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a:latin typeface="Times New Roman" pitchFamily="18" charset="0"/>
                <a:cs typeface="Times New Roman" pitchFamily="18" charset="0"/>
              </a:rPr>
              <a:t>Journal of </a:t>
            </a:r>
            <a:r>
              <a:rPr lang="en-US" sz="2400" b="1" dirty="0" smtClean="0">
                <a:latin typeface="Times New Roman" pitchFamily="18" charset="0"/>
                <a:cs typeface="Times New Roman" pitchFamily="18" charset="0"/>
              </a:rPr>
              <a:t>Tropical Diseases &amp; public Health</a:t>
            </a:r>
            <a:endParaRPr lang="en-US" sz="2400" b="1" dirty="0">
              <a:latin typeface="Times New Roman" pitchFamily="18" charset="0"/>
              <a:cs typeface="Times New Roman" pitchFamily="18" charset="0"/>
            </a:endParaRPr>
          </a:p>
        </p:txBody>
      </p:sp>
      <p:sp>
        <p:nvSpPr>
          <p:cNvPr id="7" name="Title 1"/>
          <p:cNvSpPr>
            <a:spLocks noGrp="1"/>
          </p:cNvSpPr>
          <p:nvPr/>
        </p:nvSpPr>
        <p:spPr>
          <a:xfrm>
            <a:off x="609600" y="3048000"/>
            <a:ext cx="7924800" cy="762001"/>
          </a:xfrm>
          <a:prstGeom prst="rect">
            <a:avLst/>
          </a:prstGeom>
        </p:spPr>
        <p:txBody>
          <a:bodyPr vert="horz" lIns="45720" rIns="45720" bIns="45720" anchor="b">
            <a:normAutofit fontScale="90000" lnSpcReduction="20000"/>
          </a:bodyPr>
          <a:lstStyle>
            <a:lvl1pPr algn="r" rtl="0" eaLnBrk="1" latinLnBrk="0" hangingPunct="1">
              <a:spcBef>
                <a:spcPct val="0"/>
              </a:spcBef>
              <a:buNone/>
              <a:defRPr kumimoji="0" sz="45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a:lstStyle>
          <a:p>
            <a:pPr algn="ctr"/>
            <a:r>
              <a:rPr lang="en-US" sz="3100" dirty="0">
                <a:latin typeface="Times New Roman" pitchFamily="18" charset="0"/>
                <a:cs typeface="Times New Roman" pitchFamily="18" charset="0"/>
              </a:rPr>
              <a:t>Dr. </a:t>
            </a:r>
            <a:r>
              <a:rPr lang="en-US" sz="2700" dirty="0">
                <a:latin typeface="Times New Roman" pitchFamily="18" charset="0"/>
                <a:cs typeface="Times New Roman" pitchFamily="18" charset="0"/>
              </a:rPr>
              <a:t>Chia </a:t>
            </a:r>
            <a:r>
              <a:rPr lang="en-US" sz="2700" dirty="0" err="1">
                <a:latin typeface="Times New Roman" pitchFamily="18" charset="0"/>
                <a:cs typeface="Times New Roman" pitchFamily="18" charset="0"/>
              </a:rPr>
              <a:t>Ching</a:t>
            </a:r>
            <a:r>
              <a:rPr lang="en-US" sz="2700" dirty="0">
                <a:latin typeface="Times New Roman" pitchFamily="18" charset="0"/>
                <a:cs typeface="Times New Roman" pitchFamily="18" charset="0"/>
              </a:rPr>
              <a:t> Chen</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700" dirty="0" smtClean="0">
                <a:latin typeface="Times New Roman" pitchFamily="18" charset="0"/>
                <a:cs typeface="Times New Roman" pitchFamily="18" charset="0"/>
              </a:rPr>
              <a:t>Editor-in-Chief</a:t>
            </a:r>
            <a:endParaRPr lang="en-US" sz="2700" dirty="0">
              <a:latin typeface="Times New Roman" pitchFamily="18" charset="0"/>
              <a:cs typeface="Times New Roman" pitchFamily="18" charset="0"/>
            </a:endParaRPr>
          </a:p>
        </p:txBody>
      </p:sp>
      <p:sp>
        <p:nvSpPr>
          <p:cNvPr id="8" name="Subtitle 2"/>
          <p:cNvSpPr>
            <a:spLocks noGrp="1"/>
          </p:cNvSpPr>
          <p:nvPr/>
        </p:nvSpPr>
        <p:spPr>
          <a:xfrm>
            <a:off x="76200" y="4191000"/>
            <a:ext cx="8305800" cy="1905000"/>
          </a:xfrm>
          <a:prstGeom prst="rect">
            <a:avLst/>
          </a:prstGeom>
        </p:spPr>
        <p:txBody>
          <a:bodyPr vert="horz" lIns="182880" tIns="0">
            <a:normAutofit/>
          </a:bodyPr>
          <a:lstStyle>
            <a:lvl1pPr marL="36576" indent="0" algn="r" rtl="0" eaLnBrk="1" latinLnBrk="0" hangingPunct="1">
              <a:spcBef>
                <a:spcPts val="0"/>
              </a:spcBef>
              <a:buClr>
                <a:schemeClr val="accent1"/>
              </a:buClr>
              <a:buSzPct val="80000"/>
              <a:buFont typeface="Wingdings 2"/>
              <a:buNone/>
              <a:defRPr kumimoji="0" sz="2000" kern="1200">
                <a:solidFill>
                  <a:schemeClr val="bg2">
                    <a:shade val="25000"/>
                  </a:schemeClr>
                </a:solidFill>
                <a:effectLst/>
                <a:latin typeface="+mn-lt"/>
                <a:ea typeface="+mn-ea"/>
                <a:cs typeface="+mn-cs"/>
              </a:defRPr>
            </a:lvl1pPr>
            <a:lvl2pPr marL="457200" indent="0" algn="ctr" rtl="0" eaLnBrk="1" latinLnBrk="0" hangingPunct="1">
              <a:spcBef>
                <a:spcPts val="250"/>
              </a:spcBef>
              <a:buClr>
                <a:schemeClr val="accent1"/>
              </a:buClr>
              <a:buSzPct val="100000"/>
              <a:buFont typeface="Verdana"/>
              <a:buNone/>
              <a:defRPr kumimoji="0" sz="2400" kern="1200">
                <a:solidFill>
                  <a:schemeClr val="tx1"/>
                </a:solidFill>
                <a:latin typeface="+mn-lt"/>
                <a:ea typeface="+mn-ea"/>
                <a:cs typeface="+mn-cs"/>
              </a:defRPr>
            </a:lvl2pPr>
            <a:lvl3pPr marL="914400" indent="0" algn="ctr" rtl="0" eaLnBrk="1" latinLnBrk="0" hangingPunct="1">
              <a:spcBef>
                <a:spcPts val="250"/>
              </a:spcBef>
              <a:buClr>
                <a:schemeClr val="accent2">
                  <a:tint val="85000"/>
                  <a:satMod val="285000"/>
                </a:schemeClr>
              </a:buClr>
              <a:buSzPct val="100000"/>
              <a:buFont typeface="Wingdings 2"/>
              <a:buNone/>
              <a:defRPr kumimoji="0" sz="2200" kern="1200">
                <a:solidFill>
                  <a:schemeClr val="tx1"/>
                </a:solidFill>
                <a:latin typeface="+mn-lt"/>
                <a:ea typeface="+mn-ea"/>
                <a:cs typeface="+mn-cs"/>
              </a:defRPr>
            </a:lvl3pPr>
            <a:lvl4pPr marL="1371600" indent="0" algn="ctr" rtl="0" eaLnBrk="1" latinLnBrk="0" hangingPunct="1">
              <a:spcBef>
                <a:spcPts val="230"/>
              </a:spcBef>
              <a:buClr>
                <a:schemeClr val="accent2">
                  <a:tint val="85000"/>
                  <a:satMod val="285000"/>
                </a:schemeClr>
              </a:buClr>
              <a:buSzPct val="112000"/>
              <a:buFont typeface="Verdana"/>
              <a:buNone/>
              <a:defRPr kumimoji="0" sz="1900" kern="1200">
                <a:solidFill>
                  <a:schemeClr val="tx1"/>
                </a:solidFill>
                <a:latin typeface="+mn-lt"/>
                <a:ea typeface="+mn-ea"/>
                <a:cs typeface="+mn-cs"/>
              </a:defRPr>
            </a:lvl4pPr>
            <a:lvl5pPr marL="1828800" indent="0" algn="ctr" rtl="0" eaLnBrk="1" latinLnBrk="0" hangingPunct="1">
              <a:spcBef>
                <a:spcPts val="250"/>
              </a:spcBef>
              <a:buClr>
                <a:schemeClr val="accent3">
                  <a:tint val="85000"/>
                  <a:satMod val="275000"/>
                </a:schemeClr>
              </a:buClr>
              <a:buSzPct val="100000"/>
              <a:buFont typeface="Wingdings 2"/>
              <a:buNone/>
              <a:defRPr kumimoji="0" sz="1800" kern="1200">
                <a:solidFill>
                  <a:schemeClr val="tx1"/>
                </a:solidFill>
                <a:latin typeface="+mn-lt"/>
                <a:ea typeface="+mn-ea"/>
                <a:cs typeface="+mn-cs"/>
              </a:defRPr>
            </a:lvl5pPr>
            <a:lvl6pPr marL="2286000" indent="0" algn="ctr" rtl="0" eaLnBrk="1" latinLnBrk="0" hangingPunct="1">
              <a:spcBef>
                <a:spcPts val="250"/>
              </a:spcBef>
              <a:buClr>
                <a:schemeClr val="accent3">
                  <a:tint val="85000"/>
                  <a:satMod val="275000"/>
                </a:schemeClr>
              </a:buClr>
              <a:buSzPct val="100000"/>
              <a:buFont typeface="Verdana"/>
              <a:buNone/>
              <a:defRPr kumimoji="0" sz="1700" kern="1200" baseline="0">
                <a:solidFill>
                  <a:schemeClr val="tx1"/>
                </a:solidFill>
                <a:latin typeface="+mn-lt"/>
                <a:ea typeface="+mn-ea"/>
                <a:cs typeface="+mn-cs"/>
              </a:defRPr>
            </a:lvl6pPr>
            <a:lvl7pPr marL="2743200" indent="0" algn="ctr" rtl="0" eaLnBrk="1" latinLnBrk="0" hangingPunct="1">
              <a:spcBef>
                <a:spcPts val="255"/>
              </a:spcBef>
              <a:buClr>
                <a:schemeClr val="accent3">
                  <a:tint val="85000"/>
                  <a:satMod val="275000"/>
                </a:schemeClr>
              </a:buClr>
              <a:buSzPct val="100000"/>
              <a:buFont typeface="Wingdings 2"/>
              <a:buNone/>
              <a:defRPr kumimoji="0" sz="1500" kern="1200">
                <a:solidFill>
                  <a:schemeClr val="tx1"/>
                </a:solidFill>
                <a:latin typeface="+mn-lt"/>
                <a:ea typeface="+mn-ea"/>
                <a:cs typeface="+mn-cs"/>
              </a:defRPr>
            </a:lvl7pPr>
            <a:lvl8pPr marL="3200400" indent="0" algn="ctr" rtl="0" eaLnBrk="1" latinLnBrk="0" hangingPunct="1">
              <a:spcBef>
                <a:spcPts val="257"/>
              </a:spcBef>
              <a:buClr>
                <a:schemeClr val="accent3">
                  <a:tint val="85000"/>
                  <a:satMod val="275000"/>
                </a:schemeClr>
              </a:buClr>
              <a:buSzPct val="100000"/>
              <a:buFont typeface="Verdana"/>
              <a:buNone/>
              <a:defRPr kumimoji="0" sz="1500" kern="1200" baseline="0">
                <a:solidFill>
                  <a:schemeClr val="tx1"/>
                </a:solidFill>
                <a:latin typeface="+mn-lt"/>
                <a:ea typeface="+mn-ea"/>
                <a:cs typeface="+mn-cs"/>
              </a:defRPr>
            </a:lvl8pPr>
            <a:lvl9pPr marL="3657600" indent="0" algn="ctr" rtl="0" eaLnBrk="1" latinLnBrk="0" hangingPunct="1">
              <a:spcBef>
                <a:spcPts val="255"/>
              </a:spcBef>
              <a:buClr>
                <a:schemeClr val="accent3">
                  <a:tint val="85000"/>
                  <a:satMod val="275000"/>
                </a:schemeClr>
              </a:buClr>
              <a:buSzPct val="100000"/>
              <a:buFont typeface="Wingdings 2"/>
              <a:buNone/>
              <a:defRPr kumimoji="0" sz="1500" kern="1200">
                <a:solidFill>
                  <a:schemeClr val="tx1"/>
                </a:solidFill>
                <a:latin typeface="+mn-lt"/>
                <a:ea typeface="+mn-ea"/>
                <a:cs typeface="+mn-cs"/>
              </a:defRPr>
            </a:lvl9pPr>
            <a:extLst/>
          </a:lstStyle>
          <a:p>
            <a:pPr algn="l">
              <a:lnSpc>
                <a:spcPct val="90000"/>
              </a:lnSpc>
              <a:defRPr/>
            </a:pPr>
            <a:r>
              <a:rPr lang="en-US" sz="2400" b="1" dirty="0">
                <a:solidFill>
                  <a:schemeClr val="tx1"/>
                </a:solidFill>
                <a:latin typeface="Times New Roman" pitchFamily="18" charset="0"/>
                <a:cs typeface="Times New Roman" pitchFamily="18" charset="0"/>
              </a:rPr>
              <a:t>Professor</a:t>
            </a:r>
          </a:p>
          <a:p>
            <a:pPr algn="l">
              <a:lnSpc>
                <a:spcPct val="90000"/>
              </a:lnSpc>
              <a:defRPr/>
            </a:pPr>
            <a:r>
              <a:rPr lang="en-US" sz="2400" b="1" dirty="0" err="1">
                <a:solidFill>
                  <a:schemeClr val="tx1"/>
                </a:solidFill>
                <a:latin typeface="Times New Roman" pitchFamily="18" charset="0"/>
                <a:cs typeface="Times New Roman" pitchFamily="18" charset="0"/>
              </a:rPr>
              <a:t>EdD</a:t>
            </a:r>
            <a:r>
              <a:rPr lang="en-US" sz="2400" b="1" dirty="0">
                <a:solidFill>
                  <a:schemeClr val="tx1"/>
                </a:solidFill>
                <a:latin typeface="Times New Roman" pitchFamily="18" charset="0"/>
                <a:cs typeface="Times New Roman" pitchFamily="18" charset="0"/>
              </a:rPr>
              <a:t>., </a:t>
            </a:r>
            <a:r>
              <a:rPr lang="en-IN" sz="2400" b="1" dirty="0">
                <a:solidFill>
                  <a:schemeClr val="tx1"/>
                </a:solidFill>
                <a:latin typeface="Times New Roman" pitchFamily="18" charset="0"/>
                <a:cs typeface="Times New Roman" pitchFamily="18" charset="0"/>
              </a:rPr>
              <a:t>New York Medical </a:t>
            </a:r>
            <a:r>
              <a:rPr lang="en-IN" sz="2400" b="1" dirty="0" smtClean="0">
                <a:solidFill>
                  <a:schemeClr val="tx1"/>
                </a:solidFill>
                <a:latin typeface="Times New Roman" pitchFamily="18" charset="0"/>
                <a:cs typeface="Times New Roman" pitchFamily="18" charset="0"/>
              </a:rPr>
              <a:t>College</a:t>
            </a:r>
          </a:p>
          <a:p>
            <a:pPr algn="l">
              <a:lnSpc>
                <a:spcPct val="90000"/>
              </a:lnSpc>
              <a:defRPr/>
            </a:pPr>
            <a:r>
              <a:rPr lang="en-US" sz="2400" b="1" dirty="0" smtClean="0">
                <a:solidFill>
                  <a:schemeClr val="tx1"/>
                </a:solidFill>
                <a:latin typeface="Times New Roman" pitchFamily="18" charset="0"/>
                <a:cs typeface="Times New Roman" pitchFamily="18" charset="0"/>
              </a:rPr>
              <a:t>USA</a:t>
            </a:r>
          </a:p>
          <a:p>
            <a:pPr>
              <a:lnSpc>
                <a:spcPct val="90000"/>
              </a:lnSpc>
              <a:defRPr/>
            </a:pPr>
            <a:r>
              <a:rPr lang="en-US" b="1" dirty="0" smtClean="0">
                <a:solidFill>
                  <a:srgbClr val="FFFF00"/>
                </a:solidFill>
              </a:rPr>
              <a:t>		.</a:t>
            </a:r>
            <a:endParaRPr lang="en-US" dirty="0"/>
          </a:p>
        </p:txBody>
      </p:sp>
      <p:sp>
        <p:nvSpPr>
          <p:cNvPr id="10" name="Rectangle 9"/>
          <p:cNvSpPr/>
          <p:nvPr/>
        </p:nvSpPr>
        <p:spPr>
          <a:xfrm>
            <a:off x="2667000" y="1979417"/>
            <a:ext cx="3124200"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400" b="1" dirty="0">
                <a:latin typeface="Times New Roman" pitchFamily="18" charset="0"/>
                <a:cs typeface="Times New Roman" pitchFamily="18" charset="0"/>
              </a:rPr>
              <a:t>ISSN: 2329-891X</a:t>
            </a:r>
            <a:endParaRPr lang="en-US" sz="2400" dirty="0">
              <a:latin typeface="Times New Roman" pitchFamily="18" charset="0"/>
              <a:cs typeface="Times New Roman" pitchFamily="18" charset="0"/>
            </a:endParaRPr>
          </a:p>
        </p:txBody>
      </p:sp>
      <p:pic>
        <p:nvPicPr>
          <p:cNvPr id="2050" name="Picture 2" descr="C:\Users\apoorva-k\Desktop\SNEHA\New folder\journal-of-tropical-diseases-chia-ching-chen-1642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99339"/>
            <a:ext cx="1371600" cy="16883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126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r>
              <a:rPr lang="en-IN" sz="2000" dirty="0">
                <a:latin typeface="Times New Roman" pitchFamily="18" charset="0"/>
                <a:cs typeface="Times New Roman" pitchFamily="18" charset="0"/>
              </a:rPr>
              <a:t>Dr. Chen is an Associate Professor in the Department of Epidemiology and Community Health and Director of Health Education Graduate Program at New York Medical College School of Health Sciences and Practice and Institute of Public Health, New York, USA. </a:t>
            </a:r>
            <a:endParaRPr lang="en-IN" sz="2000" dirty="0" smtClean="0">
              <a:latin typeface="Times New Roman" pitchFamily="18" charset="0"/>
              <a:cs typeface="Times New Roman" pitchFamily="18" charset="0"/>
            </a:endParaRPr>
          </a:p>
          <a:p>
            <a:pPr algn="just"/>
            <a:r>
              <a:rPr lang="en-IN" sz="2000" dirty="0" smtClean="0">
                <a:latin typeface="Times New Roman" pitchFamily="18" charset="0"/>
                <a:cs typeface="Times New Roman" pitchFamily="18" charset="0"/>
              </a:rPr>
              <a:t>Dr</a:t>
            </a:r>
            <a:r>
              <a:rPr lang="en-IN" sz="2000" dirty="0">
                <a:latin typeface="Times New Roman" pitchFamily="18" charset="0"/>
                <a:cs typeface="Times New Roman" pitchFamily="18" charset="0"/>
              </a:rPr>
              <a:t>. Chen was trained in </a:t>
            </a:r>
            <a:r>
              <a:rPr lang="en-IN" sz="2000" dirty="0" err="1">
                <a:latin typeface="Times New Roman" pitchFamily="18" charset="0"/>
                <a:cs typeface="Times New Roman" pitchFamily="18" charset="0"/>
              </a:rPr>
              <a:t>behavioral</a:t>
            </a:r>
            <a:r>
              <a:rPr lang="en-IN" sz="2000" dirty="0">
                <a:latin typeface="Times New Roman" pitchFamily="18" charset="0"/>
                <a:cs typeface="Times New Roman" pitchFamily="18" charset="0"/>
              </a:rPr>
              <a:t> sciences and received M.A., M.S., and </a:t>
            </a:r>
            <a:r>
              <a:rPr lang="en-IN" sz="2000" dirty="0" err="1">
                <a:latin typeface="Times New Roman" pitchFamily="18" charset="0"/>
                <a:cs typeface="Times New Roman" pitchFamily="18" charset="0"/>
              </a:rPr>
              <a:t>Ed.D</a:t>
            </a:r>
            <a:r>
              <a:rPr lang="en-IN" sz="2000" dirty="0">
                <a:latin typeface="Times New Roman" pitchFamily="18" charset="0"/>
                <a:cs typeface="Times New Roman" pitchFamily="18" charset="0"/>
              </a:rPr>
              <a:t>. degrees at Columbia University and is a Certified Health Education Specialist (CHES) credentialed by the National Commission for Health Education, as well as a Sexual Risk Avoidance Specialist (SRAS) credentialed by the National Abstinence Education </a:t>
            </a:r>
            <a:r>
              <a:rPr lang="en-IN" sz="2000" dirty="0" smtClean="0">
                <a:latin typeface="Times New Roman" pitchFamily="18" charset="0"/>
                <a:cs typeface="Times New Roman" pitchFamily="18" charset="0"/>
              </a:rPr>
              <a:t>Association.</a:t>
            </a:r>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a:t>Biography</a:t>
            </a:r>
          </a:p>
        </p:txBody>
      </p:sp>
    </p:spTree>
    <p:extLst>
      <p:ext uri="{BB962C8B-B14F-4D97-AF65-F5344CB8AC3E}">
        <p14:creationId xmlns:p14="http://schemas.microsoft.com/office/powerpoint/2010/main" val="3161522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n-IN" sz="2400" dirty="0">
                <a:latin typeface="Times New Roman" pitchFamily="18" charset="0"/>
                <a:cs typeface="Times New Roman" pitchFamily="18" charset="0"/>
              </a:rPr>
              <a:t>Much of Dr. Chen experiences have focused on applying rigorous </a:t>
            </a:r>
            <a:r>
              <a:rPr lang="en-IN" sz="2400" dirty="0" smtClean="0">
                <a:latin typeface="Times New Roman" pitchFamily="18" charset="0"/>
                <a:cs typeface="Times New Roman" pitchFamily="18" charset="0"/>
              </a:rPr>
              <a:t>behavioural </a:t>
            </a:r>
            <a:r>
              <a:rPr lang="en-IN" sz="2400" dirty="0">
                <a:latin typeface="Times New Roman" pitchFamily="18" charset="0"/>
                <a:cs typeface="Times New Roman" pitchFamily="18" charset="0"/>
              </a:rPr>
              <a:t>and social research methods to the planning, implementation, and evaluation of community-based public health and human services. </a:t>
            </a:r>
            <a:endParaRPr lang="en-IN" sz="2400" dirty="0" smtClean="0">
              <a:latin typeface="Times New Roman" pitchFamily="18" charset="0"/>
              <a:cs typeface="Times New Roman" pitchFamily="18" charset="0"/>
            </a:endParaRPr>
          </a:p>
          <a:p>
            <a:pPr algn="just"/>
            <a:r>
              <a:rPr lang="en-IN" sz="2400" dirty="0" smtClean="0">
                <a:latin typeface="Times New Roman" pitchFamily="18" charset="0"/>
                <a:cs typeface="Times New Roman" pitchFamily="18" charset="0"/>
              </a:rPr>
              <a:t>Her </a:t>
            </a:r>
            <a:r>
              <a:rPr lang="en-IN" sz="2400" dirty="0">
                <a:latin typeface="Times New Roman" pitchFamily="18" charset="0"/>
                <a:cs typeface="Times New Roman" pitchFamily="18" charset="0"/>
              </a:rPr>
              <a:t>current project is to implement abstinence-only program in Yonkers public schools in New York with Hispanic and African-American youth. The program’s overall goals are to promote health among high-need and low-income urban youth. </a:t>
            </a:r>
            <a:endParaRPr lang="en-IN" sz="2400" dirty="0" smtClean="0">
              <a:latin typeface="Times New Roman" pitchFamily="18" charset="0"/>
              <a:cs typeface="Times New Roman" pitchFamily="18" charset="0"/>
            </a:endParaRPr>
          </a:p>
          <a:p>
            <a:pPr algn="just"/>
            <a:r>
              <a:rPr lang="en-IN" sz="2400" dirty="0" smtClean="0">
                <a:latin typeface="Times New Roman" pitchFamily="18" charset="0"/>
                <a:cs typeface="Times New Roman" pitchFamily="18" charset="0"/>
              </a:rPr>
              <a:t>Through </a:t>
            </a:r>
            <a:r>
              <a:rPr lang="en-IN" sz="2400" dirty="0">
                <a:latin typeface="Times New Roman" pitchFamily="18" charset="0"/>
                <a:cs typeface="Times New Roman" pitchFamily="18" charset="0"/>
              </a:rPr>
              <a:t>a translational research, the project seeks to bring theory-based strategies and practices to benefit the lives of people in the communities.</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a:t>Research Interest</a:t>
            </a:r>
          </a:p>
        </p:txBody>
      </p:sp>
    </p:spTree>
    <p:extLst>
      <p:ext uri="{BB962C8B-B14F-4D97-AF65-F5344CB8AC3E}">
        <p14:creationId xmlns:p14="http://schemas.microsoft.com/office/powerpoint/2010/main" val="3643202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hlinkClick r:id="rId2"/>
              </a:rPr>
              <a:t>http://</a:t>
            </a:r>
            <a:r>
              <a:rPr lang="en-US" dirty="0" smtClean="0">
                <a:hlinkClick r:id="rId2"/>
              </a:rPr>
              <a:t>www.ncbi.nlm.nih.gov/pubmed/24424284</a:t>
            </a:r>
            <a:endParaRPr lang="en-US" dirty="0" smtClean="0"/>
          </a:p>
          <a:p>
            <a:r>
              <a:rPr lang="en-US" dirty="0">
                <a:hlinkClick r:id="rId3"/>
              </a:rPr>
              <a:t>http://</a:t>
            </a:r>
            <a:r>
              <a:rPr lang="en-US" dirty="0" smtClean="0">
                <a:hlinkClick r:id="rId3"/>
              </a:rPr>
              <a:t>www.ncbi.nlm.nih.gov/pubmed/22579751</a:t>
            </a:r>
            <a:endParaRPr lang="en-US" dirty="0" smtClean="0"/>
          </a:p>
          <a:p>
            <a:r>
              <a:rPr lang="en-US" dirty="0">
                <a:hlinkClick r:id="rId4"/>
              </a:rPr>
              <a:t>http://</a:t>
            </a:r>
            <a:r>
              <a:rPr lang="en-US" dirty="0" smtClean="0">
                <a:hlinkClick r:id="rId4"/>
              </a:rPr>
              <a:t>www.ncbi.nlm.nih.gov/pubmed/20560144</a:t>
            </a:r>
            <a:endParaRPr lang="en-US" dirty="0" smtClean="0"/>
          </a:p>
          <a:p>
            <a:r>
              <a:rPr lang="en-US" dirty="0">
                <a:hlinkClick r:id="rId5"/>
              </a:rPr>
              <a:t>http://</a:t>
            </a:r>
            <a:r>
              <a:rPr lang="en-US" dirty="0" smtClean="0">
                <a:hlinkClick r:id="rId5"/>
              </a:rPr>
              <a:t>www.ncbi.nlm.nih.gov/pubmed/21241657</a:t>
            </a:r>
            <a:endParaRPr lang="en-US" dirty="0" smtClean="0"/>
          </a:p>
          <a:p>
            <a:endParaRPr lang="en-US" dirty="0"/>
          </a:p>
        </p:txBody>
      </p:sp>
      <p:sp>
        <p:nvSpPr>
          <p:cNvPr id="4" name="Title 1"/>
          <p:cNvSpPr>
            <a:spLocks noGrp="1"/>
          </p:cNvSpPr>
          <p:nvPr/>
        </p:nvSpPr>
        <p:spPr>
          <a:xfrm>
            <a:off x="914400" y="645994"/>
            <a:ext cx="6202680" cy="472440"/>
          </a:xfrm>
          <a:prstGeom prst="rect">
            <a:avLst/>
          </a:prstGeom>
        </p:spPr>
        <p:txBody>
          <a:bodyPr vert="horz" anchor="b">
            <a:noAutofit/>
          </a:bodyPr>
          <a:lst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a:lstStyle>
          <a:p>
            <a:r>
              <a:rPr lang="en-US" sz="4000" dirty="0" smtClean="0">
                <a:latin typeface="Times New Roman" pitchFamily="18" charset="0"/>
                <a:cs typeface="Times New Roman" pitchFamily="18" charset="0"/>
              </a:rPr>
              <a:t>Recent Publications</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3751838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a:latin typeface="Times New Roman" pitchFamily="18" charset="0"/>
                <a:cs typeface="Times New Roman" pitchFamily="18" charset="0"/>
              </a:rPr>
              <a:t>Public Health</a:t>
            </a:r>
          </a:p>
        </p:txBody>
      </p:sp>
      <p:sp>
        <p:nvSpPr>
          <p:cNvPr id="2051" name="Rectangle 3"/>
          <p:cNvSpPr>
            <a:spLocks noGrp="1" noChangeArrowheads="1"/>
          </p:cNvSpPr>
          <p:nvPr>
            <p:ph type="subTitle" idx="1"/>
          </p:nvPr>
        </p:nvSpPr>
        <p:spPr/>
        <p:txBody>
          <a:bodyPr/>
          <a:lstStyle/>
          <a:p>
            <a:r>
              <a:rPr lang="en-US" dirty="0">
                <a:solidFill>
                  <a:schemeClr val="tx1"/>
                </a:solidFill>
                <a:latin typeface="Times New Roman" pitchFamily="18" charset="0"/>
                <a:cs typeface="Times New Roman" pitchFamily="18" charset="0"/>
              </a:rPr>
              <a:t>An Introduction</a:t>
            </a:r>
          </a:p>
        </p:txBody>
      </p:sp>
    </p:spTree>
    <p:extLst>
      <p:ext uri="{BB962C8B-B14F-4D97-AF65-F5344CB8AC3E}">
        <p14:creationId xmlns:p14="http://schemas.microsoft.com/office/powerpoint/2010/main" val="23363396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dirty="0">
                <a:latin typeface="Times New Roman" pitchFamily="18" charset="0"/>
                <a:cs typeface="Times New Roman" pitchFamily="18" charset="0"/>
              </a:rPr>
              <a:t>Technology, science, the arts: Lots of disciplines improve and enrich our lives. </a:t>
            </a:r>
          </a:p>
          <a:p>
            <a:r>
              <a:rPr lang="en-US" dirty="0">
                <a:latin typeface="Times New Roman" pitchFamily="18" charset="0"/>
                <a:cs typeface="Times New Roman" pitchFamily="18" charset="0"/>
              </a:rPr>
              <a:t>But none can match public health in extending the length – and improving the quality – of life in the United States over the past century. </a:t>
            </a:r>
          </a:p>
        </p:txBody>
      </p:sp>
      <p:sp>
        <p:nvSpPr>
          <p:cNvPr id="7170" name="Rectangle 2"/>
          <p:cNvSpPr>
            <a:spLocks noGrp="1" noChangeArrowheads="1"/>
          </p:cNvSpPr>
          <p:nvPr>
            <p:ph type="title"/>
          </p:nvPr>
        </p:nvSpPr>
        <p:spPr/>
        <p:txBody>
          <a:bodyPr>
            <a:normAutofit fontScale="90000"/>
          </a:bodyPr>
          <a:lstStyle/>
          <a:p>
            <a:r>
              <a:rPr lang="en-US" sz="4000" dirty="0">
                <a:latin typeface="Times New Roman" pitchFamily="18" charset="0"/>
                <a:cs typeface="Times New Roman" pitchFamily="18" charset="0"/>
              </a:rPr>
              <a:t>Public Health Accomplishments: A Field That Makes A Difference </a:t>
            </a:r>
          </a:p>
        </p:txBody>
      </p:sp>
    </p:spTree>
    <p:extLst>
      <p:ext uri="{BB962C8B-B14F-4D97-AF65-F5344CB8AC3E}">
        <p14:creationId xmlns:p14="http://schemas.microsoft.com/office/powerpoint/2010/main" val="3584563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6" name="Object 4"/>
          <p:cNvGraphicFramePr>
            <a:graphicFrameLocks noGrp="1" noChangeAspect="1"/>
          </p:cNvGraphicFramePr>
          <p:nvPr>
            <p:ph idx="1"/>
            <p:extLst>
              <p:ext uri="{D42A27DB-BD31-4B8C-83A1-F6EECF244321}">
                <p14:modId xmlns:p14="http://schemas.microsoft.com/office/powerpoint/2010/main" val="1830918325"/>
              </p:ext>
            </p:extLst>
          </p:nvPr>
        </p:nvGraphicFramePr>
        <p:xfrm>
          <a:off x="1887940" y="2514600"/>
          <a:ext cx="4905375" cy="3762375"/>
        </p:xfrm>
        <a:graphic>
          <a:graphicData uri="http://schemas.openxmlformats.org/presentationml/2006/ole">
            <mc:AlternateContent xmlns:mc="http://schemas.openxmlformats.org/markup-compatibility/2006">
              <mc:Choice xmlns:v="urn:schemas-microsoft-com:vml" Requires="v">
                <p:oleObj spid="_x0000_s1068" name="Chart" r:id="rId3" imgW="4905487" imgH="3762361" progId="Excel.Chart.8">
                  <p:embed/>
                </p:oleObj>
              </mc:Choice>
              <mc:Fallback>
                <p:oleObj name="Chart" r:id="rId3" imgW="4905487" imgH="3762361" progId="Excel.Char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87940" y="2514600"/>
                        <a:ext cx="4905375" cy="3762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205" name="Rectangle 13"/>
          <p:cNvSpPr>
            <a:spLocks noGrp="1" noChangeArrowheads="1"/>
          </p:cNvSpPr>
          <p:nvPr>
            <p:ph type="title"/>
          </p:nvPr>
        </p:nvSpPr>
        <p:spPr/>
        <p:txBody>
          <a:bodyPr/>
          <a:lstStyle/>
          <a:p>
            <a:r>
              <a:rPr lang="en-US"/>
              <a:t>Increased Years of Life</a:t>
            </a:r>
          </a:p>
        </p:txBody>
      </p:sp>
      <p:sp>
        <p:nvSpPr>
          <p:cNvPr id="8198" name="Line 6"/>
          <p:cNvSpPr>
            <a:spLocks noChangeShapeType="1"/>
          </p:cNvSpPr>
          <p:nvPr/>
        </p:nvSpPr>
        <p:spPr bwMode="auto">
          <a:xfrm>
            <a:off x="1600200" y="5334000"/>
            <a:ext cx="5257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0" name="Text Box 8"/>
          <p:cNvSpPr txBox="1">
            <a:spLocks noChangeArrowheads="1"/>
          </p:cNvSpPr>
          <p:nvPr/>
        </p:nvSpPr>
        <p:spPr bwMode="auto">
          <a:xfrm>
            <a:off x="1676400" y="5410200"/>
            <a:ext cx="5562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400"/>
              <a:t>1900  1910  1920  1930  1940  1950  1960  1970  1980  1990  2000</a:t>
            </a:r>
          </a:p>
        </p:txBody>
      </p:sp>
      <p:sp>
        <p:nvSpPr>
          <p:cNvPr id="8201" name="Text Box 9"/>
          <p:cNvSpPr txBox="1">
            <a:spLocks noChangeArrowheads="1"/>
          </p:cNvSpPr>
          <p:nvPr/>
        </p:nvSpPr>
        <p:spPr bwMode="auto">
          <a:xfrm>
            <a:off x="1812925" y="49450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a:t>
            </a:r>
          </a:p>
        </p:txBody>
      </p:sp>
      <p:sp>
        <p:nvSpPr>
          <p:cNvPr id="8203" name="Text Box 11"/>
          <p:cNvSpPr txBox="1">
            <a:spLocks noChangeArrowheads="1"/>
          </p:cNvSpPr>
          <p:nvPr/>
        </p:nvSpPr>
        <p:spPr bwMode="auto">
          <a:xfrm>
            <a:off x="2346325" y="49530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a:t>
            </a:r>
          </a:p>
        </p:txBody>
      </p:sp>
    </p:spTree>
    <p:extLst>
      <p:ext uri="{BB962C8B-B14F-4D97-AF65-F5344CB8AC3E}">
        <p14:creationId xmlns:p14="http://schemas.microsoft.com/office/powerpoint/2010/main" val="248767150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25</TotalTime>
  <Words>1366</Words>
  <Application>Microsoft Office PowerPoint</Application>
  <PresentationFormat>On-screen Show (4:3)</PresentationFormat>
  <Paragraphs>157</Paragraphs>
  <Slides>27</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Hardcover</vt:lpstr>
      <vt:lpstr>Chart</vt:lpstr>
      <vt:lpstr>PowerPoint Presentation</vt:lpstr>
      <vt:lpstr>PowerPoint Presentation</vt:lpstr>
      <vt:lpstr>PowerPoint Presentation</vt:lpstr>
      <vt:lpstr>Biography</vt:lpstr>
      <vt:lpstr>Research Interest</vt:lpstr>
      <vt:lpstr>PowerPoint Presentation</vt:lpstr>
      <vt:lpstr>Public Health</vt:lpstr>
      <vt:lpstr>Public Health Accomplishments: A Field That Makes A Difference </vt:lpstr>
      <vt:lpstr>Increased Years of Life</vt:lpstr>
      <vt:lpstr>Increase in age</vt:lpstr>
      <vt:lpstr>Increase in Life Expectancy</vt:lpstr>
      <vt:lpstr>Maintenance of Public Health</vt:lpstr>
      <vt:lpstr>The Evolving Need for Public Health 1700s-1800s</vt:lpstr>
      <vt:lpstr>The Evolving Need for Public Health 1900s to the Present</vt:lpstr>
      <vt:lpstr>Public Health Today </vt:lpstr>
      <vt:lpstr>Public Health Today (Continued)</vt:lpstr>
      <vt:lpstr>Goals of Healthy People 2010</vt:lpstr>
      <vt:lpstr>What Are the Leading Health Indicators? (continued)</vt:lpstr>
      <vt:lpstr>Who is Responsible for the Public’s Health?</vt:lpstr>
      <vt:lpstr>Healthy People 2020</vt:lpstr>
      <vt:lpstr>2020 LHI Topics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Health</dc:title>
  <dc:creator>Neha Kaliya</dc:creator>
  <cp:lastModifiedBy>user6</cp:lastModifiedBy>
  <cp:revision>41</cp:revision>
  <dcterms:created xsi:type="dcterms:W3CDTF">2006-08-16T00:00:00Z</dcterms:created>
  <dcterms:modified xsi:type="dcterms:W3CDTF">2014-11-26T07:02:57Z</dcterms:modified>
</cp:coreProperties>
</file>