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84" r:id="rId3"/>
    <p:sldId id="286" r:id="rId4"/>
    <p:sldId id="280" r:id="rId5"/>
    <p:sldId id="262" r:id="rId6"/>
    <p:sldId id="278" r:id="rId7"/>
    <p:sldId id="257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79" r:id="rId19"/>
    <p:sldId id="289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3" autoAdjust="0"/>
    <p:restoredTop sz="94660"/>
  </p:normalViewPr>
  <p:slideViewPr>
    <p:cSldViewPr>
      <p:cViewPr varScale="1">
        <p:scale>
          <a:sx n="68" d="100"/>
          <a:sy n="68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BB59F-9DE6-45F6-8187-3DA558F9E16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C7594-18C9-48B1-A907-BE8478198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E862-B4B1-44BB-8440-288DA77EFA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3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171CD-BF36-4809-8553-7AB8B4862C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6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C3BD-4CD2-4796-99FB-72201FDB1F3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8DB-7A2C-4E74-A01F-D720AAA9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C3BD-4CD2-4796-99FB-72201FDB1F3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8DB-7A2C-4E74-A01F-D720AAA9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2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C3BD-4CD2-4796-99FB-72201FDB1F3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8DB-7A2C-4E74-A01F-D720AAA9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C3BD-4CD2-4796-99FB-72201FDB1F3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8DB-7A2C-4E74-A01F-D720AAA9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3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C3BD-4CD2-4796-99FB-72201FDB1F3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8DB-7A2C-4E74-A01F-D720AAA9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2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C3BD-4CD2-4796-99FB-72201FDB1F3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8DB-7A2C-4E74-A01F-D720AAA9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3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C3BD-4CD2-4796-99FB-72201FDB1F3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8DB-7A2C-4E74-A01F-D720AAA9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0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C3BD-4CD2-4796-99FB-72201FDB1F3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8DB-7A2C-4E74-A01F-D720AAA9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8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C3BD-4CD2-4796-99FB-72201FDB1F3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8DB-7A2C-4E74-A01F-D720AAA9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C3BD-4CD2-4796-99FB-72201FDB1F3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8DB-7A2C-4E74-A01F-D720AAA9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C3BD-4CD2-4796-99FB-72201FDB1F3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78DB-7A2C-4E74-A01F-D720AAA9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6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7C3BD-4CD2-4796-99FB-72201FDB1F3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978DB-7A2C-4E74-A01F-D720AAA9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2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dsabs.harvard.edu/abstract_service.html" TargetMode="External"/><Relationship Id="rId2" Type="http://schemas.openxmlformats.org/officeDocument/2006/relationships/hyperlink" Target="http://adswww.harvard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imbad.u-strasbg.fr/simbad/" TargetMode="External"/><Relationship Id="rId4" Type="http://schemas.openxmlformats.org/officeDocument/2006/relationships/hyperlink" Target="http://simbad.harvard.edu/simbad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micsonline.org/membership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2778275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Editorial </a:t>
            </a:r>
            <a:r>
              <a:rPr lang="en-US" sz="2400" b="1" dirty="0">
                <a:solidFill>
                  <a:srgbClr val="C00000"/>
                </a:solidFill>
              </a:rPr>
              <a:t>Board </a:t>
            </a:r>
            <a:r>
              <a:rPr lang="en-US" sz="2400" b="1" dirty="0" smtClean="0">
                <a:solidFill>
                  <a:srgbClr val="C00000"/>
                </a:solidFill>
              </a:rPr>
              <a:t>member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  <a:p>
            <a:pPr marL="228600" indent="-228600">
              <a:buAutoNum type="arabicPeriod"/>
            </a:pP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2310219"/>
            <a:ext cx="3048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Dr. David F Mota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8302" y="4004395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effectLst/>
              </a:rPr>
              <a:t>Professor</a:t>
            </a:r>
            <a:br>
              <a:rPr lang="en-US" sz="2200" dirty="0" smtClean="0">
                <a:solidFill>
                  <a:srgbClr val="C00000"/>
                </a:solidFill>
                <a:effectLst/>
              </a:rPr>
            </a:br>
            <a:r>
              <a:rPr lang="en-US" sz="2200" dirty="0" smtClean="0">
                <a:solidFill>
                  <a:srgbClr val="C00000"/>
                </a:solidFill>
                <a:effectLst/>
              </a:rPr>
              <a:t>Institute of Theoretical Astrophysics</a:t>
            </a:r>
            <a:br>
              <a:rPr lang="en-US" sz="2200" dirty="0" smtClean="0">
                <a:solidFill>
                  <a:srgbClr val="C00000"/>
                </a:solidFill>
                <a:effectLst/>
              </a:rPr>
            </a:br>
            <a:r>
              <a:rPr lang="en-US" sz="2200" dirty="0" smtClean="0">
                <a:solidFill>
                  <a:srgbClr val="C00000"/>
                </a:solidFill>
                <a:effectLst/>
              </a:rPr>
              <a:t>University of Oslo</a:t>
            </a:r>
            <a:br>
              <a:rPr lang="en-US" sz="2200" dirty="0" smtClean="0">
                <a:solidFill>
                  <a:srgbClr val="C00000"/>
                </a:solidFill>
                <a:effectLst/>
              </a:rPr>
            </a:br>
            <a:r>
              <a:rPr lang="en-US" sz="2200" dirty="0" smtClean="0">
                <a:solidFill>
                  <a:srgbClr val="C00000"/>
                </a:solidFill>
                <a:effectLst/>
              </a:rPr>
              <a:t>Norway</a:t>
            </a:r>
            <a:endParaRPr lang="en-US" sz="2200" dirty="0">
              <a:solidFill>
                <a:srgbClr val="C0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218049"/>
            <a:ext cx="55537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Journal</a:t>
            </a:r>
            <a:r>
              <a:rPr lang="en-US" sz="2400" b="1" baseline="0" dirty="0" smtClean="0">
                <a:solidFill>
                  <a:srgbClr val="C00000"/>
                </a:solidFill>
              </a:rPr>
              <a:t> of Astrobiology and Outreach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David F  Mo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2" y="2057400"/>
            <a:ext cx="165529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University of Os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54604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C:\Users\laxmikanth-m\Desktop\omics-international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50945"/>
            <a:ext cx="3117850" cy="1294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1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slidesharecdn.com/e12012-120104192418-phpapp02/95/astrophysics-part-1-2012-7-728.jpg?cb=1325727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1136"/>
            <a:ext cx="3276600" cy="27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.slidesharecdn.com/e12012-120104192418-phpapp02/95/astrophysics-part-1-2012-8-728.jpg?cb=13257274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1136"/>
            <a:ext cx="3692769" cy="27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3" y="3657600"/>
            <a:ext cx="34671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http://image.slidesharecdn.com/e12012-120104192418-phpapp02/95/astrophysics-part-1-2012-10-728.jpg?cb=13257274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84" y="3657600"/>
            <a:ext cx="38862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slidesharecdn.com/e12012-120104192418-phpapp02/95/astrophysics-part-1-2012-13-728.jpg?cb=1325727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5029200"/>
            <a:ext cx="8763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rgbClr val="0070C0"/>
                </a:solidFill>
              </a:rPr>
              <a:t>How far is the asteroid belt</a:t>
            </a:r>
            <a:r>
              <a:rPr lang="en-US" sz="23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2300" dirty="0" smtClean="0">
                <a:solidFill>
                  <a:srgbClr val="0070C0"/>
                </a:solidFill>
              </a:rPr>
              <a:t>It </a:t>
            </a:r>
            <a:r>
              <a:rPr lang="en-US" sz="2300" dirty="0">
                <a:solidFill>
                  <a:srgbClr val="0070C0"/>
                </a:solidFill>
              </a:rPr>
              <a:t>is 2 – 3.5 </a:t>
            </a:r>
            <a:r>
              <a:rPr lang="en-US" sz="2300" dirty="0" smtClean="0">
                <a:solidFill>
                  <a:srgbClr val="0070C0"/>
                </a:solidFill>
              </a:rPr>
              <a:t>AU. </a:t>
            </a:r>
            <a:r>
              <a:rPr lang="en-US" sz="2300" dirty="0">
                <a:solidFill>
                  <a:srgbClr val="0070C0"/>
                </a:solidFill>
              </a:rPr>
              <a:t>An AU is the astronomical unit, the mean distance from the Earth to the Sun Distance = 2 * 1.496 x 108 km = 293200000000 m from the </a:t>
            </a:r>
            <a:r>
              <a:rPr lang="en-US" sz="2300" dirty="0" smtClean="0">
                <a:solidFill>
                  <a:srgbClr val="0070C0"/>
                </a:solidFill>
              </a:rPr>
              <a:t>sun.</a:t>
            </a:r>
            <a:endParaRPr lang="en-US" sz="23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e22012-120104192557-phpapp01/95/astrophysics-part-2-2012-5-728.jpg?cb=13257276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68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4721084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The </a:t>
            </a:r>
            <a:r>
              <a:rPr lang="en-US" sz="2000" dirty="0">
                <a:solidFill>
                  <a:srgbClr val="0070C0"/>
                </a:solidFill>
              </a:rPr>
              <a:t>most </a:t>
            </a:r>
            <a:r>
              <a:rPr lang="en-US" sz="2000" dirty="0" smtClean="0">
                <a:solidFill>
                  <a:srgbClr val="0070C0"/>
                </a:solidFill>
              </a:rPr>
              <a:t>important thing </a:t>
            </a:r>
            <a:r>
              <a:rPr lang="en-US" sz="2000" dirty="0">
                <a:solidFill>
                  <a:srgbClr val="0070C0"/>
                </a:solidFill>
              </a:rPr>
              <a:t>about a </a:t>
            </a:r>
            <a:r>
              <a:rPr lang="en-US" sz="2000" dirty="0" smtClean="0">
                <a:solidFill>
                  <a:srgbClr val="0070C0"/>
                </a:solidFill>
              </a:rPr>
              <a:t>star  is MASS</a:t>
            </a:r>
            <a:r>
              <a:rPr lang="en-US" sz="2000" dirty="0">
                <a:solidFill>
                  <a:srgbClr val="0070C0"/>
                </a:solidFill>
              </a:rPr>
              <a:t>! 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</a:rPr>
              <a:t>The </a:t>
            </a:r>
            <a:r>
              <a:rPr lang="en-US" sz="2000" dirty="0">
                <a:solidFill>
                  <a:srgbClr val="0070C0"/>
                </a:solidFill>
              </a:rPr>
              <a:t>mass of a normal star almost completely determines </a:t>
            </a:r>
            <a:r>
              <a:rPr lang="en-US" sz="2000" dirty="0" smtClean="0">
                <a:solidFill>
                  <a:srgbClr val="0070C0"/>
                </a:solidFill>
              </a:rPr>
              <a:t>its LUMINOSITY &amp; TEMPERATURE!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52400" y="571500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dirty="0">
                <a:solidFill>
                  <a:srgbClr val="0070C0"/>
                </a:solidFill>
              </a:rPr>
              <a:t>The LUMINOSITY of a star </a:t>
            </a:r>
            <a:r>
              <a:rPr lang="en-US" sz="2000" dirty="0" smtClean="0">
                <a:solidFill>
                  <a:srgbClr val="0070C0"/>
                </a:solidFill>
              </a:rPr>
              <a:t>is the </a:t>
            </a:r>
            <a:r>
              <a:rPr lang="en-US" sz="2000" dirty="0">
                <a:solidFill>
                  <a:srgbClr val="0070C0"/>
                </a:solidFill>
              </a:rPr>
              <a:t>TOTAL ENERGY emitted </a:t>
            </a:r>
            <a:r>
              <a:rPr lang="en-US" sz="2000" dirty="0" smtClean="0">
                <a:solidFill>
                  <a:srgbClr val="0070C0"/>
                </a:solidFill>
              </a:rPr>
              <a:t>per time </a:t>
            </a:r>
            <a:r>
              <a:rPr lang="en-US" sz="2000" dirty="0">
                <a:solidFill>
                  <a:srgbClr val="0070C0"/>
                </a:solidFill>
              </a:rPr>
              <a:t>from the surface of the </a:t>
            </a:r>
            <a:r>
              <a:rPr lang="en-US" sz="2000" dirty="0" smtClean="0">
                <a:solidFill>
                  <a:srgbClr val="0070C0"/>
                </a:solidFill>
              </a:rPr>
              <a:t>star. </a:t>
            </a:r>
            <a:r>
              <a:rPr lang="en-US" sz="2000" dirty="0">
                <a:solidFill>
                  <a:srgbClr val="0070C0"/>
                </a:solidFill>
              </a:rPr>
              <a:t>This light bulb has a luminosity of 60 Watts The energy the Sun emits is generated by the fusion in its core…</a:t>
            </a:r>
          </a:p>
        </p:txBody>
      </p:sp>
    </p:spTree>
    <p:extLst>
      <p:ext uri="{BB962C8B-B14F-4D97-AF65-F5344CB8AC3E}">
        <p14:creationId xmlns:p14="http://schemas.microsoft.com/office/powerpoint/2010/main" val="29918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400" u="sng" dirty="0" smtClean="0">
                <a:solidFill>
                  <a:srgbClr val="002060"/>
                </a:solidFill>
                <a:latin typeface="Bodoni MT" pitchFamily="18" charset="0"/>
              </a:rPr>
              <a:t>COMETS: </a:t>
            </a:r>
            <a:r>
              <a:rPr lang="en-US" sz="2400" dirty="0" smtClean="0">
                <a:solidFill>
                  <a:srgbClr val="00B0F0"/>
                </a:solidFill>
                <a:latin typeface="Bodoni MT" pitchFamily="18" charset="0"/>
              </a:rPr>
              <a:t> are frozen balls of ice and dust that can resemble a “dirty </a:t>
            </a:r>
            <a:r>
              <a:rPr lang="en-US" sz="2400" dirty="0" err="1" smtClean="0">
                <a:solidFill>
                  <a:srgbClr val="00B0F0"/>
                </a:solidFill>
                <a:latin typeface="Bodoni MT" pitchFamily="18" charset="0"/>
              </a:rPr>
              <a:t>snowball”.They</a:t>
            </a:r>
            <a:r>
              <a:rPr lang="en-US" sz="2400" dirty="0" smtClean="0">
                <a:solidFill>
                  <a:srgbClr val="00B0F0"/>
                </a:solidFill>
                <a:latin typeface="Bodoni MT" pitchFamily="18" charset="0"/>
              </a:rPr>
              <a:t> orbit the Sun is highly elliptical orbits. Their orbital periods can range from a few years to several thousand years. </a:t>
            </a:r>
            <a:r>
              <a:rPr lang="en-US" sz="2400" i="1" u="sng" dirty="0" err="1" smtClean="0">
                <a:solidFill>
                  <a:srgbClr val="00B0F0"/>
                </a:solidFill>
                <a:latin typeface="Bodoni MT" pitchFamily="18" charset="0"/>
              </a:rPr>
              <a:t>Halleys</a:t>
            </a:r>
            <a:r>
              <a:rPr lang="en-US" sz="2400" i="1" u="sng" dirty="0" smtClean="0">
                <a:solidFill>
                  <a:srgbClr val="00B0F0"/>
                </a:solidFill>
                <a:latin typeface="Bodoni MT" pitchFamily="18" charset="0"/>
              </a:rPr>
              <a:t> Comet </a:t>
            </a:r>
            <a:r>
              <a:rPr lang="en-US" sz="2400" dirty="0" smtClean="0">
                <a:solidFill>
                  <a:srgbClr val="00B0F0"/>
                </a:solidFill>
                <a:latin typeface="Bodoni MT" pitchFamily="18" charset="0"/>
              </a:rPr>
              <a:t>is famous due to the fact that everyone has a chance to see it in their lifetime (Orbital Period of 77 years).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u="sng" dirty="0" smtClean="0">
                <a:solidFill>
                  <a:srgbClr val="002060"/>
                </a:solidFill>
                <a:latin typeface="Bodoni MT" pitchFamily="18" charset="0"/>
              </a:rPr>
              <a:t>Light Year (</a:t>
            </a:r>
            <a:r>
              <a:rPr lang="en-US" sz="2400" u="sng" dirty="0" err="1" smtClean="0">
                <a:solidFill>
                  <a:srgbClr val="002060"/>
                </a:solidFill>
                <a:latin typeface="Bodoni MT" pitchFamily="18" charset="0"/>
              </a:rPr>
              <a:t>ly</a:t>
            </a:r>
            <a:r>
              <a:rPr lang="en-US" sz="2400" dirty="0" smtClean="0">
                <a:solidFill>
                  <a:srgbClr val="002060"/>
                </a:solidFill>
                <a:latin typeface="Bodoni MT" pitchFamily="18" charset="0"/>
              </a:rPr>
              <a:t>): </a:t>
            </a:r>
            <a:r>
              <a:rPr lang="en-US" sz="2400" dirty="0" smtClean="0">
                <a:solidFill>
                  <a:srgbClr val="00B0F0"/>
                </a:solidFill>
                <a:latin typeface="Bodoni MT" pitchFamily="18" charset="0"/>
              </a:rPr>
              <a:t>is the distance that light travels in one year.      	</a:t>
            </a:r>
            <a:r>
              <a:rPr lang="en-US" sz="2400" dirty="0" smtClean="0">
                <a:solidFill>
                  <a:srgbClr val="002060"/>
                </a:solidFill>
                <a:latin typeface="Bodoni MT" pitchFamily="18" charset="0"/>
              </a:rPr>
              <a:t>One light year equals 9.46 x 1015 </a:t>
            </a:r>
            <a:r>
              <a:rPr lang="en-US" sz="2400" dirty="0" err="1" smtClean="0">
                <a:solidFill>
                  <a:srgbClr val="002060"/>
                </a:solidFill>
                <a:latin typeface="Bodoni MT" pitchFamily="18" charset="0"/>
              </a:rPr>
              <a:t>metres</a:t>
            </a:r>
            <a:r>
              <a:rPr lang="en-US" sz="2400" dirty="0" smtClean="0">
                <a:solidFill>
                  <a:srgbClr val="002060"/>
                </a:solidFill>
                <a:latin typeface="Bodoni MT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Bodoni MT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Bodoni MT" pitchFamily="18" charset="0"/>
              </a:rPr>
              <a:t>            c = distance/time</a:t>
            </a:r>
          </a:p>
          <a:p>
            <a:r>
              <a:rPr lang="en-US" sz="2400" dirty="0">
                <a:solidFill>
                  <a:srgbClr val="002060"/>
                </a:solidFill>
                <a:latin typeface="Bodoni MT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Bodoni MT" pitchFamily="18" charset="0"/>
              </a:rPr>
              <a:t>            300000000 = distance/365x24x60x60</a:t>
            </a:r>
          </a:p>
          <a:p>
            <a:pPr marL="342900" indent="-342900">
              <a:buBlip>
                <a:blip r:embed="rId2"/>
              </a:buBlip>
            </a:pPr>
            <a:r>
              <a:rPr lang="en-US" sz="2400" u="sng" dirty="0" smtClean="0">
                <a:solidFill>
                  <a:srgbClr val="002060"/>
                </a:solidFill>
                <a:latin typeface="Bodoni MT" pitchFamily="18" charset="0"/>
              </a:rPr>
              <a:t>Stellar cluster: </a:t>
            </a:r>
            <a:r>
              <a:rPr lang="en-US" sz="2400" dirty="0" smtClean="0">
                <a:solidFill>
                  <a:srgbClr val="00B0F0"/>
                </a:solidFill>
                <a:latin typeface="Bodoni MT" pitchFamily="18" charset="0"/>
              </a:rPr>
              <a:t>A </a:t>
            </a:r>
            <a:r>
              <a:rPr lang="en-US" sz="2400" dirty="0">
                <a:solidFill>
                  <a:srgbClr val="00B0F0"/>
                </a:solidFill>
                <a:latin typeface="Bodoni MT" pitchFamily="18" charset="0"/>
              </a:rPr>
              <a:t>number of stars that are held together in a group by a gravitational </a:t>
            </a:r>
            <a:r>
              <a:rPr lang="en-US" sz="2400" dirty="0" err="1" smtClean="0">
                <a:solidFill>
                  <a:srgbClr val="00B0F0"/>
                </a:solidFill>
                <a:latin typeface="Bodoni MT" pitchFamily="18" charset="0"/>
              </a:rPr>
              <a:t>attraction.They</a:t>
            </a:r>
            <a:r>
              <a:rPr lang="en-US" sz="2400" dirty="0" smtClean="0">
                <a:solidFill>
                  <a:srgbClr val="00B0F0"/>
                </a:solidFill>
                <a:latin typeface="Bodoni MT" pitchFamily="18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Bodoni MT" pitchFamily="18" charset="0"/>
              </a:rPr>
              <a:t>were created at about the same </a:t>
            </a:r>
            <a:r>
              <a:rPr lang="en-US" sz="2400" dirty="0" smtClean="0">
                <a:solidFill>
                  <a:srgbClr val="00B0F0"/>
                </a:solidFill>
                <a:latin typeface="Bodoni MT" pitchFamily="18" charset="0"/>
              </a:rPr>
              <a:t>time. There </a:t>
            </a:r>
            <a:r>
              <a:rPr lang="en-US" sz="2400" dirty="0">
                <a:solidFill>
                  <a:srgbClr val="00B0F0"/>
                </a:solidFill>
                <a:latin typeface="Bodoni MT" pitchFamily="18" charset="0"/>
              </a:rPr>
              <a:t>may be many thousands of stars in a group.</a:t>
            </a:r>
            <a:endParaRPr lang="en-US" sz="2400" dirty="0" smtClean="0">
              <a:solidFill>
                <a:srgbClr val="00B0F0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332" y="24128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solidFill>
                <a:srgbClr val="00B0F0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2200" dirty="0" smtClean="0">
                <a:solidFill>
                  <a:srgbClr val="00B0F0"/>
                </a:solidFill>
              </a:rPr>
              <a:t>A </a:t>
            </a:r>
            <a:r>
              <a:rPr lang="en-US" sz="2200" dirty="0">
                <a:solidFill>
                  <a:srgbClr val="00B0F0"/>
                </a:solidFill>
              </a:rPr>
              <a:t>galaxy is a collection of a very large number of </a:t>
            </a:r>
            <a:r>
              <a:rPr lang="en-US" sz="2200" dirty="0" err="1">
                <a:solidFill>
                  <a:srgbClr val="00B0F0"/>
                </a:solidFill>
              </a:rPr>
              <a:t>starsmutually</a:t>
            </a:r>
            <a:r>
              <a:rPr lang="en-US" sz="2200" dirty="0">
                <a:solidFill>
                  <a:srgbClr val="00B0F0"/>
                </a:solidFill>
              </a:rPr>
              <a:t> attracting each other through the gravitational </a:t>
            </a:r>
            <a:r>
              <a:rPr lang="en-US" sz="2200" dirty="0" err="1">
                <a:solidFill>
                  <a:srgbClr val="00B0F0"/>
                </a:solidFill>
              </a:rPr>
              <a:t>forceand</a:t>
            </a:r>
            <a:r>
              <a:rPr lang="en-US" sz="2200" dirty="0">
                <a:solidFill>
                  <a:srgbClr val="00B0F0"/>
                </a:solidFill>
              </a:rPr>
              <a:t> staying together. The number of stars varies between </a:t>
            </a:r>
            <a:r>
              <a:rPr lang="en-US" sz="2200" dirty="0" err="1">
                <a:solidFill>
                  <a:srgbClr val="00B0F0"/>
                </a:solidFill>
              </a:rPr>
              <a:t>afew</a:t>
            </a:r>
            <a:r>
              <a:rPr lang="en-US" sz="2200" dirty="0">
                <a:solidFill>
                  <a:srgbClr val="00B0F0"/>
                </a:solidFill>
              </a:rPr>
              <a:t> million and hundreds of billions. There approximately100 billion galaxies in the observable universe. </a:t>
            </a:r>
            <a:endParaRPr lang="en-US" sz="2200" dirty="0" smtClean="0">
              <a:solidFill>
                <a:srgbClr val="00B0F0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en-US" sz="2200" dirty="0" smtClean="0">
                <a:solidFill>
                  <a:srgbClr val="00B0F0"/>
                </a:solidFill>
              </a:rPr>
              <a:t>There </a:t>
            </a:r>
            <a:r>
              <a:rPr lang="en-US" sz="2200" dirty="0">
                <a:solidFill>
                  <a:srgbClr val="00B0F0"/>
                </a:solidFill>
              </a:rPr>
              <a:t>are three types of galaxies: - </a:t>
            </a:r>
            <a:endParaRPr lang="en-US" sz="2200" dirty="0" smtClean="0">
              <a:solidFill>
                <a:srgbClr val="00B0F0"/>
              </a:solidFill>
            </a:endParaRPr>
          </a:p>
          <a:p>
            <a:pPr lvl="1" algn="just"/>
            <a:r>
              <a:rPr lang="en-US" sz="2200" dirty="0" smtClean="0">
                <a:solidFill>
                  <a:srgbClr val="00B0F0"/>
                </a:solidFill>
              </a:rPr>
              <a:t>Spiral </a:t>
            </a:r>
            <a:r>
              <a:rPr lang="en-US" sz="2200" dirty="0">
                <a:solidFill>
                  <a:srgbClr val="00B0F0"/>
                </a:solidFill>
              </a:rPr>
              <a:t>(Milky Way) </a:t>
            </a:r>
            <a:endParaRPr lang="en-US" sz="2200" dirty="0" smtClean="0">
              <a:solidFill>
                <a:srgbClr val="00B0F0"/>
              </a:solidFill>
            </a:endParaRPr>
          </a:p>
          <a:p>
            <a:pPr lvl="1" algn="just"/>
            <a:r>
              <a:rPr lang="en-US" sz="2200" dirty="0" smtClean="0">
                <a:solidFill>
                  <a:srgbClr val="00B0F0"/>
                </a:solidFill>
              </a:rPr>
              <a:t>Elliptical </a:t>
            </a:r>
            <a:r>
              <a:rPr lang="en-US" sz="2200" dirty="0">
                <a:solidFill>
                  <a:srgbClr val="00B0F0"/>
                </a:solidFill>
              </a:rPr>
              <a:t>(M49) </a:t>
            </a:r>
            <a:endParaRPr lang="en-US" sz="2200" dirty="0" smtClean="0">
              <a:solidFill>
                <a:srgbClr val="00B0F0"/>
              </a:solidFill>
            </a:endParaRPr>
          </a:p>
          <a:p>
            <a:pPr lvl="1" algn="just"/>
            <a:r>
              <a:rPr lang="en-US" sz="2200" dirty="0" smtClean="0">
                <a:solidFill>
                  <a:srgbClr val="00B0F0"/>
                </a:solidFill>
              </a:rPr>
              <a:t>Irregular </a:t>
            </a:r>
            <a:r>
              <a:rPr lang="en-US" sz="2200" dirty="0">
                <a:solidFill>
                  <a:srgbClr val="00B0F0"/>
                </a:solidFill>
              </a:rPr>
              <a:t>(</a:t>
            </a:r>
            <a:r>
              <a:rPr lang="en-US" sz="2200" dirty="0" err="1">
                <a:solidFill>
                  <a:srgbClr val="00B0F0"/>
                </a:solidFill>
              </a:rPr>
              <a:t>Magellanic</a:t>
            </a:r>
            <a:r>
              <a:rPr lang="en-US" sz="2200" dirty="0">
                <a:solidFill>
                  <a:srgbClr val="00B0F0"/>
                </a:solidFill>
              </a:rPr>
              <a:t> Clouds</a:t>
            </a:r>
            <a:r>
              <a:rPr lang="en-US" sz="2200" dirty="0" smtClean="0">
                <a:solidFill>
                  <a:srgbClr val="00B0F0"/>
                </a:solidFill>
              </a:rPr>
              <a:t>)</a:t>
            </a:r>
          </a:p>
          <a:p>
            <a:pPr marL="285750" indent="-285750">
              <a:buBlip>
                <a:blip r:embed="rId2"/>
              </a:buBlip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40957"/>
            <a:ext cx="1380634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600" dirty="0" smtClean="0"/>
              <a:t>Galaxies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2" y="3352800"/>
            <a:ext cx="41529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14" y="3376245"/>
            <a:ext cx="4444218" cy="332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2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2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2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0"/>
            <a:ext cx="4007872" cy="307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34" y="1"/>
            <a:ext cx="5130266" cy="307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8333"/>
            <a:ext cx="4991100" cy="377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078334"/>
            <a:ext cx="4152900" cy="377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2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868E5-5FC2-456A-B4DE-1DBFBA53B413}" type="slidenum">
              <a:rPr lang="en-US"/>
              <a:pPr/>
              <a:t>18</a:t>
            </a:fld>
            <a:endParaRPr lang="en-US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Locating Information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 sz="2400">
                <a:latin typeface="Times" charset="0"/>
                <a:cs typeface="Times" charset="0"/>
                <a:sym typeface="Times" charset="0"/>
              </a:rPr>
              <a:t>NASA’s Astrophysics Data System (ADS): </a:t>
            </a:r>
            <a:r>
              <a:rPr lang="en-US" sz="2400" u="sng">
                <a:solidFill>
                  <a:srgbClr val="0000FF"/>
                </a:solidFill>
                <a:latin typeface="Times" charset="0"/>
                <a:cs typeface="Times" charset="0"/>
                <a:sym typeface="Times" charset="0"/>
                <a:hlinkClick r:id="rId2"/>
              </a:rPr>
              <a:t>http://adswww.harvard.edu/</a:t>
            </a:r>
            <a:r>
              <a:rPr lang="en-US" sz="2400">
                <a:latin typeface="Times" charset="0"/>
                <a:cs typeface="Times" charset="0"/>
                <a:sym typeface="Times" charset="0"/>
              </a:rPr>
              <a:t>  and particularly </a:t>
            </a:r>
            <a:r>
              <a:rPr lang="en-US" sz="2400" u="sng">
                <a:solidFill>
                  <a:srgbClr val="0000FF"/>
                </a:solidFill>
                <a:latin typeface="Times" charset="0"/>
                <a:cs typeface="Times" charset="0"/>
                <a:sym typeface="Times" charset="0"/>
                <a:hlinkClick r:id="rId3"/>
              </a:rPr>
              <a:t>http://adsabs.harvard.edu/abstract_service.html</a:t>
            </a:r>
            <a:r>
              <a:rPr lang="en-US" sz="2400">
                <a:latin typeface="Times" charset="0"/>
                <a:cs typeface="Times" charset="0"/>
                <a:sym typeface="Times" charset="0"/>
              </a:rPr>
              <a:t> </a:t>
            </a:r>
            <a:endParaRPr lang="en-US" sz="24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  <a:p>
            <a:r>
              <a:rPr lang="en-US" sz="2400">
                <a:latin typeface="Times" charset="0"/>
                <a:cs typeface="Times" charset="0"/>
                <a:sym typeface="Times" charset="0"/>
              </a:rPr>
              <a:t>SIMBAD: </a:t>
            </a:r>
            <a:r>
              <a:rPr lang="en-US" sz="2400" u="sng">
                <a:solidFill>
                  <a:srgbClr val="0000FF"/>
                </a:solidFill>
                <a:latin typeface="Times" charset="0"/>
                <a:cs typeface="Times" charset="0"/>
                <a:sym typeface="Times" charset="0"/>
                <a:hlinkClick r:id="rId4"/>
              </a:rPr>
              <a:t>http://simbad.harvard.edu/simbad/</a:t>
            </a:r>
            <a:r>
              <a:rPr lang="en-US" sz="2400">
                <a:latin typeface="Times" charset="0"/>
                <a:cs typeface="Times" charset="0"/>
                <a:sym typeface="Times" charset="0"/>
              </a:rPr>
              <a:t> and </a:t>
            </a:r>
            <a:r>
              <a:rPr lang="en-US" sz="2400" u="sng">
                <a:solidFill>
                  <a:srgbClr val="0000FF"/>
                </a:solidFill>
                <a:latin typeface="Times" charset="0"/>
                <a:cs typeface="Times" charset="0"/>
                <a:sym typeface="Times" charset="0"/>
                <a:hlinkClick r:id="rId5"/>
              </a:rPr>
              <a:t>http://simbad.u-strasbg.fr/simbad/</a:t>
            </a:r>
            <a:r>
              <a:rPr lang="en-US" sz="2400">
                <a:latin typeface="Times" charset="0"/>
                <a:cs typeface="Times" charset="0"/>
                <a:sym typeface="Times" charset="0"/>
              </a:rPr>
              <a:t>  (there are 2 sites)</a:t>
            </a:r>
            <a:endParaRPr lang="en-US" sz="24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  <a:p>
            <a:r>
              <a:rPr lang="en-US" sz="2400">
                <a:latin typeface="Times" charset="0"/>
                <a:cs typeface="Times" charset="0"/>
                <a:sym typeface="Times" charset="0"/>
              </a:rPr>
              <a:t>NOTE: VIRTUALLY ALL ELECTRONIC CATALOGS TODAY SEARCH SIMBAD FOR RESOLVING STAR NAMES AND GETTING THEIR COORDINATES. If SIMBAD is down, you may be out of luck!</a:t>
            </a:r>
            <a:endParaRPr lang="en-US" sz="2400">
              <a:latin typeface="Times" charset="0"/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>
              <a:defRPr sz="1200">
                <a:solidFill>
                  <a:schemeClr val="tx1"/>
                </a:solidFill>
                <a:latin typeface="Arial" charset="0"/>
              </a:defRPr>
            </a:lvl2pPr>
            <a:lvl3pPr>
              <a:defRPr sz="1200">
                <a:solidFill>
                  <a:schemeClr val="tx1"/>
                </a:solidFill>
                <a:latin typeface="Arial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fld id="{98327230-8243-44D8-B925-234D7E64A8F2}" type="slidenum">
              <a:rPr lang="en-US" sz="1400">
                <a:cs typeface="Arial" charset="0"/>
              </a:rPr>
              <a:pPr algn="ctr"/>
              <a:t>18</a:t>
            </a:fld>
            <a:endParaRPr lang="en-US" sz="1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 smtClean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4000" b="1" dirty="0" smtClean="0"/>
              <a:t>E-signature: 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3581400" y="381000"/>
            <a:ext cx="290989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/>
              <a:t>Approved By</a:t>
            </a:r>
          </a:p>
        </p:txBody>
      </p:sp>
    </p:spTree>
    <p:extLst>
      <p:ext uri="{BB962C8B-B14F-4D97-AF65-F5344CB8AC3E}">
        <p14:creationId xmlns:p14="http://schemas.microsoft.com/office/powerpoint/2010/main" val="39298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1905000" cy="53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Biography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9154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</a:rPr>
              <a:t>DAVID FONSECA MOTA finished his </a:t>
            </a:r>
            <a:r>
              <a:rPr lang="en-US" sz="2400" dirty="0" err="1" smtClean="0">
                <a:effectLst/>
              </a:rPr>
              <a:t>ph.D</a:t>
            </a:r>
            <a:r>
              <a:rPr lang="en-US" sz="2400" dirty="0" smtClean="0">
                <a:effectLst/>
              </a:rPr>
              <a:t> from University of Cambridge. Currently working as Professor in Institute of Theoretical Astrophysics, University of Oslo. His research produced more than 70 articles published in top-ranked international journals. These articles have more than 3600 citations, and have an h-index of 34.He is a member of PhD Degree committee, Institute of Theoretical Astrophysics,</a:t>
            </a:r>
          </a:p>
          <a:p>
            <a:pPr marL="342900" indent="-342900" algn="just">
              <a:buBlip>
                <a:blip r:embed="rId3"/>
              </a:buBlip>
            </a:pPr>
            <a:endParaRPr lang="en-US" sz="2300" dirty="0"/>
          </a:p>
        </p:txBody>
      </p:sp>
      <p:sp>
        <p:nvSpPr>
          <p:cNvPr id="5" name="Rectangle 4"/>
          <p:cNvSpPr/>
          <p:nvPr/>
        </p:nvSpPr>
        <p:spPr>
          <a:xfrm>
            <a:off x="3193051" y="304800"/>
            <a:ext cx="3048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Dr. David F Mota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288" y="4876800"/>
            <a:ext cx="8377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effectLst/>
              </a:rPr>
              <a:t>Cosmology,</a:t>
            </a:r>
          </a:p>
          <a:p>
            <a:pPr algn="just"/>
            <a:r>
              <a:rPr lang="en-US" sz="2400" dirty="0" smtClean="0">
                <a:effectLst/>
              </a:rPr>
              <a:t>Theoretical Astrophysics, </a:t>
            </a:r>
          </a:p>
          <a:p>
            <a:pPr algn="just"/>
            <a:r>
              <a:rPr lang="en-US" sz="2400" dirty="0" smtClean="0">
                <a:effectLst/>
              </a:rPr>
              <a:t>Theoretical Physics,</a:t>
            </a:r>
            <a:endParaRPr lang="en-US" sz="2400" dirty="0">
              <a:effectLst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0134" y="4025705"/>
            <a:ext cx="2819400" cy="6096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2060"/>
                </a:solidFill>
              </a:rPr>
              <a:t>Research Interests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https://encrypted-tbn1.gstatic.com/images?q=tbn:ANd9GcRCesborfc5s0bn1mnR_KGkg63PyyL8BL8S6gcuVlKcSYxAsgx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30520"/>
            <a:ext cx="3352800" cy="252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7412" name="Picture 2" descr="C:\Users\rakesh-s\Desktop\2-2nd-d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C:\Users\rakesh-s\Desktop\member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30163"/>
            <a:ext cx="7086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5">
                    <a:lumMod val="1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OMICS International Open Access Membership</a:t>
            </a:r>
          </a:p>
        </p:txBody>
      </p:sp>
      <p:sp>
        <p:nvSpPr>
          <p:cNvPr id="7" name="Teardrop 6"/>
          <p:cNvSpPr/>
          <p:nvPr/>
        </p:nvSpPr>
        <p:spPr>
          <a:xfrm>
            <a:off x="1295400" y="630238"/>
            <a:ext cx="7696200" cy="3560762"/>
          </a:xfrm>
          <a:prstGeom prst="teardrop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latin typeface="Calisto MT" panose="02040603050505030304" pitchFamily="18" charset="0"/>
              </a:rPr>
              <a:t>OMICS International Open Access Membership enables academic and research institutions, funders and corporations to actively encourage open access in scholarly communication and the dissemination of research published by their authors.</a:t>
            </a:r>
          </a:p>
          <a:p>
            <a:pPr>
              <a:defRPr/>
            </a:pPr>
            <a:r>
              <a:rPr lang="en-US" dirty="0">
                <a:latin typeface="Calisto MT" panose="02040603050505030304" pitchFamily="18" charset="0"/>
              </a:rPr>
              <a:t>For more details and benefits, click on the link below:</a:t>
            </a:r>
          </a:p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Calisto MT" panose="02040603050505030304" pitchFamily="18" charset="0"/>
                <a:hlinkClick r:id="rId4"/>
              </a:rPr>
              <a:t>http://omicsonline.org/membership.php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Calisto MT" panose="020406030505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82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57873"/>
            <a:ext cx="9067800" cy="590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Local observables in a landscape of infrared gauge </a:t>
            </a:r>
            <a:r>
              <a:rPr lang="en-US" sz="2000" dirty="0" smtClean="0"/>
              <a:t>modes, M </a:t>
            </a:r>
            <a:r>
              <a:rPr lang="en-US" sz="2000" dirty="0" err="1"/>
              <a:t>Thorsrud</a:t>
            </a:r>
            <a:r>
              <a:rPr lang="en-US" sz="2000" dirty="0"/>
              <a:t>, </a:t>
            </a:r>
            <a:r>
              <a:rPr lang="en-US" sz="2000" u="sng" dirty="0"/>
              <a:t>DF </a:t>
            </a:r>
            <a:r>
              <a:rPr lang="en-US" sz="2000" b="1" u="sng" dirty="0"/>
              <a:t>Mota</a:t>
            </a:r>
            <a:r>
              <a:rPr lang="en-US" sz="2000" dirty="0"/>
              <a:t>, FR Urban - Physics Letters B, 2014 - Elsevier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Accelerating cosmologies with an anisotropic equation of </a:t>
            </a:r>
            <a:r>
              <a:rPr lang="en-US" sz="2000" dirty="0" smtClean="0"/>
              <a:t>state, T </a:t>
            </a:r>
            <a:r>
              <a:rPr lang="en-US" sz="2000" dirty="0" err="1"/>
              <a:t>Koivisto</a:t>
            </a:r>
            <a:r>
              <a:rPr lang="en-US" sz="2000" dirty="0"/>
              <a:t>, </a:t>
            </a:r>
            <a:r>
              <a:rPr lang="en-US" sz="2000" u="sng" dirty="0"/>
              <a:t>DF </a:t>
            </a:r>
            <a:r>
              <a:rPr lang="en-US" sz="2000" b="1" u="sng" dirty="0"/>
              <a:t>Mota</a:t>
            </a:r>
            <a:r>
              <a:rPr lang="en-US" sz="2000" dirty="0"/>
              <a:t> - The Astrophysical Journal, 2008 - iopscience.iop.org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Constraining dark energy anisotropic </a:t>
            </a:r>
            <a:r>
              <a:rPr lang="en-US" sz="2000" dirty="0" smtClean="0"/>
              <a:t>stress, </a:t>
            </a:r>
            <a:r>
              <a:rPr lang="en-US" sz="2000" u="sng" dirty="0" smtClean="0"/>
              <a:t>DF</a:t>
            </a:r>
            <a:r>
              <a:rPr lang="en-US" sz="2000" u="sng" dirty="0"/>
              <a:t> </a:t>
            </a:r>
            <a:r>
              <a:rPr lang="en-US" sz="2000" b="1" u="sng" dirty="0"/>
              <a:t>Mota</a:t>
            </a:r>
            <a:r>
              <a:rPr lang="en-US" sz="2000" dirty="0"/>
              <a:t>, JR Kristiansen, T </a:t>
            </a:r>
            <a:r>
              <a:rPr lang="en-US" sz="2000" dirty="0" err="1" smtClean="0"/>
              <a:t>Koivisto</a:t>
            </a:r>
            <a:r>
              <a:rPr lang="en-US" sz="2000" dirty="0" smtClean="0"/>
              <a:t>,  </a:t>
            </a:r>
            <a:r>
              <a:rPr lang="en-US" sz="2000" dirty="0"/>
              <a:t>Monthly Notices </a:t>
            </a:r>
            <a:r>
              <a:rPr lang="en-US" sz="2000" dirty="0" smtClean="0"/>
              <a:t>of, </a:t>
            </a:r>
            <a:r>
              <a:rPr lang="en-US" sz="2000" dirty="0"/>
              <a:t>2007 - mnras.oxfordjournals.org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An Improved </a:t>
            </a:r>
            <a:r>
              <a:rPr lang="en-US" sz="2000" dirty="0" err="1"/>
              <a:t>Semianalytical</a:t>
            </a:r>
            <a:r>
              <a:rPr lang="en-US" sz="2000" dirty="0"/>
              <a:t> Spherical Collapse Model for Nonlinear Density </a:t>
            </a:r>
            <a:r>
              <a:rPr lang="en-US" sz="2000" dirty="0" smtClean="0"/>
              <a:t>Evolution, DJ Shaw</a:t>
            </a:r>
            <a:r>
              <a:rPr lang="en-US" sz="2000" dirty="0"/>
              <a:t>, </a:t>
            </a:r>
            <a:r>
              <a:rPr lang="en-US" sz="2000" u="sng" dirty="0"/>
              <a:t>DF </a:t>
            </a:r>
            <a:r>
              <a:rPr lang="en-US" sz="2000" b="1" u="sng" dirty="0"/>
              <a:t>Mota</a:t>
            </a:r>
            <a:r>
              <a:rPr lang="en-US" sz="2000" dirty="0"/>
              <a:t> - The Astrophysical Journal Supplement …, 2008 - iopscience.iop.org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Local and global variations of the fine-structure </a:t>
            </a:r>
            <a:r>
              <a:rPr lang="en-US" sz="2000" dirty="0" smtClean="0"/>
              <a:t>constant, </a:t>
            </a:r>
            <a:r>
              <a:rPr lang="en-US" sz="2000" u="sng" dirty="0" smtClean="0"/>
              <a:t>DF</a:t>
            </a:r>
            <a:r>
              <a:rPr lang="en-US" sz="2000" u="sng" dirty="0"/>
              <a:t> </a:t>
            </a:r>
            <a:r>
              <a:rPr lang="en-US" sz="2000" b="1" u="sng" dirty="0"/>
              <a:t>Mota</a:t>
            </a:r>
            <a:r>
              <a:rPr lang="en-US" sz="2000" dirty="0"/>
              <a:t>, JD Barrow </a:t>
            </a:r>
            <a:r>
              <a:rPr lang="en-US" sz="2000" dirty="0" smtClean="0"/>
              <a:t>Monthly </a:t>
            </a:r>
            <a:r>
              <a:rPr lang="en-US" sz="2000" dirty="0"/>
              <a:t>Notices of the Royal …, 2004 - mnras.oxfordjournals.org</a:t>
            </a:r>
          </a:p>
          <a:p>
            <a:pPr marL="457200" lvl="0" indent="-457200" algn="just">
              <a:buFont typeface="+mj-lt"/>
              <a:buAutoNum type="arabicPeriod"/>
            </a:pPr>
            <a:endParaRPr lang="en-US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On the magnitude of dark energy voids and </a:t>
            </a:r>
            <a:r>
              <a:rPr lang="en-US" sz="2000" dirty="0" err="1" smtClean="0"/>
              <a:t>overdensities</a:t>
            </a:r>
            <a:r>
              <a:rPr lang="en-US" sz="2000" dirty="0" smtClean="0"/>
              <a:t>, </a:t>
            </a:r>
            <a:r>
              <a:rPr lang="en-US" sz="2000" u="sng" dirty="0" smtClean="0"/>
              <a:t>DF</a:t>
            </a:r>
            <a:r>
              <a:rPr lang="en-US" sz="2000" u="sng" dirty="0"/>
              <a:t> </a:t>
            </a:r>
            <a:r>
              <a:rPr lang="en-US" sz="2000" b="1" u="sng" dirty="0"/>
              <a:t>Mota</a:t>
            </a:r>
            <a:r>
              <a:rPr lang="en-US" sz="2000" dirty="0"/>
              <a:t>, DJ Shaw, </a:t>
            </a:r>
            <a:r>
              <a:rPr lang="en-US" sz="2000" u="sng" dirty="0"/>
              <a:t>J Silk</a:t>
            </a:r>
            <a:r>
              <a:rPr lang="en-US" sz="2000" dirty="0"/>
              <a:t> - The Astrophysical Journal, 2008 - iopscience.iop.org</a:t>
            </a:r>
          </a:p>
          <a:p>
            <a:pPr marL="342900" lvl="0" indent="-342900" algn="just">
              <a:buFont typeface="+mj-lt"/>
              <a:buAutoNum type="arabicPeriod"/>
            </a:pPr>
            <a:endParaRPr lang="en-US" sz="175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0999" y="304800"/>
            <a:ext cx="2895601" cy="4572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2060"/>
                </a:solidFill>
              </a:rPr>
              <a:t>Recent Publications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274" y="1524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2"/>
              </a:buBlip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Astrophysics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(from Greek </a:t>
            </a:r>
            <a:r>
              <a:rPr lang="en-US" sz="2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astron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ἄστρον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"star", and </a:t>
            </a:r>
            <a:r>
              <a:rPr lang="en-US" sz="2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physis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φύσις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"nature") is the branch of astronomy that deals with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physics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of the universe, especially with "the nature of the heavenly bodies, rather than their positions or motions in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space.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Among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objects studied are galaxies, stars, planets, 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extra solar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planets, the interstellar medium and the cosmic microwave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Their emissions are examined across all parts of the electromagnetic spectrum, and the properties examined include luminosity, density, temperature, and chemical composition. 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Because astrophysics is a very broad subject, astrophysicists typically apply many disciplines of physics, including mechanics, electromagnetism, statistical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mechanics,thermodynamics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quantum mechanics, relativity, nuclear and particle physics, and atomic and molecular physics.</a:t>
            </a:r>
          </a:p>
          <a:p>
            <a:pPr marL="342900" indent="-342900" algn="just">
              <a:buBlip>
                <a:blip r:embed="rId2"/>
              </a:buBlip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7022"/>
            <a:ext cx="2438400" cy="167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87022"/>
            <a:ext cx="27432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87022"/>
            <a:ext cx="2514600" cy="166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e12012-120104192418-phpapp02/95/astrophysics-part-1-2012-2-728.jpg?cb=1325727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0"/>
            <a:ext cx="9114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3352800" y="76200"/>
            <a:ext cx="1943100" cy="44450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3000" dirty="0">
                <a:solidFill>
                  <a:schemeClr val="bg1"/>
                </a:solidFill>
                <a:cs typeface="Arial" charset="0"/>
              </a:rPr>
              <a:t>Stellar Sizes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51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e12012-120104192418-phpapp02/95/astrophysics-part-1-2012-3-728.jpg?cb=1325727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e12012-120104192418-phpapp02/95/astrophysics-part-1-2012-4-728.jpg?cb=1325727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e12012-120104192418-phpapp02/95/astrophysics-part-1-2012-5-728.jpg?cb=1325727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98</TotalTime>
  <Words>460</Words>
  <Application>Microsoft Office PowerPoint</Application>
  <PresentationFormat>On-screen Show (4:3)</PresentationFormat>
  <Paragraphs>63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Biography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Locating Information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Revathi Boddu</dc:creator>
  <cp:lastModifiedBy>Laxmikanth Matcha</cp:lastModifiedBy>
  <cp:revision>14</cp:revision>
  <dcterms:created xsi:type="dcterms:W3CDTF">2014-10-29T06:16:19Z</dcterms:created>
  <dcterms:modified xsi:type="dcterms:W3CDTF">2015-10-19T08:39:40Z</dcterms:modified>
</cp:coreProperties>
</file>