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1"/>
  </p:notesMasterIdLst>
  <p:sldIdLst>
    <p:sldId id="277" r:id="rId2"/>
    <p:sldId id="278" r:id="rId3"/>
    <p:sldId id="256" r:id="rId4"/>
    <p:sldId id="280" r:id="rId5"/>
    <p:sldId id="258" r:id="rId6"/>
    <p:sldId id="259"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279"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117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85CC56-C011-4787-97A8-3410C427FEB8}" type="datetimeFigureOut">
              <a:rPr lang="en-US" smtClean="0"/>
              <a:t>11/13/2014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49C26D-1957-4B3C-8583-3870C9C1598A}" type="slidenum">
              <a:rPr lang="en-US" smtClean="0"/>
              <a:t>‹#›</a:t>
            </a:fld>
            <a:endParaRPr lang="en-US"/>
          </a:p>
        </p:txBody>
      </p:sp>
    </p:spTree>
    <p:extLst>
      <p:ext uri="{BB962C8B-B14F-4D97-AF65-F5344CB8AC3E}">
        <p14:creationId xmlns:p14="http://schemas.microsoft.com/office/powerpoint/2010/main" val="1359335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369E2F-5760-4010-A62A-DDC526DF6663}" type="slidenum">
              <a:rPr lang="en-US"/>
              <a:pPr/>
              <a:t>7</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8F0BE9-B78A-4AF8-B2E0-1E715BEA0F46}" type="slidenum">
              <a:rPr lang="en-US"/>
              <a:pPr/>
              <a:t>18</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7DD68E-5A4E-484C-BB69-83E3FAC3F133}" type="slidenum">
              <a:rPr lang="en-US"/>
              <a:pPr/>
              <a:t>21</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CCB48-FD91-4DD0-AD39-1BF00A117A10}" type="slidenum">
              <a:rPr lang="en-US"/>
              <a:pPr/>
              <a:t>24</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937569-DCD4-46DF-BABD-BABF2BCF8D6C}" type="slidenum">
              <a:rPr lang="en-US"/>
              <a:pPr/>
              <a:t>25</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B3CD26-E7EA-4E3F-81FA-A7AA4530BE48}" type="slidenum">
              <a:rPr lang="en-US"/>
              <a:pPr/>
              <a:t>26</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9ACE4C-7B60-4519-850B-9705822F55EC}" type="slidenum">
              <a:rPr lang="en-US"/>
              <a:pPr/>
              <a:t>27</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555327-E8F3-411C-BFB0-477B7F43E03E}" type="slidenum">
              <a:rPr lang="en-US"/>
              <a:pPr/>
              <a:t>8</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035187-6914-4CF4-AE8E-CE71DF5DBD61}" type="slidenum">
              <a:rPr lang="en-US"/>
              <a:pPr/>
              <a:t>9</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6D6F05-AC96-4716-9F26-90C1B39069C0}" type="slidenum">
              <a:rPr lang="en-US"/>
              <a:pPr/>
              <a:t>10</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AEEB96-8F6D-4843-BB11-2263DB6004E7}" type="slidenum">
              <a:rPr lang="en-US"/>
              <a:pPr/>
              <a:t>11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78CB7D-7269-4340-A6B2-946180B66016}" type="slidenum">
              <a:rPr lang="en-US"/>
              <a:pPr/>
              <a:t>12</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6E4005-0993-4DBE-9812-01088978DA36}" type="slidenum">
              <a:rPr lang="en-US"/>
              <a:pPr/>
              <a:t>13</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A718F9-6A1B-484F-94D2-9C97D8D5394C}" type="slidenum">
              <a:rPr lang="en-US"/>
              <a:pPr/>
              <a:t>14</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14659-40E7-4886-B199-C8AB407F5F18}" type="slidenum">
              <a:rPr lang="en-US"/>
              <a:pPr/>
              <a:t>15</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11/13/2014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images.google.com/imgres?imgurl=http://www.marijuana.com/images/marijuana-leaf.gif&amp;imgrefurl=http://www.marijuana.com/marijuana-leaf/&amp;h=401&amp;w=400&amp;sz=46&amp;hl=en&amp;start=46&amp;sig2=TvYqqNv1QTVHb96jh_BZYg&amp;tbnid=2FJn5J63WBx4HM:&amp;tbnh=124&amp;tbnw=124&amp;ei=8hz8R8zNO5XkedizxBU&amp;prev=/images?q=marijuana&amp;start=36&amp;gbv=2&amp;ndsp=18&amp;hl=en&amp;safe=active&amp;sa=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imgres?imgurl=http://www.oilandherbs.com/oilherbpics/poppy7035lg.jpg&amp;imgrefurl=http://www.theherbdepot.com/standard/poppy-seed_poppy-seed-herb_52.html&amp;h=337&amp;w=450&amp;sz=48&amp;hl=en&amp;start=38&amp;sig2=dnA4bR82bGb9Hlr1gA0dxQ&amp;um=1&amp;tbnid=Lc1RkcIHcnXNLM:&amp;tbnh=95&amp;tbnw=127&amp;ei=ayD8R-G_JpvueZeSsQ4&amp;prev=/images?q=poppy&amp;start=36&amp;ndsp=18&amp;um=1&amp;hl=en&amp;safe=active&amp;rls=DAUS,DAUS:2006-08,DAUS:en&amp;sa=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hyperlink" Target="http://images.google.com/imgres?imgurl=http://legaldruginfo.files.wordpress.com/2007/06/image-of-cocaine.jpg&amp;imgrefurl=http://legaldruginfo.wordpress.com/2007/06/11/street-names-for-cocaine/&amp;h=326&amp;w=468&amp;sz=42&amp;hl=en&amp;start=24&amp;sig2=ai0mr5hJcu4Re11n7aGAnA&amp;um=1&amp;tbnid=5jGr5A5EzbyPLM:&amp;tbnh=89&amp;tbnw=128&amp;ei=kiD8R-HuLYioeeujvQs&amp;prev=/images?q=cocaine&amp;start=18&amp;ndsp=18&amp;um=1&amp;hl=en&amp;safe=active&amp;rls=DAUS,DAUS:2006-08,DAUS:en&amp;sa=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images.google.com/imgres?imgurl=http://img.dailymail.co.uk/i/pix/2007/03_01/MedicineDM0603_400x480.jpg&amp;imgrefurl=http://www.dailymail.co.uk/pages/live/articles/health/healthmain.html?in_article_id=440498&amp;in_page_id=1774&amp;in_a_source=&amp;h=480&amp;w=400&amp;sz=31&amp;hl=en&amp;start=14&amp;sig2=fJTRZRbGn8w5ALi1ZQ-pgw&amp;um=1&amp;tbnid=d6k7pbJGmzdkfM:&amp;tbnh=129&amp;tbnw=108&amp;ei=syD8R7GMGonCedvd-BA&amp;prev=/images?q=cough+syrup&amp;um=1&amp;hl=en&amp;safe=active&amp;rls=DAUS,DAUS:2006-08,DAUS: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675409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r>
              <a:rPr lang="en-US"/>
              <a:t>Cannabinoids</a:t>
            </a:r>
          </a:p>
        </p:txBody>
      </p:sp>
      <p:sp>
        <p:nvSpPr>
          <p:cNvPr id="4099" name="Rectangle 3"/>
          <p:cNvSpPr>
            <a:spLocks noGrp="1" noChangeArrowheads="1"/>
          </p:cNvSpPr>
          <p:nvPr>
            <p:ph type="body" idx="1"/>
          </p:nvPr>
        </p:nvSpPr>
        <p:spPr/>
        <p:txBody>
          <a:bodyPr/>
          <a:lstStyle/>
          <a:p>
            <a:pPr>
              <a:lnSpc>
                <a:spcPct val="90000"/>
              </a:lnSpc>
            </a:pPr>
            <a:r>
              <a:rPr lang="en-US"/>
              <a:t>Hashish, Marijuana</a:t>
            </a:r>
          </a:p>
          <a:p>
            <a:pPr>
              <a:lnSpc>
                <a:spcPct val="90000"/>
              </a:lnSpc>
            </a:pPr>
            <a:r>
              <a:rPr lang="en-US" u="sng"/>
              <a:t>How Consumed</a:t>
            </a:r>
            <a:r>
              <a:rPr lang="en-US"/>
              <a:t>: swallowed, smoked</a:t>
            </a:r>
          </a:p>
          <a:p>
            <a:pPr>
              <a:lnSpc>
                <a:spcPct val="90000"/>
              </a:lnSpc>
            </a:pPr>
            <a:r>
              <a:rPr lang="en-US" u="sng"/>
              <a:t>Effects</a:t>
            </a:r>
            <a:r>
              <a:rPr lang="en-US"/>
              <a:t>: euphoria, slowed thinking and reaction time, confusion, impaired balance and coordination </a:t>
            </a:r>
          </a:p>
          <a:p>
            <a:pPr>
              <a:lnSpc>
                <a:spcPct val="90000"/>
              </a:lnSpc>
            </a:pPr>
            <a:r>
              <a:rPr lang="en-US" u="sng"/>
              <a:t>Consequences</a:t>
            </a:r>
            <a:r>
              <a:rPr lang="en-US"/>
              <a:t>: cough, frequent respiratory infections, impaired memory and learning, increased heart rate, anxiety, panic attacks</a:t>
            </a:r>
          </a:p>
        </p:txBody>
      </p:sp>
      <p:pic>
        <p:nvPicPr>
          <p:cNvPr id="4101" name="Picture 5" descr="marijuana-lea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304800"/>
            <a:ext cx="1181100" cy="118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66632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r>
              <a:rPr lang="en-US"/>
              <a:t>Depressants</a:t>
            </a:r>
          </a:p>
        </p:txBody>
      </p:sp>
      <p:sp>
        <p:nvSpPr>
          <p:cNvPr id="27651" name="Rectangle 3"/>
          <p:cNvSpPr>
            <a:spLocks noGrp="1" noChangeArrowheads="1"/>
          </p:cNvSpPr>
          <p:nvPr>
            <p:ph type="body" idx="1"/>
          </p:nvPr>
        </p:nvSpPr>
        <p:spPr/>
        <p:txBody>
          <a:bodyPr/>
          <a:lstStyle/>
          <a:p>
            <a:r>
              <a:rPr lang="en-US" sz="2400"/>
              <a:t>Barbiturates, Benzodiazepines, GHB, Rohypnol, Quaalude</a:t>
            </a:r>
          </a:p>
          <a:p>
            <a:r>
              <a:rPr lang="en-US" sz="2400" u="sng"/>
              <a:t>How Consumed</a:t>
            </a:r>
            <a:r>
              <a:rPr lang="en-US" sz="2400"/>
              <a:t>: swallowed, injected</a:t>
            </a:r>
          </a:p>
          <a:p>
            <a:r>
              <a:rPr lang="en-US" sz="2400" u="sng"/>
              <a:t>Effects</a:t>
            </a:r>
            <a:r>
              <a:rPr lang="en-US" sz="2400"/>
              <a:t>: reduced anxiety, feeling of well-being, lowered inhibitions, slowed pulse and breathing, lowered blood pressure, poor concentration </a:t>
            </a:r>
          </a:p>
          <a:p>
            <a:r>
              <a:rPr lang="en-US" sz="2400" u="sng"/>
              <a:t>Consequences</a:t>
            </a:r>
            <a:r>
              <a:rPr lang="en-US" sz="2400"/>
              <a:t>: fatigue, confusion, impaired coordination, memory, judgment, respiratory depression and arrest, death </a:t>
            </a:r>
          </a:p>
        </p:txBody>
      </p:sp>
      <p:pic>
        <p:nvPicPr>
          <p:cNvPr id="27653" name="Picture 5" descr="pi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28600"/>
            <a:ext cx="1905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59326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r>
              <a:rPr lang="en-US"/>
              <a:t>Dissociative Anesthetics </a:t>
            </a:r>
          </a:p>
        </p:txBody>
      </p:sp>
      <p:sp>
        <p:nvSpPr>
          <p:cNvPr id="30723" name="Rectangle 3"/>
          <p:cNvSpPr>
            <a:spLocks noGrp="1" noChangeArrowheads="1"/>
          </p:cNvSpPr>
          <p:nvPr>
            <p:ph type="body" idx="1"/>
          </p:nvPr>
        </p:nvSpPr>
        <p:spPr/>
        <p:txBody>
          <a:bodyPr/>
          <a:lstStyle/>
          <a:p>
            <a:endParaRPr lang="en-US" sz="2400"/>
          </a:p>
          <a:p>
            <a:r>
              <a:rPr lang="en-US" sz="2400"/>
              <a:t>Ketamine, PCP </a:t>
            </a:r>
          </a:p>
          <a:p>
            <a:r>
              <a:rPr lang="en-US" sz="2400" u="sng"/>
              <a:t>How Consumed</a:t>
            </a:r>
            <a:r>
              <a:rPr lang="en-US" sz="2400"/>
              <a:t>: Injected, swallowed, smoked, snorted</a:t>
            </a:r>
          </a:p>
          <a:p>
            <a:r>
              <a:rPr lang="en-US" sz="2400" u="sng"/>
              <a:t>Effects</a:t>
            </a:r>
            <a:r>
              <a:rPr lang="en-US" sz="2400"/>
              <a:t>: increased heart rate and blood pressure, impaired motor function, delirium, panic, aggression</a:t>
            </a:r>
          </a:p>
          <a:p>
            <a:r>
              <a:rPr lang="en-US" sz="2400" u="sng"/>
              <a:t>Consequences</a:t>
            </a:r>
            <a:r>
              <a:rPr lang="en-US" sz="2400"/>
              <a:t>: memory loss, numbness, nausea/vomiting, depression</a:t>
            </a:r>
          </a:p>
        </p:txBody>
      </p:sp>
      <p:pic>
        <p:nvPicPr>
          <p:cNvPr id="30725" name="Picture 5" descr="800px-Ketamine_10ml_bott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181600"/>
            <a:ext cx="190500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42166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r>
              <a:rPr lang="en-US"/>
              <a:t>Hallucinogens</a:t>
            </a:r>
          </a:p>
        </p:txBody>
      </p:sp>
      <p:sp>
        <p:nvSpPr>
          <p:cNvPr id="31747" name="Rectangle 3"/>
          <p:cNvSpPr>
            <a:spLocks noGrp="1" noChangeArrowheads="1"/>
          </p:cNvSpPr>
          <p:nvPr>
            <p:ph type="body" idx="1"/>
          </p:nvPr>
        </p:nvSpPr>
        <p:spPr/>
        <p:txBody>
          <a:bodyPr/>
          <a:lstStyle/>
          <a:p>
            <a:r>
              <a:rPr lang="en-US" sz="2400"/>
              <a:t>LSD, Mescaline, Mushrooms </a:t>
            </a:r>
          </a:p>
          <a:p>
            <a:r>
              <a:rPr lang="en-US" sz="2400" u="sng"/>
              <a:t>How Consumed</a:t>
            </a:r>
            <a:r>
              <a:rPr lang="en-US" sz="2400"/>
              <a:t>: swallowed, smoked</a:t>
            </a:r>
          </a:p>
          <a:p>
            <a:r>
              <a:rPr lang="en-US" sz="2400" u="sng"/>
              <a:t>Effects</a:t>
            </a:r>
            <a:r>
              <a:rPr lang="en-US" sz="2400"/>
              <a:t>: increased body temperature, heart rate, blood pressure, loss of appetite, sleeplessness, numbness, weakness, tremors, altered states of perception and feeling, nausea </a:t>
            </a:r>
          </a:p>
          <a:p>
            <a:r>
              <a:rPr lang="en-US" sz="2400" u="sng"/>
              <a:t>Consequences</a:t>
            </a:r>
            <a:r>
              <a:rPr lang="en-US" sz="2400"/>
              <a:t>: persisting perception disorder (flashbacks) </a:t>
            </a:r>
          </a:p>
        </p:txBody>
      </p:sp>
      <p:pic>
        <p:nvPicPr>
          <p:cNvPr id="31749" name="Picture 5" descr="LARGE%20PHOTOS_ls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5334000"/>
            <a:ext cx="1981200"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16222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r>
              <a:rPr lang="en-US"/>
              <a:t>Opiods</a:t>
            </a:r>
          </a:p>
        </p:txBody>
      </p:sp>
      <p:sp>
        <p:nvSpPr>
          <p:cNvPr id="36867" name="Rectangle 3"/>
          <p:cNvSpPr>
            <a:spLocks noGrp="1" noChangeArrowheads="1"/>
          </p:cNvSpPr>
          <p:nvPr>
            <p:ph type="body" idx="1"/>
          </p:nvPr>
        </p:nvSpPr>
        <p:spPr/>
        <p:txBody>
          <a:bodyPr/>
          <a:lstStyle/>
          <a:p>
            <a:pPr>
              <a:lnSpc>
                <a:spcPct val="90000"/>
              </a:lnSpc>
            </a:pPr>
            <a:r>
              <a:rPr lang="en-US"/>
              <a:t>Codeine, heroin, morphine, opium, Oxycodone, Hydrocodone </a:t>
            </a:r>
          </a:p>
          <a:p>
            <a:pPr>
              <a:lnSpc>
                <a:spcPct val="90000"/>
              </a:lnSpc>
            </a:pPr>
            <a:r>
              <a:rPr lang="en-US" u="sng"/>
              <a:t>How Consumed</a:t>
            </a:r>
            <a:r>
              <a:rPr lang="en-US"/>
              <a:t>: injected, swallowed, smoked, snorted</a:t>
            </a:r>
          </a:p>
          <a:p>
            <a:pPr>
              <a:lnSpc>
                <a:spcPct val="90000"/>
              </a:lnSpc>
            </a:pPr>
            <a:r>
              <a:rPr lang="en-US" u="sng"/>
              <a:t>Effects</a:t>
            </a:r>
            <a:r>
              <a:rPr lang="en-US"/>
              <a:t>:  pain relief, euphoria, drowsiness </a:t>
            </a:r>
          </a:p>
          <a:p>
            <a:pPr>
              <a:lnSpc>
                <a:spcPct val="90000"/>
              </a:lnSpc>
            </a:pPr>
            <a:r>
              <a:rPr lang="en-US" u="sng"/>
              <a:t>Consequences</a:t>
            </a:r>
            <a:r>
              <a:rPr lang="en-US"/>
              <a:t>: nausea, constipation, confusion, sedation, respiratory depression and arrest, unconsciousness, coma, death </a:t>
            </a:r>
          </a:p>
        </p:txBody>
      </p:sp>
      <p:pic>
        <p:nvPicPr>
          <p:cNvPr id="36869" name="Picture 5" descr="poppy7035l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04800"/>
            <a:ext cx="1828800" cy="136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4081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r>
              <a:rPr lang="en-US"/>
              <a:t>Stimulants</a:t>
            </a:r>
          </a:p>
        </p:txBody>
      </p:sp>
      <p:sp>
        <p:nvSpPr>
          <p:cNvPr id="38915" name="Rectangle 3"/>
          <p:cNvSpPr>
            <a:spLocks noGrp="1" noChangeArrowheads="1"/>
          </p:cNvSpPr>
          <p:nvPr>
            <p:ph type="body" idx="1"/>
          </p:nvPr>
        </p:nvSpPr>
        <p:spPr/>
        <p:txBody>
          <a:bodyPr/>
          <a:lstStyle/>
          <a:p>
            <a:pPr>
              <a:lnSpc>
                <a:spcPct val="90000"/>
              </a:lnSpc>
            </a:pPr>
            <a:r>
              <a:rPr lang="en-US" sz="2400"/>
              <a:t>Amphetamine, cocaine, MDMA, methamphetamine, nicotine, Ritalin</a:t>
            </a:r>
          </a:p>
          <a:p>
            <a:pPr>
              <a:lnSpc>
                <a:spcPct val="90000"/>
              </a:lnSpc>
            </a:pPr>
            <a:r>
              <a:rPr lang="en-US" sz="2400" u="sng"/>
              <a:t>How Consumed</a:t>
            </a:r>
            <a:r>
              <a:rPr lang="en-US" sz="2400"/>
              <a:t>: injected, smoked, snorted, swallowed</a:t>
            </a:r>
          </a:p>
          <a:p>
            <a:pPr>
              <a:lnSpc>
                <a:spcPct val="90000"/>
              </a:lnSpc>
            </a:pPr>
            <a:r>
              <a:rPr lang="en-US" sz="2400" u="sng"/>
              <a:t>Effects</a:t>
            </a:r>
            <a:r>
              <a:rPr lang="en-US" sz="2400"/>
              <a:t>: increased heart rate, blood pressure, metabolism, feelings of exhilaration, energy, increased mental alertness </a:t>
            </a:r>
          </a:p>
          <a:p>
            <a:pPr>
              <a:lnSpc>
                <a:spcPct val="90000"/>
              </a:lnSpc>
            </a:pPr>
            <a:r>
              <a:rPr lang="en-US" sz="2400" u="sng"/>
              <a:t>Consequences</a:t>
            </a:r>
            <a:r>
              <a:rPr lang="en-US" sz="2400"/>
              <a:t>: rapid or irregular heart beat, reduced appetite, weight loss, heart failure, nervousness, insomnia </a:t>
            </a:r>
          </a:p>
          <a:p>
            <a:pPr>
              <a:lnSpc>
                <a:spcPct val="90000"/>
              </a:lnSpc>
            </a:pPr>
            <a:endParaRPr lang="en-US" sz="2400"/>
          </a:p>
        </p:txBody>
      </p:sp>
      <p:pic>
        <p:nvPicPr>
          <p:cNvPr id="38917" name="Picture 5" descr="image-of-cocain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28600"/>
            <a:ext cx="2286000" cy="158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43844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AutoShape 4"/>
          <p:cNvSpPr>
            <a:spLocks noGrp="1" noChangeArrowheads="1"/>
          </p:cNvSpPr>
          <p:nvPr>
            <p:ph type="title"/>
          </p:nvPr>
        </p:nvSpPr>
        <p:spPr/>
        <p:txBody>
          <a:bodyPr>
            <a:normAutofit fontScale="90000"/>
          </a:bodyPr>
          <a:lstStyle/>
          <a:p>
            <a:r>
              <a:rPr lang="en-US"/>
              <a:t>Long Term Methamphetamine Use</a:t>
            </a:r>
          </a:p>
        </p:txBody>
      </p:sp>
      <p:pic>
        <p:nvPicPr>
          <p:cNvPr id="52232" name="Picture 8" descr="tues-meth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01628"/>
            <a:ext cx="5334000" cy="389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14307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AutoShape 4"/>
          <p:cNvSpPr>
            <a:spLocks noGrp="1" noChangeArrowheads="1"/>
          </p:cNvSpPr>
          <p:nvPr>
            <p:ph type="title"/>
          </p:nvPr>
        </p:nvSpPr>
        <p:spPr/>
        <p:txBody>
          <a:bodyPr/>
          <a:lstStyle/>
          <a:p>
            <a:r>
              <a:rPr lang="en-US"/>
              <a:t>Long term Meth</a:t>
            </a:r>
          </a:p>
        </p:txBody>
      </p:sp>
      <p:pic>
        <p:nvPicPr>
          <p:cNvPr id="54278" name="Picture 6" descr="METH%20M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362200"/>
            <a:ext cx="3390900" cy="2746375"/>
          </a:xfrm>
          <a:prstGeom prst="rect">
            <a:avLst/>
          </a:prstGeom>
          <a:noFill/>
          <a:extLst>
            <a:ext uri="{909E8E84-426E-40DD-AFC4-6F175D3DCCD1}">
              <a14:hiddenFill xmlns:a14="http://schemas.microsoft.com/office/drawing/2010/main">
                <a:solidFill>
                  <a:srgbClr val="FFFFFF"/>
                </a:solidFill>
              </a14:hiddenFill>
            </a:ext>
          </a:extLst>
        </p:spPr>
      </p:pic>
      <p:pic>
        <p:nvPicPr>
          <p:cNvPr id="54282" name="Picture 10" descr="resampled_287__ALL_resiz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685800"/>
            <a:ext cx="3810000"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63366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n-US"/>
              <a:t>Other</a:t>
            </a:r>
          </a:p>
        </p:txBody>
      </p:sp>
      <p:sp>
        <p:nvSpPr>
          <p:cNvPr id="40963" name="Rectangle 3"/>
          <p:cNvSpPr>
            <a:spLocks noGrp="1" noChangeArrowheads="1"/>
          </p:cNvSpPr>
          <p:nvPr>
            <p:ph type="body" idx="1"/>
          </p:nvPr>
        </p:nvSpPr>
        <p:spPr/>
        <p:txBody>
          <a:bodyPr/>
          <a:lstStyle/>
          <a:p>
            <a:pPr>
              <a:lnSpc>
                <a:spcPct val="80000"/>
              </a:lnSpc>
            </a:pPr>
            <a:r>
              <a:rPr lang="en-US" sz="1400"/>
              <a:t>Steroid </a:t>
            </a:r>
          </a:p>
          <a:p>
            <a:pPr lvl="1">
              <a:lnSpc>
                <a:spcPct val="80000"/>
              </a:lnSpc>
            </a:pPr>
            <a:r>
              <a:rPr lang="en-US" sz="1400"/>
              <a:t>Injected, swallowed, applied to skin</a:t>
            </a:r>
          </a:p>
          <a:p>
            <a:pPr lvl="1">
              <a:lnSpc>
                <a:spcPct val="80000"/>
              </a:lnSpc>
            </a:pPr>
            <a:r>
              <a:rPr lang="en-US" sz="1400"/>
              <a:t>no intoxication effect</a:t>
            </a:r>
          </a:p>
          <a:p>
            <a:pPr lvl="1">
              <a:lnSpc>
                <a:spcPct val="80000"/>
              </a:lnSpc>
            </a:pPr>
            <a:r>
              <a:rPr lang="en-US" sz="1400"/>
              <a:t>hypertension, blood clotting and cholesterol changes, liver cysts and cancer, kidney cancer, hostility and aggression, acne</a:t>
            </a:r>
          </a:p>
          <a:p>
            <a:pPr lvl="2">
              <a:lnSpc>
                <a:spcPct val="80000"/>
              </a:lnSpc>
            </a:pPr>
            <a:r>
              <a:rPr lang="en-US" sz="1400"/>
              <a:t>in adolescents - premature stoppage of growth</a:t>
            </a:r>
          </a:p>
          <a:p>
            <a:pPr lvl="2">
              <a:lnSpc>
                <a:spcPct val="80000"/>
              </a:lnSpc>
            </a:pPr>
            <a:r>
              <a:rPr lang="en-US" sz="1400"/>
              <a:t> in males - prostate cancer, reduced sperm production, shrunken testicles, breast enlargement</a:t>
            </a:r>
          </a:p>
          <a:p>
            <a:pPr lvl="2">
              <a:lnSpc>
                <a:spcPct val="80000"/>
              </a:lnSpc>
            </a:pPr>
            <a:r>
              <a:rPr lang="en-US" sz="1400"/>
              <a:t> in females - menstrual irregularities, development of beard and other masculine characteristics </a:t>
            </a:r>
          </a:p>
          <a:p>
            <a:pPr>
              <a:lnSpc>
                <a:spcPct val="80000"/>
              </a:lnSpc>
            </a:pPr>
            <a:r>
              <a:rPr lang="en-US" sz="1400"/>
              <a:t>Dextromethorphan </a:t>
            </a:r>
          </a:p>
          <a:p>
            <a:pPr lvl="1">
              <a:lnSpc>
                <a:spcPct val="80000"/>
              </a:lnSpc>
            </a:pPr>
            <a:r>
              <a:rPr lang="en-US" sz="1400"/>
              <a:t>swallowed</a:t>
            </a:r>
          </a:p>
          <a:p>
            <a:pPr lvl="1">
              <a:lnSpc>
                <a:spcPct val="80000"/>
              </a:lnSpc>
            </a:pPr>
            <a:r>
              <a:rPr lang="en-US" sz="1400"/>
              <a:t>Dissociative effects, distorted visual perceptions to complete dissociative effects </a:t>
            </a:r>
          </a:p>
          <a:p>
            <a:pPr lvl="1">
              <a:lnSpc>
                <a:spcPct val="80000"/>
              </a:lnSpc>
            </a:pPr>
            <a:r>
              <a:rPr lang="en-US" sz="1400"/>
              <a:t>memory loss; numbness; nausea/vomiting </a:t>
            </a:r>
          </a:p>
          <a:p>
            <a:pPr>
              <a:lnSpc>
                <a:spcPct val="80000"/>
              </a:lnSpc>
            </a:pPr>
            <a:r>
              <a:rPr lang="en-US" sz="1400"/>
              <a:t>Inhalants</a:t>
            </a:r>
          </a:p>
          <a:p>
            <a:pPr lvl="1">
              <a:lnSpc>
                <a:spcPct val="80000"/>
              </a:lnSpc>
            </a:pPr>
            <a:r>
              <a:rPr lang="en-US" sz="1400"/>
              <a:t>Inhaled through nose or mouth</a:t>
            </a:r>
          </a:p>
          <a:p>
            <a:pPr lvl="1">
              <a:lnSpc>
                <a:spcPct val="80000"/>
              </a:lnSpc>
            </a:pPr>
            <a:r>
              <a:rPr lang="en-US" sz="1400"/>
              <a:t>stimulation, loss of inhibition; headache; nausea or vomiting; slurred speech, loss of motor coordination; wheezing </a:t>
            </a:r>
          </a:p>
          <a:p>
            <a:pPr lvl="1">
              <a:lnSpc>
                <a:spcPct val="80000"/>
              </a:lnSpc>
            </a:pPr>
            <a:r>
              <a:rPr lang="en-US" sz="1400"/>
              <a:t>unconsciousness, cramps, weight loss, muscle weakness, depression, memory impairment, damage to cardiovascular and nervous systems, sudden death </a:t>
            </a:r>
          </a:p>
        </p:txBody>
      </p:sp>
      <p:pic>
        <p:nvPicPr>
          <p:cNvPr id="40965" name="Picture 5" descr="MedicineDM0603_400x48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228600"/>
            <a:ext cx="1722438"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98120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AutoShape 2"/>
          <p:cNvSpPr>
            <a:spLocks noGrp="1" noChangeArrowheads="1"/>
          </p:cNvSpPr>
          <p:nvPr>
            <p:ph type="title"/>
          </p:nvPr>
        </p:nvSpPr>
        <p:spPr/>
        <p:txBody>
          <a:bodyPr/>
          <a:lstStyle/>
          <a:p>
            <a:r>
              <a:rPr lang="en-US"/>
              <a:t>Mixing Drugs</a:t>
            </a:r>
          </a:p>
        </p:txBody>
      </p:sp>
      <p:pic>
        <p:nvPicPr>
          <p:cNvPr id="157701" name="Picture 5" descr="is d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914400"/>
            <a:ext cx="2778125" cy="3995738"/>
          </a:xfrm>
          <a:prstGeom prst="rect">
            <a:avLst/>
          </a:prstGeom>
          <a:noFill/>
          <a:extLst>
            <a:ext uri="{909E8E84-426E-40DD-AFC4-6F175D3DCCD1}">
              <a14:hiddenFill xmlns:a14="http://schemas.microsoft.com/office/drawing/2010/main">
                <a:solidFill>
                  <a:srgbClr val="FFFFFF"/>
                </a:solidFill>
              </a14:hiddenFill>
            </a:ext>
          </a:extLst>
        </p:spPr>
      </p:pic>
      <p:pic>
        <p:nvPicPr>
          <p:cNvPr id="157702" name="Picture 6" descr="0325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5357" y="969169"/>
            <a:ext cx="28956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525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599975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AutoShape 4"/>
          <p:cNvSpPr>
            <a:spLocks noGrp="1" noChangeArrowheads="1"/>
          </p:cNvSpPr>
          <p:nvPr>
            <p:ph type="ctrTitle"/>
          </p:nvPr>
        </p:nvSpPr>
        <p:spPr/>
        <p:txBody>
          <a:bodyPr/>
          <a:lstStyle/>
          <a:p>
            <a:r>
              <a:rPr lang="en-US"/>
              <a:t>Statistics</a:t>
            </a:r>
          </a:p>
        </p:txBody>
      </p:sp>
      <p:sp>
        <p:nvSpPr>
          <p:cNvPr id="50181" name="Rectangle 5"/>
          <p:cNvSpPr>
            <a:spLocks noGrp="1" noChangeArrowheads="1"/>
          </p:cNvSpPr>
          <p:nvPr>
            <p:ph type="subTitle" idx="1"/>
          </p:nvPr>
        </p:nvSpPr>
        <p:spPr>
          <a:xfrm>
            <a:off x="228600" y="5943600"/>
            <a:ext cx="8610600" cy="685800"/>
          </a:xfrm>
        </p:spPr>
        <p:txBody>
          <a:bodyPr/>
          <a:lstStyle/>
          <a:p>
            <a:pPr>
              <a:lnSpc>
                <a:spcPct val="90000"/>
              </a:lnSpc>
            </a:pPr>
            <a:r>
              <a:rPr lang="en-US" sz="1400"/>
              <a:t>Substance Abuse and Mental Health Services Administration. (2007). </a:t>
            </a:r>
            <a:r>
              <a:rPr lang="en-US" sz="1400" i="1"/>
              <a:t>Results from the 2006 National Survey on Drug Use and Health: National Findings</a:t>
            </a:r>
            <a:r>
              <a:rPr lang="en-US" sz="1400"/>
              <a:t> (Office of Applied Studies, NSDUH Series H-32, DHHS Publication No. SMA 07-4293). Rockville, MD. </a:t>
            </a:r>
          </a:p>
        </p:txBody>
      </p:sp>
    </p:spTree>
    <p:extLst>
      <p:ext uri="{BB962C8B-B14F-4D97-AF65-F5344CB8AC3E}">
        <p14:creationId xmlns:p14="http://schemas.microsoft.com/office/powerpoint/2010/main" val="289265038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609600"/>
            <a:ext cx="7924800" cy="1143000"/>
          </a:xfrm>
        </p:spPr>
        <p:txBody>
          <a:bodyPr/>
          <a:lstStyle/>
          <a:p>
            <a:r>
              <a:rPr lang="en-US" sz="2000" b="0"/>
              <a:t>Past Month Use of Specific Illicit Drugs among Persons Aged 12 or Older: 2006</a:t>
            </a:r>
            <a:br>
              <a:rPr lang="en-US" sz="2000" b="0"/>
            </a:br>
            <a:endParaRPr lang="en-US" sz="2000" b="0"/>
          </a:p>
        </p:txBody>
      </p:sp>
      <p:sp>
        <p:nvSpPr>
          <p:cNvPr id="5123" name="Rectangle 3"/>
          <p:cNvSpPr>
            <a:spLocks noGrp="1" noChangeArrowheads="1"/>
          </p:cNvSpPr>
          <p:nvPr>
            <p:ph type="body" idx="1"/>
          </p:nvPr>
        </p:nvSpPr>
        <p:spPr/>
        <p:txBody>
          <a:bodyPr/>
          <a:lstStyle/>
          <a:p>
            <a:pPr algn="ctr">
              <a:buFont typeface="Wingdings" pitchFamily="2" charset="2"/>
              <a:buNone/>
            </a:pPr>
            <a:r>
              <a:rPr lang="en-US"/>
              <a:t> </a:t>
            </a:r>
          </a:p>
        </p:txBody>
      </p:sp>
      <p:pic>
        <p:nvPicPr>
          <p:cNvPr id="5125" name="Picture 5" descr="Fig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524000"/>
            <a:ext cx="4619625" cy="3962400"/>
          </a:xfrm>
          <a:prstGeom prst="rect">
            <a:avLst/>
          </a:prstGeom>
          <a:noFill/>
          <a:extLst>
            <a:ext uri="{909E8E84-426E-40DD-AFC4-6F175D3DCCD1}">
              <a14:hiddenFill xmlns:a14="http://schemas.microsoft.com/office/drawing/2010/main">
                <a:solidFill>
                  <a:srgbClr val="FFFFFF"/>
                </a:solidFill>
              </a14:hiddenFill>
            </a:ext>
          </a:extLst>
        </p:spPr>
      </p:pic>
      <p:sp>
        <p:nvSpPr>
          <p:cNvPr id="5126" name="Text Box 6"/>
          <p:cNvSpPr txBox="1">
            <a:spLocks noChangeArrowheads="1"/>
          </p:cNvSpPr>
          <p:nvPr/>
        </p:nvSpPr>
        <p:spPr bwMode="auto">
          <a:xfrm>
            <a:off x="7315200" y="6491288"/>
            <a:ext cx="129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127" name="Text Box 7"/>
          <p:cNvSpPr txBox="1">
            <a:spLocks noChangeArrowheads="1"/>
          </p:cNvSpPr>
          <p:nvPr/>
        </p:nvSpPr>
        <p:spPr bwMode="auto">
          <a:xfrm>
            <a:off x="7146925" y="6056313"/>
            <a:ext cx="176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SAMHSA, 2006</a:t>
            </a:r>
          </a:p>
        </p:txBody>
      </p:sp>
    </p:spTree>
    <p:extLst>
      <p:ext uri="{BB962C8B-B14F-4D97-AF65-F5344CB8AC3E}">
        <p14:creationId xmlns:p14="http://schemas.microsoft.com/office/powerpoint/2010/main" val="363810972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a:xfrm>
            <a:off x="762000" y="533400"/>
            <a:ext cx="7924800" cy="1143000"/>
          </a:xfrm>
        </p:spPr>
        <p:txBody>
          <a:bodyPr/>
          <a:lstStyle/>
          <a:p>
            <a:r>
              <a:rPr lang="en-US" sz="2000" b="0"/>
              <a:t>Past Month Illicit Drug Use among Persons Aged 12 or Older, by Age: 2006 </a:t>
            </a:r>
          </a:p>
        </p:txBody>
      </p:sp>
      <p:pic>
        <p:nvPicPr>
          <p:cNvPr id="59397" name="Picture 5" descr="Fig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543800" cy="4114800"/>
          </a:xfrm>
          <a:prstGeom prst="rect">
            <a:avLst/>
          </a:prstGeom>
          <a:noFill/>
          <a:extLst>
            <a:ext uri="{909E8E84-426E-40DD-AFC4-6F175D3DCCD1}">
              <a14:hiddenFill xmlns:a14="http://schemas.microsoft.com/office/drawing/2010/main">
                <a:solidFill>
                  <a:srgbClr val="FFFFFF"/>
                </a:solidFill>
              </a14:hiddenFill>
            </a:ext>
          </a:extLst>
        </p:spPr>
      </p:pic>
      <p:sp>
        <p:nvSpPr>
          <p:cNvPr id="59398" name="Text Box 6"/>
          <p:cNvSpPr txBox="1">
            <a:spLocks noChangeArrowheads="1"/>
          </p:cNvSpPr>
          <p:nvPr/>
        </p:nvSpPr>
        <p:spPr bwMode="auto">
          <a:xfrm>
            <a:off x="7543800" y="6553200"/>
            <a:ext cx="1371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SAMHSA, 2006</a:t>
            </a:r>
          </a:p>
        </p:txBody>
      </p:sp>
    </p:spTree>
    <p:extLst>
      <p:ext uri="{BB962C8B-B14F-4D97-AF65-F5344CB8AC3E}">
        <p14:creationId xmlns:p14="http://schemas.microsoft.com/office/powerpoint/2010/main" val="330298738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AutoShape 4"/>
          <p:cNvSpPr>
            <a:spLocks noGrp="1" noChangeArrowheads="1"/>
          </p:cNvSpPr>
          <p:nvPr>
            <p:ph type="title"/>
          </p:nvPr>
        </p:nvSpPr>
        <p:spPr/>
        <p:txBody>
          <a:bodyPr/>
          <a:lstStyle/>
          <a:p>
            <a:r>
              <a:rPr lang="en-US" sz="2400" b="0"/>
              <a:t>Current, Binge, and Heavy Alcohol Use among Persons Aged 12 or Older, by Age: 2006</a:t>
            </a:r>
            <a:r>
              <a:rPr lang="en-US"/>
              <a:t> </a:t>
            </a:r>
          </a:p>
        </p:txBody>
      </p:sp>
      <p:pic>
        <p:nvPicPr>
          <p:cNvPr id="61446" name="Picture 6" descr="Fig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7239000" cy="4038601"/>
          </a:xfrm>
          <a:prstGeom prst="rect">
            <a:avLst/>
          </a:prstGeom>
          <a:noFill/>
          <a:extLst>
            <a:ext uri="{909E8E84-426E-40DD-AFC4-6F175D3DCCD1}">
              <a14:hiddenFill xmlns:a14="http://schemas.microsoft.com/office/drawing/2010/main">
                <a:solidFill>
                  <a:srgbClr val="FFFFFF"/>
                </a:solidFill>
              </a14:hiddenFill>
            </a:ext>
          </a:extLst>
        </p:spPr>
      </p:pic>
      <p:sp>
        <p:nvSpPr>
          <p:cNvPr id="61447" name="Text Box 7"/>
          <p:cNvSpPr txBox="1">
            <a:spLocks noChangeArrowheads="1"/>
          </p:cNvSpPr>
          <p:nvPr/>
        </p:nvSpPr>
        <p:spPr bwMode="auto">
          <a:xfrm>
            <a:off x="7315200" y="6477000"/>
            <a:ext cx="1600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SAMHSA, 2006</a:t>
            </a:r>
          </a:p>
        </p:txBody>
      </p:sp>
    </p:spTree>
    <p:extLst>
      <p:ext uri="{BB962C8B-B14F-4D97-AF65-F5344CB8AC3E}">
        <p14:creationId xmlns:p14="http://schemas.microsoft.com/office/powerpoint/2010/main" val="238381137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t>Assessment</a:t>
            </a:r>
          </a:p>
        </p:txBody>
      </p:sp>
      <p:sp>
        <p:nvSpPr>
          <p:cNvPr id="7171" name="Rectangle 3"/>
          <p:cNvSpPr>
            <a:spLocks noGrp="1" noChangeArrowheads="1"/>
          </p:cNvSpPr>
          <p:nvPr>
            <p:ph type="body" idx="1"/>
          </p:nvPr>
        </p:nvSpPr>
        <p:spPr/>
        <p:txBody>
          <a:bodyPr/>
          <a:lstStyle/>
          <a:p>
            <a:r>
              <a:rPr lang="en-US"/>
              <a:t>Open-ended questions</a:t>
            </a:r>
          </a:p>
          <a:p>
            <a:r>
              <a:rPr lang="en-US"/>
              <a:t>Obtain releases for all other providers</a:t>
            </a:r>
          </a:p>
          <a:p>
            <a:r>
              <a:rPr lang="en-US"/>
              <a:t>Maintain active communication with providers</a:t>
            </a:r>
          </a:p>
          <a:p>
            <a:r>
              <a:rPr lang="en-US"/>
              <a:t>Observations</a:t>
            </a:r>
          </a:p>
          <a:p>
            <a:pPr lvl="1">
              <a:buFontTx/>
              <a:buNone/>
            </a:pPr>
            <a:endParaRPr lang="en-US"/>
          </a:p>
          <a:p>
            <a:endParaRPr lang="en-US"/>
          </a:p>
        </p:txBody>
      </p:sp>
    </p:spTree>
    <p:extLst>
      <p:ext uri="{BB962C8B-B14F-4D97-AF65-F5344CB8AC3E}">
        <p14:creationId xmlns:p14="http://schemas.microsoft.com/office/powerpoint/2010/main" val="345872203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t>How to refer for evaluation</a:t>
            </a:r>
          </a:p>
        </p:txBody>
      </p:sp>
      <p:sp>
        <p:nvSpPr>
          <p:cNvPr id="8195" name="Rectangle 3"/>
          <p:cNvSpPr>
            <a:spLocks noGrp="1" noChangeArrowheads="1"/>
          </p:cNvSpPr>
          <p:nvPr>
            <p:ph type="body" idx="1"/>
          </p:nvPr>
        </p:nvSpPr>
        <p:spPr/>
        <p:txBody>
          <a:bodyPr/>
          <a:lstStyle/>
          <a:p>
            <a:r>
              <a:rPr lang="en-US"/>
              <a:t>It sounds like you may benefit from talking to someone </a:t>
            </a:r>
          </a:p>
          <a:p>
            <a:r>
              <a:rPr lang="en-US"/>
              <a:t>Provide 2-3 referrals</a:t>
            </a:r>
          </a:p>
          <a:p>
            <a:r>
              <a:rPr lang="en-US"/>
              <a:t>Provide the patient with reassurance that you are referring to a resource you trust</a:t>
            </a:r>
          </a:p>
          <a:p>
            <a:endParaRPr lang="en-US"/>
          </a:p>
        </p:txBody>
      </p:sp>
    </p:spTree>
    <p:extLst>
      <p:ext uri="{BB962C8B-B14F-4D97-AF65-F5344CB8AC3E}">
        <p14:creationId xmlns:p14="http://schemas.microsoft.com/office/powerpoint/2010/main" val="5589695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a:t>Types of treatment available</a:t>
            </a:r>
          </a:p>
        </p:txBody>
      </p:sp>
      <p:sp>
        <p:nvSpPr>
          <p:cNvPr id="9219" name="Rectangle 3"/>
          <p:cNvSpPr>
            <a:spLocks noGrp="1" noChangeArrowheads="1"/>
          </p:cNvSpPr>
          <p:nvPr>
            <p:ph type="body" idx="1"/>
          </p:nvPr>
        </p:nvSpPr>
        <p:spPr/>
        <p:txBody>
          <a:bodyPr/>
          <a:lstStyle/>
          <a:p>
            <a:pPr>
              <a:lnSpc>
                <a:spcPct val="90000"/>
              </a:lnSpc>
            </a:pPr>
            <a:r>
              <a:rPr lang="en-US" sz="2400"/>
              <a:t>Abstinence vs. harm reduction</a:t>
            </a:r>
          </a:p>
          <a:p>
            <a:pPr>
              <a:lnSpc>
                <a:spcPct val="90000"/>
              </a:lnSpc>
            </a:pPr>
            <a:r>
              <a:rPr lang="en-US" sz="2400"/>
              <a:t>Detoxification</a:t>
            </a:r>
          </a:p>
          <a:p>
            <a:pPr>
              <a:lnSpc>
                <a:spcPct val="90000"/>
              </a:lnSpc>
            </a:pPr>
            <a:r>
              <a:rPr lang="en-US" sz="2400"/>
              <a:t>Outpatient</a:t>
            </a:r>
          </a:p>
          <a:p>
            <a:pPr>
              <a:lnSpc>
                <a:spcPct val="90000"/>
              </a:lnSpc>
            </a:pPr>
            <a:r>
              <a:rPr lang="en-US" sz="2400"/>
              <a:t>Intensive Outpatient</a:t>
            </a:r>
          </a:p>
          <a:p>
            <a:pPr>
              <a:lnSpc>
                <a:spcPct val="90000"/>
              </a:lnSpc>
            </a:pPr>
            <a:r>
              <a:rPr lang="en-US" sz="2400"/>
              <a:t>Inpatient</a:t>
            </a:r>
          </a:p>
          <a:p>
            <a:pPr lvl="1">
              <a:lnSpc>
                <a:spcPct val="90000"/>
              </a:lnSpc>
            </a:pPr>
            <a:r>
              <a:rPr lang="en-US" sz="2000"/>
              <a:t>30-day</a:t>
            </a:r>
          </a:p>
          <a:p>
            <a:pPr lvl="1">
              <a:lnSpc>
                <a:spcPct val="90000"/>
              </a:lnSpc>
            </a:pPr>
            <a:r>
              <a:rPr lang="en-US" sz="2000"/>
              <a:t>Long-term residential</a:t>
            </a:r>
          </a:p>
          <a:p>
            <a:pPr>
              <a:lnSpc>
                <a:spcPct val="90000"/>
              </a:lnSpc>
            </a:pPr>
            <a:r>
              <a:rPr lang="en-US" sz="2400"/>
              <a:t>Half-way house</a:t>
            </a:r>
          </a:p>
          <a:p>
            <a:pPr>
              <a:lnSpc>
                <a:spcPct val="90000"/>
              </a:lnSpc>
            </a:pPr>
            <a:r>
              <a:rPr lang="en-US" sz="2400"/>
              <a:t>Anonymous meetings</a:t>
            </a:r>
          </a:p>
          <a:p>
            <a:pPr>
              <a:lnSpc>
                <a:spcPct val="90000"/>
              </a:lnSpc>
            </a:pPr>
            <a:endParaRPr lang="en-US" sz="2400"/>
          </a:p>
        </p:txBody>
      </p:sp>
    </p:spTree>
    <p:extLst>
      <p:ext uri="{BB962C8B-B14F-4D97-AF65-F5344CB8AC3E}">
        <p14:creationId xmlns:p14="http://schemas.microsoft.com/office/powerpoint/2010/main" val="299363809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a:t>Relapse</a:t>
            </a:r>
          </a:p>
        </p:txBody>
      </p:sp>
      <p:sp>
        <p:nvSpPr>
          <p:cNvPr id="10243" name="Rectangle 3"/>
          <p:cNvSpPr>
            <a:spLocks noGrp="1" noChangeArrowheads="1"/>
          </p:cNvSpPr>
          <p:nvPr>
            <p:ph type="body" idx="1"/>
          </p:nvPr>
        </p:nvSpPr>
        <p:spPr/>
        <p:txBody>
          <a:bodyPr/>
          <a:lstStyle/>
          <a:p>
            <a:pPr>
              <a:lnSpc>
                <a:spcPct val="80000"/>
              </a:lnSpc>
            </a:pPr>
            <a:r>
              <a:rPr lang="en-US" sz="2400"/>
              <a:t>IT’S PROBABLY GOING TO HAPPEN!</a:t>
            </a:r>
          </a:p>
          <a:p>
            <a:pPr>
              <a:lnSpc>
                <a:spcPct val="80000"/>
              </a:lnSpc>
            </a:pPr>
            <a:r>
              <a:rPr lang="en-US" sz="2400"/>
              <a:t>2/3 relapse rate</a:t>
            </a:r>
          </a:p>
          <a:p>
            <a:pPr>
              <a:lnSpc>
                <a:spcPct val="80000"/>
              </a:lnSpc>
            </a:pPr>
            <a:r>
              <a:rPr lang="en-US" sz="2400"/>
              <a:t>Before picking up</a:t>
            </a:r>
          </a:p>
          <a:p>
            <a:pPr lvl="1">
              <a:lnSpc>
                <a:spcPct val="80000"/>
              </a:lnSpc>
            </a:pPr>
            <a:r>
              <a:rPr lang="en-US" sz="2000"/>
              <a:t>Post-Acute Withdrawal Syndrome</a:t>
            </a:r>
          </a:p>
          <a:p>
            <a:pPr lvl="1">
              <a:lnSpc>
                <a:spcPct val="80000"/>
              </a:lnSpc>
            </a:pPr>
            <a:r>
              <a:rPr lang="en-US" sz="2000"/>
              <a:t>Return To Denial – “everything’s alright” </a:t>
            </a:r>
          </a:p>
          <a:p>
            <a:pPr lvl="1">
              <a:lnSpc>
                <a:spcPct val="80000"/>
              </a:lnSpc>
            </a:pPr>
            <a:r>
              <a:rPr lang="en-US" sz="2000"/>
              <a:t>Avoidance And Defensive Behavior</a:t>
            </a:r>
          </a:p>
          <a:p>
            <a:pPr lvl="1">
              <a:lnSpc>
                <a:spcPct val="80000"/>
              </a:lnSpc>
            </a:pPr>
            <a:r>
              <a:rPr lang="en-US" sz="2000"/>
              <a:t>Starting To Crisis Build</a:t>
            </a:r>
          </a:p>
          <a:p>
            <a:pPr lvl="1">
              <a:lnSpc>
                <a:spcPct val="80000"/>
              </a:lnSpc>
            </a:pPr>
            <a:r>
              <a:rPr lang="en-US" sz="2000"/>
              <a:t>Feeling Immobilized (Stuck)</a:t>
            </a:r>
          </a:p>
          <a:p>
            <a:pPr lvl="1">
              <a:lnSpc>
                <a:spcPct val="80000"/>
              </a:lnSpc>
            </a:pPr>
            <a:r>
              <a:rPr lang="en-US" sz="2000"/>
              <a:t>Becoming Depressed</a:t>
            </a:r>
          </a:p>
          <a:p>
            <a:pPr lvl="1">
              <a:lnSpc>
                <a:spcPct val="80000"/>
              </a:lnSpc>
            </a:pPr>
            <a:r>
              <a:rPr lang="en-US" sz="2000"/>
              <a:t>Compulsive And/Or Impulsive Behaviors (Loss Of Control)</a:t>
            </a:r>
          </a:p>
          <a:p>
            <a:pPr lvl="1">
              <a:lnSpc>
                <a:spcPct val="80000"/>
              </a:lnSpc>
            </a:pPr>
            <a:r>
              <a:rPr lang="en-US" sz="2000"/>
              <a:t>Urges And Cravings (Thinking About Drinking/Using)</a:t>
            </a:r>
          </a:p>
        </p:txBody>
      </p:sp>
    </p:spTree>
    <p:extLst>
      <p:ext uri="{BB962C8B-B14F-4D97-AF65-F5344CB8AC3E}">
        <p14:creationId xmlns:p14="http://schemas.microsoft.com/office/powerpoint/2010/main" val="362266283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351102968"/>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endParaRPr lang="en-US" sz="2400" b="1" dirty="0" smtClean="0"/>
          </a:p>
          <a:p>
            <a:pPr marL="0" indent="0">
              <a:buNone/>
            </a:pPr>
            <a:r>
              <a:rPr lang="en-US" sz="2400" b="1" dirty="0" smtClean="0"/>
              <a:t>E-signature: </a:t>
            </a:r>
            <a:r>
              <a:rPr lang="en-US" sz="2400" b="1" smtClean="0"/>
              <a:t>David Taylor</a:t>
            </a:r>
            <a:endParaRPr lang="en-US" sz="2400" b="1" dirty="0" smtClean="0"/>
          </a:p>
          <a:p>
            <a:pPr marL="0" indent="0">
              <a:buNone/>
            </a:pPr>
            <a:endParaRPr lang="en-US" sz="2400" dirty="0" smtClean="0">
              <a:latin typeface="Brush Script MT" pitchFamily="66" charset="0"/>
            </a:endParaRPr>
          </a:p>
        </p:txBody>
      </p:sp>
    </p:spTree>
    <p:extLst>
      <p:ext uri="{BB962C8B-B14F-4D97-AF65-F5344CB8AC3E}">
        <p14:creationId xmlns:p14="http://schemas.microsoft.com/office/powerpoint/2010/main" val="140238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David Taylor</a:t>
            </a:r>
            <a:r>
              <a:rPr lang="en-US" dirty="0" smtClean="0">
                <a:hlinkClick r:id="rId2" tooltip="SHAZIA JAMSHED"/>
              </a:rPr>
              <a:t> </a:t>
            </a:r>
            <a:endParaRPr lang="en-US" dirty="0"/>
          </a:p>
        </p:txBody>
      </p:sp>
      <p:sp>
        <p:nvSpPr>
          <p:cNvPr id="3" name="Subtitle 2"/>
          <p:cNvSpPr>
            <a:spLocks noGrp="1"/>
          </p:cNvSpPr>
          <p:nvPr>
            <p:ph type="subTitle" idx="1"/>
          </p:nvPr>
        </p:nvSpPr>
        <p:spPr>
          <a:xfrm>
            <a:off x="722376" y="3685032"/>
            <a:ext cx="7772400" cy="2334768"/>
          </a:xfrm>
        </p:spPr>
        <p:txBody>
          <a:bodyPr>
            <a:normAutofit/>
          </a:bodyPr>
          <a:lstStyle/>
          <a:p>
            <a:pPr algn="l"/>
            <a:r>
              <a:rPr lang="en-US" sz="3200" b="1" dirty="0" smtClean="0"/>
              <a:t>Editor of </a:t>
            </a:r>
            <a:r>
              <a:rPr lang="en-US" sz="3200" b="1" dirty="0"/>
              <a:t>Journal of Pharmaceutical Care &amp; Health Systems </a:t>
            </a:r>
          </a:p>
        </p:txBody>
      </p:sp>
    </p:spTree>
    <p:extLst>
      <p:ext uri="{BB962C8B-B14F-4D97-AF65-F5344CB8AC3E}">
        <p14:creationId xmlns:p14="http://schemas.microsoft.com/office/powerpoint/2010/main" val="3674253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57800"/>
            <a:ext cx="8183880" cy="777240"/>
          </a:xfrm>
        </p:spPr>
        <p:txBody>
          <a:bodyPr/>
          <a:lstStyle/>
          <a:p>
            <a:r>
              <a:rPr lang="en-US" dirty="0" smtClean="0"/>
              <a:t>Biography</a:t>
            </a:r>
            <a:endParaRPr lang="en-US" dirty="0"/>
          </a:p>
        </p:txBody>
      </p:sp>
      <p:sp>
        <p:nvSpPr>
          <p:cNvPr id="3" name="Content Placeholder 2"/>
          <p:cNvSpPr>
            <a:spLocks noGrp="1"/>
          </p:cNvSpPr>
          <p:nvPr>
            <p:ph idx="1"/>
          </p:nvPr>
        </p:nvSpPr>
        <p:spPr/>
        <p:txBody>
          <a:bodyPr>
            <a:normAutofit fontScale="62500" lnSpcReduction="20000"/>
          </a:bodyPr>
          <a:lstStyle/>
          <a:p>
            <a:r>
              <a:rPr lang="en-US" dirty="0"/>
              <a:t>David Taylor is Director of Pharmacy and Pathology at the </a:t>
            </a:r>
            <a:r>
              <a:rPr lang="en-US" dirty="0" err="1"/>
              <a:t>Maudsley</a:t>
            </a:r>
            <a:r>
              <a:rPr lang="en-US" dirty="0"/>
              <a:t> Hospital, Professor of Psychopharmacology at King’s College, London and Honorary Professor at the Institute of Psychiatry. </a:t>
            </a:r>
          </a:p>
          <a:p>
            <a:r>
              <a:rPr lang="en-US" dirty="0"/>
              <a:t>David is also the Editor-in-Chief of the journal Therapeutic Advances in Psychopharmacology and Head of Pharmaceutical Sciences in King’s Health Partners. He has previously been President of the College of Mental Health Pharmacists and Chairman of the UK Psychiatric Pharmacy Group. </a:t>
            </a:r>
          </a:p>
          <a:p>
            <a:r>
              <a:rPr lang="en-US" dirty="0"/>
              <a:t>Professor Taylor has been the lead author of the </a:t>
            </a:r>
            <a:r>
              <a:rPr lang="en-US" dirty="0" err="1"/>
              <a:t>Maudsley</a:t>
            </a:r>
            <a:r>
              <a:rPr lang="en-US" dirty="0"/>
              <a:t> Prescribing Guidelines since their inception in 1993. The </a:t>
            </a:r>
            <a:r>
              <a:rPr lang="en-US" dirty="0" err="1"/>
              <a:t>Maudsley</a:t>
            </a:r>
            <a:r>
              <a:rPr lang="en-US" dirty="0"/>
              <a:t> Prescribing Guidelines have sold over 200,000 copies in eleven editions and been translated into nine languages. </a:t>
            </a:r>
          </a:p>
          <a:p>
            <a:r>
              <a:rPr lang="en-US" dirty="0"/>
              <a:t>David has also authored over 200 clinical papers in journals such as the BMJ, British Journal of Psychiatry and Journal of Clinical Psychiatry.  These papers have been cited over 5000 times. Professor Taylor has an H Index of 41.</a:t>
            </a:r>
          </a:p>
          <a:p>
            <a:endParaRPr lang="en-US" dirty="0"/>
          </a:p>
        </p:txBody>
      </p:sp>
    </p:spTree>
    <p:extLst>
      <p:ext uri="{BB962C8B-B14F-4D97-AF65-F5344CB8AC3E}">
        <p14:creationId xmlns:p14="http://schemas.microsoft.com/office/powerpoint/2010/main" val="1120892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4" name="Content Placeholder 3"/>
          <p:cNvSpPr>
            <a:spLocks noGrp="1"/>
          </p:cNvSpPr>
          <p:nvPr>
            <p:ph idx="1"/>
          </p:nvPr>
        </p:nvSpPr>
        <p:spPr>
          <a:xfrm>
            <a:off x="502920" y="530352"/>
            <a:ext cx="8183880" cy="2441448"/>
          </a:xfrm>
        </p:spPr>
        <p:txBody>
          <a:bodyPr>
            <a:normAutofit/>
          </a:bodyPr>
          <a:lstStyle/>
          <a:p>
            <a:pPr lvl="0"/>
            <a:r>
              <a:rPr lang="en-US" dirty="0"/>
              <a:t>Studies of drug use in mental health</a:t>
            </a:r>
          </a:p>
        </p:txBody>
      </p:sp>
    </p:spTree>
    <p:extLst>
      <p:ext uri="{BB962C8B-B14F-4D97-AF65-F5344CB8AC3E}">
        <p14:creationId xmlns:p14="http://schemas.microsoft.com/office/powerpoint/2010/main" val="2723779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4" name="Content Placeholder 3"/>
          <p:cNvSpPr>
            <a:spLocks noGrp="1"/>
          </p:cNvSpPr>
          <p:nvPr>
            <p:ph idx="1"/>
          </p:nvPr>
        </p:nvSpPr>
        <p:spPr>
          <a:xfrm>
            <a:off x="502920" y="530352"/>
            <a:ext cx="8183880" cy="3660648"/>
          </a:xfrm>
        </p:spPr>
        <p:txBody>
          <a:bodyPr>
            <a:normAutofit fontScale="40000" lnSpcReduction="20000"/>
          </a:bodyPr>
          <a:lstStyle/>
          <a:p>
            <a:r>
              <a:rPr lang="en-US" sz="1800" b="1" dirty="0" err="1"/>
              <a:t>Bishara</a:t>
            </a:r>
            <a:r>
              <a:rPr lang="en-US" sz="1800" b="1" dirty="0"/>
              <a:t> D, </a:t>
            </a:r>
            <a:r>
              <a:rPr lang="en-US" sz="1800" b="1" dirty="0" err="1"/>
              <a:t>Olofinjana</a:t>
            </a:r>
            <a:r>
              <a:rPr lang="en-US" sz="1800" b="1" dirty="0"/>
              <a:t> O, </a:t>
            </a:r>
            <a:r>
              <a:rPr lang="en-US" sz="1800" b="1" dirty="0" err="1"/>
              <a:t>Sparshatt</a:t>
            </a:r>
            <a:r>
              <a:rPr lang="en-US" sz="1800" b="1" dirty="0"/>
              <a:t> A, </a:t>
            </a:r>
            <a:r>
              <a:rPr lang="en-US" sz="1800" b="1" dirty="0" err="1"/>
              <a:t>Kapur</a:t>
            </a:r>
            <a:r>
              <a:rPr lang="en-US" sz="1800" b="1" dirty="0"/>
              <a:t> S, Taylor D, Patel MX.  Olanzapine: a systematic review and meta-regression of the relationships between dose, plasma concentration, receptor occupancy, and response.  Journal of Clinical Psychopharmacology 2013; 33: 329-335  </a:t>
            </a:r>
          </a:p>
          <a:p>
            <a:endParaRPr lang="en-US" sz="1800" b="1" dirty="0"/>
          </a:p>
          <a:p>
            <a:r>
              <a:rPr lang="en-US" sz="1800" b="1" dirty="0"/>
              <a:t>Taylor D, Lenox-Smith A, Bradley A.  A review of the suitability of duloxetine and venlafaxine for use in patients with depression in primary care with a focus on cardiovascular safety, suicide and mortality due to antidepressant overdose.  Therapeutic Advances in Psychopharmacology 2013; 3: 151-161  </a:t>
            </a:r>
          </a:p>
          <a:p>
            <a:endParaRPr lang="en-US" sz="1800" b="1" dirty="0"/>
          </a:p>
          <a:p>
            <a:r>
              <a:rPr lang="en-US" sz="1800" b="1" dirty="0"/>
              <a:t>Patel MX, </a:t>
            </a:r>
            <a:r>
              <a:rPr lang="en-US" sz="1800" b="1" dirty="0" err="1"/>
              <a:t>Matonhodze</a:t>
            </a:r>
            <a:r>
              <a:rPr lang="en-US" sz="1800" b="1" dirty="0"/>
              <a:t> J, </a:t>
            </a:r>
            <a:r>
              <a:rPr lang="en-US" sz="1800" b="1" dirty="0" err="1"/>
              <a:t>Baig</a:t>
            </a:r>
            <a:r>
              <a:rPr lang="en-US" sz="1800" b="1" dirty="0"/>
              <a:t> MK, Taylor D, </a:t>
            </a:r>
            <a:r>
              <a:rPr lang="en-US" sz="1800" b="1" dirty="0" err="1"/>
              <a:t>Szmukler</a:t>
            </a:r>
            <a:r>
              <a:rPr lang="en-US" sz="1800" b="1" dirty="0"/>
              <a:t> G, David AS.  </a:t>
            </a:r>
            <a:r>
              <a:rPr lang="en-US" sz="1800" b="1" dirty="0" err="1"/>
              <a:t>Natrualistic</a:t>
            </a:r>
            <a:r>
              <a:rPr lang="en-US" sz="1800" b="1" dirty="0"/>
              <a:t> outcomes of community treatment orders: antipsychotic long-acting injections versus oral medication.  Journal of Psychopharmacology 2013; 27: 629-637  </a:t>
            </a:r>
          </a:p>
          <a:p>
            <a:endParaRPr lang="en-US" sz="1800" b="1" dirty="0"/>
          </a:p>
          <a:p>
            <a:r>
              <a:rPr lang="en-US" sz="1800" b="1" dirty="0" err="1"/>
              <a:t>Sparshatt</a:t>
            </a:r>
            <a:r>
              <a:rPr lang="en-US" sz="1800" b="1" dirty="0"/>
              <a:t> A, McAllister Williams RH, Baldwin DS, Haddad PM, </a:t>
            </a:r>
            <a:r>
              <a:rPr lang="en-US" sz="1800" b="1" dirty="0" err="1"/>
              <a:t>Bazire</a:t>
            </a:r>
            <a:r>
              <a:rPr lang="en-US" sz="1800" b="1" dirty="0"/>
              <a:t> S, Weston E, Taylor P, Taylor D.  A naturalistic evaluation and audit database of </a:t>
            </a:r>
            <a:r>
              <a:rPr lang="en-US" sz="1800" b="1" dirty="0" err="1"/>
              <a:t>agomelatine</a:t>
            </a:r>
            <a:r>
              <a:rPr lang="en-US" sz="1800" b="1" dirty="0"/>
              <a:t>: clinical outcome at 12 weeks.  </a:t>
            </a:r>
            <a:r>
              <a:rPr lang="en-US" sz="1800" b="1" dirty="0" err="1"/>
              <a:t>Acta</a:t>
            </a:r>
            <a:r>
              <a:rPr lang="en-US" sz="1800" b="1" dirty="0"/>
              <a:t> </a:t>
            </a:r>
            <a:r>
              <a:rPr lang="en-US" sz="1800" b="1" dirty="0" err="1"/>
              <a:t>Psychiatrica</a:t>
            </a:r>
            <a:r>
              <a:rPr lang="en-US" sz="1800" b="1" dirty="0"/>
              <a:t> Scandinavia 2013; 128: 203-211  </a:t>
            </a:r>
          </a:p>
          <a:p>
            <a:endParaRPr lang="en-US" sz="1800" b="1" dirty="0"/>
          </a:p>
          <a:p>
            <a:r>
              <a:rPr lang="en-US" sz="1800" b="1" dirty="0"/>
              <a:t>Whiskey E and Taylor D.  A review of the adverse effects and safety of noradrenergic antidepressants.  Journal of Psychopharmacology 2013; 27: 732-739  </a:t>
            </a:r>
          </a:p>
          <a:p>
            <a:endParaRPr lang="en-US" sz="1800" b="1" dirty="0"/>
          </a:p>
          <a:p>
            <a:r>
              <a:rPr lang="en-US" sz="1800" b="1" dirty="0" err="1"/>
              <a:t>Frogley</a:t>
            </a:r>
            <a:r>
              <a:rPr lang="en-US" sz="1800" b="1" dirty="0"/>
              <a:t> C, </a:t>
            </a:r>
            <a:r>
              <a:rPr lang="en-US" sz="1800" b="1" dirty="0" err="1"/>
              <a:t>Anagnostakis</a:t>
            </a:r>
            <a:r>
              <a:rPr lang="en-US" sz="1800" b="1" dirty="0"/>
              <a:t> K, Mitchell S, Mason F, Taylor D, Dickens G, </a:t>
            </a:r>
            <a:r>
              <a:rPr lang="en-US" sz="1800" b="1" dirty="0" err="1"/>
              <a:t>Picchioni</a:t>
            </a:r>
            <a:r>
              <a:rPr lang="en-US" sz="1800" b="1" dirty="0"/>
              <a:t> MM.  A case series of clozapine for borderline personality disorder.  Annuals of Clinical Psychiatry 2013; 25: 125-134  [0]</a:t>
            </a:r>
          </a:p>
          <a:p>
            <a:endParaRPr lang="en-US" sz="1800" b="1" dirty="0"/>
          </a:p>
          <a:p>
            <a:r>
              <a:rPr lang="en-US" sz="1800" b="1" dirty="0"/>
              <a:t>Sylvia M. Dobbs SM, </a:t>
            </a:r>
            <a:r>
              <a:rPr lang="en-US" sz="1800" b="1" dirty="0" err="1"/>
              <a:t>Charlett</a:t>
            </a:r>
            <a:r>
              <a:rPr lang="en-US" sz="1800" b="1" dirty="0"/>
              <a:t> A, Dobbs RJ, Weller C, </a:t>
            </a:r>
            <a:r>
              <a:rPr lang="en-US" sz="1800" b="1" dirty="0" err="1"/>
              <a:t>Iguodala</a:t>
            </a:r>
            <a:r>
              <a:rPr lang="en-US" sz="1800" b="1" dirty="0"/>
              <a:t> O, </a:t>
            </a:r>
            <a:r>
              <a:rPr lang="en-US" sz="1800" b="1" dirty="0" err="1"/>
              <a:t>Smee</a:t>
            </a:r>
            <a:r>
              <a:rPr lang="en-US" sz="1800" b="1" dirty="0"/>
              <a:t> C, Lawson AJ, Taylor D, Bjarnason I.   Antimicrobial Surveillance in Idiopathic Parkinsonism: Indication-Specific Improvement in </a:t>
            </a:r>
            <a:r>
              <a:rPr lang="en-US" sz="1800" b="1" dirty="0" err="1"/>
              <a:t>Hypokinesia</a:t>
            </a:r>
            <a:r>
              <a:rPr lang="en-US" sz="1800" b="1" dirty="0"/>
              <a:t> Following Helicobacter pylori Eradication and Non-Specific Effect of Antimicrobials for Other Indications in Worsening Rigidity.  Helicobacter 2013; 18: 187–196  </a:t>
            </a:r>
          </a:p>
          <a:p>
            <a:endParaRPr lang="en-US" sz="1800" b="1" dirty="0"/>
          </a:p>
          <a:p>
            <a:r>
              <a:rPr lang="en-US" sz="1800" b="1" dirty="0" err="1"/>
              <a:t>Watras</a:t>
            </a:r>
            <a:r>
              <a:rPr lang="en-US" sz="1800" b="1" dirty="0"/>
              <a:t> M, Taylor D.  A therapeutic interaction between cimetidine and clozapine: case study and review of the literature.  Therapeutic advances in Psychopharmacology 2013; 3: 294-297  </a:t>
            </a:r>
          </a:p>
          <a:p>
            <a:endParaRPr lang="en-US" sz="1800" b="1" dirty="0"/>
          </a:p>
          <a:p>
            <a:r>
              <a:rPr lang="en-US" sz="1800" b="1" dirty="0" err="1"/>
              <a:t>Blaecher</a:t>
            </a:r>
            <a:r>
              <a:rPr lang="en-US" sz="1800" b="1" dirty="0"/>
              <a:t> C, </a:t>
            </a:r>
            <a:r>
              <a:rPr lang="en-US" sz="1800" b="1" dirty="0" err="1"/>
              <a:t>Smet</a:t>
            </a:r>
            <a:r>
              <a:rPr lang="en-US" sz="1800" b="1" dirty="0"/>
              <a:t> A, </a:t>
            </a:r>
            <a:r>
              <a:rPr lang="en-US" sz="1800" b="1" dirty="0" err="1"/>
              <a:t>Flahou</a:t>
            </a:r>
            <a:r>
              <a:rPr lang="en-US" sz="1800" b="1" dirty="0"/>
              <a:t> B, </a:t>
            </a:r>
            <a:r>
              <a:rPr lang="en-US" sz="1800" b="1" dirty="0" err="1"/>
              <a:t>Pasmans</a:t>
            </a:r>
            <a:r>
              <a:rPr lang="en-US" sz="1800" b="1" dirty="0"/>
              <a:t> F, </a:t>
            </a:r>
            <a:r>
              <a:rPr lang="en-US" sz="1800" b="1" dirty="0" err="1"/>
              <a:t>Ducatelle</a:t>
            </a:r>
            <a:r>
              <a:rPr lang="en-US" sz="1800" b="1" dirty="0"/>
              <a:t> R, Taylor D, Weller C, Bjarnason I, </a:t>
            </a:r>
            <a:r>
              <a:rPr lang="en-US" sz="1800" b="1" dirty="0" err="1"/>
              <a:t>Charlett</a:t>
            </a:r>
            <a:r>
              <a:rPr lang="en-US" sz="1800" b="1" dirty="0"/>
              <a:t> A, Lawson AJ, Dobbs RJ, Dobbs SM, </a:t>
            </a:r>
            <a:r>
              <a:rPr lang="en-US" sz="1800" b="1" dirty="0" err="1"/>
              <a:t>Haesebrouck</a:t>
            </a:r>
            <a:r>
              <a:rPr lang="en-US" sz="1800" b="1" dirty="0"/>
              <a:t> F.   Significantly higher frequency of Helicobacter </a:t>
            </a:r>
            <a:r>
              <a:rPr lang="en-US" sz="1800" b="1" dirty="0" err="1"/>
              <a:t>suis</a:t>
            </a:r>
            <a:r>
              <a:rPr lang="en-US" sz="1800" b="1" dirty="0"/>
              <a:t> in patients with idiopathic parkinsonism than in control patients.  Alimentary Pharmacology and Therapeutics 2013; 38: 1347-1353 </a:t>
            </a:r>
          </a:p>
          <a:p>
            <a:endParaRPr lang="en-US" sz="1800" b="1" dirty="0"/>
          </a:p>
          <a:p>
            <a:endParaRPr lang="en-US" sz="1800" b="1" dirty="0"/>
          </a:p>
          <a:p>
            <a:r>
              <a:rPr lang="en-US" sz="1800" b="1" dirty="0" err="1"/>
              <a:t>Bishara</a:t>
            </a:r>
            <a:r>
              <a:rPr lang="en-US" sz="1800" b="1" dirty="0"/>
              <a:t> D, Taylor D.  Adverse effects of clozapine in older patients:  epidemiology, prevention and management.  Drugs and Aging 2014; 31: </a:t>
            </a:r>
            <a:r>
              <a:rPr lang="en-US" sz="1800" b="1" dirty="0" smtClean="0"/>
              <a:t>11-20</a:t>
            </a:r>
            <a:endParaRPr lang="en-US" sz="1800" b="1" dirty="0"/>
          </a:p>
          <a:p>
            <a:endParaRPr lang="en-US" sz="1400" dirty="0" smtClean="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127418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r>
              <a:rPr lang="en-US"/>
              <a:t>Substance Abuse</a:t>
            </a:r>
          </a:p>
        </p:txBody>
      </p:sp>
      <p:sp>
        <p:nvSpPr>
          <p:cNvPr id="3075" name="Rectangle 3"/>
          <p:cNvSpPr>
            <a:spLocks noGrp="1" noChangeArrowheads="1"/>
          </p:cNvSpPr>
          <p:nvPr>
            <p:ph type="body" idx="1"/>
          </p:nvPr>
        </p:nvSpPr>
        <p:spPr/>
        <p:txBody>
          <a:bodyPr/>
          <a:lstStyle/>
          <a:p>
            <a:pPr lvl="1">
              <a:lnSpc>
                <a:spcPct val="90000"/>
              </a:lnSpc>
              <a:buFontTx/>
              <a:buNone/>
            </a:pPr>
            <a:r>
              <a:rPr lang="en-US" sz="2000" dirty="0"/>
              <a:t>A maladaptive pattern of use leading to impairment, in at least one of the following, occurring within a 12-month period: </a:t>
            </a:r>
          </a:p>
          <a:p>
            <a:pPr lvl="2">
              <a:lnSpc>
                <a:spcPct val="90000"/>
              </a:lnSpc>
            </a:pPr>
            <a:r>
              <a:rPr lang="en-US" sz="1800" dirty="0"/>
              <a:t>recurrent substance use resulting in a failure to fulfill major role obligations at work, school, or home </a:t>
            </a:r>
          </a:p>
          <a:p>
            <a:pPr lvl="2">
              <a:lnSpc>
                <a:spcPct val="90000"/>
              </a:lnSpc>
            </a:pPr>
            <a:r>
              <a:rPr lang="en-US" sz="1800" dirty="0"/>
              <a:t>recurrent substance use in situations in which it is physically hazardous </a:t>
            </a:r>
          </a:p>
          <a:p>
            <a:pPr lvl="2">
              <a:lnSpc>
                <a:spcPct val="90000"/>
              </a:lnSpc>
            </a:pPr>
            <a:r>
              <a:rPr lang="en-US" sz="1800" dirty="0"/>
              <a:t>recurrent substance-related legal problems </a:t>
            </a:r>
          </a:p>
          <a:p>
            <a:pPr lvl="2">
              <a:lnSpc>
                <a:spcPct val="90000"/>
              </a:lnSpc>
            </a:pPr>
            <a:r>
              <a:rPr lang="en-US" sz="1800" dirty="0"/>
              <a:t>continued substance use despite having persistent or recurrent social or interpersonal problems caused or exacerbated by the effects of the substance</a:t>
            </a:r>
          </a:p>
          <a:p>
            <a:pPr lvl="2">
              <a:lnSpc>
                <a:spcPct val="90000"/>
              </a:lnSpc>
            </a:pPr>
            <a:endParaRPr lang="en-US" sz="1800" dirty="0"/>
          </a:p>
          <a:p>
            <a:pPr lvl="4" algn="r">
              <a:lnSpc>
                <a:spcPct val="90000"/>
              </a:lnSpc>
              <a:buFont typeface="Wingdings" pitchFamily="2" charset="2"/>
              <a:buNone/>
            </a:pPr>
            <a:r>
              <a:rPr lang="en-US" sz="1600" dirty="0"/>
              <a:t>							</a:t>
            </a:r>
          </a:p>
        </p:txBody>
      </p:sp>
    </p:spTree>
    <p:extLst>
      <p:ext uri="{BB962C8B-B14F-4D97-AF65-F5344CB8AC3E}">
        <p14:creationId xmlns:p14="http://schemas.microsoft.com/office/powerpoint/2010/main" val="278856373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n-US"/>
              <a:t>Substance Dependence</a:t>
            </a:r>
          </a:p>
        </p:txBody>
      </p:sp>
      <p:sp>
        <p:nvSpPr>
          <p:cNvPr id="25603" name="Rectangle 3"/>
          <p:cNvSpPr>
            <a:spLocks noGrp="1" noChangeArrowheads="1"/>
          </p:cNvSpPr>
          <p:nvPr>
            <p:ph type="body" idx="1"/>
          </p:nvPr>
        </p:nvSpPr>
        <p:spPr/>
        <p:txBody>
          <a:bodyPr/>
          <a:lstStyle/>
          <a:p>
            <a:pPr>
              <a:lnSpc>
                <a:spcPct val="80000"/>
              </a:lnSpc>
              <a:buFont typeface="Wingdings" pitchFamily="2" charset="2"/>
              <a:buNone/>
            </a:pPr>
            <a:r>
              <a:rPr lang="en-US" sz="1800" dirty="0"/>
              <a:t>A maladaptive pattern of use, leading to impairment as manifested by three (or more) of the following, occurring at any time in the same 12-month period: </a:t>
            </a:r>
          </a:p>
          <a:p>
            <a:pPr lvl="2">
              <a:lnSpc>
                <a:spcPct val="80000"/>
              </a:lnSpc>
            </a:pPr>
            <a:r>
              <a:rPr lang="en-US" sz="1400" dirty="0"/>
              <a:t>tolerance</a:t>
            </a:r>
          </a:p>
          <a:p>
            <a:pPr lvl="2">
              <a:lnSpc>
                <a:spcPct val="80000"/>
              </a:lnSpc>
            </a:pPr>
            <a:r>
              <a:rPr lang="en-US" sz="1400" dirty="0"/>
              <a:t>withdrawal </a:t>
            </a:r>
          </a:p>
          <a:p>
            <a:pPr lvl="2">
              <a:lnSpc>
                <a:spcPct val="80000"/>
              </a:lnSpc>
            </a:pPr>
            <a:r>
              <a:rPr lang="en-US" sz="1400" dirty="0"/>
              <a:t>the substance is often taken in larger amounts or over a longer period than was intended </a:t>
            </a:r>
          </a:p>
          <a:p>
            <a:pPr lvl="2">
              <a:lnSpc>
                <a:spcPct val="80000"/>
              </a:lnSpc>
            </a:pPr>
            <a:r>
              <a:rPr lang="en-US" sz="1400" dirty="0"/>
              <a:t>there is a persistent desire or unsuccessful efforts to cut down or control substance use </a:t>
            </a:r>
          </a:p>
          <a:p>
            <a:pPr lvl="2">
              <a:lnSpc>
                <a:spcPct val="80000"/>
              </a:lnSpc>
            </a:pPr>
            <a:r>
              <a:rPr lang="en-US" sz="1400" dirty="0"/>
              <a:t>a great deal of time is spent in activities necessary to obtain the substance, use the substance, or recover from its effects </a:t>
            </a:r>
          </a:p>
          <a:p>
            <a:pPr lvl="2">
              <a:lnSpc>
                <a:spcPct val="80000"/>
              </a:lnSpc>
            </a:pPr>
            <a:r>
              <a:rPr lang="en-US" sz="1400" dirty="0"/>
              <a:t>important social, occupational, or recreational activities are given up or reduced because of substance use </a:t>
            </a:r>
          </a:p>
          <a:p>
            <a:pPr lvl="2">
              <a:lnSpc>
                <a:spcPct val="80000"/>
              </a:lnSpc>
            </a:pPr>
            <a:r>
              <a:rPr lang="en-US" sz="1400" dirty="0"/>
              <a:t>the substance use is continued despite knowledge of having a persistent or recurrent physical or psychological problem that is likely to have been caused or exacerbated by the substance</a:t>
            </a:r>
          </a:p>
          <a:p>
            <a:pPr lvl="2" algn="r">
              <a:lnSpc>
                <a:spcPct val="80000"/>
              </a:lnSpc>
              <a:buFont typeface="Wingdings" pitchFamily="2" charset="2"/>
              <a:buNone/>
            </a:pPr>
            <a:r>
              <a:rPr lang="en-US" sz="1400" dirty="0"/>
              <a:t>								</a:t>
            </a:r>
          </a:p>
          <a:p>
            <a:pPr lvl="2" algn="r">
              <a:lnSpc>
                <a:spcPct val="80000"/>
              </a:lnSpc>
              <a:buFont typeface="Wingdings" pitchFamily="2" charset="2"/>
              <a:buNone/>
            </a:pPr>
            <a:endParaRPr lang="en-US" sz="1400" dirty="0"/>
          </a:p>
        </p:txBody>
      </p:sp>
    </p:spTree>
    <p:extLst>
      <p:ext uri="{BB962C8B-B14F-4D97-AF65-F5344CB8AC3E}">
        <p14:creationId xmlns:p14="http://schemas.microsoft.com/office/powerpoint/2010/main" val="91863801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AutoShape 4"/>
          <p:cNvSpPr>
            <a:spLocks noGrp="1" noChangeArrowheads="1"/>
          </p:cNvSpPr>
          <p:nvPr>
            <p:ph type="ctrTitle"/>
          </p:nvPr>
        </p:nvSpPr>
        <p:spPr/>
        <p:txBody>
          <a:bodyPr/>
          <a:lstStyle/>
          <a:p>
            <a:r>
              <a:rPr lang="en-US"/>
              <a:t>Drugs &amp; Effects</a:t>
            </a:r>
          </a:p>
        </p:txBody>
      </p:sp>
      <p:sp>
        <p:nvSpPr>
          <p:cNvPr id="28677" name="Rectangle 5"/>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427687972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37</TotalTime>
  <Words>1673</Words>
  <Application>Microsoft Office PowerPoint</Application>
  <PresentationFormat>On-screen Show (4:3)</PresentationFormat>
  <Paragraphs>173</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Aspect</vt:lpstr>
      <vt:lpstr>PowerPoint Presentation</vt:lpstr>
      <vt:lpstr>PowerPoint Presentation</vt:lpstr>
      <vt:lpstr>David Taylor </vt:lpstr>
      <vt:lpstr>Biography</vt:lpstr>
      <vt:lpstr>Research Interests</vt:lpstr>
      <vt:lpstr>Recent Publications</vt:lpstr>
      <vt:lpstr>Substance Abuse</vt:lpstr>
      <vt:lpstr>Substance Dependence</vt:lpstr>
      <vt:lpstr>Drugs &amp; Effects</vt:lpstr>
      <vt:lpstr>Cannabinoids</vt:lpstr>
      <vt:lpstr>Depressants</vt:lpstr>
      <vt:lpstr>Dissociative Anesthetics </vt:lpstr>
      <vt:lpstr>Hallucinogens</vt:lpstr>
      <vt:lpstr>Opiods</vt:lpstr>
      <vt:lpstr>Stimulants</vt:lpstr>
      <vt:lpstr>Long Term Methamphetamine Use</vt:lpstr>
      <vt:lpstr>Long term Meth</vt:lpstr>
      <vt:lpstr>Other</vt:lpstr>
      <vt:lpstr>Mixing Drugs</vt:lpstr>
      <vt:lpstr>Statistics</vt:lpstr>
      <vt:lpstr>Past Month Use of Specific Illicit Drugs among Persons Aged 12 or Older: 2006 </vt:lpstr>
      <vt:lpstr>Past Month Illicit Drug Use among Persons Aged 12 or Older, by Age: 2006 </vt:lpstr>
      <vt:lpstr>Current, Binge, and Heavy Alcohol Use among Persons Aged 12 or Older, by Age: 2006 </vt:lpstr>
      <vt:lpstr>Assessment</vt:lpstr>
      <vt:lpstr>How to refer for evaluation</vt:lpstr>
      <vt:lpstr>Types of treatment available</vt:lpstr>
      <vt:lpstr>Relapse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rakesh-m</cp:lastModifiedBy>
  <cp:revision>20</cp:revision>
  <dcterms:created xsi:type="dcterms:W3CDTF">2014-10-08T08:45:06Z</dcterms:created>
  <dcterms:modified xsi:type="dcterms:W3CDTF">2014-11-13T09:25:34Z</dcterms:modified>
</cp:coreProperties>
</file>