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82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80" r:id="rId15"/>
    <p:sldId id="28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A64BC-E159-4C9A-B9D2-CC8CA18B03C0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CAD98-2926-4D8F-BE0F-86AA590D9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0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29CCB7-6E39-4FDF-AAAA-22B8EFAD3CF2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6F833A-B859-4012-81A3-E95CACD48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ferenceseries.com/pharmaceutical-sciences-meetings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David William Boulton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Editor PPT</a:t>
            </a:r>
            <a:endParaRPr lang="en-US" dirty="0"/>
          </a:p>
        </p:txBody>
      </p:sp>
      <p:pic>
        <p:nvPicPr>
          <p:cNvPr id="1026" name="Picture 2" descr="C:\Users\boultond\Desktop\Pictures\Dave Boulton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9812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272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9999FF"/>
                </a:solidFill>
                <a:latin typeface="Rockwell Extra Bold" pitchFamily="18" charset="0"/>
              </a:rPr>
              <a:t>Why drugs fail</a:t>
            </a:r>
          </a:p>
        </p:txBody>
      </p:sp>
      <p:pic>
        <p:nvPicPr>
          <p:cNvPr id="9220" name="Picture 4" descr="attrition-in-development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88" y="2297457"/>
            <a:ext cx="6193024" cy="3742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14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9999FF"/>
                </a:solidFill>
                <a:latin typeface="Rockwell Extra Bold" pitchFamily="18" charset="0"/>
              </a:rPr>
              <a:t>Importance of PK studies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­"/>
            </a:pPr>
            <a:r>
              <a:rPr lang="en-US" altLang="he-IL">
                <a:solidFill>
                  <a:srgbClr val="9999FF"/>
                </a:solidFill>
                <a:latin typeface="Rockwell Extra Bold" pitchFamily="18" charset="0"/>
              </a:rPr>
              <a:t>Patients may suffer:</a:t>
            </a:r>
          </a:p>
          <a:p>
            <a:pPr lvl="1">
              <a:buFont typeface="Monotype Sorts" pitchFamily="2" charset="2"/>
              <a:buChar char="§"/>
            </a:pPr>
            <a:r>
              <a:rPr lang="en-US" altLang="he-IL">
                <a:solidFill>
                  <a:srgbClr val="9999FF"/>
                </a:solidFill>
                <a:latin typeface="Rockwell Extra Bold" pitchFamily="18" charset="0"/>
              </a:rPr>
              <a:t>Toxic drugs may accumulate</a:t>
            </a:r>
          </a:p>
          <a:p>
            <a:pPr lvl="1">
              <a:buFont typeface="Monotype Sorts" pitchFamily="2" charset="2"/>
              <a:buChar char="§"/>
            </a:pPr>
            <a:endParaRPr lang="en-US" altLang="he-IL">
              <a:solidFill>
                <a:srgbClr val="9999FF"/>
              </a:solidFill>
              <a:latin typeface="Rockwell Extra Bold" pitchFamily="18" charset="0"/>
            </a:endParaRPr>
          </a:p>
          <a:p>
            <a:pPr lvl="1">
              <a:buFont typeface="Monotype Sorts" pitchFamily="2" charset="2"/>
              <a:buChar char="§"/>
            </a:pPr>
            <a:r>
              <a:rPr lang="en-US" altLang="he-IL">
                <a:solidFill>
                  <a:srgbClr val="9999FF"/>
                </a:solidFill>
                <a:latin typeface="Rockwell Extra Bold" pitchFamily="18" charset="0"/>
              </a:rPr>
              <a:t>Useful drugs may have no benefit because doses are too small to establish therapy</a:t>
            </a:r>
          </a:p>
          <a:p>
            <a:pPr lvl="1">
              <a:buFont typeface="Monotype Sorts" pitchFamily="2" charset="2"/>
              <a:buChar char="§"/>
            </a:pPr>
            <a:endParaRPr lang="en-US" altLang="he-IL">
              <a:solidFill>
                <a:srgbClr val="9999FF"/>
              </a:solidFill>
              <a:latin typeface="Rockwell Extra Bold" pitchFamily="18" charset="0"/>
            </a:endParaRPr>
          </a:p>
          <a:p>
            <a:pPr lvl="1">
              <a:buFont typeface="Monotype Sorts" pitchFamily="2" charset="2"/>
              <a:buChar char="§"/>
            </a:pPr>
            <a:r>
              <a:rPr lang="en-US" altLang="he-IL">
                <a:solidFill>
                  <a:srgbClr val="9999FF"/>
                </a:solidFill>
                <a:latin typeface="Rockwell Extra Bold" pitchFamily="18" charset="0"/>
              </a:rPr>
              <a:t>A drug can be rapidly metabolized.</a:t>
            </a:r>
            <a:endParaRPr lang="en-US">
              <a:solidFill>
                <a:srgbClr val="9999FF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5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620000" cy="1143000"/>
          </a:xfrm>
          <a:noFill/>
          <a:ln/>
        </p:spPr>
        <p:txBody>
          <a:bodyPr anchor="b">
            <a:normAutofit fontScale="90000"/>
          </a:bodyPr>
          <a:lstStyle/>
          <a:p>
            <a:pPr algn="ctr"/>
            <a:r>
              <a:rPr lang="en-US" altLang="he-IL" sz="4000" b="0">
                <a:solidFill>
                  <a:srgbClr val="9999FF"/>
                </a:solidFill>
                <a:latin typeface="Rockwell Extra Bold" pitchFamily="18" charset="0"/>
              </a:rPr>
              <a:t>Routes Of Administration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1828800"/>
            <a:ext cx="485140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36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Routes Of Drug Administration</a:t>
            </a:r>
            <a:endParaRPr lang="en-US" altLang="en-US" sz="3600" b="1">
              <a:solidFill>
                <a:srgbClr val="9999FF"/>
              </a:solidFill>
              <a:latin typeface="Rockwell Extra Bold" pitchFamily="18" charset="0"/>
              <a:cs typeface="Times New Roman (Hebrew)" charset="-79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096000" y="3048000"/>
            <a:ext cx="838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172200" y="3810000"/>
            <a:ext cx="1828800" cy="466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Enteral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3886200"/>
            <a:ext cx="2362200" cy="466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Parenteral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2362200" y="3048000"/>
            <a:ext cx="914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391400" y="5181600"/>
            <a:ext cx="8382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18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Oral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52400" y="5181600"/>
            <a:ext cx="14478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18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Injection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638800" y="5181600"/>
            <a:ext cx="12192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18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Rectal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00400" y="5181600"/>
            <a:ext cx="18288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18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Respiratory</a:t>
            </a:r>
            <a:endParaRPr lang="en-US" altLang="he-IL" sz="1800" u="sng">
              <a:solidFill>
                <a:srgbClr val="9999FF"/>
              </a:solidFill>
              <a:latin typeface="Rockwell Extra Bold" pitchFamily="18" charset="0"/>
              <a:cs typeface="Times New Roman (Hebrew)" charset="-79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76400" y="5181600"/>
            <a:ext cx="13716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0" hangingPunct="0"/>
            <a:r>
              <a:rPr lang="en-US" altLang="he-IL" sz="1800">
                <a:solidFill>
                  <a:srgbClr val="9999FF"/>
                </a:solidFill>
                <a:latin typeface="Rockwell Extra Bold" pitchFamily="18" charset="0"/>
                <a:cs typeface="Times New Roman (Hebrew)" charset="-79"/>
              </a:rPr>
              <a:t>Topical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38200" y="4419600"/>
            <a:ext cx="914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362200" y="4419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3048000" y="4419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7239000" y="44196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6172200" y="44196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 autoUpdateAnimBg="0"/>
      <p:bldP spid="12294" grpId="0" animBg="1"/>
      <p:bldP spid="12295" grpId="0" animBg="1" autoUpdateAnimBg="0"/>
      <p:bldP spid="12296" grpId="0" animBg="1" autoUpdateAnimBg="0"/>
      <p:bldP spid="12297" grpId="0" animBg="1"/>
      <p:bldP spid="12298" grpId="0" animBg="1" autoUpdateAnimBg="0"/>
      <p:bldP spid="12299" grpId="0" animBg="1" autoUpdateAnimBg="0"/>
      <p:bldP spid="12300" grpId="0" animBg="1" autoUpdateAnimBg="0"/>
      <p:bldP spid="12301" grpId="0" animBg="1" autoUpdateAnimBg="0"/>
      <p:bldP spid="12302" grpId="0" animBg="1" autoUpdateAnimBg="0"/>
      <p:bldP spid="12303" grpId="0" animBg="1"/>
      <p:bldP spid="12304" grpId="0" animBg="1"/>
      <p:bldP spid="12305" grpId="0" animBg="1"/>
      <p:bldP spid="12306" grpId="0" animBg="1"/>
      <p:bldP spid="123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14400" y="228600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Pharmaceutica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Analytica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Related Journals</a:t>
            </a:r>
          </a:p>
        </p:txBody>
      </p:sp>
      <p:sp>
        <p:nvSpPr>
          <p:cNvPr id="7" name="Vertical Scroll 6"/>
          <p:cNvSpPr/>
          <p:nvPr/>
        </p:nvSpPr>
        <p:spPr>
          <a:xfrm>
            <a:off x="25400" y="1498600"/>
            <a:ext cx="5865813" cy="5486400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    Pharmaceutical Regulatory Affairs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    </a:t>
            </a:r>
            <a:r>
              <a:rPr lang="en-US" sz="2000" dirty="0" err="1"/>
              <a:t>Pharmacovigilance</a:t>
            </a:r>
            <a:endParaRPr lang="en-US" sz="2000" dirty="0"/>
          </a:p>
          <a:p>
            <a:pPr>
              <a:defRPr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 descr="C:\Users\rakesh-s\Desktop\spea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346075" y="1295400"/>
            <a:ext cx="8229600" cy="3048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For further details regarding the conference please visit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http://www.conferenceseries.com/pharmaceutical-sciences-meetings/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73025" y="0"/>
            <a:ext cx="8775700" cy="825500"/>
          </a:xfrm>
          <a:prstGeom prst="doubleWave">
            <a:avLst>
              <a:gd name="adj1" fmla="val 6250"/>
              <a:gd name="adj2" fmla="val 1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Pharmaceutical Regulatory Affairs Journal Related Conferences</a:t>
            </a:r>
          </a:p>
        </p:txBody>
      </p:sp>
    </p:spTree>
    <p:extLst>
      <p:ext uri="{BB962C8B-B14F-4D97-AF65-F5344CB8AC3E}">
        <p14:creationId xmlns:p14="http://schemas.microsoft.com/office/powerpoint/2010/main" val="33597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5060" name="Picture 2" descr="C:\Users\rakesh-s\Desktop\2-2nd-d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3" descr="C:\Users\rakesh-s\Desktop\membersh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Group Open Access Membership</a:t>
            </a:r>
            <a:b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Open Access Membership with OMICS international enables academicians and</a:t>
            </a:r>
            <a:r>
              <a:rPr lang="en-US" dirty="0">
                <a:latin typeface="Calisto MT" panose="02040603050505030304" pitchFamily="18" charset="0"/>
              </a:rPr>
              <a:t>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81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ignature: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David William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Boulton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Discovery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Medicine &amp; Clinical Pharmacology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Bristol-Myers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Squibb Research &amp; Development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Box 4000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NJ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08543-4000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8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David </a:t>
            </a:r>
            <a:r>
              <a:rPr lang="en-US" sz="1800" dirty="0" smtClean="0"/>
              <a:t>Boulton received his Bachelor of </a:t>
            </a:r>
            <a:r>
              <a:rPr lang="en-US" sz="1800" dirty="0"/>
              <a:t>Pharmacy </a:t>
            </a:r>
            <a:r>
              <a:rPr lang="en-US" sz="1800" dirty="0" smtClean="0"/>
              <a:t>from the University of </a:t>
            </a:r>
            <a:r>
              <a:rPr lang="en-US" sz="1800" dirty="0"/>
              <a:t>Otago </a:t>
            </a:r>
            <a:r>
              <a:rPr lang="en-US" sz="1800" dirty="0" smtClean="0"/>
              <a:t>(Dunedin, New Zealand) in 1991. Following his internship he earned a PhD from the University of Otago in Clinical Pharmacokinetics in 1996. He then completed two postdoctoral fellowships at the Medical </a:t>
            </a:r>
            <a:r>
              <a:rPr lang="en-US" sz="1800" dirty="0"/>
              <a:t>University of South Carolina </a:t>
            </a:r>
            <a:r>
              <a:rPr lang="en-US" sz="1800" dirty="0" smtClean="0"/>
              <a:t>(Charleston, SC) before joining Bristol-Myers Squibb (BMS) in Princeton, NJ as a Clinical Pharmacologist in 2001. At BMS, David has worked in numerous therapeutic areas and he was on the teams that developed medicines such as Abilify, Onglyza/Kombiglyze and Farxiga/</a:t>
            </a:r>
            <a:r>
              <a:rPr lang="en-US" sz="1800" dirty="0" err="1" smtClean="0"/>
              <a:t>Xigduo</a:t>
            </a:r>
            <a:r>
              <a:rPr lang="en-US" sz="1800" dirty="0" smtClean="0"/>
              <a:t>. David is currently a Group Director in the Clinical Pharmacology and </a:t>
            </a:r>
            <a:r>
              <a:rPr lang="en-US" sz="1800" dirty="0" err="1" smtClean="0"/>
              <a:t>Pharmacometics</a:t>
            </a:r>
            <a:r>
              <a:rPr lang="en-US" sz="1800" dirty="0" smtClean="0"/>
              <a:t> department and he is the Virology Portfolio Lead where he works on medicines for HIV, HCV and HBV.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531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Interests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Pharmacology &amp; Pharmacometrics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of medicines in: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Virology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Neuroscience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&amp; Cardiovascular Diseases</a:t>
            </a:r>
          </a:p>
        </p:txBody>
      </p:sp>
    </p:spTree>
    <p:extLst>
      <p:ext uri="{BB962C8B-B14F-4D97-AF65-F5344CB8AC3E}">
        <p14:creationId xmlns:p14="http://schemas.microsoft.com/office/powerpoint/2010/main" val="272377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Publications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08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endParaRPr lang="en-US" dirty="0"/>
          </a:p>
          <a:p>
            <a:pPr marL="6400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S Kasichayanula, </a:t>
            </a:r>
            <a:r>
              <a:rPr lang="en-US" sz="1300" b="1" dirty="0" smtClean="0"/>
              <a:t>DW Boulton</a:t>
            </a:r>
            <a:r>
              <a:rPr lang="en-US" sz="1300" dirty="0" smtClean="0"/>
              <a:t>, W-L Luo, AD Rodrigues, Z Yang, A Goodenough, M Lee, M </a:t>
            </a:r>
            <a:r>
              <a:rPr lang="en-US" sz="1300" dirty="0" err="1" smtClean="0"/>
              <a:t>Jemal</a:t>
            </a:r>
            <a:r>
              <a:rPr lang="en-US" sz="1300" dirty="0" smtClean="0"/>
              <a:t>, FP LaCreta. Validation of 4β-Hydroxycholesterol and Evaluation of Other Endogenous Biomarkers for the Assessment of CYP3A Activity in Healthy Subjects. </a:t>
            </a:r>
            <a:r>
              <a:rPr lang="en-US" sz="1300" i="1" dirty="0" smtClean="0"/>
              <a:t>British Journal of Clinical Pharmacology</a:t>
            </a:r>
            <a:r>
              <a:rPr lang="en-US" sz="1300" dirty="0" smtClean="0"/>
              <a:t> 2014; 78:  1122–1134.</a:t>
            </a:r>
          </a:p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T Leil, S Kasichayanula, </a:t>
            </a:r>
            <a:r>
              <a:rPr lang="en-US" sz="1300" b="1" dirty="0" smtClean="0"/>
              <a:t>DW Boulton </a:t>
            </a:r>
            <a:r>
              <a:rPr lang="en-US" sz="1300" dirty="0" smtClean="0"/>
              <a:t>, FP LaCreta. Evaluation of 4β-Hydroxycholesterol as a Clinical Biomarker of CYP3A4 Drug Interactions using a Bayesian Mechanism-Based Pharmacometric Model. </a:t>
            </a:r>
            <a:r>
              <a:rPr lang="en-US" sz="1300" i="1" dirty="0" smtClean="0"/>
              <a:t>Clinical Pharmacology and Therapeutics: Pharmacometrics and Systems Pharmacology</a:t>
            </a:r>
            <a:r>
              <a:rPr lang="en-US" sz="1300" dirty="0" smtClean="0"/>
              <a:t> 2014 Jun 25;3:e120. doi: 10.1038/psp.2014.18.</a:t>
            </a:r>
          </a:p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S Kasichayanula, X Liu, F Lacreta, SC Griffen, </a:t>
            </a:r>
            <a:r>
              <a:rPr lang="en-US" sz="1300" b="1" dirty="0" smtClean="0"/>
              <a:t>DW Boulton</a:t>
            </a:r>
            <a:r>
              <a:rPr lang="en-US" sz="1300" dirty="0" smtClean="0"/>
              <a:t>. Clinical Pharmacokinetics and Pharmacodynamics of Dapagliflozin, a Selective Inhibitor of Sodium-Glucose Co-transporter Type 2. </a:t>
            </a:r>
            <a:r>
              <a:rPr lang="en-US" sz="1300" i="1" dirty="0" smtClean="0"/>
              <a:t>Clinical Pharmacokinetics</a:t>
            </a:r>
            <a:r>
              <a:rPr lang="en-US" sz="1300" dirty="0" smtClean="0"/>
              <a:t> 2014, 53: 17-27.</a:t>
            </a:r>
          </a:p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J-S van der Walt, Y Hong, L Zhang, M Pfister, </a:t>
            </a:r>
            <a:r>
              <a:rPr lang="en-US" sz="1300" b="1" dirty="0" smtClean="0"/>
              <a:t>DW Boulton</a:t>
            </a:r>
            <a:r>
              <a:rPr lang="en-US" sz="1300" dirty="0" smtClean="0"/>
              <a:t>, MO Karlsson. A Semi-Mechanistic Non-Linear Mixed Effects Model to Assess the Effects of Renal or Hepatic Impairment on the Population Pharmacokinetics of Dapagliflozin and Dapagliflozin 3-O-Glucuronide. </a:t>
            </a:r>
            <a:r>
              <a:rPr lang="en-US" sz="1300" i="1" dirty="0" smtClean="0"/>
              <a:t>Clinical Pharmacology and Therapeutics: Pharmacometrics and Systems Pharmacology</a:t>
            </a:r>
            <a:r>
              <a:rPr lang="en-US" sz="1300" dirty="0" smtClean="0"/>
              <a:t> 2013; 2: e42 doi: 10.1038/psp.2013.20</a:t>
            </a:r>
          </a:p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Gould JC, Kasichayanula S, Shepperly DC, </a:t>
            </a:r>
            <a:r>
              <a:rPr lang="en-US" sz="1300" b="1" dirty="0" smtClean="0"/>
              <a:t>Boulton DW</a:t>
            </a:r>
            <a:r>
              <a:rPr lang="en-US" sz="1300" dirty="0" smtClean="0"/>
              <a:t>. Use of Low-Dose Clinical Pharmacodynamic and Pharmacokinetic Data to Establish an Occupational Exposure Limit for Dapagliflozin, a Potent Inhibitor of the Renal Sodium Glucose Co-Transporter 2. </a:t>
            </a:r>
            <a:r>
              <a:rPr lang="en-US" sz="1300" i="1" dirty="0" smtClean="0"/>
              <a:t>Regulatory Toxicology and Pharmacology</a:t>
            </a:r>
            <a:r>
              <a:rPr lang="en-US" sz="1300" dirty="0" smtClean="0"/>
              <a:t> 2013; 67:89-97.</a:t>
            </a:r>
          </a:p>
          <a:p>
            <a:pPr marL="173038" lvl="0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300" dirty="0" smtClean="0"/>
              <a:t>RA </a:t>
            </a:r>
            <a:r>
              <a:rPr lang="en-US" sz="1300" dirty="0" err="1" smtClean="0"/>
              <a:t>Defronzo</a:t>
            </a:r>
            <a:r>
              <a:rPr lang="en-US" sz="1300" dirty="0" smtClean="0"/>
              <a:t>, M Hompesch, S Kasichayanula, X Liu, Y Hong, M Pfister, LA Morrow, BR Leslie, </a:t>
            </a:r>
            <a:r>
              <a:rPr lang="en-US" sz="1300" b="1" dirty="0" smtClean="0"/>
              <a:t>DW Boulton</a:t>
            </a:r>
            <a:r>
              <a:rPr lang="en-US" sz="1300" dirty="0" smtClean="0"/>
              <a:t>, A Ching, FP Lacreta, SC Griffen. Characterization of Renal Glucose Reabsorption in Response to Dapagliflozin in Healthy Subjects and Subjects with Type 2 Diabetes. </a:t>
            </a:r>
            <a:r>
              <a:rPr lang="en-US" sz="1300" i="1" dirty="0" smtClean="0"/>
              <a:t>Diabetes Care</a:t>
            </a:r>
            <a:r>
              <a:rPr lang="en-US" sz="1300" dirty="0" smtClean="0"/>
              <a:t>. 2013; 36: 3169-3176.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12741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Pharmacokinetics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r>
              <a:rPr lang="en-US" dirty="0"/>
              <a:t>Pharmacokinetics, sometimes described as what the body does to a drug, refers to the movement of drug into, through, and out of the </a:t>
            </a:r>
            <a:r>
              <a:rPr lang="en-US" dirty="0" smtClean="0"/>
              <a:t>body—the </a:t>
            </a:r>
            <a:r>
              <a:rPr lang="en-US" dirty="0"/>
              <a:t>time course of its </a:t>
            </a:r>
            <a:r>
              <a:rPr lang="en-US" dirty="0" smtClean="0"/>
              <a:t>absorption, disposition, metabolism and excretion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261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9999FF"/>
                </a:solidFill>
                <a:latin typeface="Rockwell Extra Bold" pitchFamily="18" charset="0"/>
              </a:rPr>
              <a:t>PHARMACOKINETICS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  <a:latin typeface="Rockwell Extra Bold" pitchFamily="18" charset="0"/>
              </a:rPr>
              <a:t>“What the body does to the drug”</a:t>
            </a:r>
          </a:p>
        </p:txBody>
      </p:sp>
    </p:spTree>
    <p:extLst>
      <p:ext uri="{BB962C8B-B14F-4D97-AF65-F5344CB8AC3E}">
        <p14:creationId xmlns:p14="http://schemas.microsoft.com/office/powerpoint/2010/main" val="297106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430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altLang="he-IL" sz="4000" i="1">
                <a:solidFill>
                  <a:srgbClr val="9999FF"/>
                </a:solidFill>
                <a:latin typeface="Rockwell Extra Bold" pitchFamily="18" charset="0"/>
              </a:rPr>
              <a:t>Pharmacokinetics (PK)</a:t>
            </a:r>
            <a:endParaRPr kumimoji="1" lang="en-US" altLang="en-US" sz="4000">
              <a:solidFill>
                <a:srgbClr val="9999FF"/>
              </a:solidFill>
              <a:latin typeface="Rockwell Extra Bold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04800" y="19050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Monotype Sorts" pitchFamily="2" charset="2"/>
              <a:buChar char="®"/>
            </a:pPr>
            <a:r>
              <a:rPr kumimoji="1" lang="en-US" altLang="he-IL" sz="2800">
                <a:solidFill>
                  <a:srgbClr val="9999FF"/>
                </a:solidFill>
                <a:latin typeface="Rockwell Extra Bold" pitchFamily="18" charset="0"/>
              </a:rPr>
              <a:t>The study of the </a:t>
            </a:r>
            <a:r>
              <a:rPr kumimoji="1" lang="en-US" altLang="he-IL" sz="2800" b="1" i="1">
                <a:solidFill>
                  <a:srgbClr val="FF3300"/>
                </a:solidFill>
                <a:latin typeface="Rockwell Extra Bold" pitchFamily="18" charset="0"/>
              </a:rPr>
              <a:t>disposition</a:t>
            </a:r>
            <a:r>
              <a:rPr kumimoji="1" lang="en-US" altLang="he-IL" sz="2800">
                <a:solidFill>
                  <a:srgbClr val="9999FF"/>
                </a:solidFill>
                <a:latin typeface="Rockwell Extra Bold" pitchFamily="18" charset="0"/>
              </a:rPr>
              <a:t> of a drug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Monotype Sorts" pitchFamily="2" charset="2"/>
              <a:buChar char="®"/>
            </a:pPr>
            <a:r>
              <a:rPr kumimoji="1" lang="en-US" altLang="he-IL" sz="2800">
                <a:solidFill>
                  <a:srgbClr val="9999FF"/>
                </a:solidFill>
                <a:latin typeface="Rockwell Extra Bold" pitchFamily="18" charset="0"/>
              </a:rPr>
              <a:t>The disposition of a drug includes the processes of </a:t>
            </a:r>
            <a:r>
              <a:rPr kumimoji="1" lang="en-US" altLang="he-IL" sz="2800" b="1" i="1">
                <a:solidFill>
                  <a:srgbClr val="FF3300"/>
                </a:solidFill>
                <a:latin typeface="Rockwell Extra Bold" pitchFamily="18" charset="0"/>
              </a:rPr>
              <a:t>ADME</a:t>
            </a:r>
            <a:r>
              <a:rPr kumimoji="1" lang="en-US" altLang="he-IL" sz="2800">
                <a:solidFill>
                  <a:srgbClr val="FF3300"/>
                </a:solidFill>
                <a:latin typeface="Rockwell Extra Bold" pitchFamily="18" charset="0"/>
              </a:rPr>
              <a:t> </a:t>
            </a:r>
            <a:endParaRPr kumimoji="1" lang="en-US" altLang="he-IL" sz="2800">
              <a:solidFill>
                <a:srgbClr val="9999FF"/>
              </a:solidFill>
              <a:latin typeface="Rockwell Extra Bold" pitchFamily="18" charset="0"/>
            </a:endParaRPr>
          </a:p>
          <a:p>
            <a:pPr marL="1143000" lvl="2" indent="-228600" algn="l" eaLnBrk="0" hangingPunct="0">
              <a:spcBef>
                <a:spcPts val="500"/>
              </a:spcBef>
              <a:spcAft>
                <a:spcPts val="500"/>
              </a:spcAft>
              <a:buClr>
                <a:srgbClr val="0000D4"/>
              </a:buClr>
              <a:buSzPct val="75000"/>
              <a:buFont typeface="Wingdings" pitchFamily="2" charset="2"/>
              <a:buChar char="§"/>
            </a:pPr>
            <a:r>
              <a:rPr kumimoji="1" lang="en-US" altLang="he-IL" sz="2800" b="1">
                <a:solidFill>
                  <a:srgbClr val="FF3300"/>
                </a:solidFill>
                <a:latin typeface="Rockwell Extra Bold" pitchFamily="18" charset="0"/>
              </a:rPr>
              <a:t>A</a:t>
            </a:r>
            <a:r>
              <a:rPr kumimoji="1" lang="en-US" altLang="he-IL" sz="2800" b="1">
                <a:solidFill>
                  <a:srgbClr val="9999FF"/>
                </a:solidFill>
                <a:latin typeface="Rockwell Extra Bold" pitchFamily="18" charset="0"/>
              </a:rPr>
              <a:t>bsorption</a:t>
            </a:r>
          </a:p>
          <a:p>
            <a:pPr marL="1143000" lvl="2" indent="-228600" algn="l" eaLnBrk="0" hangingPunct="0">
              <a:spcBef>
                <a:spcPts val="500"/>
              </a:spcBef>
              <a:spcAft>
                <a:spcPts val="500"/>
              </a:spcAft>
              <a:buClr>
                <a:srgbClr val="0000D4"/>
              </a:buClr>
              <a:buSzPct val="75000"/>
              <a:buFont typeface="Wingdings" pitchFamily="2" charset="2"/>
              <a:buChar char="§"/>
            </a:pPr>
            <a:r>
              <a:rPr kumimoji="1" lang="en-US" altLang="he-IL" sz="2800" b="1">
                <a:solidFill>
                  <a:srgbClr val="FF3300"/>
                </a:solidFill>
                <a:latin typeface="Rockwell Extra Bold" pitchFamily="18" charset="0"/>
              </a:rPr>
              <a:t>D</a:t>
            </a:r>
            <a:r>
              <a:rPr kumimoji="1" lang="en-US" altLang="he-IL" sz="2800" b="1">
                <a:solidFill>
                  <a:srgbClr val="9999FF"/>
                </a:solidFill>
                <a:latin typeface="Rockwell Extra Bold" pitchFamily="18" charset="0"/>
              </a:rPr>
              <a:t>istribution</a:t>
            </a:r>
          </a:p>
          <a:p>
            <a:pPr marL="1143000" lvl="2" indent="-228600" algn="l" eaLnBrk="0" hangingPunct="0">
              <a:spcBef>
                <a:spcPts val="500"/>
              </a:spcBef>
              <a:spcAft>
                <a:spcPts val="500"/>
              </a:spcAft>
              <a:buClr>
                <a:srgbClr val="0000D4"/>
              </a:buClr>
              <a:buSzPct val="75000"/>
              <a:buFont typeface="Wingdings" pitchFamily="2" charset="2"/>
              <a:buChar char="§"/>
            </a:pPr>
            <a:r>
              <a:rPr kumimoji="1" lang="en-US" altLang="he-IL" sz="2800" b="1">
                <a:solidFill>
                  <a:srgbClr val="FF3300"/>
                </a:solidFill>
                <a:latin typeface="Rockwell Extra Bold" pitchFamily="18" charset="0"/>
              </a:rPr>
              <a:t>M</a:t>
            </a:r>
            <a:r>
              <a:rPr kumimoji="1" lang="en-US" altLang="he-IL" sz="2800" b="1">
                <a:solidFill>
                  <a:srgbClr val="9999FF"/>
                </a:solidFill>
                <a:latin typeface="Rockwell Extra Bold" pitchFamily="18" charset="0"/>
              </a:rPr>
              <a:t>etabolism</a:t>
            </a:r>
          </a:p>
          <a:p>
            <a:pPr marL="1143000" lvl="2" indent="-228600" algn="l" eaLnBrk="0" hangingPunct="0">
              <a:spcBef>
                <a:spcPts val="500"/>
              </a:spcBef>
              <a:spcAft>
                <a:spcPts val="500"/>
              </a:spcAft>
              <a:buClr>
                <a:srgbClr val="0000D4"/>
              </a:buClr>
              <a:buSzPct val="75000"/>
              <a:buFont typeface="Wingdings" pitchFamily="2" charset="2"/>
              <a:buChar char="§"/>
            </a:pPr>
            <a:r>
              <a:rPr kumimoji="1" lang="en-US" altLang="he-IL" sz="2800" b="1">
                <a:solidFill>
                  <a:srgbClr val="FF3300"/>
                </a:solidFill>
                <a:latin typeface="Rockwell Extra Bold" pitchFamily="18" charset="0"/>
              </a:rPr>
              <a:t>E</a:t>
            </a:r>
            <a:r>
              <a:rPr kumimoji="1" lang="en-US" altLang="he-IL" sz="2800" b="1">
                <a:solidFill>
                  <a:srgbClr val="9999FF"/>
                </a:solidFill>
                <a:latin typeface="Rockwell Extra Bold" pitchFamily="18" charset="0"/>
              </a:rPr>
              <a:t>xcretion</a:t>
            </a:r>
          </a:p>
          <a:p>
            <a:pPr marL="1143000" lvl="2" indent="-228600" algn="l" eaLnBrk="0" hangingPunct="0">
              <a:spcBef>
                <a:spcPts val="500"/>
              </a:spcBef>
              <a:spcAft>
                <a:spcPts val="500"/>
              </a:spcAft>
              <a:buClr>
                <a:srgbClr val="0000D4"/>
              </a:buClr>
              <a:buSzPct val="75000"/>
              <a:buFont typeface="Wingdings" pitchFamily="2" charset="2"/>
              <a:buChar char="§"/>
            </a:pPr>
            <a:r>
              <a:rPr kumimoji="1" lang="en-US" altLang="en-US" sz="2800" b="1">
                <a:solidFill>
                  <a:srgbClr val="FF3300"/>
                </a:solidFill>
                <a:latin typeface="Rockwell Extra Bold" pitchFamily="18" charset="0"/>
              </a:rPr>
              <a:t>T</a:t>
            </a:r>
            <a:r>
              <a:rPr kumimoji="1" lang="en-US" altLang="en-US" sz="2800" b="1">
                <a:solidFill>
                  <a:srgbClr val="9999FF"/>
                </a:solidFill>
                <a:latin typeface="Rockwell Extra Bold" pitchFamily="18" charset="0"/>
              </a:rPr>
              <a:t>oxicity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267200" y="5638800"/>
            <a:ext cx="914400" cy="914400"/>
          </a:xfrm>
          <a:prstGeom prst="bracketPair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4267200" y="4495800"/>
            <a:ext cx="2874963" cy="914400"/>
            <a:chOff x="2640" y="3168"/>
            <a:chExt cx="1811" cy="576"/>
          </a:xfrm>
        </p:grpSpPr>
        <p:sp>
          <p:nvSpPr>
            <p:cNvPr id="7176" name="AutoShape 8"/>
            <p:cNvSpPr>
              <a:spLocks/>
            </p:cNvSpPr>
            <p:nvPr/>
          </p:nvSpPr>
          <p:spPr bwMode="auto">
            <a:xfrm>
              <a:off x="2640" y="3168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736" y="3301"/>
              <a:ext cx="1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2800" b="1">
                  <a:solidFill>
                    <a:srgbClr val="9999FF"/>
                  </a:solidFill>
                  <a:latin typeface="Rockwell Extra Bold" pitchFamily="18" charset="0"/>
                  <a:cs typeface="Times New Roman (Hebrew)" charset="-79"/>
                </a:rPr>
                <a:t>Elimination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9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9999FF"/>
                </a:solidFill>
                <a:latin typeface="Rockwell Extra Bold" pitchFamily="18" charset="0"/>
              </a:rPr>
              <a:t>ADMET</a:t>
            </a:r>
          </a:p>
        </p:txBody>
      </p:sp>
      <p:pic>
        <p:nvPicPr>
          <p:cNvPr id="8196" name="Picture 4" descr="adm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2254250"/>
            <a:ext cx="5248275" cy="3829050"/>
          </a:xfrm>
          <a:solidFill>
            <a:srgbClr val="9999FF"/>
          </a:solidFill>
          <a:ln>
            <a:solidFill>
              <a:srgbClr val="9999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84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999FF"/>
                </a:solidFill>
                <a:latin typeface="Rockwell Extra Bold" pitchFamily="18" charset="0"/>
              </a:rPr>
              <a:t>DRUG R&amp;D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229600" cy="422529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" y="5457825"/>
            <a:ext cx="830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9999FF"/>
                </a:solidFill>
                <a:latin typeface="Rockwell Extra Bold" pitchFamily="18" charset="0"/>
              </a:rPr>
              <a:t>Drug discovery and development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9999FF"/>
                </a:solidFill>
                <a:latin typeface="Rockwell Extra Bold" pitchFamily="18" charset="0"/>
              </a:rPr>
              <a:t>10-15 years to develop a new medicine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9999FF"/>
                </a:solidFill>
                <a:latin typeface="Rockwell Extra Bold" pitchFamily="18" charset="0"/>
              </a:rPr>
              <a:t>Likelihood of success: 10% 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9999FF"/>
                </a:solidFill>
                <a:latin typeface="Rockwell Extra Bold" pitchFamily="18" charset="0"/>
              </a:rPr>
              <a:t>Cost $800 million – 1 billion dollars (US)</a:t>
            </a:r>
          </a:p>
        </p:txBody>
      </p:sp>
    </p:spTree>
    <p:extLst>
      <p:ext uri="{BB962C8B-B14F-4D97-AF65-F5344CB8AC3E}">
        <p14:creationId xmlns:p14="http://schemas.microsoft.com/office/powerpoint/2010/main" val="391119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659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David William Boulton</vt:lpstr>
      <vt:lpstr>Biography</vt:lpstr>
      <vt:lpstr>Research Interests</vt:lpstr>
      <vt:lpstr>Recent Publications</vt:lpstr>
      <vt:lpstr>Pharmacokinetics</vt:lpstr>
      <vt:lpstr>PHARMACOKINETICS</vt:lpstr>
      <vt:lpstr>PowerPoint Presentation</vt:lpstr>
      <vt:lpstr>ADMET</vt:lpstr>
      <vt:lpstr>DRUG R&amp;D</vt:lpstr>
      <vt:lpstr>Why drugs fail</vt:lpstr>
      <vt:lpstr>Importance of PK studies</vt:lpstr>
      <vt:lpstr>Routes Of Administration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SHAZIA JAMSHED</dc:title>
  <dc:creator>rakesh-m</dc:creator>
  <cp:lastModifiedBy>omics</cp:lastModifiedBy>
  <cp:revision>22</cp:revision>
  <dcterms:created xsi:type="dcterms:W3CDTF">2014-10-08T08:45:06Z</dcterms:created>
  <dcterms:modified xsi:type="dcterms:W3CDTF">2015-10-13T11:55:46Z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-246860830</vt:i4>
  </property>
  <property fmtid="{D5CDD505-2E9C-101B-9397-08002B2CF9AE}" pid="3" name="_NewReviewCycle">
    <vt:lpwstr/>
  </property>
  <property fmtid="{D5CDD505-2E9C-101B-9397-08002B2CF9AE}" pid="4" name="_EmailSubject">
    <vt:lpwstr>Regarding your approval for the PPT</vt:lpwstr>
  </property>
  <property fmtid="{D5CDD505-2E9C-101B-9397-08002B2CF9AE}" pid="5" name="_AuthorEmail">
    <vt:lpwstr>david.boulton@bms.com</vt:lpwstr>
  </property>
  <property fmtid="{D5CDD505-2E9C-101B-9397-08002B2CF9AE}" pid="6" name="_AuthorEmailDisplayName">
    <vt:lpwstr>Boulton, David</vt:lpwstr>
  </property>
</Properties>
</file>