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3" r:id="rId2"/>
    <p:sldId id="256" r:id="rId3"/>
    <p:sldId id="277" r:id="rId4"/>
    <p:sldId id="278" r:id="rId5"/>
    <p:sldId id="284" r:id="rId6"/>
    <p:sldId id="289" r:id="rId7"/>
    <p:sldId id="290" r:id="rId8"/>
    <p:sldId id="291" r:id="rId9"/>
    <p:sldId id="279" r:id="rId10"/>
    <p:sldId id="294" r:id="rId11"/>
    <p:sldId id="295" r:id="rId12"/>
    <p:sldId id="29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4540E1E-352C-4BD5-B7AA-EC99868F9A12}" type="datetimeFigureOut">
              <a:rPr lang="en-US" smtClean="0"/>
              <a:t>10/19/2015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5DE315D-11EA-485F-9442-899E0D95A6AA}"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540E1E-352C-4BD5-B7AA-EC99868F9A12}"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E315D-11EA-485F-9442-899E0D95A6A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5DE315D-11EA-485F-9442-899E0D95A6AA}"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540E1E-352C-4BD5-B7AA-EC99868F9A12}"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4540E1E-352C-4BD5-B7AA-EC99868F9A12}"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65DE315D-11EA-485F-9442-899E0D95A6AA}"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D4540E1E-352C-4BD5-B7AA-EC99868F9A12}" type="datetimeFigureOut">
              <a:rPr lang="en-US" smtClean="0"/>
              <a:t>10/19/2015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5DE315D-11EA-485F-9442-899E0D95A6AA}"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4540E1E-352C-4BD5-B7AA-EC99868F9A12}"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E315D-11EA-485F-9442-899E0D95A6AA}"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4540E1E-352C-4BD5-B7AA-EC99868F9A12}" type="datetimeFigureOut">
              <a:rPr lang="en-US" smtClean="0"/>
              <a:t>10/19/2015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5DE315D-11EA-485F-9442-899E0D95A6AA}"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4540E1E-352C-4BD5-B7AA-EC99868F9A12}" type="datetimeFigureOut">
              <a:rPr lang="en-US" smtClean="0"/>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65DE315D-11EA-485F-9442-899E0D95A6A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4540E1E-352C-4BD5-B7AA-EC99868F9A12}" type="datetimeFigureOut">
              <a:rPr lang="en-US" smtClean="0"/>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5DE315D-11EA-485F-9442-899E0D95A6A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5DE315D-11EA-485F-9442-899E0D95A6AA}"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4540E1E-352C-4BD5-B7AA-EC99868F9A12}" type="datetimeFigureOut">
              <a:rPr lang="en-US" smtClean="0"/>
              <a:t>10/19/2015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5DE315D-11EA-485F-9442-899E0D95A6AA}"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4540E1E-352C-4BD5-B7AA-EC99868F9A12}" type="datetimeFigureOut">
              <a:rPr lang="en-US" smtClean="0"/>
              <a:t>10/19/2015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4540E1E-352C-4BD5-B7AA-EC99868F9A12}" type="datetimeFigureOut">
              <a:rPr lang="en-US" smtClean="0"/>
              <a:t>10/19/2015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5DE315D-11EA-485F-9442-899E0D95A6AA}"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roteomics-bioinformatics-open-access.php"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omicsonline.org/pharmacogenomics-pharmacoproteomics.php" TargetMode="External"/><Relationship Id="rId2" Type="http://schemas.openxmlformats.org/officeDocument/2006/relationships/hyperlink" Target="http://esciencecentral.org/journals/transcriptomics.php"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omicsonline.org/data-mining-in-genomics-proteomics.php"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www.conferenceseries.com/biochemistry-meeting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omicsonline.org/membership.ph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welcomes </a:t>
            </a:r>
            <a:r>
              <a:rPr lang="en-IN" sz="2000" dirty="0">
                <a:solidFill>
                  <a:schemeClr val="bg2">
                    <a:lumMod val="10000"/>
                  </a:schemeClr>
                </a:solidFill>
                <a:latin typeface="Centaur" panose="02030504050205020304" pitchFamily="18" charset="0"/>
              </a:rPr>
              <a:t>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a:t>
            </a:r>
            <a:r>
              <a:rPr lang="en-IN" sz="2000" dirty="0">
                <a:solidFill>
                  <a:schemeClr val="bg2">
                    <a:lumMod val="10000"/>
                  </a:schemeClr>
                </a:solidFill>
                <a:latin typeface="Centaur" panose="02030504050205020304" pitchFamily="18" charset="0"/>
              </a:rPr>
              <a:t>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142875" y="5918200"/>
            <a:ext cx="8716963" cy="76944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200"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sz="2200" b="1" dirty="0" smtClean="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842944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7428" y="228600"/>
            <a:ext cx="8382000" cy="1015663"/>
          </a:xfrm>
          <a:prstGeom prst="rect">
            <a:avLst/>
          </a:prstGeom>
        </p:spPr>
        <p:txBody>
          <a:bodyPr wrap="square">
            <a:spAutoFit/>
          </a:bodyPr>
          <a:lstStyle/>
          <a:p>
            <a:pPr algn="ctr"/>
            <a:r>
              <a:rPr lang="en-US" sz="3000" dirty="0"/>
              <a:t>Journal of Proteomics &amp; Bioinformatics</a:t>
            </a:r>
            <a:br>
              <a:rPr lang="en-US" sz="3000" dirty="0"/>
            </a:br>
            <a:r>
              <a:rPr lang="en-US" sz="3000" dirty="0"/>
              <a:t>Related Journals</a:t>
            </a:r>
          </a:p>
        </p:txBody>
      </p:sp>
      <p:sp>
        <p:nvSpPr>
          <p:cNvPr id="5" name="Rectangle 4"/>
          <p:cNvSpPr/>
          <p:nvPr/>
        </p:nvSpPr>
        <p:spPr>
          <a:xfrm>
            <a:off x="228600" y="2362200"/>
            <a:ext cx="8915400" cy="1246495"/>
          </a:xfrm>
          <a:prstGeom prst="rect">
            <a:avLst/>
          </a:prstGeom>
        </p:spPr>
        <p:txBody>
          <a:bodyPr wrap="square">
            <a:spAutoFit/>
          </a:bodyPr>
          <a:lstStyle/>
          <a:p>
            <a:pPr marL="342900" indent="-342900">
              <a:buFont typeface="Wingdings" pitchFamily="2" charset="2"/>
              <a:buChar char="Ø"/>
            </a:pPr>
            <a:r>
              <a:rPr lang="en-US" sz="2500" dirty="0" err="1">
                <a:hlinkClick r:id="rId2"/>
              </a:rPr>
              <a:t>Transcriptomics</a:t>
            </a:r>
            <a:r>
              <a:rPr lang="en-US" sz="2500" dirty="0">
                <a:hlinkClick r:id="rId2"/>
              </a:rPr>
              <a:t>: Open Access</a:t>
            </a:r>
            <a:endParaRPr lang="en-US" sz="2500" dirty="0"/>
          </a:p>
          <a:p>
            <a:pPr marL="342900" indent="-342900">
              <a:buFont typeface="Wingdings" pitchFamily="2" charset="2"/>
              <a:buChar char="Ø"/>
            </a:pPr>
            <a:r>
              <a:rPr lang="en-US" sz="2500" dirty="0">
                <a:hlinkClick r:id="rId3" tooltip="Journal of Pharmacogenomics &amp; Pharmacoproteomics "/>
              </a:rPr>
              <a:t>Journal of Pharmacogenomics &amp; </a:t>
            </a:r>
            <a:r>
              <a:rPr lang="en-US" sz="2500" dirty="0" err="1">
                <a:hlinkClick r:id="rId3" tooltip="Journal of Pharmacogenomics &amp; Pharmacoproteomics "/>
              </a:rPr>
              <a:t>Pharmacoproteomics</a:t>
            </a:r>
            <a:r>
              <a:rPr lang="en-US" sz="2500" dirty="0">
                <a:hlinkClick r:id="rId3" tooltip="Journal of Pharmacogenomics &amp; Pharmacoproteomics "/>
              </a:rPr>
              <a:t> </a:t>
            </a:r>
            <a:endParaRPr lang="en-US" sz="2500" dirty="0"/>
          </a:p>
          <a:p>
            <a:pPr marL="342900" indent="-342900">
              <a:buFont typeface="Wingdings" pitchFamily="2" charset="2"/>
              <a:buChar char="Ø"/>
            </a:pPr>
            <a:r>
              <a:rPr lang="en-US" sz="2500" dirty="0">
                <a:hlinkClick r:id="rId4"/>
              </a:rPr>
              <a:t>Journal of Data Mining in Genomics &amp; Proteomics</a:t>
            </a:r>
            <a:endParaRPr lang="en-US" sz="2500" dirty="0"/>
          </a:p>
        </p:txBody>
      </p:sp>
      <p:pic>
        <p:nvPicPr>
          <p:cNvPr id="7" name="Picture 1" descr="C:\Users\satyavarali-m\Desktop\ag_abi_projectarea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724400"/>
            <a:ext cx="4191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640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00859" y="1981200"/>
            <a:ext cx="8534400" cy="1676400"/>
          </a:xfrm>
        </p:spPr>
        <p:txBody>
          <a:bodyPr>
            <a:noAutofit/>
          </a:bodyPr>
          <a:lstStyle/>
          <a:p>
            <a:pPr>
              <a:defRPr/>
            </a:pPr>
            <a:r>
              <a:rPr lang="en-US" sz="3600" dirty="0">
                <a:solidFill>
                  <a:schemeClr val="tx1"/>
                </a:solidFill>
              </a:rPr>
              <a:t>For more details on Conferences Related</a:t>
            </a:r>
            <a:br>
              <a:rPr lang="en-US" sz="3600" dirty="0">
                <a:solidFill>
                  <a:schemeClr val="tx1"/>
                </a:solidFill>
              </a:rPr>
            </a:br>
            <a:r>
              <a:rPr lang="en-US" sz="3600" dirty="0">
                <a:solidFill>
                  <a:schemeClr val="tx1"/>
                </a:solidFill>
              </a:rPr>
              <a:t>Journal of Proteomics &amp; Bioinformatics please visit</a:t>
            </a:r>
            <a:r>
              <a:rPr lang="en-US" sz="3600" dirty="0" smtClean="0">
                <a:solidFill>
                  <a:schemeClr val="tx1"/>
                </a:solidFill>
              </a:rPr>
              <a:t>:</a:t>
            </a:r>
            <a:endParaRPr lang="en-US" sz="3600" dirty="0" smtClean="0">
              <a:solidFill>
                <a:schemeClr val="tx1"/>
              </a:solidFill>
              <a:ea typeface="ＭＳ Ｐゴシック" pitchFamily="34" charset="-128"/>
            </a:endParaRPr>
          </a:p>
        </p:txBody>
      </p:sp>
      <p:sp>
        <p:nvSpPr>
          <p:cNvPr id="4" name="Rectangle 3"/>
          <p:cNvSpPr/>
          <p:nvPr/>
        </p:nvSpPr>
        <p:spPr>
          <a:xfrm>
            <a:off x="381000" y="3512968"/>
            <a:ext cx="8420100" cy="1169551"/>
          </a:xfrm>
          <a:prstGeom prst="rect">
            <a:avLst/>
          </a:prstGeom>
        </p:spPr>
        <p:txBody>
          <a:bodyPr>
            <a:spAutoFit/>
          </a:bodyPr>
          <a:lstStyle/>
          <a:p>
            <a:pPr>
              <a:defRPr/>
            </a:pPr>
            <a:r>
              <a:rPr lang="en-US" sz="3500" b="1" dirty="0" smtClean="0">
                <a:latin typeface="+mn-lt"/>
                <a:hlinkClick r:id="rId2"/>
              </a:rPr>
              <a:t>http</a:t>
            </a:r>
            <a:r>
              <a:rPr lang="en-US" sz="3500" b="1" dirty="0">
                <a:latin typeface="+mn-lt"/>
                <a:hlinkClick r:id="rId2"/>
              </a:rPr>
              <a:t>://</a:t>
            </a:r>
            <a:r>
              <a:rPr lang="en-US" sz="3500" b="1" dirty="0" smtClean="0">
                <a:latin typeface="+mn-lt"/>
                <a:hlinkClick r:id="rId2"/>
              </a:rPr>
              <a:t>www.conferenceseries.com/biochemistry-meetings</a:t>
            </a:r>
            <a:endParaRPr lang="en-US" sz="3500" b="1" dirty="0">
              <a:latin typeface="+mn-lt"/>
            </a:endParaRPr>
          </a:p>
        </p:txBody>
      </p:sp>
    </p:spTree>
    <p:extLst>
      <p:ext uri="{BB962C8B-B14F-4D97-AF65-F5344CB8AC3E}">
        <p14:creationId xmlns:p14="http://schemas.microsoft.com/office/powerpoint/2010/main" val="2369401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US" smtClean="0">
              <a:ea typeface="ＭＳ Ｐゴシック" pitchFamily="34" charset="-128"/>
            </a:endParaRPr>
          </a:p>
        </p:txBody>
      </p:sp>
      <p:sp>
        <p:nvSpPr>
          <p:cNvPr id="4" name="Rectangle 3"/>
          <p:cNvSpPr/>
          <p:nvPr/>
        </p:nvSpPr>
        <p:spPr>
          <a:xfrm>
            <a:off x="615950" y="1676400"/>
            <a:ext cx="8001000" cy="4278094"/>
          </a:xfrm>
          <a:prstGeom prst="rect">
            <a:avLst/>
          </a:prstGeom>
        </p:spPr>
        <p:txBody>
          <a:bodyPr>
            <a:spAutoFit/>
          </a:bodyPr>
          <a:lstStyle/>
          <a:p>
            <a:pPr algn="just">
              <a:defRPr/>
            </a:pPr>
            <a:r>
              <a:rPr lang="en-US" sz="3000" dirty="0" smtClean="0">
                <a:latin typeface="+mn-lt"/>
              </a:rPr>
              <a:t>Open </a:t>
            </a:r>
            <a:r>
              <a:rPr lang="en-US" sz="3000" dirty="0">
                <a:latin typeface="+mn-lt"/>
              </a:rPr>
              <a:t>Access Membership </a:t>
            </a:r>
            <a:r>
              <a:rPr lang="en-US" sz="3000" dirty="0" smtClean="0">
                <a:latin typeface="+mn-lt"/>
              </a:rPr>
              <a:t>with OMICS International enables academicians,</a:t>
            </a:r>
            <a:r>
              <a:rPr lang="en-US" sz="3000" dirty="0">
                <a:latin typeface="+mn-lt"/>
              </a:rPr>
              <a:t> research institutions, funders and corporations to actively encourage open access in scholarly communication and the dissemination of research published by their authors.</a:t>
            </a:r>
          </a:p>
          <a:p>
            <a:pPr algn="just">
              <a:defRPr/>
            </a:pPr>
            <a:r>
              <a:rPr lang="en-US" sz="3000" dirty="0">
                <a:latin typeface="+mn-lt"/>
              </a:rPr>
              <a:t>For more details and benefits, click on the link below:</a:t>
            </a:r>
          </a:p>
          <a:p>
            <a:pPr algn="just">
              <a:defRPr/>
            </a:pPr>
            <a:r>
              <a:rPr lang="en-US" sz="3200" dirty="0">
                <a:latin typeface="+mn-lt"/>
                <a:hlinkClick r:id="rId2"/>
              </a:rPr>
              <a:t>http://omicsonline.org/membership.php</a:t>
            </a:r>
            <a:endParaRPr lang="en-US" sz="3000" dirty="0">
              <a:latin typeface="+mn-lt"/>
            </a:endParaRPr>
          </a:p>
        </p:txBody>
      </p:sp>
    </p:spTree>
    <p:extLst>
      <p:ext uri="{BB962C8B-B14F-4D97-AF65-F5344CB8AC3E}">
        <p14:creationId xmlns:p14="http://schemas.microsoft.com/office/powerpoint/2010/main" val="1556773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solidFill>
                  <a:schemeClr val="tx1"/>
                </a:solidFill>
              </a:rPr>
              <a:t>Dr. </a:t>
            </a:r>
            <a:r>
              <a:rPr lang="en-US" dirty="0" smtClean="0">
                <a:solidFill>
                  <a:schemeClr val="tx1"/>
                </a:solidFill>
              </a:rPr>
              <a:t>Denong Wang </a:t>
            </a:r>
            <a:r>
              <a:rPr lang="en-US" dirty="0">
                <a:solidFill>
                  <a:schemeClr val="tx1"/>
                </a:solidFill>
              </a:rPr>
              <a:t>(SRI International Biosciences Division</a:t>
            </a:r>
            <a:r>
              <a:rPr lang="en-US" dirty="0" smtClean="0">
                <a:solidFill>
                  <a:schemeClr val="tx1"/>
                </a:solidFill>
              </a:rPr>
              <a:t>)</a:t>
            </a:r>
            <a:endParaRPr lang="en-US" dirty="0">
              <a:solidFill>
                <a:schemeClr val="tx1"/>
              </a:solidFill>
            </a:endParaRPr>
          </a:p>
        </p:txBody>
      </p:sp>
      <p:sp>
        <p:nvSpPr>
          <p:cNvPr id="2" name="Title 1"/>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3595950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solidFill>
                  <a:schemeClr val="tx1"/>
                </a:solidFill>
              </a:rPr>
              <a:t>Dr. Denong Wang Biography </a:t>
            </a:r>
            <a:endParaRPr lang="en-US" sz="2600" dirty="0"/>
          </a:p>
        </p:txBody>
      </p:sp>
      <p:sp>
        <p:nvSpPr>
          <p:cNvPr id="3" name="Content Placeholder 2"/>
          <p:cNvSpPr>
            <a:spLocks noGrp="1"/>
          </p:cNvSpPr>
          <p:nvPr>
            <p:ph sz="quarter" idx="1"/>
          </p:nvPr>
        </p:nvSpPr>
        <p:spPr/>
        <p:txBody>
          <a:bodyPr>
            <a:normAutofit fontScale="70000" lnSpcReduction="20000"/>
          </a:bodyPr>
          <a:lstStyle/>
          <a:p>
            <a:r>
              <a:rPr lang="en-US" dirty="0"/>
              <a:t>Denong Wang, Ph.D., is an SRI distinguished scientist and senior program director of the Tumor </a:t>
            </a:r>
            <a:r>
              <a:rPr lang="en-US" dirty="0" err="1" smtClean="0"/>
              <a:t>Glycom</a:t>
            </a:r>
            <a:r>
              <a:rPr lang="en-US" altLang="zh-CN" dirty="0" err="1" smtClean="0"/>
              <a:t>ics</a:t>
            </a:r>
            <a:r>
              <a:rPr lang="en-US" dirty="0" smtClean="0"/>
              <a:t> </a:t>
            </a:r>
            <a:r>
              <a:rPr lang="en-US" dirty="0"/>
              <a:t>Laboratory in the Center for Cancer and Metabolism in SRI </a:t>
            </a:r>
            <a:r>
              <a:rPr lang="en-US" dirty="0" smtClean="0"/>
              <a:t>International Biosciences Division. </a:t>
            </a:r>
          </a:p>
          <a:p>
            <a:endParaRPr lang="en-US" dirty="0"/>
          </a:p>
          <a:p>
            <a:r>
              <a:rPr lang="en-US" dirty="0" smtClean="0"/>
              <a:t>Wang‘s </a:t>
            </a:r>
            <a:r>
              <a:rPr lang="en-US" dirty="0"/>
              <a:t>team has established multiple platforms of carbohydrate microarrays and introduced these </a:t>
            </a:r>
            <a:r>
              <a:rPr lang="en-US" dirty="0" err="1"/>
              <a:t>glycomics</a:t>
            </a:r>
            <a:r>
              <a:rPr lang="en-US" dirty="0"/>
              <a:t> tools to explore the structural and antigenic diversities of the </a:t>
            </a:r>
            <a:r>
              <a:rPr lang="en-US" dirty="0" err="1"/>
              <a:t>glycome</a:t>
            </a:r>
            <a:r>
              <a:rPr lang="en-US" dirty="0"/>
              <a:t>. The main research focus of his lab is in the immunogenic sugar moieties. In the past few years, his group has contributed to the </a:t>
            </a:r>
            <a:r>
              <a:rPr lang="en-US" dirty="0" smtClean="0"/>
              <a:t>identification</a:t>
            </a:r>
            <a:r>
              <a:rPr lang="zh-CN" altLang="en-US" dirty="0" smtClean="0"/>
              <a:t> </a:t>
            </a:r>
            <a:r>
              <a:rPr lang="en-US" dirty="0" smtClean="0"/>
              <a:t>of </a:t>
            </a:r>
            <a:r>
              <a:rPr lang="zh-CN" altLang="en-US" dirty="0" smtClean="0"/>
              <a:t> </a:t>
            </a:r>
            <a:r>
              <a:rPr lang="en-US" dirty="0" smtClean="0"/>
              <a:t>immunologically </a:t>
            </a:r>
            <a:r>
              <a:rPr lang="en-US" dirty="0"/>
              <a:t>potent glycan markers of SARS-</a:t>
            </a:r>
            <a:r>
              <a:rPr lang="en-US" dirty="0" err="1"/>
              <a:t>CoV</a:t>
            </a:r>
            <a:r>
              <a:rPr lang="en-US" dirty="0"/>
              <a:t>, Bacillus </a:t>
            </a:r>
            <a:r>
              <a:rPr lang="en-US" dirty="0" err="1"/>
              <a:t>anthracis</a:t>
            </a:r>
            <a:r>
              <a:rPr lang="en-US" dirty="0"/>
              <a:t> </a:t>
            </a:r>
            <a:r>
              <a:rPr lang="en-US" dirty="0" err="1"/>
              <a:t>exosporium</a:t>
            </a:r>
            <a:r>
              <a:rPr lang="en-US" dirty="0"/>
              <a:t>, and a number of human cancers.</a:t>
            </a:r>
          </a:p>
          <a:p>
            <a:endParaRPr lang="en-US" dirty="0"/>
          </a:p>
          <a:p>
            <a:r>
              <a:rPr lang="en-US" dirty="0"/>
              <a:t>Wang received his Ph.D. in immunology and </a:t>
            </a:r>
            <a:r>
              <a:rPr lang="en-US" dirty="0" err="1"/>
              <a:t>glycobiology</a:t>
            </a:r>
            <a:r>
              <a:rPr lang="en-US" dirty="0"/>
              <a:t> with the late Professor Elvin A. </a:t>
            </a:r>
            <a:r>
              <a:rPr lang="en-US" dirty="0" err="1"/>
              <a:t>Kabat</a:t>
            </a:r>
            <a:r>
              <a:rPr lang="en-US" dirty="0"/>
              <a:t> at Columbia University in 1993. After that, he entered the developing field of post-genomics research. Before joining SRI in 2010, he served as head of the Functional Genomics Division at Columbia University's Genome Center from 1998 to 2003 and was director of Stanford University's Tumor </a:t>
            </a:r>
            <a:r>
              <a:rPr lang="en-US" dirty="0" err="1"/>
              <a:t>Glycome</a:t>
            </a:r>
            <a:r>
              <a:rPr lang="en-US" dirty="0"/>
              <a:t> Laboratory from 2007 to 2010.</a:t>
            </a:r>
          </a:p>
        </p:txBody>
      </p:sp>
    </p:spTree>
    <p:extLst>
      <p:ext uri="{BB962C8B-B14F-4D97-AF65-F5344CB8AC3E}">
        <p14:creationId xmlns:p14="http://schemas.microsoft.com/office/powerpoint/2010/main" val="3821596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solidFill>
                  <a:schemeClr val="tx1"/>
                </a:solidFill>
              </a:rPr>
              <a:t>Dr. </a:t>
            </a:r>
            <a:r>
              <a:rPr lang="en-US" sz="2600" dirty="0">
                <a:solidFill>
                  <a:schemeClr val="tx1"/>
                </a:solidFill>
              </a:rPr>
              <a:t>Denong Wang </a:t>
            </a:r>
            <a:r>
              <a:rPr lang="en-US" sz="2600" dirty="0" smtClean="0">
                <a:solidFill>
                  <a:schemeClr val="tx1"/>
                </a:solidFill>
              </a:rPr>
              <a:t>Research Interests</a:t>
            </a:r>
            <a:endParaRPr lang="en-US" sz="2600" dirty="0"/>
          </a:p>
        </p:txBody>
      </p:sp>
      <p:sp>
        <p:nvSpPr>
          <p:cNvPr id="3" name="Content Placeholder 2"/>
          <p:cNvSpPr>
            <a:spLocks noGrp="1"/>
          </p:cNvSpPr>
          <p:nvPr>
            <p:ph sz="quarter" idx="1"/>
          </p:nvPr>
        </p:nvSpPr>
        <p:spPr/>
        <p:txBody>
          <a:bodyPr/>
          <a:lstStyle/>
          <a:p>
            <a:r>
              <a:rPr lang="en-US" dirty="0"/>
              <a:t>Dr. </a:t>
            </a:r>
            <a:r>
              <a:rPr lang="en-US" dirty="0" smtClean="0"/>
              <a:t>Denong Wang’s research </a:t>
            </a:r>
            <a:r>
              <a:rPr lang="en-US" dirty="0"/>
              <a:t>interest is in the immunogenic sugar moieties that play key roles in the host recognition of complex carbohydrates and immune responses to carbohydrate antigens.</a:t>
            </a:r>
          </a:p>
        </p:txBody>
      </p:sp>
    </p:spTree>
    <p:extLst>
      <p:ext uri="{BB962C8B-B14F-4D97-AF65-F5344CB8AC3E}">
        <p14:creationId xmlns:p14="http://schemas.microsoft.com/office/powerpoint/2010/main" val="1064690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sz="2400" b="1" dirty="0">
                <a:solidFill>
                  <a:schemeClr val="tx1"/>
                </a:solidFill>
                <a:latin typeface="Arial" panose="020B0604020202020204" pitchFamily="34" charset="0"/>
                <a:cs typeface="Arial" panose="020B0604020202020204" pitchFamily="34" charset="0"/>
              </a:rPr>
              <a:t>A R</a:t>
            </a:r>
            <a:r>
              <a:rPr lang="en-US" sz="2400" b="1" dirty="0" smtClean="0">
                <a:solidFill>
                  <a:schemeClr val="tx1"/>
                </a:solidFill>
                <a:latin typeface="Arial" panose="020B0604020202020204" pitchFamily="34" charset="0"/>
                <a:cs typeface="Arial" panose="020B0604020202020204" pitchFamily="34" charset="0"/>
              </a:rPr>
              <a:t>esearch Strategy Established </a:t>
            </a:r>
            <a:r>
              <a:rPr lang="en-US" sz="2400" b="1" dirty="0">
                <a:solidFill>
                  <a:schemeClr val="tx1"/>
                </a:solidFill>
                <a:latin typeface="Arial" panose="020B0604020202020204" pitchFamily="34" charset="0"/>
                <a:cs typeface="Arial" panose="020B0604020202020204" pitchFamily="34" charset="0"/>
              </a:rPr>
              <a:t>in </a:t>
            </a:r>
            <a:r>
              <a:rPr lang="en-US" sz="2400" b="1" dirty="0" err="1" smtClean="0">
                <a:solidFill>
                  <a:schemeClr val="tx1"/>
                </a:solidFill>
                <a:latin typeface="Arial" panose="020B0604020202020204" pitchFamily="34" charset="0"/>
                <a:cs typeface="Arial" panose="020B0604020202020204" pitchFamily="34" charset="0"/>
              </a:rPr>
              <a:t>Glycosciences</a:t>
            </a:r>
            <a:endParaRPr lang="en-US" sz="2400" dirty="0"/>
          </a:p>
        </p:txBody>
      </p:sp>
      <p:sp>
        <p:nvSpPr>
          <p:cNvPr id="3" name="Content Placeholder 2"/>
          <p:cNvSpPr>
            <a:spLocks noGrp="1"/>
          </p:cNvSpPr>
          <p:nvPr>
            <p:ph sz="quarter" idx="1"/>
          </p:nvPr>
        </p:nvSpPr>
        <p:spPr>
          <a:xfrm>
            <a:off x="301752" y="1527048"/>
            <a:ext cx="8503920" cy="4721352"/>
          </a:xfrm>
        </p:spPr>
        <p:txBody>
          <a:bodyPr/>
          <a:lstStyle/>
          <a:p>
            <a:pPr marL="0" indent="0" algn="ctr">
              <a:buNone/>
            </a:pPr>
            <a:r>
              <a:rPr lang="en-US" sz="2000" dirty="0">
                <a:latin typeface="Arial" panose="020B0604020202020204" pitchFamily="34" charset="0"/>
                <a:cs typeface="Arial" panose="020B0604020202020204" pitchFamily="34" charset="0"/>
              </a:rPr>
              <a:t>Integrating structural analysis and immunological characterization to decipher the “</a:t>
            </a:r>
            <a:r>
              <a:rPr lang="en-US" sz="2000" dirty="0" err="1">
                <a:latin typeface="Arial" panose="020B0604020202020204" pitchFamily="34" charset="0"/>
                <a:cs typeface="Arial" panose="020B0604020202020204" pitchFamily="34" charset="0"/>
              </a:rPr>
              <a:t>glyco</a:t>
            </a:r>
            <a:r>
              <a:rPr lang="en-US" sz="2000" dirty="0">
                <a:latin typeface="Arial" panose="020B0604020202020204" pitchFamily="34" charset="0"/>
                <a:cs typeface="Arial" panose="020B0604020202020204" pitchFamily="34" charset="0"/>
              </a:rPr>
              <a:t> code” in living </a:t>
            </a:r>
            <a:r>
              <a:rPr lang="en-US" sz="2000" dirty="0" smtClean="0">
                <a:latin typeface="Arial" panose="020B0604020202020204" pitchFamily="34" charset="0"/>
                <a:cs typeface="Arial" panose="020B0604020202020204" pitchFamily="34" charset="0"/>
              </a:rPr>
              <a:t>species</a:t>
            </a:r>
          </a:p>
          <a:p>
            <a:pPr marL="0" indent="0">
              <a:buNone/>
            </a:pPr>
            <a:endParaRPr lang="en-US" dirty="0"/>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337" y="2559269"/>
            <a:ext cx="6017684" cy="2776598"/>
          </a:xfrm>
          <a:prstGeom prst="rect">
            <a:avLst/>
          </a:prstGeom>
          <a:noFill/>
          <a:ln w="28575">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95579" y="5505109"/>
            <a:ext cx="5791200" cy="307777"/>
          </a:xfrm>
          <a:prstGeom prst="rect">
            <a:avLst/>
          </a:prstGeom>
        </p:spPr>
        <p:txBody>
          <a:bodyPr wrap="square">
            <a:spAutoFit/>
          </a:bodyPr>
          <a:lstStyle/>
          <a:p>
            <a:r>
              <a:rPr lang="en-US" sz="1400" b="1" dirty="0">
                <a:latin typeface="Arial" charset="0"/>
              </a:rPr>
              <a:t>Examples of “</a:t>
            </a:r>
            <a:r>
              <a:rPr lang="en-US" sz="1400" b="1" dirty="0" err="1">
                <a:latin typeface="Arial" charset="0"/>
              </a:rPr>
              <a:t>glyco</a:t>
            </a:r>
            <a:r>
              <a:rPr lang="en-US" sz="1400" b="1" dirty="0">
                <a:latin typeface="Arial" charset="0"/>
              </a:rPr>
              <a:t> code”: </a:t>
            </a:r>
            <a:r>
              <a:rPr lang="en-US" sz="1400" b="1" dirty="0" smtClean="0">
                <a:latin typeface="Arial" charset="0"/>
              </a:rPr>
              <a:t> human </a:t>
            </a:r>
            <a:r>
              <a:rPr lang="en-US" sz="1400" b="1" dirty="0">
                <a:latin typeface="Arial" charset="0"/>
              </a:rPr>
              <a:t>blood group substances ABH</a:t>
            </a:r>
          </a:p>
        </p:txBody>
      </p:sp>
    </p:spTree>
    <p:extLst>
      <p:ext uri="{BB962C8B-B14F-4D97-AF65-F5344CB8AC3E}">
        <p14:creationId xmlns:p14="http://schemas.microsoft.com/office/powerpoint/2010/main" val="3202325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sz="2400" b="1" dirty="0" smtClean="0">
                <a:solidFill>
                  <a:schemeClr val="tx1"/>
                </a:solidFill>
                <a:latin typeface="Arial" panose="020B0604020202020204" pitchFamily="34" charset="0"/>
                <a:cs typeface="Arial" panose="020B0604020202020204" pitchFamily="34" charset="0"/>
              </a:rPr>
              <a:t>Complementary Platforms of Carbohydrate Microarrays</a:t>
            </a:r>
            <a:br>
              <a:rPr lang="en-US" sz="2400" b="1" dirty="0" smtClean="0">
                <a:solidFill>
                  <a:schemeClr val="tx1"/>
                </a:solidFill>
                <a:latin typeface="Arial" panose="020B0604020202020204" pitchFamily="34" charset="0"/>
                <a:cs typeface="Arial" panose="020B0604020202020204" pitchFamily="34" charset="0"/>
              </a:rPr>
            </a:br>
            <a:r>
              <a:rPr lang="en-US" sz="2400" b="1" dirty="0" smtClean="0">
                <a:solidFill>
                  <a:schemeClr val="tx1"/>
                </a:solidFill>
                <a:latin typeface="Arial" panose="020B0604020202020204" pitchFamily="34" charset="0"/>
                <a:cs typeface="Arial" panose="020B0604020202020204" pitchFamily="34" charset="0"/>
              </a:rPr>
              <a:t>Developed by Dr. Wang’s Lab and Collaborators</a:t>
            </a:r>
            <a:endParaRPr lang="en-US" sz="2400"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205" t="14391" r="10794" b="3417"/>
          <a:stretch/>
        </p:blipFill>
        <p:spPr bwMode="auto">
          <a:xfrm>
            <a:off x="1219200" y="1639615"/>
            <a:ext cx="6942083" cy="451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416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sz="2400" b="1" dirty="0">
                <a:solidFill>
                  <a:schemeClr val="tx1"/>
                </a:solidFill>
                <a:latin typeface="Arial" charset="0"/>
              </a:rPr>
              <a:t>Photo-generated </a:t>
            </a:r>
            <a:r>
              <a:rPr lang="en-US" sz="2400" b="1" dirty="0" smtClean="0">
                <a:solidFill>
                  <a:schemeClr val="tx1"/>
                </a:solidFill>
                <a:latin typeface="Arial" charset="0"/>
              </a:rPr>
              <a:t>Glycan Arrays Identify Immunogenic Sugar Moieties </a:t>
            </a:r>
            <a:r>
              <a:rPr lang="en-US" sz="2400" b="1" dirty="0">
                <a:solidFill>
                  <a:schemeClr val="tx1"/>
                </a:solidFill>
                <a:latin typeface="Arial" charset="0"/>
              </a:rPr>
              <a:t>of </a:t>
            </a:r>
            <a:r>
              <a:rPr lang="en-US" sz="2400" b="1" i="1" dirty="0">
                <a:solidFill>
                  <a:schemeClr val="tx1"/>
                </a:solidFill>
                <a:latin typeface="Arial" charset="0"/>
              </a:rPr>
              <a:t>B. </a:t>
            </a:r>
            <a:r>
              <a:rPr lang="en-US" sz="2400" b="1" i="1" dirty="0" err="1">
                <a:solidFill>
                  <a:schemeClr val="tx1"/>
                </a:solidFill>
                <a:latin typeface="Arial" charset="0"/>
              </a:rPr>
              <a:t>anthracis</a:t>
            </a:r>
            <a:r>
              <a:rPr lang="en-US" sz="2400" b="1" dirty="0">
                <a:solidFill>
                  <a:schemeClr val="tx1"/>
                </a:solidFill>
                <a:latin typeface="Arial" charset="0"/>
              </a:rPr>
              <a:t> </a:t>
            </a:r>
            <a:r>
              <a:rPr lang="en-US" sz="2400" b="1" dirty="0" err="1" smtClean="0">
                <a:solidFill>
                  <a:schemeClr val="tx1"/>
                </a:solidFill>
                <a:latin typeface="Arial" charset="0"/>
              </a:rPr>
              <a:t>Exosporium</a:t>
            </a:r>
            <a:r>
              <a:rPr lang="en-US" sz="2400" b="1" dirty="0" smtClean="0">
                <a:solidFill>
                  <a:schemeClr val="tx1"/>
                </a:solidFill>
                <a:latin typeface="Arial" charset="0"/>
              </a:rPr>
              <a:t> </a:t>
            </a:r>
            <a:endParaRPr lang="en-US" sz="2400" b="1" dirty="0">
              <a:solidFill>
                <a:schemeClr val="tx1"/>
              </a:solidFill>
              <a:latin typeface="Arial" charset="0"/>
            </a:endParaRPr>
          </a:p>
        </p:txBody>
      </p:sp>
      <p:pic>
        <p:nvPicPr>
          <p:cNvPr id="4" name="Picture 5"/>
          <p:cNvPicPr>
            <a:picLocks noChangeAspect="1" noChangeArrowheads="1"/>
          </p:cNvPicPr>
          <p:nvPr/>
        </p:nvPicPr>
        <p:blipFill>
          <a:blip r:embed="rId2" cstate="print"/>
          <a:srcRect l="41406" t="37500" r="12500" b="18750"/>
          <a:stretch>
            <a:fillRect/>
          </a:stretch>
        </p:blipFill>
        <p:spPr bwMode="auto">
          <a:xfrm>
            <a:off x="1978572" y="1676399"/>
            <a:ext cx="5715000" cy="4013895"/>
          </a:xfrm>
          <a:prstGeom prst="rect">
            <a:avLst/>
          </a:prstGeom>
          <a:noFill/>
          <a:ln w="28575">
            <a:solidFill>
              <a:schemeClr val="accent1"/>
            </a:solidFill>
            <a:miter lim="800000"/>
            <a:headEnd/>
            <a:tailEnd/>
          </a:ln>
          <a:effectLst/>
        </p:spPr>
      </p:pic>
    </p:spTree>
    <p:extLst>
      <p:ext uri="{BB962C8B-B14F-4D97-AF65-F5344CB8AC3E}">
        <p14:creationId xmlns:p14="http://schemas.microsoft.com/office/powerpoint/2010/main" val="2383056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1752" y="228600"/>
            <a:ext cx="8766048" cy="758952"/>
          </a:xfrm>
        </p:spPr>
        <p:txBody>
          <a:bodyPr>
            <a:noAutofit/>
          </a:bodyPr>
          <a:lstStyle/>
          <a:p>
            <a:r>
              <a:rPr lang="en-US" sz="2200" b="1" dirty="0">
                <a:solidFill>
                  <a:schemeClr val="tx1"/>
                </a:solidFill>
                <a:latin typeface="Arial" panose="020B0604020202020204" pitchFamily="34" charset="0"/>
                <a:cs typeface="Arial" panose="020B0604020202020204" pitchFamily="34" charset="0"/>
              </a:rPr>
              <a:t>Recognition of </a:t>
            </a:r>
            <a:r>
              <a:rPr lang="en-US" sz="2200" b="1" dirty="0" smtClean="0">
                <a:solidFill>
                  <a:schemeClr val="tx1"/>
                </a:solidFill>
                <a:latin typeface="Arial" panose="020B0604020202020204" pitchFamily="34" charset="0"/>
                <a:cs typeface="Arial" panose="020B0604020202020204" pitchFamily="34" charset="0"/>
              </a:rPr>
              <a:t>Cryptic </a:t>
            </a:r>
            <a:r>
              <a:rPr lang="en-US" sz="2200" b="1" dirty="0" err="1" smtClean="0">
                <a:solidFill>
                  <a:schemeClr val="tx1"/>
                </a:solidFill>
                <a:latin typeface="Arial" panose="020B0604020202020204" pitchFamily="34" charset="0"/>
                <a:cs typeface="Arial" panose="020B0604020202020204" pitchFamily="34" charset="0"/>
              </a:rPr>
              <a:t>Glyco</a:t>
            </a:r>
            <a:r>
              <a:rPr lang="en-US" sz="2200" b="1" dirty="0" smtClean="0">
                <a:solidFill>
                  <a:schemeClr val="tx1"/>
                </a:solidFill>
                <a:latin typeface="Arial" panose="020B0604020202020204" pitchFamily="34" charset="0"/>
                <a:cs typeface="Arial" panose="020B0604020202020204" pitchFamily="34" charset="0"/>
              </a:rPr>
              <a:t>-epitopes as Potent Immunological </a:t>
            </a:r>
            <a:r>
              <a:rPr lang="en-US" sz="2200" b="1" dirty="0">
                <a:solidFill>
                  <a:schemeClr val="tx1"/>
                </a:solidFill>
                <a:latin typeface="Arial" panose="020B0604020202020204" pitchFamily="34" charset="0"/>
                <a:cs typeface="Arial" panose="020B0604020202020204" pitchFamily="34" charset="0"/>
              </a:rPr>
              <a:t>T</a:t>
            </a:r>
            <a:r>
              <a:rPr lang="en-US" sz="2200" b="1" dirty="0" smtClean="0">
                <a:solidFill>
                  <a:schemeClr val="tx1"/>
                </a:solidFill>
                <a:latin typeface="Arial" panose="020B0604020202020204" pitchFamily="34" charset="0"/>
                <a:cs typeface="Arial" panose="020B0604020202020204" pitchFamily="34" charset="0"/>
              </a:rPr>
              <a:t>argets of Viruses and Tumors</a:t>
            </a:r>
            <a:endParaRPr lang="en-US" sz="2200" b="1"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noChangeArrowheads="1"/>
          </p:cNvPicPr>
          <p:nvPr/>
        </p:nvPicPr>
        <p:blipFill>
          <a:blip r:embed="rId2" cstate="print"/>
          <a:srcRect l="3472" t="8333" r="2083" b="19445"/>
          <a:stretch>
            <a:fillRect/>
          </a:stretch>
        </p:blipFill>
        <p:spPr bwMode="auto">
          <a:xfrm>
            <a:off x="2313589" y="3223639"/>
            <a:ext cx="4914907" cy="3104988"/>
          </a:xfrm>
          <a:prstGeom prst="rect">
            <a:avLst/>
          </a:prstGeom>
          <a:noFill/>
          <a:ln w="9525">
            <a:solidFill>
              <a:schemeClr val="accent1"/>
            </a:solidFill>
            <a:miter lim="800000"/>
            <a:headEnd/>
            <a:tailEnd/>
          </a:ln>
        </p:spPr>
      </p:pic>
      <p:pic>
        <p:nvPicPr>
          <p:cNvPr id="6" name="Picture 3"/>
          <p:cNvPicPr>
            <a:picLocks noChangeAspect="1" noChangeArrowheads="1"/>
          </p:cNvPicPr>
          <p:nvPr/>
        </p:nvPicPr>
        <p:blipFill>
          <a:blip r:embed="rId3" cstate="print"/>
          <a:srcRect l="3125" t="25069" r="3125" b="50000"/>
          <a:stretch>
            <a:fillRect/>
          </a:stretch>
        </p:blipFill>
        <p:spPr bwMode="auto">
          <a:xfrm>
            <a:off x="1646843" y="1676347"/>
            <a:ext cx="6248400" cy="1379537"/>
          </a:xfrm>
          <a:prstGeom prst="rect">
            <a:avLst/>
          </a:prstGeom>
          <a:noFill/>
          <a:ln w="9525">
            <a:solidFill>
              <a:schemeClr val="accent2"/>
            </a:solidFill>
            <a:miter lim="800000"/>
            <a:headEnd/>
            <a:tailEnd/>
          </a:ln>
        </p:spPr>
      </p:pic>
    </p:spTree>
    <p:extLst>
      <p:ext uri="{BB962C8B-B14F-4D97-AF65-F5344CB8AC3E}">
        <p14:creationId xmlns:p14="http://schemas.microsoft.com/office/powerpoint/2010/main" val="2383056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685800"/>
          </a:xfrm>
        </p:spPr>
        <p:txBody>
          <a:bodyPr>
            <a:normAutofit fontScale="90000"/>
          </a:bodyPr>
          <a:lstStyle/>
          <a:p>
            <a:r>
              <a:rPr lang="en-US" sz="2600" b="1" dirty="0" smtClean="0">
                <a:solidFill>
                  <a:schemeClr val="tx1"/>
                </a:solidFill>
              </a:rPr>
              <a:t>Recent Publications </a:t>
            </a:r>
            <a:r>
              <a:rPr lang="en-US" sz="2600" b="1" dirty="0">
                <a:solidFill>
                  <a:schemeClr val="tx1"/>
                </a:solidFill>
              </a:rPr>
              <a:t>Authored By </a:t>
            </a:r>
            <a:r>
              <a:rPr lang="en-US" sz="2600" b="1" dirty="0" smtClean="0">
                <a:solidFill>
                  <a:schemeClr val="tx1"/>
                </a:solidFill>
              </a:rPr>
              <a:t>Dr. </a:t>
            </a:r>
            <a:r>
              <a:rPr lang="en-US" sz="2600" b="1" dirty="0">
                <a:solidFill>
                  <a:schemeClr val="tx1"/>
                </a:solidFill>
              </a:rPr>
              <a:t>Denong </a:t>
            </a:r>
            <a:r>
              <a:rPr lang="en-US" sz="2600" b="1" dirty="0" smtClean="0">
                <a:solidFill>
                  <a:schemeClr val="tx1"/>
                </a:solidFill>
              </a:rPr>
              <a:t>Wang</a:t>
            </a:r>
            <a:endParaRPr lang="en-US" sz="2600" b="1" dirty="0"/>
          </a:p>
        </p:txBody>
      </p:sp>
      <p:sp>
        <p:nvSpPr>
          <p:cNvPr id="3" name="Content Placeholder 2"/>
          <p:cNvSpPr>
            <a:spLocks noGrp="1"/>
          </p:cNvSpPr>
          <p:nvPr>
            <p:ph sz="quarter" idx="1"/>
          </p:nvPr>
        </p:nvSpPr>
        <p:spPr>
          <a:xfrm>
            <a:off x="304800" y="1600200"/>
            <a:ext cx="8503920" cy="4346448"/>
          </a:xfrm>
        </p:spPr>
        <p:txBody>
          <a:bodyPr>
            <a:normAutofit/>
          </a:bodyPr>
          <a:lstStyle/>
          <a:p>
            <a:pPr lvl="0"/>
            <a:r>
              <a:rPr lang="en-US" sz="1000" b="1" dirty="0"/>
              <a:t>Wang D</a:t>
            </a:r>
            <a:r>
              <a:rPr lang="en-US" sz="1000" dirty="0"/>
              <a:t>, </a:t>
            </a:r>
            <a:r>
              <a:rPr lang="en-US" sz="1000" dirty="0" err="1"/>
              <a:t>Shaoyi</a:t>
            </a:r>
            <a:r>
              <a:rPr lang="en-US" sz="1000" dirty="0"/>
              <a:t> L, </a:t>
            </a:r>
            <a:r>
              <a:rPr lang="en-US" sz="1000" dirty="0" err="1"/>
              <a:t>Trummer</a:t>
            </a:r>
            <a:r>
              <a:rPr lang="en-US" sz="1000" dirty="0"/>
              <a:t> BJ, Deng C, Wang A.  Carbohydrate microarrays for the recognition of cross-reactive molecular markers of microbes and host cells.  Nature </a:t>
            </a:r>
            <a:r>
              <a:rPr lang="en-US" sz="1000" dirty="0" err="1"/>
              <a:t>Biotechnol</a:t>
            </a:r>
            <a:r>
              <a:rPr lang="en-US" sz="1000" dirty="0"/>
              <a:t> 2002; 21:275-281.  (PMID:  11875429)</a:t>
            </a:r>
          </a:p>
          <a:p>
            <a:pPr lvl="0"/>
            <a:r>
              <a:rPr lang="en-US" sz="1000" b="1" dirty="0"/>
              <a:t>Wang D</a:t>
            </a:r>
            <a:r>
              <a:rPr lang="en-US" sz="1000" dirty="0"/>
              <a:t>.  Carbohydrate microarrays.  Proteomics 2003; 3:2167-2175.</a:t>
            </a:r>
          </a:p>
          <a:p>
            <a:pPr lvl="0"/>
            <a:r>
              <a:rPr lang="en-US" sz="1000" b="1" dirty="0"/>
              <a:t>Wang D</a:t>
            </a:r>
            <a:r>
              <a:rPr lang="en-US" sz="1000" dirty="0"/>
              <a:t>, Lu J.  Glycan arrays lead to the discovery of </a:t>
            </a:r>
            <a:r>
              <a:rPr lang="en-US" sz="1000" dirty="0" err="1"/>
              <a:t>autoimmunogenic</a:t>
            </a:r>
            <a:r>
              <a:rPr lang="en-US" sz="1000" dirty="0"/>
              <a:t> activity of SARS-</a:t>
            </a:r>
            <a:r>
              <a:rPr lang="en-US" sz="1000" dirty="0" err="1"/>
              <a:t>CoV</a:t>
            </a:r>
            <a:r>
              <a:rPr lang="en-US" sz="1000" dirty="0"/>
              <a:t>.  </a:t>
            </a:r>
            <a:r>
              <a:rPr lang="en-US" sz="1000" dirty="0" err="1"/>
              <a:t>Physiol</a:t>
            </a:r>
            <a:r>
              <a:rPr lang="en-US" sz="1000" dirty="0"/>
              <a:t> Genomics 2004; 18:245-249.  (PMID:  15161967) </a:t>
            </a:r>
          </a:p>
          <a:p>
            <a:pPr lvl="0"/>
            <a:r>
              <a:rPr lang="en-US" sz="1000" dirty="0"/>
              <a:t>Carroll GT, </a:t>
            </a:r>
            <a:r>
              <a:rPr lang="en-US" sz="1000" b="1" dirty="0"/>
              <a:t>Wang D</a:t>
            </a:r>
            <a:r>
              <a:rPr lang="en-US" sz="1000" dirty="0"/>
              <a:t>, </a:t>
            </a:r>
            <a:r>
              <a:rPr lang="en-US" sz="1000" dirty="0" err="1"/>
              <a:t>Turro</a:t>
            </a:r>
            <a:r>
              <a:rPr lang="en-US" sz="1000" dirty="0"/>
              <a:t> NJ, </a:t>
            </a:r>
            <a:r>
              <a:rPr lang="en-US" sz="1000" dirty="0" err="1"/>
              <a:t>Koberstein</a:t>
            </a:r>
            <a:r>
              <a:rPr lang="en-US" sz="1000" dirty="0"/>
              <a:t> JT.  Photochemical </a:t>
            </a:r>
            <a:r>
              <a:rPr lang="en-US" sz="1000" dirty="0" err="1"/>
              <a:t>micropatterning</a:t>
            </a:r>
            <a:r>
              <a:rPr lang="en-US" sz="1000" dirty="0"/>
              <a:t> of carbohydrates on a surface.  Langmuir 2006; 22:2899-2905.</a:t>
            </a:r>
          </a:p>
          <a:p>
            <a:pPr lvl="0"/>
            <a:r>
              <a:rPr lang="en-US" sz="1000" b="1" dirty="0"/>
              <a:t>Wang D</a:t>
            </a:r>
            <a:r>
              <a:rPr lang="en-US" sz="1000" dirty="0"/>
              <a:t>, Carroll GT, </a:t>
            </a:r>
            <a:r>
              <a:rPr lang="en-US" sz="1000" dirty="0" err="1"/>
              <a:t>Turro</a:t>
            </a:r>
            <a:r>
              <a:rPr lang="en-US" sz="1000" dirty="0"/>
              <a:t> NJ, </a:t>
            </a:r>
            <a:r>
              <a:rPr lang="en-US" sz="1000" dirty="0" err="1"/>
              <a:t>Koberstein</a:t>
            </a:r>
            <a:r>
              <a:rPr lang="en-US" sz="1000" dirty="0"/>
              <a:t> JT, </a:t>
            </a:r>
            <a:r>
              <a:rPr lang="en-US" sz="1000" dirty="0" err="1"/>
              <a:t>Kováč</a:t>
            </a:r>
            <a:r>
              <a:rPr lang="en-US" sz="1000" dirty="0"/>
              <a:t> P, </a:t>
            </a:r>
            <a:r>
              <a:rPr lang="en-US" sz="1000" dirty="0" err="1"/>
              <a:t>Saksena</a:t>
            </a:r>
            <a:r>
              <a:rPr lang="en-US" sz="1000" dirty="0"/>
              <a:t> R, </a:t>
            </a:r>
            <a:r>
              <a:rPr lang="en-US" sz="1000" dirty="0" err="1"/>
              <a:t>Adamo</a:t>
            </a:r>
            <a:r>
              <a:rPr lang="en-US" sz="1000" dirty="0"/>
              <a:t> R, </a:t>
            </a:r>
            <a:r>
              <a:rPr lang="en-US" sz="1000" dirty="0" err="1"/>
              <a:t>Herzenberg</a:t>
            </a:r>
            <a:r>
              <a:rPr lang="en-US" sz="1000" dirty="0"/>
              <a:t> LA, </a:t>
            </a:r>
            <a:r>
              <a:rPr lang="en-US" sz="1000" dirty="0" err="1"/>
              <a:t>Herzenberg</a:t>
            </a:r>
            <a:r>
              <a:rPr lang="en-US" sz="1000" dirty="0"/>
              <a:t> LA, Steinman L.  Photo-generated glycan arrays identify immunogenic sugar moieties of </a:t>
            </a:r>
            <a:r>
              <a:rPr lang="en-US" sz="1000" i="1" dirty="0"/>
              <a:t>Bacillus </a:t>
            </a:r>
            <a:r>
              <a:rPr lang="en-US" sz="1000" i="1" dirty="0" err="1"/>
              <a:t>anthracis</a:t>
            </a:r>
            <a:r>
              <a:rPr lang="en-US" sz="1000" dirty="0"/>
              <a:t> </a:t>
            </a:r>
            <a:r>
              <a:rPr lang="en-US" sz="1000" dirty="0" err="1"/>
              <a:t>exosporium</a:t>
            </a:r>
            <a:r>
              <a:rPr lang="en-US" sz="1000" dirty="0"/>
              <a:t>.  Proteomics 2007; </a:t>
            </a:r>
            <a:r>
              <a:rPr lang="en-US" sz="1000" i="1" dirty="0"/>
              <a:t>7:</a:t>
            </a:r>
            <a:r>
              <a:rPr lang="en-US" sz="1000" dirty="0"/>
              <a:t>180-184.  (PMID:  17205603)</a:t>
            </a:r>
          </a:p>
          <a:p>
            <a:pPr lvl="0"/>
            <a:r>
              <a:rPr lang="en-US" sz="1000" dirty="0"/>
              <a:t>Zhou X, </a:t>
            </a:r>
            <a:r>
              <a:rPr lang="en-US" sz="1000" dirty="0" err="1"/>
              <a:t>Turchi</a:t>
            </a:r>
            <a:r>
              <a:rPr lang="en-US" sz="1000" dirty="0"/>
              <a:t> C, </a:t>
            </a:r>
            <a:r>
              <a:rPr lang="en-US" sz="1000" b="1" dirty="0"/>
              <a:t>Wang D</a:t>
            </a:r>
            <a:r>
              <a:rPr lang="en-US" sz="1000" dirty="0"/>
              <a:t>.  Carbohydrate cluster microarrays fabricated on 3-dimensional </a:t>
            </a:r>
            <a:r>
              <a:rPr lang="en-US" sz="1000" dirty="0" err="1"/>
              <a:t>dendrimeric</a:t>
            </a:r>
            <a:r>
              <a:rPr lang="en-US" sz="1000" dirty="0"/>
              <a:t> platforms for functional </a:t>
            </a:r>
            <a:r>
              <a:rPr lang="en-US" sz="1000" dirty="0" err="1"/>
              <a:t>glycomics</a:t>
            </a:r>
            <a:r>
              <a:rPr lang="en-US" sz="1000" dirty="0"/>
              <a:t> exploration.  J Proteome Res</a:t>
            </a:r>
            <a:r>
              <a:rPr lang="en-US" sz="1000" i="1" dirty="0"/>
              <a:t> </a:t>
            </a:r>
            <a:r>
              <a:rPr lang="en-US" sz="1000" dirty="0"/>
              <a:t>2009; 8(11):5031-5040.  (PMID:  19791771) </a:t>
            </a:r>
          </a:p>
          <a:p>
            <a:pPr lvl="0"/>
            <a:r>
              <a:rPr lang="en-US" sz="1000" dirty="0"/>
              <a:t>Thomas E, Newsom-Davis TE, </a:t>
            </a:r>
            <a:r>
              <a:rPr lang="en-US" sz="1000" b="1" dirty="0"/>
              <a:t>Wang D</a:t>
            </a:r>
            <a:r>
              <a:rPr lang="en-US" sz="1000" dirty="0"/>
              <a:t>, Steinman L, Chen PFT, Wang L, Simon AK, </a:t>
            </a:r>
            <a:r>
              <a:rPr lang="en-US" sz="1000" dirty="0" err="1"/>
              <a:t>Screaton</a:t>
            </a:r>
            <a:r>
              <a:rPr lang="en-US" sz="1000" dirty="0"/>
              <a:t> GR.  Enhanced immune recognition of cryptic glycan markers in human tumors.  Cancer Res 2009; 69(5):2018-2025 (doi:10.1158/0008-5472.CAN-08-3589).  (PMID:  19223535)</a:t>
            </a:r>
          </a:p>
          <a:p>
            <a:pPr lvl="0"/>
            <a:r>
              <a:rPr lang="en-US" sz="1000" dirty="0"/>
              <a:t>Palma AS, Liu Y, Childs RA, Herbert C, </a:t>
            </a:r>
            <a:r>
              <a:rPr lang="en-US" sz="1000" b="1" dirty="0"/>
              <a:t>Wang D</a:t>
            </a:r>
            <a:r>
              <a:rPr lang="en-US" sz="1000" dirty="0"/>
              <a:t>, Chai W, </a:t>
            </a:r>
            <a:r>
              <a:rPr lang="en-US" sz="1000" dirty="0" err="1"/>
              <a:t>Feizi</a:t>
            </a:r>
            <a:r>
              <a:rPr lang="en-US" sz="1000" dirty="0"/>
              <a:t> T.  The human epithelial carcinoma antigen recognized by monoclonal antibody AE3 is expressed on a </a:t>
            </a:r>
            <a:r>
              <a:rPr lang="en-US" sz="1000" dirty="0" err="1"/>
              <a:t>sulfoglycolipid</a:t>
            </a:r>
            <a:r>
              <a:rPr lang="en-US" sz="1000" dirty="0"/>
              <a:t> in addition to neoplastic </a:t>
            </a:r>
            <a:r>
              <a:rPr lang="en-US" sz="1000" dirty="0" err="1"/>
              <a:t>mucins</a:t>
            </a:r>
            <a:r>
              <a:rPr lang="en-US" sz="1000" dirty="0"/>
              <a:t>.  </a:t>
            </a:r>
            <a:r>
              <a:rPr lang="en-US" sz="1000" dirty="0" err="1"/>
              <a:t>Biochem</a:t>
            </a:r>
            <a:r>
              <a:rPr lang="en-US" sz="1000" dirty="0"/>
              <a:t> </a:t>
            </a:r>
            <a:r>
              <a:rPr lang="en-US" sz="1000" dirty="0" err="1"/>
              <a:t>Biophys</a:t>
            </a:r>
            <a:r>
              <a:rPr lang="en-US" sz="1000" dirty="0"/>
              <a:t> Res </a:t>
            </a:r>
            <a:r>
              <a:rPr lang="en-US" sz="1000" dirty="0" err="1"/>
              <a:t>Commun</a:t>
            </a:r>
            <a:r>
              <a:rPr lang="en-US" sz="1000" dirty="0"/>
              <a:t> 2011; 408:548-552 (DOI: S0006-291X(11)00640-1 [</a:t>
            </a:r>
            <a:r>
              <a:rPr lang="en-US" sz="1000" dirty="0" err="1"/>
              <a:t>pii</a:t>
            </a:r>
            <a:r>
              <a:rPr lang="en-US" sz="1000" dirty="0"/>
              <a:t>] 10.1016/j.bbrc.2011.04.055.) </a:t>
            </a:r>
          </a:p>
          <a:p>
            <a:pPr lvl="0"/>
            <a:r>
              <a:rPr lang="en-US" sz="1000" b="1" dirty="0"/>
              <a:t>Wang D</a:t>
            </a:r>
            <a:r>
              <a:rPr lang="en-US" sz="1000" dirty="0"/>
              <a:t>.  N-glycan cryptic antigens as active immunological targets in prostate cancer patients.  J Proteomics &amp; Bioinformatics 2012; 5:090-095. (doi:10.4172/jpb.1000218)</a:t>
            </a:r>
          </a:p>
          <a:p>
            <a:pPr lvl="0"/>
            <a:r>
              <a:rPr lang="en-US" sz="1000" b="1" dirty="0"/>
              <a:t>Wang, D.</a:t>
            </a:r>
            <a:r>
              <a:rPr lang="en-US" sz="1000" dirty="0"/>
              <a:t> and Collins N.  (2013). The 10</a:t>
            </a:r>
            <a:r>
              <a:rPr lang="en-US" sz="1000" baseline="30000" dirty="0"/>
              <a:t>th</a:t>
            </a:r>
            <a:r>
              <a:rPr lang="en-US" sz="1000" dirty="0"/>
              <a:t> Anniversary of Carbohydrate Microarrays (2002–2012). J Proteomics </a:t>
            </a:r>
            <a:r>
              <a:rPr lang="en-US" sz="1000" dirty="0" err="1"/>
              <a:t>Bioinfo</a:t>
            </a:r>
            <a:r>
              <a:rPr lang="en-US" sz="1000" dirty="0"/>
              <a:t>. (Editorial) 6: e22 (DOI: 10.4172/jpb.10000e22).</a:t>
            </a:r>
          </a:p>
          <a:p>
            <a:pPr lvl="0"/>
            <a:r>
              <a:rPr lang="en-US" sz="1000" b="1" dirty="0"/>
              <a:t>Wang D</a:t>
            </a:r>
            <a:r>
              <a:rPr lang="en-US" sz="1000" dirty="0"/>
              <a:t>, </a:t>
            </a:r>
            <a:r>
              <a:rPr lang="en-US" sz="1000" dirty="0" err="1"/>
              <a:t>Dafik</a:t>
            </a:r>
            <a:r>
              <a:rPr lang="en-US" sz="1000" dirty="0"/>
              <a:t> L, </a:t>
            </a:r>
            <a:r>
              <a:rPr lang="en-US" sz="1000" dirty="0" err="1"/>
              <a:t>Nolley</a:t>
            </a:r>
            <a:r>
              <a:rPr lang="en-US" sz="1000" dirty="0"/>
              <a:t> R, Huang W, </a:t>
            </a:r>
            <a:r>
              <a:rPr lang="en-US" sz="1000" dirty="0" err="1"/>
              <a:t>Wolfinger</a:t>
            </a:r>
            <a:r>
              <a:rPr lang="en-US" sz="1000" dirty="0"/>
              <a:t> RD, Wang LX, </a:t>
            </a:r>
            <a:r>
              <a:rPr lang="en-US" sz="1000" dirty="0" err="1"/>
              <a:t>Peehl</a:t>
            </a:r>
            <a:r>
              <a:rPr lang="en-US" sz="1000" dirty="0"/>
              <a:t> DM. (2013) Anti-</a:t>
            </a:r>
            <a:r>
              <a:rPr lang="en-US" sz="1000" dirty="0" err="1"/>
              <a:t>oligomannose</a:t>
            </a:r>
            <a:r>
              <a:rPr lang="en-US" sz="1000" dirty="0"/>
              <a:t> antibodies as potential serum biomarkers of aggressive prostate cancer. Drug Develop Res., 2013, 14(2):65-80 (DOI: 10.1002/ddr.21063).</a:t>
            </a:r>
          </a:p>
          <a:p>
            <a:pPr lvl="0"/>
            <a:r>
              <a:rPr lang="en-US" sz="1000" b="1" dirty="0"/>
              <a:t>Wang D</a:t>
            </a:r>
            <a:r>
              <a:rPr lang="en-US" sz="1000" dirty="0"/>
              <a:t>.  </a:t>
            </a:r>
            <a:r>
              <a:rPr lang="en-US" sz="1000" dirty="0" err="1"/>
              <a:t>Glyco</a:t>
            </a:r>
            <a:r>
              <a:rPr lang="en-US" sz="1000" dirty="0"/>
              <a:t>-epitope diversity: an evolving area of </a:t>
            </a:r>
            <a:r>
              <a:rPr lang="en-US" sz="1000" dirty="0" err="1"/>
              <a:t>glycomics</a:t>
            </a:r>
            <a:r>
              <a:rPr lang="en-US" sz="1000" dirty="0"/>
              <a:t> research and biomarker discovery.  J Proteomics &amp; Bioinformatics 2014; 7: e24. (DOI:10.4172/jpb.10000e24).</a:t>
            </a:r>
          </a:p>
          <a:p>
            <a:pPr lvl="0"/>
            <a:r>
              <a:rPr lang="en-US" sz="1000" b="1" dirty="0"/>
              <a:t>Wang D</a:t>
            </a:r>
            <a:r>
              <a:rPr lang="en-US" sz="1000" dirty="0"/>
              <a:t>, Bhat, R., </a:t>
            </a:r>
            <a:r>
              <a:rPr lang="en-US" sz="1000" dirty="0" err="1"/>
              <a:t>Sobel</a:t>
            </a:r>
            <a:r>
              <a:rPr lang="en-US" sz="1000" dirty="0"/>
              <a:t>, RA., Huang W, Wang LX, Olsson, T., and Steinman, L. Uncovering cryptic glycan markers in multiple sclerosis (MS) and experimental autoimmune encephalomyelitis (EAE). Drug Develop Res., 2014, 75:172–188</a:t>
            </a:r>
            <a:r>
              <a:rPr lang="en-US" sz="1000" b="1" dirty="0"/>
              <a:t> </a:t>
            </a:r>
            <a:r>
              <a:rPr lang="en-US" sz="1000" dirty="0"/>
              <a:t>(DOI: 10.1002/ddr.21169</a:t>
            </a:r>
            <a:r>
              <a:rPr lang="en-US" sz="1000" dirty="0" smtClean="0"/>
              <a:t>).</a:t>
            </a:r>
            <a:endParaRPr lang="en-US" sz="1000" dirty="0"/>
          </a:p>
        </p:txBody>
      </p:sp>
    </p:spTree>
    <p:extLst>
      <p:ext uri="{BB962C8B-B14F-4D97-AF65-F5344CB8AC3E}">
        <p14:creationId xmlns:p14="http://schemas.microsoft.com/office/powerpoint/2010/main" val="11514423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625</TotalTime>
  <Words>904</Words>
  <Application>Microsoft Office PowerPoint</Application>
  <PresentationFormat>On-screen Show (4:3)</PresentationFormat>
  <Paragraphs>44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Civic</vt:lpstr>
      <vt:lpstr>PowerPoint Presentation</vt:lpstr>
      <vt:lpstr>PowerPoint Presentation</vt:lpstr>
      <vt:lpstr>Dr. Denong Wang Biography </vt:lpstr>
      <vt:lpstr>Dr. Denong Wang Research Interests</vt:lpstr>
      <vt:lpstr>A Research Strategy Established in Glycosciences</vt:lpstr>
      <vt:lpstr>Complementary Platforms of Carbohydrate Microarrays Developed by Dr. Wang’s Lab and Collaborators</vt:lpstr>
      <vt:lpstr>Photo-generated Glycan Arrays Identify Immunogenic Sugar Moieties of B. anthracis Exosporium </vt:lpstr>
      <vt:lpstr>Recognition of Cryptic Glyco-epitopes as Potent Immunological Targets of Viruses and Tumors</vt:lpstr>
      <vt:lpstr>Recent Publications Authored By Dr. Denong Wang</vt:lpstr>
      <vt:lpstr>PowerPoint Presentation</vt:lpstr>
      <vt:lpstr>For more details on Conferences Related Journal of Proteomics &amp; Bioinformatics please visit: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Editor PPT</dc:title>
  <dc:creator>rakesh-m</dc:creator>
  <cp:lastModifiedBy>OMICS-WS080</cp:lastModifiedBy>
  <cp:revision>35</cp:revision>
  <dcterms:created xsi:type="dcterms:W3CDTF">2014-10-01T07:09:36Z</dcterms:created>
  <dcterms:modified xsi:type="dcterms:W3CDTF">2015-10-19T10:27:06Z</dcterms:modified>
</cp:coreProperties>
</file>