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10B7A6-5982-4B29-B677-5060E226C7B0}" type="datetimeFigureOut">
              <a:rPr lang="en-US" smtClean="0"/>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15379-480A-48F6-81F9-6B37066E25F7}" type="slidenum">
              <a:rPr lang="en-US" smtClean="0"/>
              <a:t>‹#›</a:t>
            </a:fld>
            <a:endParaRPr lang="en-US"/>
          </a:p>
        </p:txBody>
      </p:sp>
    </p:spTree>
    <p:extLst>
      <p:ext uri="{BB962C8B-B14F-4D97-AF65-F5344CB8AC3E}">
        <p14:creationId xmlns:p14="http://schemas.microsoft.com/office/powerpoint/2010/main" val="3393854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0B7A6-5982-4B29-B677-5060E226C7B0}" type="datetimeFigureOut">
              <a:rPr lang="en-US" smtClean="0"/>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15379-480A-48F6-81F9-6B37066E25F7}" type="slidenum">
              <a:rPr lang="en-US" smtClean="0"/>
              <a:t>‹#›</a:t>
            </a:fld>
            <a:endParaRPr lang="en-US"/>
          </a:p>
        </p:txBody>
      </p:sp>
    </p:spTree>
    <p:extLst>
      <p:ext uri="{BB962C8B-B14F-4D97-AF65-F5344CB8AC3E}">
        <p14:creationId xmlns:p14="http://schemas.microsoft.com/office/powerpoint/2010/main" val="3221019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0B7A6-5982-4B29-B677-5060E226C7B0}" type="datetimeFigureOut">
              <a:rPr lang="en-US" smtClean="0"/>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15379-480A-48F6-81F9-6B37066E25F7}" type="slidenum">
              <a:rPr lang="en-US" smtClean="0"/>
              <a:t>‹#›</a:t>
            </a:fld>
            <a:endParaRPr lang="en-US"/>
          </a:p>
        </p:txBody>
      </p:sp>
    </p:spTree>
    <p:extLst>
      <p:ext uri="{BB962C8B-B14F-4D97-AF65-F5344CB8AC3E}">
        <p14:creationId xmlns:p14="http://schemas.microsoft.com/office/powerpoint/2010/main" val="240879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0B7A6-5982-4B29-B677-5060E226C7B0}" type="datetimeFigureOut">
              <a:rPr lang="en-US" smtClean="0"/>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15379-480A-48F6-81F9-6B37066E25F7}" type="slidenum">
              <a:rPr lang="en-US" smtClean="0"/>
              <a:t>‹#›</a:t>
            </a:fld>
            <a:endParaRPr lang="en-US"/>
          </a:p>
        </p:txBody>
      </p:sp>
    </p:spTree>
    <p:extLst>
      <p:ext uri="{BB962C8B-B14F-4D97-AF65-F5344CB8AC3E}">
        <p14:creationId xmlns:p14="http://schemas.microsoft.com/office/powerpoint/2010/main" val="3153506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10B7A6-5982-4B29-B677-5060E226C7B0}" type="datetimeFigureOut">
              <a:rPr lang="en-US" smtClean="0"/>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15379-480A-48F6-81F9-6B37066E25F7}" type="slidenum">
              <a:rPr lang="en-US" smtClean="0"/>
              <a:t>‹#›</a:t>
            </a:fld>
            <a:endParaRPr lang="en-US"/>
          </a:p>
        </p:txBody>
      </p:sp>
    </p:spTree>
    <p:extLst>
      <p:ext uri="{BB962C8B-B14F-4D97-AF65-F5344CB8AC3E}">
        <p14:creationId xmlns:p14="http://schemas.microsoft.com/office/powerpoint/2010/main" val="2283475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10B7A6-5982-4B29-B677-5060E226C7B0}" type="datetimeFigureOut">
              <a:rPr lang="en-US" smtClean="0"/>
              <a:t>10/8/2014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E15379-480A-48F6-81F9-6B37066E25F7}" type="slidenum">
              <a:rPr lang="en-US" smtClean="0"/>
              <a:t>‹#›</a:t>
            </a:fld>
            <a:endParaRPr lang="en-US"/>
          </a:p>
        </p:txBody>
      </p:sp>
    </p:spTree>
    <p:extLst>
      <p:ext uri="{BB962C8B-B14F-4D97-AF65-F5344CB8AC3E}">
        <p14:creationId xmlns:p14="http://schemas.microsoft.com/office/powerpoint/2010/main" val="1192038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10B7A6-5982-4B29-B677-5060E226C7B0}" type="datetimeFigureOut">
              <a:rPr lang="en-US" smtClean="0"/>
              <a:t>10/8/2014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E15379-480A-48F6-81F9-6B37066E25F7}" type="slidenum">
              <a:rPr lang="en-US" smtClean="0"/>
              <a:t>‹#›</a:t>
            </a:fld>
            <a:endParaRPr lang="en-US"/>
          </a:p>
        </p:txBody>
      </p:sp>
    </p:spTree>
    <p:extLst>
      <p:ext uri="{BB962C8B-B14F-4D97-AF65-F5344CB8AC3E}">
        <p14:creationId xmlns:p14="http://schemas.microsoft.com/office/powerpoint/2010/main" val="4069903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10B7A6-5982-4B29-B677-5060E226C7B0}" type="datetimeFigureOut">
              <a:rPr lang="en-US" smtClean="0"/>
              <a:t>10/8/2014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E15379-480A-48F6-81F9-6B37066E25F7}" type="slidenum">
              <a:rPr lang="en-US" smtClean="0"/>
              <a:t>‹#›</a:t>
            </a:fld>
            <a:endParaRPr lang="en-US"/>
          </a:p>
        </p:txBody>
      </p:sp>
    </p:spTree>
    <p:extLst>
      <p:ext uri="{BB962C8B-B14F-4D97-AF65-F5344CB8AC3E}">
        <p14:creationId xmlns:p14="http://schemas.microsoft.com/office/powerpoint/2010/main" val="416330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10B7A6-5982-4B29-B677-5060E226C7B0}" type="datetimeFigureOut">
              <a:rPr lang="en-US" smtClean="0"/>
              <a:t>10/8/2014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E15379-480A-48F6-81F9-6B37066E25F7}" type="slidenum">
              <a:rPr lang="en-US" smtClean="0"/>
              <a:t>‹#›</a:t>
            </a:fld>
            <a:endParaRPr lang="en-US"/>
          </a:p>
        </p:txBody>
      </p:sp>
    </p:spTree>
    <p:extLst>
      <p:ext uri="{BB962C8B-B14F-4D97-AF65-F5344CB8AC3E}">
        <p14:creationId xmlns:p14="http://schemas.microsoft.com/office/powerpoint/2010/main" val="285275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10B7A6-5982-4B29-B677-5060E226C7B0}" type="datetimeFigureOut">
              <a:rPr lang="en-US" smtClean="0"/>
              <a:t>10/8/2014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E15379-480A-48F6-81F9-6B37066E25F7}" type="slidenum">
              <a:rPr lang="en-US" smtClean="0"/>
              <a:t>‹#›</a:t>
            </a:fld>
            <a:endParaRPr lang="en-US"/>
          </a:p>
        </p:txBody>
      </p:sp>
    </p:spTree>
    <p:extLst>
      <p:ext uri="{BB962C8B-B14F-4D97-AF65-F5344CB8AC3E}">
        <p14:creationId xmlns:p14="http://schemas.microsoft.com/office/powerpoint/2010/main" val="2864196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10B7A6-5982-4B29-B677-5060E226C7B0}" type="datetimeFigureOut">
              <a:rPr lang="en-US" smtClean="0"/>
              <a:t>10/8/2014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E15379-480A-48F6-81F9-6B37066E25F7}" type="slidenum">
              <a:rPr lang="en-US" smtClean="0"/>
              <a:t>‹#›</a:t>
            </a:fld>
            <a:endParaRPr lang="en-US"/>
          </a:p>
        </p:txBody>
      </p:sp>
    </p:spTree>
    <p:extLst>
      <p:ext uri="{BB962C8B-B14F-4D97-AF65-F5344CB8AC3E}">
        <p14:creationId xmlns:p14="http://schemas.microsoft.com/office/powerpoint/2010/main" val="2297602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10B7A6-5982-4B29-B677-5060E226C7B0}" type="datetimeFigureOut">
              <a:rPr lang="en-US" smtClean="0"/>
              <a:t>10/8/2014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E15379-480A-48F6-81F9-6B37066E25F7}" type="slidenum">
              <a:rPr lang="en-US" smtClean="0"/>
              <a:t>‹#›</a:t>
            </a:fld>
            <a:endParaRPr lang="en-US"/>
          </a:p>
        </p:txBody>
      </p:sp>
    </p:spTree>
    <p:extLst>
      <p:ext uri="{BB962C8B-B14F-4D97-AF65-F5344CB8AC3E}">
        <p14:creationId xmlns:p14="http://schemas.microsoft.com/office/powerpoint/2010/main" val="3905848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a:solidFill>
                  <a:srgbClr val="7030A0"/>
                </a:solidFill>
              </a:rPr>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30856903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769341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848600" cy="1143000"/>
          </a:xfrm>
        </p:spPr>
        <p:txBody>
          <a:bodyPr anchor="ctr">
            <a:normAutofit/>
          </a:bodyPr>
          <a:lstStyle/>
          <a:p>
            <a:r>
              <a:rPr lang="en-US" sz="3600" dirty="0">
                <a:solidFill>
                  <a:srgbClr val="C00000"/>
                </a:solidFill>
              </a:rPr>
              <a:t>International Journal of Waste Resources</a:t>
            </a:r>
            <a:endParaRPr lang="en-US" dirty="0">
              <a:solidFill>
                <a:srgbClr val="C00000"/>
              </a:solidFill>
            </a:endParaRPr>
          </a:p>
        </p:txBody>
      </p:sp>
      <p:sp>
        <p:nvSpPr>
          <p:cNvPr id="8" name="TextBox 7"/>
          <p:cNvSpPr txBox="1"/>
          <p:nvPr/>
        </p:nvSpPr>
        <p:spPr>
          <a:xfrm>
            <a:off x="4191000" y="2590800"/>
            <a:ext cx="4419600" cy="2000548"/>
          </a:xfrm>
          <a:prstGeom prst="rect">
            <a:avLst/>
          </a:prstGeom>
          <a:noFill/>
        </p:spPr>
        <p:txBody>
          <a:bodyPr wrap="square" rtlCol="0">
            <a:spAutoFit/>
          </a:bodyPr>
          <a:lstStyle/>
          <a:p>
            <a:r>
              <a:rPr lang="en-US" sz="2400" b="1" dirty="0">
                <a:solidFill>
                  <a:srgbClr val="7030A0"/>
                </a:solidFill>
              </a:rPr>
              <a:t>Dimitris P. Makris</a:t>
            </a:r>
          </a:p>
          <a:p>
            <a:r>
              <a:rPr lang="en-US" sz="2400" dirty="0">
                <a:solidFill>
                  <a:srgbClr val="7030A0"/>
                </a:solidFill>
              </a:rPr>
              <a:t>Department of Food Science &amp; Nutrition</a:t>
            </a:r>
          </a:p>
          <a:p>
            <a:r>
              <a:rPr lang="en-US" sz="2400" dirty="0">
                <a:solidFill>
                  <a:srgbClr val="7030A0"/>
                </a:solidFill>
              </a:rPr>
              <a:t>University of the Aegean</a:t>
            </a:r>
          </a:p>
          <a:p>
            <a:r>
              <a:rPr lang="en-US" sz="2400" dirty="0">
                <a:solidFill>
                  <a:srgbClr val="7030A0"/>
                </a:solidFill>
              </a:rPr>
              <a:t>Greece</a:t>
            </a:r>
            <a:endParaRPr lang="en-US" sz="2000" dirty="0">
              <a:solidFill>
                <a:srgbClr val="7030A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5400" y="2438400"/>
            <a:ext cx="1981200" cy="2057400"/>
          </a:xfrm>
        </p:spPr>
      </p:pic>
    </p:spTree>
    <p:extLst>
      <p:ext uri="{BB962C8B-B14F-4D97-AF65-F5344CB8AC3E}">
        <p14:creationId xmlns:p14="http://schemas.microsoft.com/office/powerpoint/2010/main" val="743561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600" dirty="0">
                <a:solidFill>
                  <a:srgbClr val="C00000"/>
                </a:solidFill>
              </a:rPr>
              <a:t>International Journal of Waste Resources</a:t>
            </a:r>
            <a:endParaRPr lang="en-US" sz="3600" dirty="0"/>
          </a:p>
        </p:txBody>
      </p:sp>
      <p:sp>
        <p:nvSpPr>
          <p:cNvPr id="5" name="Content Placeholder 4"/>
          <p:cNvSpPr txBox="1">
            <a:spLocks noGrp="1"/>
          </p:cNvSpPr>
          <p:nvPr>
            <p:ph idx="1"/>
          </p:nvPr>
        </p:nvSpPr>
        <p:spPr>
          <a:xfrm>
            <a:off x="457200" y="990600"/>
            <a:ext cx="8229600" cy="5632311"/>
          </a:xfrm>
          <a:prstGeom prst="rect">
            <a:avLst/>
          </a:prstGeom>
          <a:noFill/>
        </p:spPr>
        <p:txBody>
          <a:bodyPr wrap="square" rtlCol="0">
            <a:spAutoFit/>
          </a:bodyPr>
          <a:lstStyle/>
          <a:p>
            <a:r>
              <a:rPr lang="en-US" sz="2800" b="1" dirty="0" smtClean="0">
                <a:solidFill>
                  <a:srgbClr val="0070C0"/>
                </a:solidFill>
                <a:latin typeface="Monotype Corsiva" pitchFamily="66" charset="0"/>
              </a:rPr>
              <a:t>BRIEF BIOGRAPHY  :</a:t>
            </a:r>
          </a:p>
          <a:p>
            <a:pPr>
              <a:buFont typeface="Wingdings" pitchFamily="2" charset="2"/>
              <a:buChar char="Ø"/>
            </a:pPr>
            <a:r>
              <a:rPr lang="en-US" sz="2000" dirty="0" smtClean="0">
                <a:latin typeface="Times New Roman" pitchFamily="18" charset="0"/>
                <a:cs typeface="Times New Roman" pitchFamily="18" charset="0"/>
              </a:rPr>
              <a:t>He </a:t>
            </a:r>
            <a:r>
              <a:rPr lang="en-US" sz="2000" dirty="0">
                <a:latin typeface="Times New Roman" pitchFamily="18" charset="0"/>
                <a:cs typeface="Times New Roman" pitchFamily="18" charset="0"/>
              </a:rPr>
              <a:t>received his BSc from the School of Food Technology &amp; Nutrition, T.E.I. of Athens (Greece) his MSc from the </a:t>
            </a:r>
            <a:r>
              <a:rPr lang="en-US" sz="2000" dirty="0" err="1">
                <a:latin typeface="Times New Roman" pitchFamily="18" charset="0"/>
                <a:cs typeface="Times New Roman" pitchFamily="18" charset="0"/>
              </a:rPr>
              <a:t>Insitut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Universitaire</a:t>
            </a:r>
            <a:r>
              <a:rPr lang="en-US" sz="2000" dirty="0">
                <a:latin typeface="Times New Roman" pitchFamily="18" charset="0"/>
                <a:cs typeface="Times New Roman" pitchFamily="18" charset="0"/>
              </a:rPr>
              <a:t> de la </a:t>
            </a:r>
            <a:r>
              <a:rPr lang="en-US" sz="2000" dirty="0" err="1">
                <a:latin typeface="Times New Roman" pitchFamily="18" charset="0"/>
                <a:cs typeface="Times New Roman" pitchFamily="18" charset="0"/>
              </a:rPr>
              <a:t>Vigne</a:t>
            </a:r>
            <a:r>
              <a:rPr lang="en-US" sz="2000" dirty="0">
                <a:latin typeface="Times New Roman" pitchFamily="18" charset="0"/>
                <a:cs typeface="Times New Roman" pitchFamily="18" charset="0"/>
              </a:rPr>
              <a:t> et du Vin, University of Burgundy (France) and his PhD from the Department of Agricultural Sciences, Imperial College, University of London (U.K.). He has over than 70 publications in peer-reviewed international journals and over than 1600 citations</a:t>
            </a:r>
            <a:r>
              <a:rPr lang="en-US" sz="2000" dirty="0" smtClean="0">
                <a:latin typeface="Times New Roman" pitchFamily="18" charset="0"/>
                <a:cs typeface="Times New Roman" pitchFamily="18" charset="0"/>
              </a:rPr>
              <a:t>.</a:t>
            </a:r>
          </a:p>
          <a:p>
            <a:pPr>
              <a:buFont typeface="Wingdings" pitchFamily="2" charset="2"/>
              <a:buChar char="Ø"/>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His research is mainly focused on the (bio)chemistry, analysis and antioxidant properties of natural and bio-based polyphenols, the exploitation of </a:t>
            </a:r>
            <a:r>
              <a:rPr lang="en-US" sz="2000" dirty="0" err="1">
                <a:latin typeface="Times New Roman" pitchFamily="18" charset="0"/>
                <a:cs typeface="Times New Roman" pitchFamily="18" charset="0"/>
              </a:rPr>
              <a:t>agri</a:t>
            </a:r>
            <a:r>
              <a:rPr lang="en-US" sz="2000" dirty="0">
                <a:latin typeface="Times New Roman" pitchFamily="18" charset="0"/>
                <a:cs typeface="Times New Roman" pitchFamily="18" charset="0"/>
              </a:rPr>
              <a:t>-food by-products and wastes for the recovery of natural bioactive compounds and enzymes, and the quality of plant-derived foods and beverages</a:t>
            </a:r>
            <a:r>
              <a:rPr lang="en-US" sz="2000" dirty="0" smtClean="0">
                <a:latin typeface="Times New Roman" pitchFamily="18" charset="0"/>
                <a:cs typeface="Times New Roman" pitchFamily="18" charset="0"/>
              </a:rPr>
              <a:t>.</a:t>
            </a:r>
          </a:p>
          <a:p>
            <a:pPr>
              <a:buFont typeface="Wingdings" pitchFamily="2" charset="2"/>
              <a:buChar char="Ø"/>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He is currently employed in the Department of Food Science &amp; Nutrition, University of the Aegean (Greece)as lecturer of Food Biochemistry and in the Department of Food Quality &amp; Chemistry of Natural Products, Mediterranean Agronomic Institute of </a:t>
            </a:r>
            <a:r>
              <a:rPr lang="en-US" sz="2000" dirty="0" err="1">
                <a:latin typeface="Times New Roman" pitchFamily="18" charset="0"/>
                <a:cs typeface="Times New Roman" pitchFamily="18" charset="0"/>
              </a:rPr>
              <a:t>Chania</a:t>
            </a:r>
            <a:r>
              <a:rPr lang="en-US" sz="2000" dirty="0">
                <a:latin typeface="Times New Roman" pitchFamily="18" charset="0"/>
                <a:cs typeface="Times New Roman" pitchFamily="18" charset="0"/>
              </a:rPr>
              <a:t> (Greece) as adjunct lecturer of Food Chemistry and Analysis.</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107757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C00000"/>
                </a:solidFill>
              </a:rPr>
              <a:t>International Journal of Waste Resources</a:t>
            </a:r>
            <a:endParaRPr lang="en-US" sz="3600" dirty="0"/>
          </a:p>
        </p:txBody>
      </p:sp>
      <p:sp>
        <p:nvSpPr>
          <p:cNvPr id="4" name="Content Placeholder 3"/>
          <p:cNvSpPr txBox="1">
            <a:spLocks noGrp="1"/>
          </p:cNvSpPr>
          <p:nvPr>
            <p:ph idx="1"/>
          </p:nvPr>
        </p:nvSpPr>
        <p:spPr>
          <a:xfrm>
            <a:off x="457200" y="1905000"/>
            <a:ext cx="8229600" cy="3539430"/>
          </a:xfrm>
          <a:prstGeom prst="rect">
            <a:avLst/>
          </a:prstGeom>
          <a:noFill/>
        </p:spPr>
        <p:txBody>
          <a:bodyPr wrap="square" rtlCol="0">
            <a:spAutoFit/>
          </a:bodyPr>
          <a:lstStyle/>
          <a:p>
            <a:r>
              <a:rPr lang="en-US" b="1" dirty="0" smtClean="0">
                <a:solidFill>
                  <a:srgbClr val="0070C0"/>
                </a:solidFill>
                <a:latin typeface="Monotype Corsiva" pitchFamily="66" charset="0"/>
              </a:rPr>
              <a:t>RESEARCH INTERESTS :</a:t>
            </a:r>
          </a:p>
          <a:p>
            <a:endParaRPr lang="en-US" sz="2400" b="1" dirty="0" smtClean="0">
              <a:solidFill>
                <a:srgbClr val="0070C0"/>
              </a:solidFill>
              <a:latin typeface="Monotype Corsiva" pitchFamily="66" charset="0"/>
            </a:endParaRPr>
          </a:p>
          <a:p>
            <a:r>
              <a:rPr lang="en-US" sz="2400" dirty="0">
                <a:latin typeface="Times New Roman" pitchFamily="18" charset="0"/>
                <a:cs typeface="Times New Roman" pitchFamily="18" charset="0"/>
              </a:rPr>
              <a:t>Bio-chemistry</a:t>
            </a:r>
          </a:p>
          <a:p>
            <a:r>
              <a:rPr lang="en-US" sz="2400" dirty="0">
                <a:latin typeface="Times New Roman" pitchFamily="18" charset="0"/>
                <a:cs typeface="Times New Roman" pitchFamily="18" charset="0"/>
              </a:rPr>
              <a:t>Analysis and antioxidant properties of natural and bio-based polyphenols</a:t>
            </a:r>
          </a:p>
          <a:p>
            <a:r>
              <a:rPr lang="en-US" sz="2400" dirty="0">
                <a:latin typeface="Times New Roman" pitchFamily="18" charset="0"/>
                <a:cs typeface="Times New Roman" pitchFamily="18" charset="0"/>
              </a:rPr>
              <a:t>The exploitation of </a:t>
            </a:r>
            <a:r>
              <a:rPr lang="en-US" sz="2400" dirty="0" err="1">
                <a:latin typeface="Times New Roman" pitchFamily="18" charset="0"/>
                <a:cs typeface="Times New Roman" pitchFamily="18" charset="0"/>
              </a:rPr>
              <a:t>agri</a:t>
            </a:r>
            <a:r>
              <a:rPr lang="en-US" sz="2400" dirty="0">
                <a:latin typeface="Times New Roman" pitchFamily="18" charset="0"/>
                <a:cs typeface="Times New Roman" pitchFamily="18" charset="0"/>
              </a:rPr>
              <a:t>-food by-products and wastes for the recovery of natural bioactive compounds</a:t>
            </a:r>
          </a:p>
          <a:p>
            <a:r>
              <a:rPr lang="en-US" sz="2400" dirty="0">
                <a:latin typeface="Times New Roman" pitchFamily="18" charset="0"/>
                <a:cs typeface="Times New Roman" pitchFamily="18" charset="0"/>
              </a:rPr>
              <a:t>The quality of plant-derived foods and beverages</a:t>
            </a:r>
            <a:endParaRPr lang="en-US" sz="2400" b="1"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222326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p:spPr>
        <p:style>
          <a:lnRef idx="2">
            <a:schemeClr val="accent1"/>
          </a:lnRef>
          <a:fillRef idx="1">
            <a:schemeClr val="lt1"/>
          </a:fillRef>
          <a:effectRef idx="0">
            <a:schemeClr val="accent1"/>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7245374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524</Words>
  <Application>Microsoft Office PowerPoint</Application>
  <PresentationFormat>On-screen Show (4:3)</PresentationFormat>
  <Paragraphs>30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International Journal of Waste Resources</vt:lpstr>
      <vt:lpstr>International Journal of Waste Resources</vt:lpstr>
      <vt:lpstr>International Journal of Waste Resources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divya-u</dc:creator>
  <cp:lastModifiedBy>divya-u</cp:lastModifiedBy>
  <cp:revision>6</cp:revision>
  <dcterms:created xsi:type="dcterms:W3CDTF">2014-10-08T07:00:05Z</dcterms:created>
  <dcterms:modified xsi:type="dcterms:W3CDTF">2014-10-08T09:05:13Z</dcterms:modified>
</cp:coreProperties>
</file>