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82" r:id="rId2"/>
    <p:sldId id="278" r:id="rId3"/>
    <p:sldId id="277" r:id="rId4"/>
    <p:sldId id="256" r:id="rId5"/>
    <p:sldId id="265" r:id="rId6"/>
    <p:sldId id="260" r:id="rId7"/>
    <p:sldId id="271" r:id="rId8"/>
    <p:sldId id="275" r:id="rId9"/>
    <p:sldId id="288" r:id="rId10"/>
    <p:sldId id="270" r:id="rId11"/>
    <p:sldId id="259" r:id="rId12"/>
    <p:sldId id="272" r:id="rId13"/>
    <p:sldId id="267" r:id="rId14"/>
    <p:sldId id="273" r:id="rId15"/>
    <p:sldId id="274" r:id="rId16"/>
    <p:sldId id="285" r:id="rId17"/>
    <p:sldId id="286"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6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0858C6-7ACE-400E-8C8C-29D33ABE2FD1}" type="datetimeFigureOut">
              <a:rPr lang="en-US" smtClean="0"/>
              <a:pPr/>
              <a:t>10/14/2015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080796-8404-4E9E-B653-57A5B1C621EC}" type="slidenum">
              <a:rPr lang="en-US" smtClean="0"/>
              <a:pPr/>
              <a:t>‹#›</a:t>
            </a:fld>
            <a:endParaRPr lang="en-US"/>
          </a:p>
        </p:txBody>
      </p:sp>
    </p:spTree>
    <p:extLst>
      <p:ext uri="{BB962C8B-B14F-4D97-AF65-F5344CB8AC3E}">
        <p14:creationId xmlns:p14="http://schemas.microsoft.com/office/powerpoint/2010/main" val="2549717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figure shows the structure of both E and Z forms of </a:t>
            </a:r>
            <a:r>
              <a:rPr lang="en-US" sz="1200" kern="1200" dirty="0" err="1" smtClean="0">
                <a:solidFill>
                  <a:schemeClr val="tx1"/>
                </a:solidFill>
                <a:effectLst/>
                <a:latin typeface="+mn-lt"/>
                <a:ea typeface="+mn-ea"/>
                <a:cs typeface="+mn-cs"/>
              </a:rPr>
              <a:t>ferulic</a:t>
            </a:r>
            <a:r>
              <a:rPr lang="en-US" sz="1200" kern="1200" dirty="0" smtClean="0">
                <a:solidFill>
                  <a:schemeClr val="tx1"/>
                </a:solidFill>
                <a:effectLst/>
                <a:latin typeface="+mn-lt"/>
                <a:ea typeface="+mn-ea"/>
                <a:cs typeface="+mn-cs"/>
              </a:rPr>
              <a:t> acid, alkyl ferulates, </a:t>
            </a:r>
            <a:r>
              <a:rPr lang="en-US" sz="1200" kern="1200" dirty="0" err="1" smtClean="0">
                <a:solidFill>
                  <a:schemeClr val="tx1"/>
                </a:solidFill>
                <a:effectLst/>
                <a:latin typeface="+mn-lt"/>
                <a:ea typeface="+mn-ea"/>
                <a:cs typeface="+mn-cs"/>
              </a:rPr>
              <a:t>coumaric</a:t>
            </a:r>
            <a:r>
              <a:rPr lang="en-US" sz="1200" kern="1200" dirty="0" smtClean="0">
                <a:solidFill>
                  <a:schemeClr val="tx1"/>
                </a:solidFill>
                <a:effectLst/>
                <a:latin typeface="+mn-lt"/>
                <a:ea typeface="+mn-ea"/>
                <a:cs typeface="+mn-cs"/>
              </a:rPr>
              <a:t> acids and alkyl coumarates.</a:t>
            </a:r>
          </a:p>
          <a:p>
            <a:endParaRPr lang="en-US" dirty="0"/>
          </a:p>
        </p:txBody>
      </p:sp>
      <p:sp>
        <p:nvSpPr>
          <p:cNvPr id="4" name="Slide Number Placeholder 3"/>
          <p:cNvSpPr>
            <a:spLocks noGrp="1"/>
          </p:cNvSpPr>
          <p:nvPr>
            <p:ph type="sldNum" sz="quarter" idx="10"/>
          </p:nvPr>
        </p:nvSpPr>
        <p:spPr/>
        <p:txBody>
          <a:bodyPr/>
          <a:lstStyle/>
          <a:p>
            <a:fld id="{4F66EA9C-014E-4473-868D-079CBC051B4A}" type="slidenum">
              <a:rPr lang="en-US" smtClean="0"/>
              <a:pPr/>
              <a:t>11</a:t>
            </a:fld>
            <a:endParaRPr lang="en-US"/>
          </a:p>
        </p:txBody>
      </p:sp>
    </p:spTree>
    <p:extLst>
      <p:ext uri="{BB962C8B-B14F-4D97-AF65-F5344CB8AC3E}">
        <p14:creationId xmlns:p14="http://schemas.microsoft.com/office/powerpoint/2010/main" val="1690416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figure shows the GC of typical periphyton and floc, all annotations in black dots are n-alkanes, and the ones in triangles are MMAs. As you can see the abundance of MMAs are really comparable with that of n-alkanes.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F66EA9C-014E-4473-868D-079CBC051B4A}" type="slidenum">
              <a:rPr lang="en-US" smtClean="0"/>
              <a:pPr/>
              <a:t>13</a:t>
            </a:fld>
            <a:endParaRPr lang="en-US" dirty="0"/>
          </a:p>
        </p:txBody>
      </p:sp>
    </p:spTree>
    <p:extLst>
      <p:ext uri="{BB962C8B-B14F-4D97-AF65-F5344CB8AC3E}">
        <p14:creationId xmlns:p14="http://schemas.microsoft.com/office/powerpoint/2010/main" val="1009038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3D98D5-753B-44FE-A848-5B2571D9D5D9}" type="datetime1">
              <a:rPr lang="en-US" smtClean="0"/>
              <a:pPr/>
              <a:t>10/14/2015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D321CA-9FCA-4971-A3C8-A6183ADF9228}" type="slidenum">
              <a:rPr lang="en-US" smtClean="0"/>
              <a:pPr/>
              <a:t>‹#›</a:t>
            </a:fld>
            <a:endParaRPr lang="en-US"/>
          </a:p>
        </p:txBody>
      </p:sp>
    </p:spTree>
    <p:extLst>
      <p:ext uri="{BB962C8B-B14F-4D97-AF65-F5344CB8AC3E}">
        <p14:creationId xmlns:p14="http://schemas.microsoft.com/office/powerpoint/2010/main" val="3251760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6A6166-3CD8-4E86-BB71-EBAD029F3E08}" type="datetime1">
              <a:rPr lang="en-US" smtClean="0"/>
              <a:pPr/>
              <a:t>10/14/2015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D321CA-9FCA-4971-A3C8-A6183ADF9228}" type="slidenum">
              <a:rPr lang="en-US" smtClean="0"/>
              <a:pPr/>
              <a:t>‹#›</a:t>
            </a:fld>
            <a:endParaRPr lang="en-US"/>
          </a:p>
        </p:txBody>
      </p:sp>
    </p:spTree>
    <p:extLst>
      <p:ext uri="{BB962C8B-B14F-4D97-AF65-F5344CB8AC3E}">
        <p14:creationId xmlns:p14="http://schemas.microsoft.com/office/powerpoint/2010/main" val="3086389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9A71F5-B17A-4EF3-AAB3-252B7C9306CE}" type="datetime1">
              <a:rPr lang="en-US" smtClean="0"/>
              <a:pPr/>
              <a:t>10/14/2015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D321CA-9FCA-4971-A3C8-A6183ADF9228}" type="slidenum">
              <a:rPr lang="en-US" smtClean="0"/>
              <a:pPr/>
              <a:t>‹#›</a:t>
            </a:fld>
            <a:endParaRPr lang="en-US"/>
          </a:p>
        </p:txBody>
      </p:sp>
    </p:spTree>
    <p:extLst>
      <p:ext uri="{BB962C8B-B14F-4D97-AF65-F5344CB8AC3E}">
        <p14:creationId xmlns:p14="http://schemas.microsoft.com/office/powerpoint/2010/main" val="458367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4615CB-4C0B-4308-A18A-6835B9AA379A}" type="datetime1">
              <a:rPr lang="en-US" smtClean="0"/>
              <a:pPr/>
              <a:t>10/14/2015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D321CA-9FCA-4971-A3C8-A6183ADF9228}" type="slidenum">
              <a:rPr lang="en-US" smtClean="0"/>
              <a:pPr/>
              <a:t>‹#›</a:t>
            </a:fld>
            <a:endParaRPr lang="en-US"/>
          </a:p>
        </p:txBody>
      </p:sp>
    </p:spTree>
    <p:extLst>
      <p:ext uri="{BB962C8B-B14F-4D97-AF65-F5344CB8AC3E}">
        <p14:creationId xmlns:p14="http://schemas.microsoft.com/office/powerpoint/2010/main" val="1773713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D3CF02-01A2-4719-BB4A-B3FB070BEE36}" type="datetime1">
              <a:rPr lang="en-US" smtClean="0"/>
              <a:pPr/>
              <a:t>10/14/2015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D321CA-9FCA-4971-A3C8-A6183ADF9228}" type="slidenum">
              <a:rPr lang="en-US" smtClean="0"/>
              <a:pPr/>
              <a:t>‹#›</a:t>
            </a:fld>
            <a:endParaRPr lang="en-US"/>
          </a:p>
        </p:txBody>
      </p:sp>
    </p:spTree>
    <p:extLst>
      <p:ext uri="{BB962C8B-B14F-4D97-AF65-F5344CB8AC3E}">
        <p14:creationId xmlns:p14="http://schemas.microsoft.com/office/powerpoint/2010/main" val="282295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95F614C-2CA1-4A3C-8940-2539BE59A380}" type="datetime1">
              <a:rPr lang="en-US" smtClean="0"/>
              <a:pPr/>
              <a:t>10/14/2015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D321CA-9FCA-4971-A3C8-A6183ADF9228}" type="slidenum">
              <a:rPr lang="en-US" smtClean="0"/>
              <a:pPr/>
              <a:t>‹#›</a:t>
            </a:fld>
            <a:endParaRPr lang="en-US"/>
          </a:p>
        </p:txBody>
      </p:sp>
    </p:spTree>
    <p:extLst>
      <p:ext uri="{BB962C8B-B14F-4D97-AF65-F5344CB8AC3E}">
        <p14:creationId xmlns:p14="http://schemas.microsoft.com/office/powerpoint/2010/main" val="3748185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D56C78-B38E-44B8-8635-001D6879AC79}" type="datetime1">
              <a:rPr lang="en-US" smtClean="0"/>
              <a:pPr/>
              <a:t>10/14/2015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D321CA-9FCA-4971-A3C8-A6183ADF9228}" type="slidenum">
              <a:rPr lang="en-US" smtClean="0"/>
              <a:pPr/>
              <a:t>‹#›</a:t>
            </a:fld>
            <a:endParaRPr lang="en-US"/>
          </a:p>
        </p:txBody>
      </p:sp>
    </p:spTree>
    <p:extLst>
      <p:ext uri="{BB962C8B-B14F-4D97-AF65-F5344CB8AC3E}">
        <p14:creationId xmlns:p14="http://schemas.microsoft.com/office/powerpoint/2010/main" val="318962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DEAB48C-2C88-4CB5-9AD0-5276E5BF440B}" type="datetime1">
              <a:rPr lang="en-US" smtClean="0"/>
              <a:pPr/>
              <a:t>10/14/2015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D321CA-9FCA-4971-A3C8-A6183ADF9228}" type="slidenum">
              <a:rPr lang="en-US" smtClean="0"/>
              <a:pPr/>
              <a:t>‹#›</a:t>
            </a:fld>
            <a:endParaRPr lang="en-US"/>
          </a:p>
        </p:txBody>
      </p:sp>
    </p:spTree>
    <p:extLst>
      <p:ext uri="{BB962C8B-B14F-4D97-AF65-F5344CB8AC3E}">
        <p14:creationId xmlns:p14="http://schemas.microsoft.com/office/powerpoint/2010/main" val="719151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AA851D-3177-48D9-B06B-A2B3526E05CF}" type="datetime1">
              <a:rPr lang="en-US" smtClean="0"/>
              <a:pPr/>
              <a:t>10/14/2015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D321CA-9FCA-4971-A3C8-A6183ADF9228}" type="slidenum">
              <a:rPr lang="en-US" smtClean="0"/>
              <a:pPr/>
              <a:t>‹#›</a:t>
            </a:fld>
            <a:endParaRPr lang="en-US"/>
          </a:p>
        </p:txBody>
      </p:sp>
    </p:spTree>
    <p:extLst>
      <p:ext uri="{BB962C8B-B14F-4D97-AF65-F5344CB8AC3E}">
        <p14:creationId xmlns:p14="http://schemas.microsoft.com/office/powerpoint/2010/main" val="3700925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C48A5A-30AB-4371-9995-7FEF6D3B9AC2}" type="datetime1">
              <a:rPr lang="en-US" smtClean="0"/>
              <a:pPr/>
              <a:t>10/14/2015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D321CA-9FCA-4971-A3C8-A6183ADF9228}" type="slidenum">
              <a:rPr lang="en-US" smtClean="0"/>
              <a:pPr/>
              <a:t>‹#›</a:t>
            </a:fld>
            <a:endParaRPr lang="en-US"/>
          </a:p>
        </p:txBody>
      </p:sp>
    </p:spTree>
    <p:extLst>
      <p:ext uri="{BB962C8B-B14F-4D97-AF65-F5344CB8AC3E}">
        <p14:creationId xmlns:p14="http://schemas.microsoft.com/office/powerpoint/2010/main" val="682296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E9F3D-A3F1-441B-95EA-BBBE6D4F41C9}" type="datetime1">
              <a:rPr lang="en-US" smtClean="0"/>
              <a:pPr/>
              <a:t>10/14/2015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D321CA-9FCA-4971-A3C8-A6183ADF9228}" type="slidenum">
              <a:rPr lang="en-US" smtClean="0"/>
              <a:pPr/>
              <a:t>‹#›</a:t>
            </a:fld>
            <a:endParaRPr lang="en-US"/>
          </a:p>
        </p:txBody>
      </p:sp>
    </p:spTree>
    <p:extLst>
      <p:ext uri="{BB962C8B-B14F-4D97-AF65-F5344CB8AC3E}">
        <p14:creationId xmlns:p14="http://schemas.microsoft.com/office/powerpoint/2010/main" val="181701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CBA7D9-7B74-40B8-A8EF-9AB86970206F}" type="datetime1">
              <a:rPr lang="en-US" smtClean="0"/>
              <a:pPr/>
              <a:t>10/14/2015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D321CA-9FCA-4971-A3C8-A6183ADF9228}" type="slidenum">
              <a:rPr lang="en-US" smtClean="0"/>
              <a:pPr/>
              <a:t>‹#›</a:t>
            </a:fld>
            <a:endParaRPr lang="en-US"/>
          </a:p>
        </p:txBody>
      </p:sp>
    </p:spTree>
    <p:extLst>
      <p:ext uri="{BB962C8B-B14F-4D97-AF65-F5344CB8AC3E}">
        <p14:creationId xmlns:p14="http://schemas.microsoft.com/office/powerpoint/2010/main" val="19252875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omicsonline.org/Submitmanuscript.php"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image" Target="../media/image11.e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www.omicsgroup.org/journals/advancements-in-genetic-engineering.php" TargetMode="External"/><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hyperlink" Target="http://www.omicsonline.com/open-access/molecular-genetic-medicine.php"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conferenceseries.com/"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rakesh-s\Desktop\blue_light_background_04_vector_1818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3663"/>
            <a:ext cx="9144000" cy="692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lowchart: Display 4"/>
          <p:cNvSpPr/>
          <p:nvPr/>
        </p:nvSpPr>
        <p:spPr>
          <a:xfrm>
            <a:off x="14288" y="831850"/>
            <a:ext cx="9129712" cy="4959350"/>
          </a:xfrm>
          <a:prstGeom prst="flowChartDisplay">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IN" sz="2000" dirty="0">
                <a:solidFill>
                  <a:schemeClr val="bg2">
                    <a:lumMod val="10000"/>
                  </a:schemeClr>
                </a:solidFill>
                <a:latin typeface="Centaur" panose="02030504050205020304" pitchFamily="18" charset="0"/>
              </a:rPr>
              <a:t>OMICS </a:t>
            </a:r>
            <a:r>
              <a:rPr lang="en-IN" sz="2000" dirty="0" smtClean="0">
                <a:solidFill>
                  <a:schemeClr val="bg2">
                    <a:lumMod val="10000"/>
                  </a:schemeClr>
                </a:solidFill>
                <a:latin typeface="Centaur" panose="02030504050205020304" pitchFamily="18" charset="0"/>
              </a:rPr>
              <a:t>International welcomes </a:t>
            </a:r>
            <a:r>
              <a:rPr lang="en-IN" sz="2000" dirty="0">
                <a:solidFill>
                  <a:schemeClr val="bg2">
                    <a:lumMod val="10000"/>
                  </a:schemeClr>
                </a:solidFill>
                <a:latin typeface="Centaur" panose="02030504050205020304" pitchFamily="18" charset="0"/>
              </a:rPr>
              <a:t>submissions that are original and technically so as to serve both the developing world and developed countries in the best possible way.</a:t>
            </a:r>
          </a:p>
          <a:p>
            <a:pPr algn="ctr">
              <a:defRPr/>
            </a:pPr>
            <a:r>
              <a:rPr lang="en-US" sz="2000" dirty="0">
                <a:solidFill>
                  <a:schemeClr val="bg2">
                    <a:lumMod val="10000"/>
                  </a:schemeClr>
                </a:solidFill>
                <a:latin typeface="Centaur" panose="02030504050205020304" pitchFamily="18" charset="0"/>
              </a:rPr>
              <a:t>OMICS Journals  are poised in excellence by publishing high quality research. </a:t>
            </a:r>
            <a:r>
              <a:rPr lang="en-IN" sz="2000" dirty="0">
                <a:solidFill>
                  <a:schemeClr val="bg2">
                    <a:lumMod val="10000"/>
                  </a:schemeClr>
                </a:solidFill>
                <a:latin typeface="Centaur" panose="02030504050205020304" pitchFamily="18" charset="0"/>
              </a:rPr>
              <a:t>OMICS </a:t>
            </a:r>
            <a:r>
              <a:rPr lang="en-IN" sz="2000" dirty="0" smtClean="0">
                <a:solidFill>
                  <a:schemeClr val="bg2">
                    <a:lumMod val="10000"/>
                  </a:schemeClr>
                </a:solidFill>
                <a:latin typeface="Centaur" panose="02030504050205020304" pitchFamily="18" charset="0"/>
              </a:rPr>
              <a:t>International follows </a:t>
            </a:r>
            <a:r>
              <a:rPr lang="en-IN" sz="2000" dirty="0">
                <a:solidFill>
                  <a:schemeClr val="bg2">
                    <a:lumMod val="10000"/>
                  </a:schemeClr>
                </a:solidFill>
                <a:latin typeface="Centaur" panose="02030504050205020304" pitchFamily="18" charset="0"/>
              </a:rPr>
              <a:t>an Editorial Manager® System peer review process and boasts of a strong and active editorial board.</a:t>
            </a:r>
            <a:endParaRPr lang="en-US" sz="2000" dirty="0">
              <a:solidFill>
                <a:schemeClr val="bg2">
                  <a:lumMod val="10000"/>
                </a:schemeClr>
              </a:solidFill>
              <a:latin typeface="Centaur" panose="02030504050205020304" pitchFamily="18" charset="0"/>
            </a:endParaRPr>
          </a:p>
          <a:p>
            <a:pPr algn="ctr">
              <a:defRPr/>
            </a:pPr>
            <a:r>
              <a:rPr lang="en-US" sz="2000" dirty="0">
                <a:solidFill>
                  <a:schemeClr val="bg2">
                    <a:lumMod val="10000"/>
                  </a:schemeClr>
                </a:solidFill>
                <a:latin typeface="Centaur" panose="02030504050205020304" pitchFamily="18" charset="0"/>
              </a:rPr>
              <a:t>Editors and reviewers are experts in their field and provide anonymous, unbiased and detailed reviews of all submissions.</a:t>
            </a:r>
          </a:p>
          <a:p>
            <a:pPr algn="ctr">
              <a:defRPr/>
            </a:pPr>
            <a:r>
              <a:rPr lang="en-IN" sz="2000" dirty="0">
                <a:solidFill>
                  <a:schemeClr val="bg2">
                    <a:lumMod val="10000"/>
                  </a:schemeClr>
                </a:solidFill>
                <a:latin typeface="Centaur" panose="02030504050205020304" pitchFamily="18" charset="0"/>
              </a:rPr>
              <a:t>The journal gives the options of multiple language translations for all the articles and all archived articles are available in HTML, XML, PDF and audio formats. Also, all the published articles are archived in repositories and indexing services like DOAJ, CAS, Google Scholar, Scientific Commons, Index Copernicus, EBSCO, HINARI and GALE.</a:t>
            </a:r>
            <a:endParaRPr lang="en-US" sz="2000" dirty="0">
              <a:solidFill>
                <a:schemeClr val="bg2">
                  <a:lumMod val="10000"/>
                </a:schemeClr>
              </a:solidFill>
              <a:latin typeface="Centaur" panose="02030504050205020304" pitchFamily="18" charset="0"/>
            </a:endParaRPr>
          </a:p>
          <a:p>
            <a:pPr>
              <a:defRPr/>
            </a:pPr>
            <a:endParaRPr lang="en-US" sz="2000" dirty="0"/>
          </a:p>
        </p:txBody>
      </p:sp>
      <p:sp>
        <p:nvSpPr>
          <p:cNvPr id="6" name="Rectangle 5"/>
          <p:cNvSpPr/>
          <p:nvPr/>
        </p:nvSpPr>
        <p:spPr>
          <a:xfrm>
            <a:off x="319088" y="5910262"/>
            <a:ext cx="7010400" cy="92233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b="1" dirty="0">
                <a:solidFill>
                  <a:srgbClr val="0070C0"/>
                </a:solidFill>
                <a:latin typeface="Microsoft YaHei" panose="020B0503020204020204" pitchFamily="34" charset="-122"/>
                <a:ea typeface="Microsoft YaHei" panose="020B0503020204020204" pitchFamily="34" charset="-122"/>
              </a:rPr>
              <a:t>For more details please visit our website: </a:t>
            </a:r>
            <a:r>
              <a:rPr lang="en-US" b="1" dirty="0">
                <a:solidFill>
                  <a:schemeClr val="accent5">
                    <a:lumMod val="10000"/>
                  </a:schemeClr>
                </a:solidFill>
                <a:latin typeface="Microsoft YaHei" panose="020B0503020204020204" pitchFamily="34" charset="-122"/>
                <a:ea typeface="Microsoft YaHei" panose="020B0503020204020204" pitchFamily="34" charset="-122"/>
                <a:hlinkClick r:id="rId3"/>
              </a:rPr>
              <a:t>http://omicsonline.org/Submitmanuscript.php</a:t>
            </a:r>
            <a:r>
              <a:rPr lang="en-US" b="1" dirty="0">
                <a:solidFill>
                  <a:schemeClr val="accent5">
                    <a:lumMod val="10000"/>
                  </a:schemeClr>
                </a:solidFill>
                <a:latin typeface="Microsoft YaHei" panose="020B0503020204020204" pitchFamily="34" charset="-122"/>
                <a:ea typeface="Microsoft YaHei" panose="020B0503020204020204" pitchFamily="34" charset="-122"/>
              </a:rPr>
              <a:t> </a:t>
            </a:r>
          </a:p>
          <a:p>
            <a:pPr>
              <a:defRPr/>
            </a:pPr>
            <a:endParaRPr lang="en-US" dirty="0">
              <a:solidFill>
                <a:srgbClr val="0070C0"/>
              </a:solidFill>
              <a:latin typeface="Microsoft YaHei" panose="020B0503020204020204" pitchFamily="34" charset="-122"/>
              <a:ea typeface="Microsoft YaHei" panose="020B0503020204020204" pitchFamily="34" charset="-122"/>
            </a:endParaRPr>
          </a:p>
        </p:txBody>
      </p:sp>
      <p:sp>
        <p:nvSpPr>
          <p:cNvPr id="7" name="Title 1"/>
          <p:cNvSpPr txBox="1">
            <a:spLocks/>
          </p:cNvSpPr>
          <p:nvPr/>
        </p:nvSpPr>
        <p:spPr>
          <a:xfrm>
            <a:off x="319088" y="41275"/>
            <a:ext cx="8534400" cy="831850"/>
          </a:xfrm>
          <a:prstGeom prst="rect">
            <a:avLst/>
          </a:prstGeom>
        </p:spPr>
        <p:txBody>
          <a:bodyPr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dirty="0" smtClean="0">
                <a:solidFill>
                  <a:schemeClr val="accent4">
                    <a:lumMod val="10000"/>
                  </a:schemeClr>
                </a:solidFill>
                <a:latin typeface="Baskerville Old Face" panose="02020602080505020303" pitchFamily="18" charset="0"/>
              </a:rPr>
              <a:t>OMICS </a:t>
            </a:r>
            <a:r>
              <a:rPr lang="en-US" sz="3200" b="1" dirty="0" smtClean="0">
                <a:solidFill>
                  <a:schemeClr val="accent4">
                    <a:lumMod val="10000"/>
                  </a:schemeClr>
                </a:solidFill>
                <a:latin typeface="Modern No. 20" pitchFamily="18" charset="0"/>
              </a:rPr>
              <a:t>Journals</a:t>
            </a:r>
            <a:r>
              <a:rPr lang="en-US" sz="3200" b="1" dirty="0" smtClean="0">
                <a:solidFill>
                  <a:schemeClr val="accent4">
                    <a:lumMod val="10000"/>
                  </a:schemeClr>
                </a:solidFill>
                <a:latin typeface="Baskerville Old Face" panose="02020602080505020303" pitchFamily="18" charset="0"/>
              </a:rPr>
              <a:t> are welcoming Submissions</a:t>
            </a:r>
            <a:r>
              <a:rPr lang="en-US" sz="3200" b="1" dirty="0" smtClean="0">
                <a:solidFill>
                  <a:schemeClr val="accent4">
                    <a:lumMod val="10000"/>
                  </a:schemeClr>
                </a:solidFill>
              </a:rPr>
              <a:t/>
            </a:r>
            <a:br>
              <a:rPr lang="en-US" sz="3200" b="1" dirty="0" smtClean="0">
                <a:solidFill>
                  <a:schemeClr val="accent4">
                    <a:lumMod val="10000"/>
                  </a:schemeClr>
                </a:solidFill>
              </a:rPr>
            </a:br>
            <a:endParaRPr lang="en-US" sz="3200" dirty="0">
              <a:solidFill>
                <a:schemeClr val="accent4">
                  <a:lumMod val="1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p:cNvGrpSpPr/>
          <p:nvPr/>
        </p:nvGrpSpPr>
        <p:grpSpPr>
          <a:xfrm>
            <a:off x="609600" y="1447800"/>
            <a:ext cx="1828799" cy="1600200"/>
            <a:chOff x="2286000" y="1443038"/>
            <a:chExt cx="2867025" cy="2050494"/>
          </a:xfrm>
        </p:grpSpPr>
        <p:sp>
          <p:nvSpPr>
            <p:cNvPr id="4" name="Hexagon 3"/>
            <p:cNvSpPr/>
            <p:nvPr/>
          </p:nvSpPr>
          <p:spPr>
            <a:xfrm rot="5400000">
              <a:off x="2703576" y="2554224"/>
              <a:ext cx="612648" cy="609600"/>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Hexagon 4"/>
            <p:cNvSpPr/>
            <p:nvPr/>
          </p:nvSpPr>
          <p:spPr>
            <a:xfrm rot="5400000">
              <a:off x="3303651" y="2554224"/>
              <a:ext cx="612648" cy="609600"/>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Hexagon 5"/>
            <p:cNvSpPr/>
            <p:nvPr/>
          </p:nvSpPr>
          <p:spPr>
            <a:xfrm rot="5400000">
              <a:off x="3617976" y="2097024"/>
              <a:ext cx="612648" cy="609600"/>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exagon 6"/>
            <p:cNvSpPr/>
            <p:nvPr/>
          </p:nvSpPr>
          <p:spPr>
            <a:xfrm rot="5400000">
              <a:off x="4227576" y="2097024"/>
              <a:ext cx="612648" cy="609600"/>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p:cNvSpPr/>
            <p:nvPr/>
          </p:nvSpPr>
          <p:spPr>
            <a:xfrm rot="5400000">
              <a:off x="4541901" y="1639824"/>
              <a:ext cx="612648" cy="609600"/>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a:off x="3914775" y="2162175"/>
              <a:ext cx="228600" cy="1238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8" idx="3"/>
            </p:cNvCxnSpPr>
            <p:nvPr/>
          </p:nvCxnSpPr>
          <p:spPr>
            <a:xfrm rot="16200000" flipV="1">
              <a:off x="4652963" y="1443037"/>
              <a:ext cx="190500" cy="2000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0800000" flipV="1">
              <a:off x="4833938" y="1443038"/>
              <a:ext cx="190500" cy="2000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rot="10800000">
              <a:off x="2828924" y="3162300"/>
              <a:ext cx="376238" cy="200025"/>
              <a:chOff x="2819399" y="3424238"/>
              <a:chExt cx="376238" cy="200025"/>
            </a:xfrm>
          </p:grpSpPr>
          <p:cxnSp>
            <p:nvCxnSpPr>
              <p:cNvPr id="22" name="Straight Connector 21"/>
              <p:cNvCxnSpPr/>
              <p:nvPr/>
            </p:nvCxnSpPr>
            <p:spPr>
              <a:xfrm rot="16200000" flipV="1">
                <a:off x="2824162" y="3424237"/>
                <a:ext cx="190500" cy="2000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0800000" flipV="1">
                <a:off x="3005137" y="3424238"/>
                <a:ext cx="190500" cy="2000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8" name="Straight Connector 27"/>
            <p:cNvCxnSpPr/>
            <p:nvPr/>
          </p:nvCxnSpPr>
          <p:spPr>
            <a:xfrm rot="5400000">
              <a:off x="3200400" y="2594190"/>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4119240" y="2677050"/>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3814440" y="2600850"/>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4740060" y="2138040"/>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0800000" flipV="1">
              <a:off x="2514600" y="3019950"/>
              <a:ext cx="190500" cy="2000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286000" y="3124200"/>
              <a:ext cx="381000" cy="369332"/>
            </a:xfrm>
            <a:prstGeom prst="rect">
              <a:avLst/>
            </a:prstGeom>
            <a:noFill/>
          </p:spPr>
          <p:txBody>
            <a:bodyPr wrap="square" rtlCol="0">
              <a:spAutoFit/>
            </a:bodyPr>
            <a:lstStyle/>
            <a:p>
              <a:r>
                <a:rPr lang="en-US" dirty="0" smtClean="0"/>
                <a:t>R</a:t>
              </a:r>
              <a:endParaRPr lang="en-US" dirty="0"/>
            </a:p>
          </p:txBody>
        </p:sp>
      </p:grpSp>
      <p:sp>
        <p:nvSpPr>
          <p:cNvPr id="35" name="TextBox 34"/>
          <p:cNvSpPr txBox="1"/>
          <p:nvPr/>
        </p:nvSpPr>
        <p:spPr>
          <a:xfrm>
            <a:off x="381000" y="3124201"/>
            <a:ext cx="2667000" cy="1015663"/>
          </a:xfrm>
          <a:prstGeom prst="rect">
            <a:avLst/>
          </a:prstGeom>
          <a:noFill/>
        </p:spPr>
        <p:txBody>
          <a:bodyPr wrap="square" rtlCol="0">
            <a:spAutoFit/>
          </a:bodyPr>
          <a:lstStyle/>
          <a:p>
            <a:pPr algn="ctr"/>
            <a:r>
              <a:rPr lang="en-US" sz="1200" b="1" dirty="0" smtClean="0"/>
              <a:t>Olean-12</a:t>
            </a:r>
          </a:p>
          <a:p>
            <a:r>
              <a:rPr lang="en-US" sz="1200" dirty="0" smtClean="0"/>
              <a:t>R = O : 	</a:t>
            </a:r>
            <a:r>
              <a:rPr lang="el-GR" sz="1200" dirty="0" smtClean="0"/>
              <a:t>β</a:t>
            </a:r>
            <a:r>
              <a:rPr lang="en-US" sz="1200" dirty="0" smtClean="0"/>
              <a:t>-</a:t>
            </a:r>
            <a:r>
              <a:rPr lang="en-US" sz="1200" dirty="0" err="1" smtClean="0"/>
              <a:t>amyrinone</a:t>
            </a:r>
            <a:endParaRPr lang="en-US" sz="1200" dirty="0" smtClean="0"/>
          </a:p>
          <a:p>
            <a:r>
              <a:rPr lang="en-US" sz="1200" dirty="0" smtClean="0"/>
              <a:t>R = OH:	</a:t>
            </a:r>
            <a:r>
              <a:rPr lang="el-GR" sz="1200" dirty="0" smtClean="0"/>
              <a:t>β</a:t>
            </a:r>
            <a:r>
              <a:rPr lang="en-US" sz="1200" dirty="0" smtClean="0"/>
              <a:t>-</a:t>
            </a:r>
            <a:r>
              <a:rPr lang="en-US" sz="1200" dirty="0" err="1" smtClean="0"/>
              <a:t>amyrinol</a:t>
            </a:r>
            <a:endParaRPr lang="en-US" sz="1200" dirty="0" smtClean="0"/>
          </a:p>
          <a:p>
            <a:r>
              <a:rPr lang="en-US" sz="1200" dirty="0" smtClean="0"/>
              <a:t>R = C</a:t>
            </a:r>
            <a:r>
              <a:rPr lang="en-US" sz="1200" baseline="-25000" dirty="0" smtClean="0"/>
              <a:t>2</a:t>
            </a:r>
            <a:r>
              <a:rPr lang="en-US" sz="1200" dirty="0" smtClean="0"/>
              <a:t>H</a:t>
            </a:r>
            <a:r>
              <a:rPr lang="en-US" sz="1200" baseline="-25000" dirty="0" smtClean="0"/>
              <a:t>3</a:t>
            </a:r>
            <a:r>
              <a:rPr lang="en-US" sz="1200" dirty="0" smtClean="0"/>
              <a:t>O</a:t>
            </a:r>
            <a:r>
              <a:rPr lang="en-US" sz="1200" baseline="-25000" dirty="0" smtClean="0"/>
              <a:t>2</a:t>
            </a:r>
            <a:r>
              <a:rPr lang="en-US" sz="1200" dirty="0" smtClean="0"/>
              <a:t>: 	</a:t>
            </a:r>
            <a:r>
              <a:rPr lang="el-GR" sz="1200" dirty="0" smtClean="0"/>
              <a:t>β</a:t>
            </a:r>
            <a:r>
              <a:rPr lang="en-US" sz="1200" dirty="0" smtClean="0"/>
              <a:t>-</a:t>
            </a:r>
            <a:r>
              <a:rPr lang="en-US" sz="1200" dirty="0" err="1" smtClean="0"/>
              <a:t>amyrinyl</a:t>
            </a:r>
            <a:r>
              <a:rPr lang="en-US" sz="1200" dirty="0" smtClean="0"/>
              <a:t> acetate</a:t>
            </a:r>
          </a:p>
          <a:p>
            <a:r>
              <a:rPr lang="en-US" sz="1200" dirty="0" smtClean="0"/>
              <a:t>R = C</a:t>
            </a:r>
            <a:r>
              <a:rPr lang="en-US" sz="1200" baseline="-25000" dirty="0" smtClean="0"/>
              <a:t>4</a:t>
            </a:r>
            <a:r>
              <a:rPr lang="en-US" sz="1200" dirty="0" smtClean="0"/>
              <a:t>H</a:t>
            </a:r>
            <a:r>
              <a:rPr lang="en-US" sz="1200" baseline="-25000" dirty="0" smtClean="0"/>
              <a:t>7</a:t>
            </a:r>
            <a:r>
              <a:rPr lang="en-US" sz="1200" dirty="0" smtClean="0"/>
              <a:t>O</a:t>
            </a:r>
            <a:r>
              <a:rPr lang="en-US" sz="1200" baseline="-25000" dirty="0" smtClean="0"/>
              <a:t>2</a:t>
            </a:r>
            <a:r>
              <a:rPr lang="en-US" sz="1200" dirty="0" smtClean="0"/>
              <a:t>: 	</a:t>
            </a:r>
            <a:r>
              <a:rPr lang="el-GR" sz="1200" dirty="0" smtClean="0"/>
              <a:t>β</a:t>
            </a:r>
            <a:r>
              <a:rPr lang="en-US" sz="1200" dirty="0" smtClean="0"/>
              <a:t>-</a:t>
            </a:r>
            <a:r>
              <a:rPr lang="en-US" sz="1200" dirty="0" err="1" smtClean="0"/>
              <a:t>amyrinyl</a:t>
            </a:r>
            <a:r>
              <a:rPr lang="en-US" sz="1200" dirty="0" smtClean="0"/>
              <a:t> </a:t>
            </a:r>
            <a:r>
              <a:rPr lang="en-US" sz="1200" dirty="0" err="1" smtClean="0"/>
              <a:t>butanoate</a:t>
            </a:r>
            <a:endParaRPr lang="en-US" sz="1200" dirty="0"/>
          </a:p>
        </p:txBody>
      </p:sp>
      <p:grpSp>
        <p:nvGrpSpPr>
          <p:cNvPr id="56" name="Group 55"/>
          <p:cNvGrpSpPr/>
          <p:nvPr/>
        </p:nvGrpSpPr>
        <p:grpSpPr>
          <a:xfrm>
            <a:off x="3352800" y="1524000"/>
            <a:ext cx="1752600" cy="1600200"/>
            <a:chOff x="3733800" y="714375"/>
            <a:chExt cx="2867025" cy="2098119"/>
          </a:xfrm>
        </p:grpSpPr>
        <p:sp>
          <p:nvSpPr>
            <p:cNvPr id="37" name="Hexagon 36"/>
            <p:cNvSpPr/>
            <p:nvPr/>
          </p:nvSpPr>
          <p:spPr>
            <a:xfrm rot="5400000">
              <a:off x="4151376" y="1873186"/>
              <a:ext cx="612648" cy="609600"/>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Hexagon 37"/>
            <p:cNvSpPr/>
            <p:nvPr/>
          </p:nvSpPr>
          <p:spPr>
            <a:xfrm rot="5400000">
              <a:off x="4751451" y="1873186"/>
              <a:ext cx="612648" cy="609600"/>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Hexagon 38"/>
            <p:cNvSpPr/>
            <p:nvPr/>
          </p:nvSpPr>
          <p:spPr>
            <a:xfrm rot="5400000">
              <a:off x="5065776" y="1415986"/>
              <a:ext cx="612648" cy="609600"/>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Hexagon 39"/>
            <p:cNvSpPr/>
            <p:nvPr/>
          </p:nvSpPr>
          <p:spPr>
            <a:xfrm rot="5400000">
              <a:off x="5675376" y="1415986"/>
              <a:ext cx="612648" cy="609600"/>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p:cNvSpPr/>
            <p:nvPr/>
          </p:nvSpPr>
          <p:spPr>
            <a:xfrm rot="5400000">
              <a:off x="5989701" y="958786"/>
              <a:ext cx="612648" cy="609600"/>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p:nvPr/>
          </p:nvCxnSpPr>
          <p:spPr>
            <a:xfrm>
              <a:off x="5362575" y="1481137"/>
              <a:ext cx="228600" cy="1238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6200000" flipV="1">
              <a:off x="5805487" y="909637"/>
              <a:ext cx="190500" cy="2000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5" name="Group 23"/>
            <p:cNvGrpSpPr/>
            <p:nvPr/>
          </p:nvGrpSpPr>
          <p:grpSpPr>
            <a:xfrm rot="10800000">
              <a:off x="4276724" y="2481262"/>
              <a:ext cx="376238" cy="200025"/>
              <a:chOff x="2819399" y="3424238"/>
              <a:chExt cx="376238" cy="200025"/>
            </a:xfrm>
          </p:grpSpPr>
          <p:cxnSp>
            <p:nvCxnSpPr>
              <p:cNvPr id="52" name="Straight Connector 51"/>
              <p:cNvCxnSpPr/>
              <p:nvPr/>
            </p:nvCxnSpPr>
            <p:spPr>
              <a:xfrm rot="16200000" flipV="1">
                <a:off x="2824162" y="3424237"/>
                <a:ext cx="190500" cy="2000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10800000" flipV="1">
                <a:off x="3005137" y="3424238"/>
                <a:ext cx="190500" cy="2000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6" name="Straight Connector 45"/>
            <p:cNvCxnSpPr/>
            <p:nvPr/>
          </p:nvCxnSpPr>
          <p:spPr>
            <a:xfrm rot="5400000">
              <a:off x="4648200" y="1913152"/>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5567040" y="1996012"/>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5262240" y="1919812"/>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6187860" y="1457002"/>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0800000" flipV="1">
              <a:off x="3962400" y="2338912"/>
              <a:ext cx="190500" cy="2000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3733800" y="2443162"/>
              <a:ext cx="381000" cy="369332"/>
            </a:xfrm>
            <a:prstGeom prst="rect">
              <a:avLst/>
            </a:prstGeom>
            <a:noFill/>
          </p:spPr>
          <p:txBody>
            <a:bodyPr wrap="square" rtlCol="0">
              <a:spAutoFit/>
            </a:bodyPr>
            <a:lstStyle/>
            <a:p>
              <a:r>
                <a:rPr lang="en-US" dirty="0" smtClean="0"/>
                <a:t>R</a:t>
              </a:r>
              <a:endParaRPr lang="en-US" dirty="0"/>
            </a:p>
          </p:txBody>
        </p:sp>
        <p:cxnSp>
          <p:nvCxnSpPr>
            <p:cNvPr id="54" name="Straight Connector 53"/>
            <p:cNvCxnSpPr/>
            <p:nvPr/>
          </p:nvCxnSpPr>
          <p:spPr>
            <a:xfrm rot="5400000">
              <a:off x="6191250" y="828675"/>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5" name="TextBox 54"/>
          <p:cNvSpPr txBox="1"/>
          <p:nvPr/>
        </p:nvSpPr>
        <p:spPr>
          <a:xfrm>
            <a:off x="3581400" y="3200400"/>
            <a:ext cx="2362200" cy="646331"/>
          </a:xfrm>
          <a:prstGeom prst="rect">
            <a:avLst/>
          </a:prstGeom>
          <a:noFill/>
        </p:spPr>
        <p:txBody>
          <a:bodyPr wrap="square" rtlCol="0">
            <a:spAutoFit/>
          </a:bodyPr>
          <a:lstStyle/>
          <a:p>
            <a:pPr algn="ctr"/>
            <a:r>
              <a:rPr lang="en-US" sz="1200" b="1" dirty="0" smtClean="0"/>
              <a:t>Urs-12</a:t>
            </a:r>
          </a:p>
          <a:p>
            <a:r>
              <a:rPr lang="en-US" sz="1200" dirty="0" smtClean="0"/>
              <a:t>R = O : 	</a:t>
            </a:r>
            <a:r>
              <a:rPr lang="el-GR" sz="1200" dirty="0" smtClean="0"/>
              <a:t>α</a:t>
            </a:r>
            <a:r>
              <a:rPr lang="en-US" sz="1200" dirty="0" smtClean="0"/>
              <a:t>-</a:t>
            </a:r>
            <a:r>
              <a:rPr lang="en-US" sz="1200" dirty="0" err="1" smtClean="0"/>
              <a:t>amyrinone</a:t>
            </a:r>
            <a:endParaRPr lang="en-US" sz="1200" dirty="0" smtClean="0"/>
          </a:p>
          <a:p>
            <a:r>
              <a:rPr lang="en-US" sz="1200" dirty="0" smtClean="0"/>
              <a:t>R = OH:	</a:t>
            </a:r>
            <a:r>
              <a:rPr lang="el-GR" sz="1200" dirty="0" smtClean="0"/>
              <a:t>α</a:t>
            </a:r>
            <a:r>
              <a:rPr lang="en-US" sz="1200" dirty="0" smtClean="0"/>
              <a:t>-</a:t>
            </a:r>
            <a:r>
              <a:rPr lang="en-US" sz="1200" dirty="0" err="1" smtClean="0"/>
              <a:t>amyrinol</a:t>
            </a:r>
            <a:endParaRPr lang="en-US" sz="1200" dirty="0" smtClean="0"/>
          </a:p>
        </p:txBody>
      </p:sp>
      <p:sp>
        <p:nvSpPr>
          <p:cNvPr id="58" name="Hexagon 57"/>
          <p:cNvSpPr/>
          <p:nvPr/>
        </p:nvSpPr>
        <p:spPr>
          <a:xfrm rot="5400000">
            <a:off x="6313551" y="1977187"/>
            <a:ext cx="612648" cy="609600"/>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5400000">
            <a:off x="6913626" y="1977187"/>
            <a:ext cx="612648" cy="609600"/>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5400000">
            <a:off x="7227951" y="1519987"/>
            <a:ext cx="612648" cy="609600"/>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5400000">
            <a:off x="7837551" y="1519987"/>
            <a:ext cx="612648" cy="609600"/>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5400000">
            <a:off x="8151876" y="1062787"/>
            <a:ext cx="612648" cy="609600"/>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Straight Connector 63"/>
          <p:cNvCxnSpPr>
            <a:stCxn id="62" idx="3"/>
          </p:cNvCxnSpPr>
          <p:nvPr/>
        </p:nvCxnSpPr>
        <p:spPr>
          <a:xfrm rot="16200000" flipV="1">
            <a:off x="8262938" y="866000"/>
            <a:ext cx="190500" cy="2000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10800000" flipV="1">
            <a:off x="8443913" y="866001"/>
            <a:ext cx="190500" cy="2000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6" name="Group 23"/>
          <p:cNvGrpSpPr/>
          <p:nvPr/>
        </p:nvGrpSpPr>
        <p:grpSpPr>
          <a:xfrm rot="10800000">
            <a:off x="6438899" y="2585263"/>
            <a:ext cx="376238" cy="200025"/>
            <a:chOff x="2819399" y="3424238"/>
            <a:chExt cx="376238" cy="200025"/>
          </a:xfrm>
        </p:grpSpPr>
        <p:cxnSp>
          <p:nvCxnSpPr>
            <p:cNvPr id="73" name="Straight Connector 72"/>
            <p:cNvCxnSpPr/>
            <p:nvPr/>
          </p:nvCxnSpPr>
          <p:spPr>
            <a:xfrm rot="16200000" flipV="1">
              <a:off x="2824162" y="3424237"/>
              <a:ext cx="190500" cy="2000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0800000" flipV="1">
              <a:off x="3005137" y="3424238"/>
              <a:ext cx="190500" cy="2000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p:cNvCxnSpPr/>
          <p:nvPr/>
        </p:nvCxnSpPr>
        <p:spPr>
          <a:xfrm rot="5400000">
            <a:off x="6810375" y="2017153"/>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5400000">
            <a:off x="7729215" y="2100013"/>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5400000">
            <a:off x="7424415" y="2023813"/>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8350035" y="1561003"/>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0800000" flipV="1">
            <a:off x="6124575" y="2442913"/>
            <a:ext cx="190500" cy="2000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5895975" y="2547163"/>
            <a:ext cx="381000" cy="369332"/>
          </a:xfrm>
          <a:prstGeom prst="rect">
            <a:avLst/>
          </a:prstGeom>
          <a:noFill/>
        </p:spPr>
        <p:txBody>
          <a:bodyPr wrap="square" rtlCol="0">
            <a:spAutoFit/>
          </a:bodyPr>
          <a:lstStyle/>
          <a:p>
            <a:r>
              <a:rPr lang="en-US" dirty="0" smtClean="0"/>
              <a:t>R</a:t>
            </a:r>
            <a:endParaRPr lang="en-US" dirty="0"/>
          </a:p>
        </p:txBody>
      </p:sp>
      <p:cxnSp>
        <p:nvCxnSpPr>
          <p:cNvPr id="75" name="Straight Connector 74"/>
          <p:cNvCxnSpPr/>
          <p:nvPr/>
        </p:nvCxnSpPr>
        <p:spPr>
          <a:xfrm rot="5400000">
            <a:off x="8096250" y="1361301"/>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6400800" y="2847201"/>
            <a:ext cx="2590800" cy="1569660"/>
          </a:xfrm>
          <a:prstGeom prst="rect">
            <a:avLst/>
          </a:prstGeom>
          <a:noFill/>
        </p:spPr>
        <p:txBody>
          <a:bodyPr wrap="square" rtlCol="0">
            <a:spAutoFit/>
          </a:bodyPr>
          <a:lstStyle/>
          <a:p>
            <a:pPr algn="ctr"/>
            <a:r>
              <a:rPr lang="en-US" sz="1200" b="1" dirty="0" smtClean="0"/>
              <a:t>Olean-18 (</a:t>
            </a:r>
            <a:r>
              <a:rPr lang="en-US" sz="1200" b="1" dirty="0" err="1" smtClean="0"/>
              <a:t>germanic</a:t>
            </a:r>
            <a:r>
              <a:rPr lang="en-US" sz="1200" b="1" dirty="0" smtClean="0"/>
              <a:t>-)</a:t>
            </a:r>
          </a:p>
          <a:p>
            <a:r>
              <a:rPr lang="en-US" sz="1200" dirty="0" smtClean="0"/>
              <a:t>R = O : 	</a:t>
            </a:r>
            <a:r>
              <a:rPr lang="en-US" sz="1200" dirty="0" err="1" smtClean="0"/>
              <a:t>germanicone</a:t>
            </a:r>
            <a:endParaRPr lang="en-US" sz="1200" dirty="0" smtClean="0"/>
          </a:p>
          <a:p>
            <a:r>
              <a:rPr lang="en-US" sz="1200" dirty="0" smtClean="0"/>
              <a:t>R = OH:	</a:t>
            </a:r>
            <a:r>
              <a:rPr lang="en-US" sz="1200" dirty="0" err="1" smtClean="0"/>
              <a:t>germanicol</a:t>
            </a:r>
            <a:endParaRPr lang="en-US" sz="1200" dirty="0" smtClean="0"/>
          </a:p>
          <a:p>
            <a:r>
              <a:rPr lang="en-US" sz="1200" dirty="0" smtClean="0"/>
              <a:t>R = C</a:t>
            </a:r>
            <a:r>
              <a:rPr lang="en-US" sz="1200" baseline="-25000" dirty="0" smtClean="0"/>
              <a:t>2</a:t>
            </a:r>
            <a:r>
              <a:rPr lang="en-US" sz="1200" dirty="0" smtClean="0"/>
              <a:t>H</a:t>
            </a:r>
            <a:r>
              <a:rPr lang="en-US" sz="1200" baseline="-25000" dirty="0" smtClean="0"/>
              <a:t>3</a:t>
            </a:r>
            <a:r>
              <a:rPr lang="en-US" sz="1200" dirty="0" smtClean="0"/>
              <a:t>O</a:t>
            </a:r>
            <a:r>
              <a:rPr lang="en-US" sz="1200" baseline="-25000" dirty="0" smtClean="0"/>
              <a:t>2</a:t>
            </a:r>
            <a:r>
              <a:rPr lang="en-US" sz="1200" dirty="0" smtClean="0"/>
              <a:t>: 	</a:t>
            </a:r>
            <a:r>
              <a:rPr lang="en-US" sz="1200" dirty="0" err="1" smtClean="0"/>
              <a:t>germanicyl</a:t>
            </a:r>
            <a:r>
              <a:rPr lang="en-US" sz="1200" dirty="0" smtClean="0"/>
              <a:t> acetate</a:t>
            </a:r>
          </a:p>
          <a:p>
            <a:r>
              <a:rPr lang="en-US" sz="1200" dirty="0" smtClean="0"/>
              <a:t>R = C</a:t>
            </a:r>
            <a:r>
              <a:rPr lang="en-US" sz="1200" baseline="-25000" dirty="0" smtClean="0"/>
              <a:t>3</a:t>
            </a:r>
            <a:r>
              <a:rPr lang="en-US" sz="1200" dirty="0" smtClean="0"/>
              <a:t>H</a:t>
            </a:r>
            <a:r>
              <a:rPr lang="en-US" sz="1200" baseline="-25000" dirty="0" smtClean="0"/>
              <a:t>5</a:t>
            </a:r>
            <a:r>
              <a:rPr lang="en-US" sz="1200" dirty="0" smtClean="0"/>
              <a:t>O</a:t>
            </a:r>
            <a:r>
              <a:rPr lang="en-US" sz="1200" baseline="-25000" dirty="0" smtClean="0"/>
              <a:t>2</a:t>
            </a:r>
            <a:r>
              <a:rPr lang="en-US" sz="1200" dirty="0" smtClean="0"/>
              <a:t>: 	</a:t>
            </a:r>
            <a:r>
              <a:rPr lang="en-US" sz="1200" dirty="0" err="1" smtClean="0"/>
              <a:t>germanicyl</a:t>
            </a:r>
            <a:r>
              <a:rPr lang="en-US" sz="1200" dirty="0" smtClean="0"/>
              <a:t> propionate</a:t>
            </a:r>
          </a:p>
          <a:p>
            <a:r>
              <a:rPr lang="en-US" sz="1200" dirty="0" smtClean="0"/>
              <a:t>R = C</a:t>
            </a:r>
            <a:r>
              <a:rPr lang="en-US" sz="1200" baseline="-25000" dirty="0" smtClean="0"/>
              <a:t>4</a:t>
            </a:r>
            <a:r>
              <a:rPr lang="en-US" sz="1200" dirty="0" smtClean="0"/>
              <a:t>H</a:t>
            </a:r>
            <a:r>
              <a:rPr lang="en-US" sz="1200" baseline="-25000" dirty="0" smtClean="0"/>
              <a:t>7</a:t>
            </a:r>
            <a:r>
              <a:rPr lang="en-US" sz="1200" dirty="0" smtClean="0"/>
              <a:t>O</a:t>
            </a:r>
            <a:r>
              <a:rPr lang="en-US" sz="1200" baseline="-25000" dirty="0" smtClean="0"/>
              <a:t>2</a:t>
            </a:r>
            <a:r>
              <a:rPr lang="en-US" sz="1200" dirty="0" smtClean="0"/>
              <a:t>: 	</a:t>
            </a:r>
            <a:r>
              <a:rPr lang="en-US" sz="1200" dirty="0" err="1" smtClean="0"/>
              <a:t>germanicyl</a:t>
            </a:r>
            <a:r>
              <a:rPr lang="en-US" sz="1200" dirty="0" smtClean="0"/>
              <a:t> </a:t>
            </a:r>
            <a:r>
              <a:rPr lang="en-US" sz="1200" dirty="0" err="1" smtClean="0"/>
              <a:t>butanoate</a:t>
            </a:r>
            <a:endParaRPr lang="en-US" sz="1200" dirty="0" smtClean="0"/>
          </a:p>
          <a:p>
            <a:r>
              <a:rPr lang="en-US" sz="1200" dirty="0" smtClean="0"/>
              <a:t>R = C</a:t>
            </a:r>
            <a:r>
              <a:rPr lang="en-US" sz="1200" baseline="-25000" dirty="0" smtClean="0"/>
              <a:t>5</a:t>
            </a:r>
            <a:r>
              <a:rPr lang="en-US" sz="1200" dirty="0" smtClean="0"/>
              <a:t>H</a:t>
            </a:r>
            <a:r>
              <a:rPr lang="en-US" sz="1200" baseline="-25000" dirty="0" smtClean="0"/>
              <a:t>9</a:t>
            </a:r>
            <a:r>
              <a:rPr lang="en-US" sz="1200" dirty="0" smtClean="0"/>
              <a:t>O</a:t>
            </a:r>
            <a:r>
              <a:rPr lang="en-US" sz="1200" baseline="-25000" dirty="0" smtClean="0"/>
              <a:t>2</a:t>
            </a:r>
            <a:r>
              <a:rPr lang="en-US" sz="1200" dirty="0" smtClean="0"/>
              <a:t>: 	</a:t>
            </a:r>
            <a:r>
              <a:rPr lang="en-US" sz="1200" dirty="0" err="1" smtClean="0"/>
              <a:t>germanicyl</a:t>
            </a:r>
            <a:r>
              <a:rPr lang="en-US" sz="1200" dirty="0" smtClean="0"/>
              <a:t> </a:t>
            </a:r>
            <a:r>
              <a:rPr lang="en-US" sz="1200" dirty="0" err="1" smtClean="0"/>
              <a:t>pentanoate</a:t>
            </a:r>
            <a:endParaRPr lang="en-US" sz="1200" dirty="0" smtClean="0"/>
          </a:p>
          <a:p>
            <a:r>
              <a:rPr lang="en-US" sz="1200" dirty="0" smtClean="0"/>
              <a:t>R = C</a:t>
            </a:r>
            <a:r>
              <a:rPr lang="en-US" sz="1200" baseline="-25000" dirty="0" smtClean="0"/>
              <a:t>6</a:t>
            </a:r>
            <a:r>
              <a:rPr lang="en-US" sz="1200" dirty="0" smtClean="0"/>
              <a:t>H</a:t>
            </a:r>
            <a:r>
              <a:rPr lang="en-US" sz="1200" baseline="-25000" dirty="0" smtClean="0"/>
              <a:t>11</a:t>
            </a:r>
            <a:r>
              <a:rPr lang="en-US" sz="1200" dirty="0" smtClean="0"/>
              <a:t>O</a:t>
            </a:r>
            <a:r>
              <a:rPr lang="en-US" sz="1200" baseline="-25000" dirty="0" smtClean="0"/>
              <a:t>2</a:t>
            </a:r>
            <a:r>
              <a:rPr lang="en-US" sz="1200" dirty="0" smtClean="0"/>
              <a:t>: 	</a:t>
            </a:r>
            <a:r>
              <a:rPr lang="en-US" sz="1200" dirty="0" err="1" smtClean="0"/>
              <a:t>germanicyl</a:t>
            </a:r>
            <a:r>
              <a:rPr lang="en-US" sz="1200" dirty="0" smtClean="0"/>
              <a:t> </a:t>
            </a:r>
            <a:r>
              <a:rPr lang="en-US" sz="1200" dirty="0" err="1" smtClean="0"/>
              <a:t>hexanoate</a:t>
            </a:r>
            <a:endParaRPr lang="en-US" sz="1200" dirty="0" smtClean="0"/>
          </a:p>
        </p:txBody>
      </p:sp>
      <p:sp>
        <p:nvSpPr>
          <p:cNvPr id="78" name="Hexagon 77"/>
          <p:cNvSpPr/>
          <p:nvPr/>
        </p:nvSpPr>
        <p:spPr>
          <a:xfrm rot="5400000">
            <a:off x="1027176" y="5025187"/>
            <a:ext cx="612648" cy="609600"/>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Hexagon 78"/>
          <p:cNvSpPr/>
          <p:nvPr/>
        </p:nvSpPr>
        <p:spPr>
          <a:xfrm rot="5400000">
            <a:off x="1627251" y="5025187"/>
            <a:ext cx="612648" cy="609600"/>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Hexagon 79"/>
          <p:cNvSpPr/>
          <p:nvPr/>
        </p:nvSpPr>
        <p:spPr>
          <a:xfrm rot="5400000">
            <a:off x="1941576" y="4567987"/>
            <a:ext cx="612648" cy="609600"/>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Hexagon 80"/>
          <p:cNvSpPr/>
          <p:nvPr/>
        </p:nvSpPr>
        <p:spPr>
          <a:xfrm rot="5400000">
            <a:off x="2551176" y="4567987"/>
            <a:ext cx="612648" cy="609600"/>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Hexagon 81"/>
          <p:cNvSpPr/>
          <p:nvPr/>
        </p:nvSpPr>
        <p:spPr>
          <a:xfrm rot="5400000">
            <a:off x="2865501" y="4110787"/>
            <a:ext cx="612648" cy="609600"/>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4" name="Straight Connector 83"/>
          <p:cNvCxnSpPr>
            <a:stCxn id="82" idx="3"/>
          </p:cNvCxnSpPr>
          <p:nvPr/>
        </p:nvCxnSpPr>
        <p:spPr>
          <a:xfrm rot="16200000" flipV="1">
            <a:off x="2976563" y="3914000"/>
            <a:ext cx="190500" cy="2000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0800000" flipV="1">
            <a:off x="3157538" y="3914001"/>
            <a:ext cx="190500" cy="2000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5400000">
            <a:off x="1524000" y="5598553"/>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2442840" y="5148013"/>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1833240" y="5148013"/>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5400000">
            <a:off x="2447925" y="4580751"/>
            <a:ext cx="228600" cy="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rot="10800000" flipV="1">
            <a:off x="838199" y="5462338"/>
            <a:ext cx="190500" cy="2000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rot="10800000" flipV="1">
            <a:off x="876300" y="5504676"/>
            <a:ext cx="190500" cy="2000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09600" y="5561826"/>
            <a:ext cx="381000" cy="369332"/>
          </a:xfrm>
          <a:prstGeom prst="rect">
            <a:avLst/>
          </a:prstGeom>
          <a:noFill/>
        </p:spPr>
        <p:txBody>
          <a:bodyPr wrap="square" rtlCol="0">
            <a:spAutoFit/>
          </a:bodyPr>
          <a:lstStyle/>
          <a:p>
            <a:r>
              <a:rPr lang="en-US" dirty="0" smtClean="0"/>
              <a:t>O</a:t>
            </a:r>
            <a:endParaRPr lang="en-US" dirty="0"/>
          </a:p>
        </p:txBody>
      </p:sp>
      <p:cxnSp>
        <p:nvCxnSpPr>
          <p:cNvPr id="97" name="Straight Connector 96"/>
          <p:cNvCxnSpPr/>
          <p:nvPr/>
        </p:nvCxnSpPr>
        <p:spPr>
          <a:xfrm rot="5400000">
            <a:off x="1228725" y="5741428"/>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1447800" y="5895201"/>
            <a:ext cx="2362200" cy="276999"/>
          </a:xfrm>
          <a:prstGeom prst="rect">
            <a:avLst/>
          </a:prstGeom>
          <a:noFill/>
        </p:spPr>
        <p:txBody>
          <a:bodyPr wrap="square" rtlCol="0">
            <a:spAutoFit/>
          </a:bodyPr>
          <a:lstStyle/>
          <a:p>
            <a:pPr algn="ctr"/>
            <a:r>
              <a:rPr lang="en-US" sz="1200" b="1" dirty="0" smtClean="0"/>
              <a:t>Friedelan-3-one</a:t>
            </a:r>
          </a:p>
        </p:txBody>
      </p:sp>
      <p:sp>
        <p:nvSpPr>
          <p:cNvPr id="77" name="Rectangle 2"/>
          <p:cNvSpPr txBox="1">
            <a:spLocks noChangeArrowheads="1"/>
          </p:cNvSpPr>
          <p:nvPr/>
        </p:nvSpPr>
        <p:spPr>
          <a:xfrm>
            <a:off x="609600" y="914400"/>
            <a:ext cx="6553200" cy="4572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altLang="zh-CN" sz="2000" b="1" dirty="0" smtClean="0">
                <a:latin typeface="Times New Roman" pitchFamily="18" charset="0"/>
                <a:ea typeface="SimSun" pitchFamily="2" charset="-122"/>
                <a:cs typeface="Times New Roman" pitchFamily="18" charset="0"/>
              </a:rPr>
              <a:t>2. Common biomarkers to trace source</a:t>
            </a:r>
            <a:endParaRPr lang="en-US" altLang="zh-CN" sz="2000" b="1" dirty="0">
              <a:latin typeface="Times New Roman" pitchFamily="18" charset="0"/>
              <a:ea typeface="SimSun" pitchFamily="2" charset="-122"/>
              <a:cs typeface="Times New Roman" pitchFamily="18" charset="0"/>
            </a:endParaRPr>
          </a:p>
        </p:txBody>
      </p:sp>
      <p:grpSp>
        <p:nvGrpSpPr>
          <p:cNvPr id="83" name="Group 838"/>
          <p:cNvGrpSpPr>
            <a:grpSpLocks/>
          </p:cNvGrpSpPr>
          <p:nvPr/>
        </p:nvGrpSpPr>
        <p:grpSpPr bwMode="auto">
          <a:xfrm>
            <a:off x="3563845" y="4022145"/>
            <a:ext cx="2702109" cy="1909013"/>
            <a:chOff x="3938" y="921"/>
            <a:chExt cx="1036" cy="762"/>
          </a:xfrm>
        </p:grpSpPr>
        <p:sp>
          <p:nvSpPr>
            <p:cNvPr id="86" name="Freeform 688"/>
            <p:cNvSpPr>
              <a:spLocks/>
            </p:cNvSpPr>
            <p:nvPr/>
          </p:nvSpPr>
          <p:spPr bwMode="auto">
            <a:xfrm>
              <a:off x="4870" y="921"/>
              <a:ext cx="92" cy="91"/>
            </a:xfrm>
            <a:custGeom>
              <a:avLst/>
              <a:gdLst>
                <a:gd name="T0" fmla="*/ 150 w 183"/>
                <a:gd name="T1" fmla="*/ 0 h 184"/>
                <a:gd name="T2" fmla="*/ 183 w 183"/>
                <a:gd name="T3" fmla="*/ 35 h 184"/>
                <a:gd name="T4" fmla="*/ 8 w 183"/>
                <a:gd name="T5" fmla="*/ 184 h 184"/>
                <a:gd name="T6" fmla="*/ 1 w 183"/>
                <a:gd name="T7" fmla="*/ 184 h 184"/>
                <a:gd name="T8" fmla="*/ 0 w 183"/>
                <a:gd name="T9" fmla="*/ 177 h 184"/>
                <a:gd name="T10" fmla="*/ 150 w 183"/>
                <a:gd name="T11" fmla="*/ 0 h 184"/>
              </a:gdLst>
              <a:ahLst/>
              <a:cxnLst>
                <a:cxn ang="0">
                  <a:pos x="T0" y="T1"/>
                </a:cxn>
                <a:cxn ang="0">
                  <a:pos x="T2" y="T3"/>
                </a:cxn>
                <a:cxn ang="0">
                  <a:pos x="T4" y="T5"/>
                </a:cxn>
                <a:cxn ang="0">
                  <a:pos x="T6" y="T7"/>
                </a:cxn>
                <a:cxn ang="0">
                  <a:pos x="T8" y="T9"/>
                </a:cxn>
                <a:cxn ang="0">
                  <a:pos x="T10" y="T11"/>
                </a:cxn>
              </a:cxnLst>
              <a:rect l="0" t="0" r="r" b="b"/>
              <a:pathLst>
                <a:path w="183" h="184">
                  <a:moveTo>
                    <a:pt x="150" y="0"/>
                  </a:moveTo>
                  <a:lnTo>
                    <a:pt x="183" y="35"/>
                  </a:lnTo>
                  <a:lnTo>
                    <a:pt x="8" y="184"/>
                  </a:lnTo>
                  <a:lnTo>
                    <a:pt x="1" y="184"/>
                  </a:lnTo>
                  <a:lnTo>
                    <a:pt x="0" y="177"/>
                  </a:lnTo>
                  <a:lnTo>
                    <a:pt x="15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 name="Line 659"/>
            <p:cNvSpPr>
              <a:spLocks noChangeShapeType="1"/>
            </p:cNvSpPr>
            <p:nvPr/>
          </p:nvSpPr>
          <p:spPr bwMode="auto">
            <a:xfrm flipV="1">
              <a:off x="4363" y="1418"/>
              <a:ext cx="1" cy="11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 name="Line 660"/>
            <p:cNvSpPr>
              <a:spLocks noChangeShapeType="1"/>
            </p:cNvSpPr>
            <p:nvPr/>
          </p:nvSpPr>
          <p:spPr bwMode="auto">
            <a:xfrm flipH="1" flipV="1">
              <a:off x="4364" y="1535"/>
              <a:ext cx="101" cy="5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 name="Line 661"/>
            <p:cNvSpPr>
              <a:spLocks noChangeShapeType="1"/>
            </p:cNvSpPr>
            <p:nvPr/>
          </p:nvSpPr>
          <p:spPr bwMode="auto">
            <a:xfrm flipH="1">
              <a:off x="4465" y="1534"/>
              <a:ext cx="101" cy="5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 name="Line 662"/>
            <p:cNvSpPr>
              <a:spLocks noChangeShapeType="1"/>
            </p:cNvSpPr>
            <p:nvPr/>
          </p:nvSpPr>
          <p:spPr bwMode="auto">
            <a:xfrm>
              <a:off x="4566" y="1418"/>
              <a:ext cx="1" cy="11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 name="Line 663"/>
            <p:cNvSpPr>
              <a:spLocks noChangeShapeType="1"/>
            </p:cNvSpPr>
            <p:nvPr/>
          </p:nvSpPr>
          <p:spPr bwMode="auto">
            <a:xfrm flipH="1" flipV="1">
              <a:off x="4465" y="1359"/>
              <a:ext cx="99" cy="5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 name="Line 664"/>
            <p:cNvSpPr>
              <a:spLocks noChangeShapeType="1"/>
            </p:cNvSpPr>
            <p:nvPr/>
          </p:nvSpPr>
          <p:spPr bwMode="auto">
            <a:xfrm flipH="1">
              <a:off x="4365" y="1359"/>
              <a:ext cx="99" cy="5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 name="Line 665"/>
            <p:cNvSpPr>
              <a:spLocks noChangeShapeType="1"/>
            </p:cNvSpPr>
            <p:nvPr/>
          </p:nvSpPr>
          <p:spPr bwMode="auto">
            <a:xfrm flipH="1">
              <a:off x="4569" y="1359"/>
              <a:ext cx="98" cy="5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 name="Line 666"/>
            <p:cNvSpPr>
              <a:spLocks noChangeShapeType="1"/>
            </p:cNvSpPr>
            <p:nvPr/>
          </p:nvSpPr>
          <p:spPr bwMode="auto">
            <a:xfrm>
              <a:off x="4668" y="1241"/>
              <a:ext cx="1" cy="11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 name="Line 667"/>
            <p:cNvSpPr>
              <a:spLocks noChangeShapeType="1"/>
            </p:cNvSpPr>
            <p:nvPr/>
          </p:nvSpPr>
          <p:spPr bwMode="auto">
            <a:xfrm>
              <a:off x="4566" y="1182"/>
              <a:ext cx="102" cy="5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 name="Line 668"/>
            <p:cNvSpPr>
              <a:spLocks noChangeShapeType="1"/>
            </p:cNvSpPr>
            <p:nvPr/>
          </p:nvSpPr>
          <p:spPr bwMode="auto">
            <a:xfrm flipV="1">
              <a:off x="4465" y="1182"/>
              <a:ext cx="101" cy="5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 name="Line 669"/>
            <p:cNvSpPr>
              <a:spLocks noChangeShapeType="1"/>
            </p:cNvSpPr>
            <p:nvPr/>
          </p:nvSpPr>
          <p:spPr bwMode="auto">
            <a:xfrm flipV="1">
              <a:off x="4465" y="1241"/>
              <a:ext cx="1" cy="11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 name="Line 670"/>
            <p:cNvSpPr>
              <a:spLocks noChangeShapeType="1"/>
            </p:cNvSpPr>
            <p:nvPr/>
          </p:nvSpPr>
          <p:spPr bwMode="auto">
            <a:xfrm flipH="1" flipV="1">
              <a:off x="4261" y="1358"/>
              <a:ext cx="99" cy="5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 name="Line 671"/>
            <p:cNvSpPr>
              <a:spLocks noChangeShapeType="1"/>
            </p:cNvSpPr>
            <p:nvPr/>
          </p:nvSpPr>
          <p:spPr bwMode="auto">
            <a:xfrm flipV="1">
              <a:off x="4159" y="1358"/>
              <a:ext cx="102" cy="5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 name="Line 672"/>
            <p:cNvSpPr>
              <a:spLocks noChangeShapeType="1"/>
            </p:cNvSpPr>
            <p:nvPr/>
          </p:nvSpPr>
          <p:spPr bwMode="auto">
            <a:xfrm flipV="1">
              <a:off x="4159" y="1417"/>
              <a:ext cx="1" cy="11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 name="Line 673"/>
            <p:cNvSpPr>
              <a:spLocks noChangeShapeType="1"/>
            </p:cNvSpPr>
            <p:nvPr/>
          </p:nvSpPr>
          <p:spPr bwMode="auto">
            <a:xfrm flipH="1" flipV="1">
              <a:off x="4161" y="1535"/>
              <a:ext cx="100" cy="5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 name="Line 674"/>
            <p:cNvSpPr>
              <a:spLocks noChangeShapeType="1"/>
            </p:cNvSpPr>
            <p:nvPr/>
          </p:nvSpPr>
          <p:spPr bwMode="auto">
            <a:xfrm flipH="1">
              <a:off x="4261" y="1535"/>
              <a:ext cx="101" cy="5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 name="Line 675"/>
            <p:cNvSpPr>
              <a:spLocks noChangeShapeType="1"/>
            </p:cNvSpPr>
            <p:nvPr/>
          </p:nvSpPr>
          <p:spPr bwMode="auto">
            <a:xfrm flipV="1">
              <a:off x="4668" y="1241"/>
              <a:ext cx="1" cy="11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 name="Line 676"/>
            <p:cNvSpPr>
              <a:spLocks noChangeShapeType="1"/>
            </p:cNvSpPr>
            <p:nvPr/>
          </p:nvSpPr>
          <p:spPr bwMode="auto">
            <a:xfrm flipH="1" flipV="1">
              <a:off x="4669" y="1359"/>
              <a:ext cx="101" cy="5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4" name="Line 677"/>
            <p:cNvSpPr>
              <a:spLocks noChangeShapeType="1"/>
            </p:cNvSpPr>
            <p:nvPr/>
          </p:nvSpPr>
          <p:spPr bwMode="auto">
            <a:xfrm flipH="1" flipV="1">
              <a:off x="4682" y="1350"/>
              <a:ext cx="88" cy="5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 name="Line 678"/>
            <p:cNvSpPr>
              <a:spLocks noChangeShapeType="1"/>
            </p:cNvSpPr>
            <p:nvPr/>
          </p:nvSpPr>
          <p:spPr bwMode="auto">
            <a:xfrm flipH="1">
              <a:off x="4770" y="1358"/>
              <a:ext cx="102" cy="5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6" name="Line 679"/>
            <p:cNvSpPr>
              <a:spLocks noChangeShapeType="1"/>
            </p:cNvSpPr>
            <p:nvPr/>
          </p:nvSpPr>
          <p:spPr bwMode="auto">
            <a:xfrm>
              <a:off x="4872" y="1241"/>
              <a:ext cx="1" cy="11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 name="Line 680"/>
            <p:cNvSpPr>
              <a:spLocks noChangeShapeType="1"/>
            </p:cNvSpPr>
            <p:nvPr/>
          </p:nvSpPr>
          <p:spPr bwMode="auto">
            <a:xfrm flipH="1" flipV="1">
              <a:off x="4771" y="1183"/>
              <a:ext cx="98" cy="5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 name="Line 681"/>
            <p:cNvSpPr>
              <a:spLocks noChangeShapeType="1"/>
            </p:cNvSpPr>
            <p:nvPr/>
          </p:nvSpPr>
          <p:spPr bwMode="auto">
            <a:xfrm flipH="1">
              <a:off x="4670" y="1183"/>
              <a:ext cx="98" cy="5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 name="Line 682"/>
            <p:cNvSpPr>
              <a:spLocks noChangeShapeType="1"/>
            </p:cNvSpPr>
            <p:nvPr/>
          </p:nvSpPr>
          <p:spPr bwMode="auto">
            <a:xfrm flipH="1">
              <a:off x="4873" y="1182"/>
              <a:ext cx="100" cy="5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 name="Line 683"/>
            <p:cNvSpPr>
              <a:spLocks noChangeShapeType="1"/>
            </p:cNvSpPr>
            <p:nvPr/>
          </p:nvSpPr>
          <p:spPr bwMode="auto">
            <a:xfrm>
              <a:off x="4973" y="1065"/>
              <a:ext cx="1" cy="11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 name="Line 684"/>
            <p:cNvSpPr>
              <a:spLocks noChangeShapeType="1"/>
            </p:cNvSpPr>
            <p:nvPr/>
          </p:nvSpPr>
          <p:spPr bwMode="auto">
            <a:xfrm>
              <a:off x="4873" y="1007"/>
              <a:ext cx="100" cy="5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 name="Line 685"/>
            <p:cNvSpPr>
              <a:spLocks noChangeShapeType="1"/>
            </p:cNvSpPr>
            <p:nvPr/>
          </p:nvSpPr>
          <p:spPr bwMode="auto">
            <a:xfrm flipV="1">
              <a:off x="4770" y="1007"/>
              <a:ext cx="100" cy="5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 name="Line 686"/>
            <p:cNvSpPr>
              <a:spLocks noChangeShapeType="1"/>
            </p:cNvSpPr>
            <p:nvPr/>
          </p:nvSpPr>
          <p:spPr bwMode="auto">
            <a:xfrm flipV="1">
              <a:off x="4770" y="1065"/>
              <a:ext cx="1" cy="11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 name="Line 689"/>
            <p:cNvSpPr>
              <a:spLocks noChangeShapeType="1"/>
            </p:cNvSpPr>
            <p:nvPr/>
          </p:nvSpPr>
          <p:spPr bwMode="auto">
            <a:xfrm>
              <a:off x="4870" y="1122"/>
              <a:ext cx="1" cy="1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 name="Freeform 690"/>
            <p:cNvSpPr>
              <a:spLocks/>
            </p:cNvSpPr>
            <p:nvPr/>
          </p:nvSpPr>
          <p:spPr bwMode="auto">
            <a:xfrm>
              <a:off x="4858" y="1122"/>
              <a:ext cx="24" cy="117"/>
            </a:xfrm>
            <a:custGeom>
              <a:avLst/>
              <a:gdLst>
                <a:gd name="T0" fmla="*/ 0 w 47"/>
                <a:gd name="T1" fmla="*/ 0 h 235"/>
                <a:gd name="T2" fmla="*/ 47 w 47"/>
                <a:gd name="T3" fmla="*/ 0 h 235"/>
                <a:gd name="T4" fmla="*/ 26 w 47"/>
                <a:gd name="T5" fmla="*/ 227 h 235"/>
                <a:gd name="T6" fmla="*/ 23 w 47"/>
                <a:gd name="T7" fmla="*/ 235 h 235"/>
                <a:gd name="T8" fmla="*/ 19 w 47"/>
                <a:gd name="T9" fmla="*/ 227 h 235"/>
                <a:gd name="T10" fmla="*/ 0 w 47"/>
                <a:gd name="T11" fmla="*/ 0 h 235"/>
              </a:gdLst>
              <a:ahLst/>
              <a:cxnLst>
                <a:cxn ang="0">
                  <a:pos x="T0" y="T1"/>
                </a:cxn>
                <a:cxn ang="0">
                  <a:pos x="T2" y="T3"/>
                </a:cxn>
                <a:cxn ang="0">
                  <a:pos x="T4" y="T5"/>
                </a:cxn>
                <a:cxn ang="0">
                  <a:pos x="T6" y="T7"/>
                </a:cxn>
                <a:cxn ang="0">
                  <a:pos x="T8" y="T9"/>
                </a:cxn>
                <a:cxn ang="0">
                  <a:pos x="T10" y="T11"/>
                </a:cxn>
              </a:cxnLst>
              <a:rect l="0" t="0" r="r" b="b"/>
              <a:pathLst>
                <a:path w="47" h="235">
                  <a:moveTo>
                    <a:pt x="0" y="0"/>
                  </a:moveTo>
                  <a:lnTo>
                    <a:pt x="47" y="0"/>
                  </a:lnTo>
                  <a:lnTo>
                    <a:pt x="26" y="227"/>
                  </a:lnTo>
                  <a:lnTo>
                    <a:pt x="23" y="235"/>
                  </a:lnTo>
                  <a:lnTo>
                    <a:pt x="19" y="22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 name="Line 691"/>
            <p:cNvSpPr>
              <a:spLocks noChangeShapeType="1"/>
            </p:cNvSpPr>
            <p:nvPr/>
          </p:nvSpPr>
          <p:spPr bwMode="auto">
            <a:xfrm>
              <a:off x="4565" y="1299"/>
              <a:ext cx="1" cy="11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7" name="Freeform 692"/>
            <p:cNvSpPr>
              <a:spLocks/>
            </p:cNvSpPr>
            <p:nvPr/>
          </p:nvSpPr>
          <p:spPr bwMode="auto">
            <a:xfrm>
              <a:off x="4553" y="1298"/>
              <a:ext cx="24" cy="117"/>
            </a:xfrm>
            <a:custGeom>
              <a:avLst/>
              <a:gdLst>
                <a:gd name="T0" fmla="*/ 0 w 47"/>
                <a:gd name="T1" fmla="*/ 0 h 234"/>
                <a:gd name="T2" fmla="*/ 47 w 47"/>
                <a:gd name="T3" fmla="*/ 0 h 234"/>
                <a:gd name="T4" fmla="*/ 28 w 47"/>
                <a:gd name="T5" fmla="*/ 226 h 234"/>
                <a:gd name="T6" fmla="*/ 24 w 47"/>
                <a:gd name="T7" fmla="*/ 234 h 234"/>
                <a:gd name="T8" fmla="*/ 19 w 47"/>
                <a:gd name="T9" fmla="*/ 226 h 234"/>
                <a:gd name="T10" fmla="*/ 0 w 47"/>
                <a:gd name="T11" fmla="*/ 0 h 234"/>
              </a:gdLst>
              <a:ahLst/>
              <a:cxnLst>
                <a:cxn ang="0">
                  <a:pos x="T0" y="T1"/>
                </a:cxn>
                <a:cxn ang="0">
                  <a:pos x="T2" y="T3"/>
                </a:cxn>
                <a:cxn ang="0">
                  <a:pos x="T4" y="T5"/>
                </a:cxn>
                <a:cxn ang="0">
                  <a:pos x="T6" y="T7"/>
                </a:cxn>
                <a:cxn ang="0">
                  <a:pos x="T8" y="T9"/>
                </a:cxn>
                <a:cxn ang="0">
                  <a:pos x="T10" y="T11"/>
                </a:cxn>
              </a:cxnLst>
              <a:rect l="0" t="0" r="r" b="b"/>
              <a:pathLst>
                <a:path w="47" h="234">
                  <a:moveTo>
                    <a:pt x="0" y="0"/>
                  </a:moveTo>
                  <a:lnTo>
                    <a:pt x="47" y="0"/>
                  </a:lnTo>
                  <a:lnTo>
                    <a:pt x="28" y="226"/>
                  </a:lnTo>
                  <a:lnTo>
                    <a:pt x="24" y="234"/>
                  </a:lnTo>
                  <a:lnTo>
                    <a:pt x="19" y="22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 name="Line 693"/>
            <p:cNvSpPr>
              <a:spLocks noChangeShapeType="1"/>
            </p:cNvSpPr>
            <p:nvPr/>
          </p:nvSpPr>
          <p:spPr bwMode="auto">
            <a:xfrm>
              <a:off x="4361" y="1299"/>
              <a:ext cx="1" cy="11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 name="Freeform 694"/>
            <p:cNvSpPr>
              <a:spLocks/>
            </p:cNvSpPr>
            <p:nvPr/>
          </p:nvSpPr>
          <p:spPr bwMode="auto">
            <a:xfrm>
              <a:off x="4350" y="1298"/>
              <a:ext cx="23" cy="117"/>
            </a:xfrm>
            <a:custGeom>
              <a:avLst/>
              <a:gdLst>
                <a:gd name="T0" fmla="*/ 0 w 47"/>
                <a:gd name="T1" fmla="*/ 0 h 234"/>
                <a:gd name="T2" fmla="*/ 47 w 47"/>
                <a:gd name="T3" fmla="*/ 0 h 234"/>
                <a:gd name="T4" fmla="*/ 28 w 47"/>
                <a:gd name="T5" fmla="*/ 226 h 234"/>
                <a:gd name="T6" fmla="*/ 24 w 47"/>
                <a:gd name="T7" fmla="*/ 234 h 234"/>
                <a:gd name="T8" fmla="*/ 19 w 47"/>
                <a:gd name="T9" fmla="*/ 226 h 234"/>
                <a:gd name="T10" fmla="*/ 0 w 47"/>
                <a:gd name="T11" fmla="*/ 0 h 234"/>
              </a:gdLst>
              <a:ahLst/>
              <a:cxnLst>
                <a:cxn ang="0">
                  <a:pos x="T0" y="T1"/>
                </a:cxn>
                <a:cxn ang="0">
                  <a:pos x="T2" y="T3"/>
                </a:cxn>
                <a:cxn ang="0">
                  <a:pos x="T4" y="T5"/>
                </a:cxn>
                <a:cxn ang="0">
                  <a:pos x="T6" y="T7"/>
                </a:cxn>
                <a:cxn ang="0">
                  <a:pos x="T8" y="T9"/>
                </a:cxn>
                <a:cxn ang="0">
                  <a:pos x="T10" y="T11"/>
                </a:cxn>
              </a:cxnLst>
              <a:rect l="0" t="0" r="r" b="b"/>
              <a:pathLst>
                <a:path w="47" h="234">
                  <a:moveTo>
                    <a:pt x="0" y="0"/>
                  </a:moveTo>
                  <a:lnTo>
                    <a:pt x="47" y="0"/>
                  </a:lnTo>
                  <a:lnTo>
                    <a:pt x="28" y="226"/>
                  </a:lnTo>
                  <a:lnTo>
                    <a:pt x="24" y="234"/>
                  </a:lnTo>
                  <a:lnTo>
                    <a:pt x="19" y="22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0" name="Line 695"/>
            <p:cNvSpPr>
              <a:spLocks noChangeShapeType="1"/>
            </p:cNvSpPr>
            <p:nvPr/>
          </p:nvSpPr>
          <p:spPr bwMode="auto">
            <a:xfrm flipV="1">
              <a:off x="4173" y="1591"/>
              <a:ext cx="82" cy="8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1" name="Freeform 696"/>
            <p:cNvSpPr>
              <a:spLocks/>
            </p:cNvSpPr>
            <p:nvPr/>
          </p:nvSpPr>
          <p:spPr bwMode="auto">
            <a:xfrm>
              <a:off x="4164" y="1589"/>
              <a:ext cx="92" cy="94"/>
            </a:xfrm>
            <a:custGeom>
              <a:avLst/>
              <a:gdLst>
                <a:gd name="T0" fmla="*/ 34 w 183"/>
                <a:gd name="T1" fmla="*/ 188 h 188"/>
                <a:gd name="T2" fmla="*/ 0 w 183"/>
                <a:gd name="T3" fmla="*/ 153 h 188"/>
                <a:gd name="T4" fmla="*/ 183 w 183"/>
                <a:gd name="T5" fmla="*/ 0 h 188"/>
                <a:gd name="T6" fmla="*/ 183 w 183"/>
                <a:gd name="T7" fmla="*/ 11 h 188"/>
                <a:gd name="T8" fmla="*/ 34 w 183"/>
                <a:gd name="T9" fmla="*/ 188 h 188"/>
              </a:gdLst>
              <a:ahLst/>
              <a:cxnLst>
                <a:cxn ang="0">
                  <a:pos x="T0" y="T1"/>
                </a:cxn>
                <a:cxn ang="0">
                  <a:pos x="T2" y="T3"/>
                </a:cxn>
                <a:cxn ang="0">
                  <a:pos x="T4" y="T5"/>
                </a:cxn>
                <a:cxn ang="0">
                  <a:pos x="T6" y="T7"/>
                </a:cxn>
                <a:cxn ang="0">
                  <a:pos x="T8" y="T9"/>
                </a:cxn>
              </a:cxnLst>
              <a:rect l="0" t="0" r="r" b="b"/>
              <a:pathLst>
                <a:path w="183" h="188">
                  <a:moveTo>
                    <a:pt x="34" y="188"/>
                  </a:moveTo>
                  <a:lnTo>
                    <a:pt x="0" y="153"/>
                  </a:lnTo>
                  <a:lnTo>
                    <a:pt x="183" y="0"/>
                  </a:lnTo>
                  <a:lnTo>
                    <a:pt x="183" y="11"/>
                  </a:lnTo>
                  <a:lnTo>
                    <a:pt x="34" y="1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2" name="Line 697"/>
            <p:cNvSpPr>
              <a:spLocks noChangeShapeType="1"/>
            </p:cNvSpPr>
            <p:nvPr/>
          </p:nvSpPr>
          <p:spPr bwMode="auto">
            <a:xfrm>
              <a:off x="4257" y="1593"/>
              <a:ext cx="5"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 name="Freeform 698"/>
            <p:cNvSpPr>
              <a:spLocks/>
            </p:cNvSpPr>
            <p:nvPr/>
          </p:nvSpPr>
          <p:spPr bwMode="auto">
            <a:xfrm>
              <a:off x="4256" y="1589"/>
              <a:ext cx="9" cy="12"/>
            </a:xfrm>
            <a:custGeom>
              <a:avLst/>
              <a:gdLst>
                <a:gd name="T0" fmla="*/ 13 w 19"/>
                <a:gd name="T1" fmla="*/ 23 h 23"/>
                <a:gd name="T2" fmla="*/ 0 w 19"/>
                <a:gd name="T3" fmla="*/ 11 h 23"/>
                <a:gd name="T4" fmla="*/ 0 w 19"/>
                <a:gd name="T5" fmla="*/ 0 h 23"/>
                <a:gd name="T6" fmla="*/ 19 w 19"/>
                <a:gd name="T7" fmla="*/ 17 h 23"/>
                <a:gd name="T8" fmla="*/ 13 w 19"/>
                <a:gd name="T9" fmla="*/ 23 h 23"/>
              </a:gdLst>
              <a:ahLst/>
              <a:cxnLst>
                <a:cxn ang="0">
                  <a:pos x="T0" y="T1"/>
                </a:cxn>
                <a:cxn ang="0">
                  <a:pos x="T2" y="T3"/>
                </a:cxn>
                <a:cxn ang="0">
                  <a:pos x="T4" y="T5"/>
                </a:cxn>
                <a:cxn ang="0">
                  <a:pos x="T6" y="T7"/>
                </a:cxn>
                <a:cxn ang="0">
                  <a:pos x="T8" y="T9"/>
                </a:cxn>
              </a:cxnLst>
              <a:rect l="0" t="0" r="r" b="b"/>
              <a:pathLst>
                <a:path w="19" h="23">
                  <a:moveTo>
                    <a:pt x="13" y="23"/>
                  </a:moveTo>
                  <a:lnTo>
                    <a:pt x="0" y="11"/>
                  </a:lnTo>
                  <a:lnTo>
                    <a:pt x="0" y="0"/>
                  </a:lnTo>
                  <a:lnTo>
                    <a:pt x="19" y="17"/>
                  </a:lnTo>
                  <a:lnTo>
                    <a:pt x="13"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 name="Line 699"/>
            <p:cNvSpPr>
              <a:spLocks noChangeShapeType="1"/>
            </p:cNvSpPr>
            <p:nvPr/>
          </p:nvSpPr>
          <p:spPr bwMode="auto">
            <a:xfrm>
              <a:off x="4272" y="1608"/>
              <a:ext cx="5"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 name="Freeform 700"/>
            <p:cNvSpPr>
              <a:spLocks/>
            </p:cNvSpPr>
            <p:nvPr/>
          </p:nvSpPr>
          <p:spPr bwMode="auto">
            <a:xfrm>
              <a:off x="4270" y="1605"/>
              <a:ext cx="10" cy="10"/>
            </a:xfrm>
            <a:custGeom>
              <a:avLst/>
              <a:gdLst>
                <a:gd name="T0" fmla="*/ 5 w 21"/>
                <a:gd name="T1" fmla="*/ 0 h 20"/>
                <a:gd name="T2" fmla="*/ 21 w 21"/>
                <a:gd name="T3" fmla="*/ 14 h 20"/>
                <a:gd name="T4" fmla="*/ 14 w 21"/>
                <a:gd name="T5" fmla="*/ 20 h 20"/>
                <a:gd name="T6" fmla="*/ 0 w 21"/>
                <a:gd name="T7" fmla="*/ 4 h 20"/>
                <a:gd name="T8" fmla="*/ 5 w 21"/>
                <a:gd name="T9" fmla="*/ 0 h 20"/>
              </a:gdLst>
              <a:ahLst/>
              <a:cxnLst>
                <a:cxn ang="0">
                  <a:pos x="T0" y="T1"/>
                </a:cxn>
                <a:cxn ang="0">
                  <a:pos x="T2" y="T3"/>
                </a:cxn>
                <a:cxn ang="0">
                  <a:pos x="T4" y="T5"/>
                </a:cxn>
                <a:cxn ang="0">
                  <a:pos x="T6" y="T7"/>
                </a:cxn>
                <a:cxn ang="0">
                  <a:pos x="T8" y="T9"/>
                </a:cxn>
              </a:cxnLst>
              <a:rect l="0" t="0" r="r" b="b"/>
              <a:pathLst>
                <a:path w="21" h="20">
                  <a:moveTo>
                    <a:pt x="5" y="0"/>
                  </a:moveTo>
                  <a:lnTo>
                    <a:pt x="21" y="14"/>
                  </a:lnTo>
                  <a:lnTo>
                    <a:pt x="14" y="20"/>
                  </a:lnTo>
                  <a:lnTo>
                    <a:pt x="0" y="4"/>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6" name="Line 701"/>
            <p:cNvSpPr>
              <a:spLocks noChangeShapeType="1"/>
            </p:cNvSpPr>
            <p:nvPr/>
          </p:nvSpPr>
          <p:spPr bwMode="auto">
            <a:xfrm>
              <a:off x="4287" y="1623"/>
              <a:ext cx="5"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 name="Freeform 702"/>
            <p:cNvSpPr>
              <a:spLocks/>
            </p:cNvSpPr>
            <p:nvPr/>
          </p:nvSpPr>
          <p:spPr bwMode="auto">
            <a:xfrm>
              <a:off x="4285" y="1620"/>
              <a:ext cx="10" cy="10"/>
            </a:xfrm>
            <a:custGeom>
              <a:avLst/>
              <a:gdLst>
                <a:gd name="T0" fmla="*/ 5 w 20"/>
                <a:gd name="T1" fmla="*/ 0 h 21"/>
                <a:gd name="T2" fmla="*/ 20 w 20"/>
                <a:gd name="T3" fmla="*/ 14 h 21"/>
                <a:gd name="T4" fmla="*/ 14 w 20"/>
                <a:gd name="T5" fmla="*/ 21 h 21"/>
                <a:gd name="T6" fmla="*/ 0 w 20"/>
                <a:gd name="T7" fmla="*/ 5 h 21"/>
                <a:gd name="T8" fmla="*/ 5 w 20"/>
                <a:gd name="T9" fmla="*/ 0 h 21"/>
              </a:gdLst>
              <a:ahLst/>
              <a:cxnLst>
                <a:cxn ang="0">
                  <a:pos x="T0" y="T1"/>
                </a:cxn>
                <a:cxn ang="0">
                  <a:pos x="T2" y="T3"/>
                </a:cxn>
                <a:cxn ang="0">
                  <a:pos x="T4" y="T5"/>
                </a:cxn>
                <a:cxn ang="0">
                  <a:pos x="T6" y="T7"/>
                </a:cxn>
                <a:cxn ang="0">
                  <a:pos x="T8" y="T9"/>
                </a:cxn>
              </a:cxnLst>
              <a:rect l="0" t="0" r="r" b="b"/>
              <a:pathLst>
                <a:path w="20" h="21">
                  <a:moveTo>
                    <a:pt x="5" y="0"/>
                  </a:moveTo>
                  <a:lnTo>
                    <a:pt x="20" y="14"/>
                  </a:lnTo>
                  <a:lnTo>
                    <a:pt x="14" y="21"/>
                  </a:lnTo>
                  <a:lnTo>
                    <a:pt x="0" y="5"/>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8" name="Line 703"/>
            <p:cNvSpPr>
              <a:spLocks noChangeShapeType="1"/>
            </p:cNvSpPr>
            <p:nvPr/>
          </p:nvSpPr>
          <p:spPr bwMode="auto">
            <a:xfrm>
              <a:off x="4302" y="1637"/>
              <a:ext cx="5"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9" name="Freeform 704"/>
            <p:cNvSpPr>
              <a:spLocks/>
            </p:cNvSpPr>
            <p:nvPr/>
          </p:nvSpPr>
          <p:spPr bwMode="auto">
            <a:xfrm>
              <a:off x="4299" y="1635"/>
              <a:ext cx="11" cy="10"/>
            </a:xfrm>
            <a:custGeom>
              <a:avLst/>
              <a:gdLst>
                <a:gd name="T0" fmla="*/ 6 w 20"/>
                <a:gd name="T1" fmla="*/ 0 h 20"/>
                <a:gd name="T2" fmla="*/ 20 w 20"/>
                <a:gd name="T3" fmla="*/ 16 h 20"/>
                <a:gd name="T4" fmla="*/ 15 w 20"/>
                <a:gd name="T5" fmla="*/ 20 h 20"/>
                <a:gd name="T6" fmla="*/ 0 w 20"/>
                <a:gd name="T7" fmla="*/ 6 h 20"/>
                <a:gd name="T8" fmla="*/ 6 w 20"/>
                <a:gd name="T9" fmla="*/ 0 h 20"/>
              </a:gdLst>
              <a:ahLst/>
              <a:cxnLst>
                <a:cxn ang="0">
                  <a:pos x="T0" y="T1"/>
                </a:cxn>
                <a:cxn ang="0">
                  <a:pos x="T2" y="T3"/>
                </a:cxn>
                <a:cxn ang="0">
                  <a:pos x="T4" y="T5"/>
                </a:cxn>
                <a:cxn ang="0">
                  <a:pos x="T6" y="T7"/>
                </a:cxn>
                <a:cxn ang="0">
                  <a:pos x="T8" y="T9"/>
                </a:cxn>
              </a:cxnLst>
              <a:rect l="0" t="0" r="r" b="b"/>
              <a:pathLst>
                <a:path w="20" h="20">
                  <a:moveTo>
                    <a:pt x="6" y="0"/>
                  </a:moveTo>
                  <a:lnTo>
                    <a:pt x="20" y="16"/>
                  </a:lnTo>
                  <a:lnTo>
                    <a:pt x="15" y="20"/>
                  </a:lnTo>
                  <a:lnTo>
                    <a:pt x="0" y="6"/>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0" name="Line 705"/>
            <p:cNvSpPr>
              <a:spLocks noChangeShapeType="1"/>
            </p:cNvSpPr>
            <p:nvPr/>
          </p:nvSpPr>
          <p:spPr bwMode="auto">
            <a:xfrm>
              <a:off x="4317" y="1653"/>
              <a:ext cx="5"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1" name="Freeform 706"/>
            <p:cNvSpPr>
              <a:spLocks/>
            </p:cNvSpPr>
            <p:nvPr/>
          </p:nvSpPr>
          <p:spPr bwMode="auto">
            <a:xfrm>
              <a:off x="4314" y="1650"/>
              <a:ext cx="11" cy="11"/>
            </a:xfrm>
            <a:custGeom>
              <a:avLst/>
              <a:gdLst>
                <a:gd name="T0" fmla="*/ 6 w 22"/>
                <a:gd name="T1" fmla="*/ 0 h 22"/>
                <a:gd name="T2" fmla="*/ 22 w 22"/>
                <a:gd name="T3" fmla="*/ 16 h 22"/>
                <a:gd name="T4" fmla="*/ 15 w 22"/>
                <a:gd name="T5" fmla="*/ 22 h 22"/>
                <a:gd name="T6" fmla="*/ 0 w 22"/>
                <a:gd name="T7" fmla="*/ 6 h 22"/>
                <a:gd name="T8" fmla="*/ 6 w 22"/>
                <a:gd name="T9" fmla="*/ 0 h 22"/>
              </a:gdLst>
              <a:ahLst/>
              <a:cxnLst>
                <a:cxn ang="0">
                  <a:pos x="T0" y="T1"/>
                </a:cxn>
                <a:cxn ang="0">
                  <a:pos x="T2" y="T3"/>
                </a:cxn>
                <a:cxn ang="0">
                  <a:pos x="T4" y="T5"/>
                </a:cxn>
                <a:cxn ang="0">
                  <a:pos x="T6" y="T7"/>
                </a:cxn>
                <a:cxn ang="0">
                  <a:pos x="T8" y="T9"/>
                </a:cxn>
              </a:cxnLst>
              <a:rect l="0" t="0" r="r" b="b"/>
              <a:pathLst>
                <a:path w="22" h="22">
                  <a:moveTo>
                    <a:pt x="6" y="0"/>
                  </a:moveTo>
                  <a:lnTo>
                    <a:pt x="22" y="16"/>
                  </a:lnTo>
                  <a:lnTo>
                    <a:pt x="15" y="22"/>
                  </a:lnTo>
                  <a:lnTo>
                    <a:pt x="0" y="6"/>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2" name="Line 707"/>
            <p:cNvSpPr>
              <a:spLocks noChangeShapeType="1"/>
            </p:cNvSpPr>
            <p:nvPr/>
          </p:nvSpPr>
          <p:spPr bwMode="auto">
            <a:xfrm>
              <a:off x="4332" y="1668"/>
              <a:ext cx="6"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 name="Freeform 708"/>
            <p:cNvSpPr>
              <a:spLocks/>
            </p:cNvSpPr>
            <p:nvPr/>
          </p:nvSpPr>
          <p:spPr bwMode="auto">
            <a:xfrm>
              <a:off x="4330" y="1666"/>
              <a:ext cx="10" cy="10"/>
            </a:xfrm>
            <a:custGeom>
              <a:avLst/>
              <a:gdLst>
                <a:gd name="T0" fmla="*/ 5 w 20"/>
                <a:gd name="T1" fmla="*/ 0 h 21"/>
                <a:gd name="T2" fmla="*/ 20 w 20"/>
                <a:gd name="T3" fmla="*/ 14 h 21"/>
                <a:gd name="T4" fmla="*/ 14 w 20"/>
                <a:gd name="T5" fmla="*/ 21 h 21"/>
                <a:gd name="T6" fmla="*/ 0 w 20"/>
                <a:gd name="T7" fmla="*/ 5 h 21"/>
                <a:gd name="T8" fmla="*/ 5 w 20"/>
                <a:gd name="T9" fmla="*/ 0 h 21"/>
              </a:gdLst>
              <a:ahLst/>
              <a:cxnLst>
                <a:cxn ang="0">
                  <a:pos x="T0" y="T1"/>
                </a:cxn>
                <a:cxn ang="0">
                  <a:pos x="T2" y="T3"/>
                </a:cxn>
                <a:cxn ang="0">
                  <a:pos x="T4" y="T5"/>
                </a:cxn>
                <a:cxn ang="0">
                  <a:pos x="T6" y="T7"/>
                </a:cxn>
                <a:cxn ang="0">
                  <a:pos x="T8" y="T9"/>
                </a:cxn>
              </a:cxnLst>
              <a:rect l="0" t="0" r="r" b="b"/>
              <a:pathLst>
                <a:path w="20" h="21">
                  <a:moveTo>
                    <a:pt x="5" y="0"/>
                  </a:moveTo>
                  <a:lnTo>
                    <a:pt x="20" y="14"/>
                  </a:lnTo>
                  <a:lnTo>
                    <a:pt x="14" y="21"/>
                  </a:lnTo>
                  <a:lnTo>
                    <a:pt x="0" y="5"/>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4" name="Line 709"/>
            <p:cNvSpPr>
              <a:spLocks noChangeShapeType="1"/>
            </p:cNvSpPr>
            <p:nvPr/>
          </p:nvSpPr>
          <p:spPr bwMode="auto">
            <a:xfrm flipV="1">
              <a:off x="4667" y="1228"/>
              <a:ext cx="1"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5" name="Freeform 710"/>
            <p:cNvSpPr>
              <a:spLocks/>
            </p:cNvSpPr>
            <p:nvPr/>
          </p:nvSpPr>
          <p:spPr bwMode="auto">
            <a:xfrm>
              <a:off x="4664" y="1227"/>
              <a:ext cx="4" cy="12"/>
            </a:xfrm>
            <a:custGeom>
              <a:avLst/>
              <a:gdLst>
                <a:gd name="T0" fmla="*/ 8 w 8"/>
                <a:gd name="T1" fmla="*/ 0 h 25"/>
                <a:gd name="T2" fmla="*/ 8 w 8"/>
                <a:gd name="T3" fmla="*/ 19 h 25"/>
                <a:gd name="T4" fmla="*/ 5 w 8"/>
                <a:gd name="T5" fmla="*/ 25 h 25"/>
                <a:gd name="T6" fmla="*/ 0 w 8"/>
                <a:gd name="T7" fmla="*/ 25 h 25"/>
                <a:gd name="T8" fmla="*/ 0 w 8"/>
                <a:gd name="T9" fmla="*/ 0 h 25"/>
                <a:gd name="T10" fmla="*/ 8 w 8"/>
                <a:gd name="T11" fmla="*/ 0 h 25"/>
              </a:gdLst>
              <a:ahLst/>
              <a:cxnLst>
                <a:cxn ang="0">
                  <a:pos x="T0" y="T1"/>
                </a:cxn>
                <a:cxn ang="0">
                  <a:pos x="T2" y="T3"/>
                </a:cxn>
                <a:cxn ang="0">
                  <a:pos x="T4" y="T5"/>
                </a:cxn>
                <a:cxn ang="0">
                  <a:pos x="T6" y="T7"/>
                </a:cxn>
                <a:cxn ang="0">
                  <a:pos x="T8" y="T9"/>
                </a:cxn>
                <a:cxn ang="0">
                  <a:pos x="T10" y="T11"/>
                </a:cxn>
              </a:cxnLst>
              <a:rect l="0" t="0" r="r" b="b"/>
              <a:pathLst>
                <a:path w="8" h="25">
                  <a:moveTo>
                    <a:pt x="8" y="0"/>
                  </a:moveTo>
                  <a:lnTo>
                    <a:pt x="8" y="19"/>
                  </a:lnTo>
                  <a:lnTo>
                    <a:pt x="5" y="25"/>
                  </a:lnTo>
                  <a:lnTo>
                    <a:pt x="0" y="25"/>
                  </a:lnTo>
                  <a:lnTo>
                    <a:pt x="0" y="0"/>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6" name="Line 711"/>
            <p:cNvSpPr>
              <a:spLocks noChangeShapeType="1"/>
            </p:cNvSpPr>
            <p:nvPr/>
          </p:nvSpPr>
          <p:spPr bwMode="auto">
            <a:xfrm flipV="1">
              <a:off x="4667" y="1207"/>
              <a:ext cx="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7" name="Rectangle 712"/>
            <p:cNvSpPr>
              <a:spLocks noChangeArrowheads="1"/>
            </p:cNvSpPr>
            <p:nvPr/>
          </p:nvSpPr>
          <p:spPr bwMode="auto">
            <a:xfrm>
              <a:off x="4664" y="1206"/>
              <a:ext cx="4"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48" name="Line 713"/>
            <p:cNvSpPr>
              <a:spLocks noChangeShapeType="1"/>
            </p:cNvSpPr>
            <p:nvPr/>
          </p:nvSpPr>
          <p:spPr bwMode="auto">
            <a:xfrm flipV="1">
              <a:off x="4667" y="1186"/>
              <a:ext cx="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 name="Rectangle 714"/>
            <p:cNvSpPr>
              <a:spLocks noChangeArrowheads="1"/>
            </p:cNvSpPr>
            <p:nvPr/>
          </p:nvSpPr>
          <p:spPr bwMode="auto">
            <a:xfrm>
              <a:off x="4664" y="1185"/>
              <a:ext cx="4"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0" name="Line 715"/>
            <p:cNvSpPr>
              <a:spLocks noChangeShapeType="1"/>
            </p:cNvSpPr>
            <p:nvPr/>
          </p:nvSpPr>
          <p:spPr bwMode="auto">
            <a:xfrm flipV="1">
              <a:off x="4667" y="1165"/>
              <a:ext cx="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 name="Rectangle 716"/>
            <p:cNvSpPr>
              <a:spLocks noChangeArrowheads="1"/>
            </p:cNvSpPr>
            <p:nvPr/>
          </p:nvSpPr>
          <p:spPr bwMode="auto">
            <a:xfrm>
              <a:off x="4664" y="1164"/>
              <a:ext cx="4"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2" name="Line 717"/>
            <p:cNvSpPr>
              <a:spLocks noChangeShapeType="1"/>
            </p:cNvSpPr>
            <p:nvPr/>
          </p:nvSpPr>
          <p:spPr bwMode="auto">
            <a:xfrm flipV="1">
              <a:off x="4667" y="1144"/>
              <a:ext cx="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 name="Rectangle 718"/>
            <p:cNvSpPr>
              <a:spLocks noChangeArrowheads="1"/>
            </p:cNvSpPr>
            <p:nvPr/>
          </p:nvSpPr>
          <p:spPr bwMode="auto">
            <a:xfrm>
              <a:off x="4664" y="1143"/>
              <a:ext cx="4"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4" name="Line 719"/>
            <p:cNvSpPr>
              <a:spLocks noChangeShapeType="1"/>
            </p:cNvSpPr>
            <p:nvPr/>
          </p:nvSpPr>
          <p:spPr bwMode="auto">
            <a:xfrm flipV="1">
              <a:off x="4667" y="1123"/>
              <a:ext cx="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 name="Rectangle 720"/>
            <p:cNvSpPr>
              <a:spLocks noChangeArrowheads="1"/>
            </p:cNvSpPr>
            <p:nvPr/>
          </p:nvSpPr>
          <p:spPr bwMode="auto">
            <a:xfrm>
              <a:off x="4664" y="1122"/>
              <a:ext cx="4"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6" name="Line 721"/>
            <p:cNvSpPr>
              <a:spLocks noChangeShapeType="1"/>
            </p:cNvSpPr>
            <p:nvPr/>
          </p:nvSpPr>
          <p:spPr bwMode="auto">
            <a:xfrm flipH="1">
              <a:off x="4057" y="1533"/>
              <a:ext cx="99" cy="5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7" name="Freeform 722"/>
            <p:cNvSpPr>
              <a:spLocks/>
            </p:cNvSpPr>
            <p:nvPr/>
          </p:nvSpPr>
          <p:spPr bwMode="auto">
            <a:xfrm>
              <a:off x="4050" y="1531"/>
              <a:ext cx="108" cy="70"/>
            </a:xfrm>
            <a:custGeom>
              <a:avLst/>
              <a:gdLst>
                <a:gd name="T0" fmla="*/ 23 w 214"/>
                <a:gd name="T1" fmla="*/ 141 h 141"/>
                <a:gd name="T2" fmla="*/ 0 w 214"/>
                <a:gd name="T3" fmla="*/ 100 h 141"/>
                <a:gd name="T4" fmla="*/ 211 w 214"/>
                <a:gd name="T5" fmla="*/ 0 h 141"/>
                <a:gd name="T6" fmla="*/ 214 w 214"/>
                <a:gd name="T7" fmla="*/ 3 h 141"/>
                <a:gd name="T8" fmla="*/ 214 w 214"/>
                <a:gd name="T9" fmla="*/ 8 h 141"/>
                <a:gd name="T10" fmla="*/ 23 w 214"/>
                <a:gd name="T11" fmla="*/ 141 h 141"/>
              </a:gdLst>
              <a:ahLst/>
              <a:cxnLst>
                <a:cxn ang="0">
                  <a:pos x="T0" y="T1"/>
                </a:cxn>
                <a:cxn ang="0">
                  <a:pos x="T2" y="T3"/>
                </a:cxn>
                <a:cxn ang="0">
                  <a:pos x="T4" y="T5"/>
                </a:cxn>
                <a:cxn ang="0">
                  <a:pos x="T6" y="T7"/>
                </a:cxn>
                <a:cxn ang="0">
                  <a:pos x="T8" y="T9"/>
                </a:cxn>
                <a:cxn ang="0">
                  <a:pos x="T10" y="T11"/>
                </a:cxn>
              </a:cxnLst>
              <a:rect l="0" t="0" r="r" b="b"/>
              <a:pathLst>
                <a:path w="214" h="141">
                  <a:moveTo>
                    <a:pt x="23" y="141"/>
                  </a:moveTo>
                  <a:lnTo>
                    <a:pt x="0" y="100"/>
                  </a:lnTo>
                  <a:lnTo>
                    <a:pt x="211" y="0"/>
                  </a:lnTo>
                  <a:lnTo>
                    <a:pt x="214" y="3"/>
                  </a:lnTo>
                  <a:lnTo>
                    <a:pt x="214" y="8"/>
                  </a:lnTo>
                  <a:lnTo>
                    <a:pt x="23" y="1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8" name="Line 725"/>
            <p:cNvSpPr>
              <a:spLocks noChangeShapeType="1"/>
            </p:cNvSpPr>
            <p:nvPr/>
          </p:nvSpPr>
          <p:spPr bwMode="auto">
            <a:xfrm>
              <a:off x="4803" y="937"/>
              <a:ext cx="5"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9" name="Freeform 726"/>
            <p:cNvSpPr>
              <a:spLocks/>
            </p:cNvSpPr>
            <p:nvPr/>
          </p:nvSpPr>
          <p:spPr bwMode="auto">
            <a:xfrm>
              <a:off x="4800" y="935"/>
              <a:ext cx="11" cy="10"/>
            </a:xfrm>
            <a:custGeom>
              <a:avLst/>
              <a:gdLst>
                <a:gd name="T0" fmla="*/ 5 w 20"/>
                <a:gd name="T1" fmla="*/ 0 h 21"/>
                <a:gd name="T2" fmla="*/ 20 w 20"/>
                <a:gd name="T3" fmla="*/ 16 h 21"/>
                <a:gd name="T4" fmla="*/ 14 w 20"/>
                <a:gd name="T5" fmla="*/ 21 h 21"/>
                <a:gd name="T6" fmla="*/ 0 w 20"/>
                <a:gd name="T7" fmla="*/ 7 h 21"/>
                <a:gd name="T8" fmla="*/ 5 w 20"/>
                <a:gd name="T9" fmla="*/ 0 h 21"/>
              </a:gdLst>
              <a:ahLst/>
              <a:cxnLst>
                <a:cxn ang="0">
                  <a:pos x="T0" y="T1"/>
                </a:cxn>
                <a:cxn ang="0">
                  <a:pos x="T2" y="T3"/>
                </a:cxn>
                <a:cxn ang="0">
                  <a:pos x="T4" y="T5"/>
                </a:cxn>
                <a:cxn ang="0">
                  <a:pos x="T6" y="T7"/>
                </a:cxn>
                <a:cxn ang="0">
                  <a:pos x="T8" y="T9"/>
                </a:cxn>
              </a:cxnLst>
              <a:rect l="0" t="0" r="r" b="b"/>
              <a:pathLst>
                <a:path w="20" h="21">
                  <a:moveTo>
                    <a:pt x="5" y="0"/>
                  </a:moveTo>
                  <a:lnTo>
                    <a:pt x="20" y="16"/>
                  </a:lnTo>
                  <a:lnTo>
                    <a:pt x="14" y="21"/>
                  </a:lnTo>
                  <a:lnTo>
                    <a:pt x="0" y="7"/>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0" name="Line 727"/>
            <p:cNvSpPr>
              <a:spLocks noChangeShapeType="1"/>
            </p:cNvSpPr>
            <p:nvPr/>
          </p:nvSpPr>
          <p:spPr bwMode="auto">
            <a:xfrm>
              <a:off x="4818" y="952"/>
              <a:ext cx="4"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1" name="Freeform 728"/>
            <p:cNvSpPr>
              <a:spLocks/>
            </p:cNvSpPr>
            <p:nvPr/>
          </p:nvSpPr>
          <p:spPr bwMode="auto">
            <a:xfrm>
              <a:off x="4815" y="950"/>
              <a:ext cx="11" cy="10"/>
            </a:xfrm>
            <a:custGeom>
              <a:avLst/>
              <a:gdLst>
                <a:gd name="T0" fmla="*/ 4 w 20"/>
                <a:gd name="T1" fmla="*/ 0 h 20"/>
                <a:gd name="T2" fmla="*/ 20 w 20"/>
                <a:gd name="T3" fmla="*/ 14 h 20"/>
                <a:gd name="T4" fmla="*/ 14 w 20"/>
                <a:gd name="T5" fmla="*/ 20 h 20"/>
                <a:gd name="T6" fmla="*/ 0 w 20"/>
                <a:gd name="T7" fmla="*/ 6 h 20"/>
                <a:gd name="T8" fmla="*/ 4 w 20"/>
                <a:gd name="T9" fmla="*/ 0 h 20"/>
              </a:gdLst>
              <a:ahLst/>
              <a:cxnLst>
                <a:cxn ang="0">
                  <a:pos x="T0" y="T1"/>
                </a:cxn>
                <a:cxn ang="0">
                  <a:pos x="T2" y="T3"/>
                </a:cxn>
                <a:cxn ang="0">
                  <a:pos x="T4" y="T5"/>
                </a:cxn>
                <a:cxn ang="0">
                  <a:pos x="T6" y="T7"/>
                </a:cxn>
                <a:cxn ang="0">
                  <a:pos x="T8" y="T9"/>
                </a:cxn>
              </a:cxnLst>
              <a:rect l="0" t="0" r="r" b="b"/>
              <a:pathLst>
                <a:path w="20" h="20">
                  <a:moveTo>
                    <a:pt x="4" y="0"/>
                  </a:moveTo>
                  <a:lnTo>
                    <a:pt x="20" y="14"/>
                  </a:lnTo>
                  <a:lnTo>
                    <a:pt x="14" y="20"/>
                  </a:lnTo>
                  <a:lnTo>
                    <a:pt x="0" y="6"/>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2" name="Line 729"/>
            <p:cNvSpPr>
              <a:spLocks noChangeShapeType="1"/>
            </p:cNvSpPr>
            <p:nvPr/>
          </p:nvSpPr>
          <p:spPr bwMode="auto">
            <a:xfrm>
              <a:off x="4833" y="967"/>
              <a:ext cx="4"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 name="Freeform 730"/>
            <p:cNvSpPr>
              <a:spLocks/>
            </p:cNvSpPr>
            <p:nvPr/>
          </p:nvSpPr>
          <p:spPr bwMode="auto">
            <a:xfrm>
              <a:off x="4829" y="964"/>
              <a:ext cx="11" cy="11"/>
            </a:xfrm>
            <a:custGeom>
              <a:avLst/>
              <a:gdLst>
                <a:gd name="T0" fmla="*/ 6 w 20"/>
                <a:gd name="T1" fmla="*/ 0 h 20"/>
                <a:gd name="T2" fmla="*/ 20 w 20"/>
                <a:gd name="T3" fmla="*/ 14 h 20"/>
                <a:gd name="T4" fmla="*/ 16 w 20"/>
                <a:gd name="T5" fmla="*/ 20 h 20"/>
                <a:gd name="T6" fmla="*/ 0 w 20"/>
                <a:gd name="T7" fmla="*/ 4 h 20"/>
                <a:gd name="T8" fmla="*/ 6 w 20"/>
                <a:gd name="T9" fmla="*/ 0 h 20"/>
              </a:gdLst>
              <a:ahLst/>
              <a:cxnLst>
                <a:cxn ang="0">
                  <a:pos x="T0" y="T1"/>
                </a:cxn>
                <a:cxn ang="0">
                  <a:pos x="T2" y="T3"/>
                </a:cxn>
                <a:cxn ang="0">
                  <a:pos x="T4" y="T5"/>
                </a:cxn>
                <a:cxn ang="0">
                  <a:pos x="T6" y="T7"/>
                </a:cxn>
                <a:cxn ang="0">
                  <a:pos x="T8" y="T9"/>
                </a:cxn>
              </a:cxnLst>
              <a:rect l="0" t="0" r="r" b="b"/>
              <a:pathLst>
                <a:path w="20" h="20">
                  <a:moveTo>
                    <a:pt x="6" y="0"/>
                  </a:moveTo>
                  <a:lnTo>
                    <a:pt x="20" y="14"/>
                  </a:lnTo>
                  <a:lnTo>
                    <a:pt x="16" y="20"/>
                  </a:lnTo>
                  <a:lnTo>
                    <a:pt x="0" y="4"/>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 name="Line 731"/>
            <p:cNvSpPr>
              <a:spLocks noChangeShapeType="1"/>
            </p:cNvSpPr>
            <p:nvPr/>
          </p:nvSpPr>
          <p:spPr bwMode="auto">
            <a:xfrm>
              <a:off x="4847" y="982"/>
              <a:ext cx="5"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 name="Freeform 732"/>
            <p:cNvSpPr>
              <a:spLocks/>
            </p:cNvSpPr>
            <p:nvPr/>
          </p:nvSpPr>
          <p:spPr bwMode="auto">
            <a:xfrm>
              <a:off x="4844" y="979"/>
              <a:ext cx="10" cy="10"/>
            </a:xfrm>
            <a:custGeom>
              <a:avLst/>
              <a:gdLst>
                <a:gd name="T0" fmla="*/ 6 w 20"/>
                <a:gd name="T1" fmla="*/ 0 h 20"/>
                <a:gd name="T2" fmla="*/ 20 w 20"/>
                <a:gd name="T3" fmla="*/ 14 h 20"/>
                <a:gd name="T4" fmla="*/ 15 w 20"/>
                <a:gd name="T5" fmla="*/ 20 h 20"/>
                <a:gd name="T6" fmla="*/ 0 w 20"/>
                <a:gd name="T7" fmla="*/ 4 h 20"/>
                <a:gd name="T8" fmla="*/ 6 w 20"/>
                <a:gd name="T9" fmla="*/ 0 h 20"/>
              </a:gdLst>
              <a:ahLst/>
              <a:cxnLst>
                <a:cxn ang="0">
                  <a:pos x="T0" y="T1"/>
                </a:cxn>
                <a:cxn ang="0">
                  <a:pos x="T2" y="T3"/>
                </a:cxn>
                <a:cxn ang="0">
                  <a:pos x="T4" y="T5"/>
                </a:cxn>
                <a:cxn ang="0">
                  <a:pos x="T6" y="T7"/>
                </a:cxn>
                <a:cxn ang="0">
                  <a:pos x="T8" y="T9"/>
                </a:cxn>
              </a:cxnLst>
              <a:rect l="0" t="0" r="r" b="b"/>
              <a:pathLst>
                <a:path w="20" h="20">
                  <a:moveTo>
                    <a:pt x="6" y="0"/>
                  </a:moveTo>
                  <a:lnTo>
                    <a:pt x="20" y="14"/>
                  </a:lnTo>
                  <a:lnTo>
                    <a:pt x="15" y="20"/>
                  </a:lnTo>
                  <a:lnTo>
                    <a:pt x="0" y="4"/>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 name="Line 733"/>
            <p:cNvSpPr>
              <a:spLocks noChangeShapeType="1"/>
            </p:cNvSpPr>
            <p:nvPr/>
          </p:nvSpPr>
          <p:spPr bwMode="auto">
            <a:xfrm>
              <a:off x="4862" y="996"/>
              <a:ext cx="5"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 name="Freeform 734"/>
            <p:cNvSpPr>
              <a:spLocks/>
            </p:cNvSpPr>
            <p:nvPr/>
          </p:nvSpPr>
          <p:spPr bwMode="auto">
            <a:xfrm>
              <a:off x="4859" y="994"/>
              <a:ext cx="11" cy="10"/>
            </a:xfrm>
            <a:custGeom>
              <a:avLst/>
              <a:gdLst>
                <a:gd name="T0" fmla="*/ 7 w 22"/>
                <a:gd name="T1" fmla="*/ 0 h 21"/>
                <a:gd name="T2" fmla="*/ 21 w 22"/>
                <a:gd name="T3" fmla="*/ 14 h 21"/>
                <a:gd name="T4" fmla="*/ 22 w 22"/>
                <a:gd name="T5" fmla="*/ 21 h 21"/>
                <a:gd name="T6" fmla="*/ 16 w 22"/>
                <a:gd name="T7" fmla="*/ 19 h 21"/>
                <a:gd name="T8" fmla="*/ 0 w 22"/>
                <a:gd name="T9" fmla="*/ 5 h 21"/>
                <a:gd name="T10" fmla="*/ 7 w 22"/>
                <a:gd name="T11" fmla="*/ 0 h 21"/>
              </a:gdLst>
              <a:ahLst/>
              <a:cxnLst>
                <a:cxn ang="0">
                  <a:pos x="T0" y="T1"/>
                </a:cxn>
                <a:cxn ang="0">
                  <a:pos x="T2" y="T3"/>
                </a:cxn>
                <a:cxn ang="0">
                  <a:pos x="T4" y="T5"/>
                </a:cxn>
                <a:cxn ang="0">
                  <a:pos x="T6" y="T7"/>
                </a:cxn>
                <a:cxn ang="0">
                  <a:pos x="T8" y="T9"/>
                </a:cxn>
                <a:cxn ang="0">
                  <a:pos x="T10" y="T11"/>
                </a:cxn>
              </a:cxnLst>
              <a:rect l="0" t="0" r="r" b="b"/>
              <a:pathLst>
                <a:path w="22" h="21">
                  <a:moveTo>
                    <a:pt x="7" y="0"/>
                  </a:moveTo>
                  <a:lnTo>
                    <a:pt x="21" y="14"/>
                  </a:lnTo>
                  <a:lnTo>
                    <a:pt x="22" y="21"/>
                  </a:lnTo>
                  <a:lnTo>
                    <a:pt x="16" y="19"/>
                  </a:lnTo>
                  <a:lnTo>
                    <a:pt x="0" y="5"/>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 name="Rectangle 735"/>
            <p:cNvSpPr>
              <a:spLocks noChangeArrowheads="1"/>
            </p:cNvSpPr>
            <p:nvPr/>
          </p:nvSpPr>
          <p:spPr bwMode="auto">
            <a:xfrm>
              <a:off x="3938" y="1573"/>
              <a:ext cx="46"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200" dirty="0">
                  <a:solidFill>
                    <a:srgbClr val="000000"/>
                  </a:solidFill>
                  <a:latin typeface="Times New Roman" pitchFamily="18" charset="0"/>
                </a:rPr>
                <a:t>H</a:t>
              </a:r>
              <a:endParaRPr lang="en-US" altLang="en-US" sz="1200" dirty="0"/>
            </a:p>
          </p:txBody>
        </p:sp>
        <p:sp>
          <p:nvSpPr>
            <p:cNvPr id="169" name="Rectangle 736"/>
            <p:cNvSpPr>
              <a:spLocks noChangeArrowheads="1"/>
            </p:cNvSpPr>
            <p:nvPr/>
          </p:nvSpPr>
          <p:spPr bwMode="auto">
            <a:xfrm>
              <a:off x="4003" y="1573"/>
              <a:ext cx="46"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200">
                  <a:solidFill>
                    <a:srgbClr val="000000"/>
                  </a:solidFill>
                  <a:latin typeface="Times New Roman" pitchFamily="18" charset="0"/>
                </a:rPr>
                <a:t>O</a:t>
              </a:r>
              <a:endParaRPr lang="en-US" altLang="en-US" sz="1200"/>
            </a:p>
          </p:txBody>
        </p:sp>
      </p:grpSp>
      <p:sp>
        <p:nvSpPr>
          <p:cNvPr id="170" name="TextBox 169"/>
          <p:cNvSpPr txBox="1"/>
          <p:nvPr/>
        </p:nvSpPr>
        <p:spPr>
          <a:xfrm>
            <a:off x="4857750" y="5931158"/>
            <a:ext cx="2362200" cy="276999"/>
          </a:xfrm>
          <a:prstGeom prst="rect">
            <a:avLst/>
          </a:prstGeom>
          <a:noFill/>
        </p:spPr>
        <p:txBody>
          <a:bodyPr wrap="square" rtlCol="0">
            <a:spAutoFit/>
          </a:bodyPr>
          <a:lstStyle/>
          <a:p>
            <a:pPr algn="ctr"/>
            <a:r>
              <a:rPr lang="en-US" sz="1200" b="1" dirty="0" smtClean="0"/>
              <a:t>Taraxerol</a:t>
            </a:r>
          </a:p>
        </p:txBody>
      </p:sp>
      <p:sp>
        <p:nvSpPr>
          <p:cNvPr id="2" name="Slide Number Placeholder 1"/>
          <p:cNvSpPr>
            <a:spLocks noGrp="1"/>
          </p:cNvSpPr>
          <p:nvPr>
            <p:ph type="sldNum" sz="quarter" idx="12"/>
          </p:nvPr>
        </p:nvSpPr>
        <p:spPr/>
        <p:txBody>
          <a:bodyPr/>
          <a:lstStyle/>
          <a:p>
            <a:fld id="{E2D321CA-9FCA-4971-A3C8-A6183ADF9228}" type="slidenum">
              <a:rPr lang="en-US" smtClean="0"/>
              <a:pPr/>
              <a:t>10</a:t>
            </a:fld>
            <a:endParaRPr lang="en-US"/>
          </a:p>
        </p:txBody>
      </p:sp>
      <p:pic>
        <p:nvPicPr>
          <p:cNvPr id="171" name="Picture 3"/>
          <p:cNvPicPr>
            <a:picLocks noChangeAspect="1" noChangeArrowheads="1"/>
          </p:cNvPicPr>
          <p:nvPr/>
        </p:nvPicPr>
        <p:blipFill>
          <a:blip r:embed="rId2"/>
          <a:srcRect/>
          <a:stretch>
            <a:fillRect/>
          </a:stretch>
        </p:blipFill>
        <p:spPr bwMode="auto">
          <a:xfrm>
            <a:off x="0" y="0"/>
            <a:ext cx="9144000" cy="914400"/>
          </a:xfrm>
          <a:prstGeom prst="rect">
            <a:avLst/>
          </a:prstGeom>
          <a:noFill/>
          <a:ln w="9525">
            <a:noFill/>
            <a:miter lim="800000"/>
            <a:headEnd/>
            <a:tailEnd/>
          </a:ln>
          <a:effectLst/>
        </p:spPr>
      </p:pic>
    </p:spTree>
    <p:extLst>
      <p:ext uri="{BB962C8B-B14F-4D97-AF65-F5344CB8AC3E}">
        <p14:creationId xmlns:p14="http://schemas.microsoft.com/office/powerpoint/2010/main" val="38493563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762000"/>
            <a:ext cx="8153400" cy="533400"/>
          </a:xfrm>
          <a:prstGeom prst="rect">
            <a:avLst/>
          </a:prstGeom>
        </p:spPr>
        <p:txBody>
          <a:bodyPr vert="horz" lIns="91440" tIns="45720" rIns="91440" bIns="45720" rtlCol="0" anchor="ctr">
            <a:normAutofit/>
          </a:bodyPr>
          <a:lstStyle>
            <a:lvl1pPr algn="ctr">
              <a:spcBef>
                <a:spcPct val="0"/>
              </a:spcBef>
              <a:buNone/>
              <a:defRPr sz="4000" b="1">
                <a:latin typeface="+mj-lt"/>
                <a:ea typeface="+mj-ea"/>
                <a:cs typeface="+mj-cs"/>
              </a:defRPr>
            </a:lvl1pPr>
          </a:lstStyle>
          <a:p>
            <a:r>
              <a:rPr lang="en-US" sz="2000" dirty="0" smtClean="0"/>
              <a:t>2</a:t>
            </a:r>
            <a:r>
              <a:rPr lang="en-US" sz="2000" dirty="0" smtClean="0">
                <a:latin typeface="Times New Roman" pitchFamily="18" charset="0"/>
                <a:cs typeface="Times New Roman" pitchFamily="18" charset="0"/>
              </a:rPr>
              <a:t>. Biomarkers in Cattails (examples)</a:t>
            </a:r>
            <a:endParaRPr lang="en-US" sz="2000" dirty="0">
              <a:latin typeface="Times New Roman" pitchFamily="18" charset="0"/>
              <a:cs typeface="Times New Roman" pitchFamily="18" charset="0"/>
            </a:endParaRPr>
          </a:p>
        </p:txBody>
      </p:sp>
      <p:sp>
        <p:nvSpPr>
          <p:cNvPr id="6" name="Rectangle 5"/>
          <p:cNvSpPr/>
          <p:nvPr/>
        </p:nvSpPr>
        <p:spPr>
          <a:xfrm>
            <a:off x="1905000" y="6172200"/>
            <a:ext cx="5200650" cy="307777"/>
          </a:xfrm>
          <a:prstGeom prst="rect">
            <a:avLst/>
          </a:prstGeom>
        </p:spPr>
        <p:txBody>
          <a:bodyPr wrap="square">
            <a:spAutoFit/>
          </a:bodyPr>
          <a:lstStyle/>
          <a:p>
            <a:r>
              <a:rPr lang="en-US" sz="1400" dirty="0">
                <a:latin typeface="Times New Roman" pitchFamily="18" charset="0"/>
                <a:cs typeface="Times New Roman" pitchFamily="18" charset="0"/>
              </a:rPr>
              <a:t>Chemical structures of the </a:t>
            </a:r>
            <a:r>
              <a:rPr lang="en-US" sz="1400" dirty="0" err="1">
                <a:latin typeface="Times New Roman" pitchFamily="18" charset="0"/>
                <a:cs typeface="Times New Roman" pitchFamily="18" charset="0"/>
              </a:rPr>
              <a:t>ferulic</a:t>
            </a:r>
            <a:r>
              <a:rPr lang="en-US" sz="1400" dirty="0">
                <a:latin typeface="Times New Roman" pitchFamily="18" charset="0"/>
                <a:cs typeface="Times New Roman" pitchFamily="18" charset="0"/>
              </a:rPr>
              <a:t> and </a:t>
            </a:r>
            <a:r>
              <a:rPr lang="en-US" sz="1400" i="1" dirty="0">
                <a:latin typeface="Times New Roman" pitchFamily="18" charset="0"/>
                <a:cs typeface="Times New Roman" pitchFamily="18" charset="0"/>
              </a:rPr>
              <a:t>p</a:t>
            </a:r>
            <a:r>
              <a:rPr lang="en-US" sz="1400" dirty="0">
                <a:latin typeface="Times New Roman" pitchFamily="18" charset="0"/>
                <a:cs typeface="Times New Roman" pitchFamily="18" charset="0"/>
              </a:rPr>
              <a:t>-</a:t>
            </a:r>
            <a:r>
              <a:rPr lang="en-US" sz="1400" dirty="0" err="1">
                <a:latin typeface="Times New Roman" pitchFamily="18" charset="0"/>
                <a:cs typeface="Times New Roman" pitchFamily="18" charset="0"/>
              </a:rPr>
              <a:t>coumaric</a:t>
            </a:r>
            <a:r>
              <a:rPr lang="en-US" sz="1400" dirty="0">
                <a:latin typeface="Times New Roman" pitchFamily="18" charset="0"/>
                <a:cs typeface="Times New Roman" pitchFamily="18" charset="0"/>
              </a:rPr>
              <a:t> acids and esters. </a:t>
            </a:r>
          </a:p>
        </p:txBody>
      </p:sp>
      <p:sp>
        <p:nvSpPr>
          <p:cNvPr id="1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 name="Object 11"/>
          <p:cNvGraphicFramePr>
            <a:graphicFrameLocks noChangeAspect="1"/>
          </p:cNvGraphicFramePr>
          <p:nvPr>
            <p:extLst>
              <p:ext uri="{D42A27DB-BD31-4B8C-83A1-F6EECF244321}">
                <p14:modId xmlns:p14="http://schemas.microsoft.com/office/powerpoint/2010/main" val="348137762"/>
              </p:ext>
            </p:extLst>
          </p:nvPr>
        </p:nvGraphicFramePr>
        <p:xfrm>
          <a:off x="1865423" y="1752600"/>
          <a:ext cx="5318644" cy="4288181"/>
        </p:xfrm>
        <a:graphic>
          <a:graphicData uri="http://schemas.openxmlformats.org/presentationml/2006/ole">
            <mc:AlternateContent xmlns:mc="http://schemas.openxmlformats.org/markup-compatibility/2006">
              <mc:Choice xmlns:v="urn:schemas-microsoft-com:vml" Requires="v">
                <p:oleObj spid="_x0000_s5140" r:id="rId4" imgW="4953305" imgH="4188562" progId="">
                  <p:embed/>
                </p:oleObj>
              </mc:Choice>
              <mc:Fallback>
                <p:oleObj r:id="rId4" imgW="4953305" imgH="4188562" progId="">
                  <p:embed/>
                  <p:pic>
                    <p:nvPicPr>
                      <p:cNvPr id="0"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65423" y="1752600"/>
                        <a:ext cx="5318644" cy="42881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358A3A65-2041-42B5-A364-9977349D3337}" type="slidenum">
              <a:rPr lang="en-US" smtClean="0"/>
              <a:pPr/>
              <a:t>11</a:t>
            </a:fld>
            <a:endParaRPr lang="en-US"/>
          </a:p>
        </p:txBody>
      </p:sp>
      <p:sp>
        <p:nvSpPr>
          <p:cNvPr id="10" name="TextBox 9"/>
          <p:cNvSpPr txBox="1"/>
          <p:nvPr/>
        </p:nvSpPr>
        <p:spPr>
          <a:xfrm>
            <a:off x="6781800" y="6477000"/>
            <a:ext cx="1534394" cy="246221"/>
          </a:xfrm>
          <a:prstGeom prst="rect">
            <a:avLst/>
          </a:prstGeom>
          <a:noFill/>
        </p:spPr>
        <p:txBody>
          <a:bodyPr wrap="none" rtlCol="0">
            <a:spAutoFit/>
          </a:bodyPr>
          <a:lstStyle/>
          <a:p>
            <a:r>
              <a:rPr lang="en-US" sz="1000" dirty="0" smtClean="0"/>
              <a:t>He et al., 2014, submitted</a:t>
            </a:r>
            <a:endParaRPr lang="en-US" sz="1000" dirty="0"/>
          </a:p>
        </p:txBody>
      </p:sp>
      <p:pic>
        <p:nvPicPr>
          <p:cNvPr id="8" name="Picture 3"/>
          <p:cNvPicPr>
            <a:picLocks noChangeAspect="1" noChangeArrowheads="1"/>
          </p:cNvPicPr>
          <p:nvPr/>
        </p:nvPicPr>
        <p:blipFill>
          <a:blip r:embed="rId6"/>
          <a:srcRect/>
          <a:stretch>
            <a:fillRect/>
          </a:stretch>
        </p:blipFill>
        <p:spPr bwMode="auto">
          <a:xfrm>
            <a:off x="0" y="0"/>
            <a:ext cx="9144000" cy="762000"/>
          </a:xfrm>
          <a:prstGeom prst="rect">
            <a:avLst/>
          </a:prstGeom>
          <a:noFill/>
          <a:ln w="9525">
            <a:noFill/>
            <a:miter lim="800000"/>
            <a:headEnd/>
            <a:tailEnd/>
          </a:ln>
          <a:effectLst/>
        </p:spPr>
      </p:pic>
    </p:spTree>
    <p:extLst>
      <p:ext uri="{BB962C8B-B14F-4D97-AF65-F5344CB8AC3E}">
        <p14:creationId xmlns:p14="http://schemas.microsoft.com/office/powerpoint/2010/main" val="37186401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l="1395" r="6860" b="7278"/>
          <a:stretch>
            <a:fillRect/>
          </a:stretch>
        </p:blipFill>
        <p:spPr bwMode="auto">
          <a:xfrm>
            <a:off x="838200" y="1447800"/>
            <a:ext cx="7391400" cy="4114800"/>
          </a:xfrm>
          <a:prstGeom prst="rect">
            <a:avLst/>
          </a:prstGeom>
          <a:noFill/>
          <a:ln w="9525">
            <a:noFill/>
            <a:miter lim="800000"/>
            <a:headEnd/>
            <a:tailEnd/>
          </a:ln>
        </p:spPr>
      </p:pic>
      <p:sp>
        <p:nvSpPr>
          <p:cNvPr id="3" name="Rectangle 2"/>
          <p:cNvSpPr/>
          <p:nvPr/>
        </p:nvSpPr>
        <p:spPr>
          <a:xfrm>
            <a:off x="6896100" y="6230034"/>
            <a:ext cx="2247900" cy="276999"/>
          </a:xfrm>
          <a:prstGeom prst="rect">
            <a:avLst/>
          </a:prstGeom>
        </p:spPr>
        <p:txBody>
          <a:bodyPr wrap="square">
            <a:spAutoFit/>
          </a:bodyPr>
          <a:lstStyle/>
          <a:p>
            <a:r>
              <a:rPr lang="en-US" sz="1200" b="1" dirty="0" smtClean="0"/>
              <a:t>He et al., 2014, submitted</a:t>
            </a:r>
            <a:endParaRPr lang="en-US" sz="1200" dirty="0"/>
          </a:p>
        </p:txBody>
      </p:sp>
      <p:sp>
        <p:nvSpPr>
          <p:cNvPr id="5" name="Rectangle 4"/>
          <p:cNvSpPr/>
          <p:nvPr/>
        </p:nvSpPr>
        <p:spPr>
          <a:xfrm>
            <a:off x="685800" y="5791200"/>
            <a:ext cx="8191500" cy="400110"/>
          </a:xfrm>
          <a:prstGeom prst="rect">
            <a:avLst/>
          </a:prstGeom>
        </p:spPr>
        <p:txBody>
          <a:bodyPr wrap="square">
            <a:spAutoFit/>
          </a:bodyPr>
          <a:lstStyle/>
          <a:p>
            <a:r>
              <a:rPr lang="en-US" sz="1000" dirty="0" smtClean="0">
                <a:latin typeface="Times New Roman" pitchFamily="18" charset="0"/>
                <a:cs typeface="Times New Roman" pitchFamily="18" charset="0"/>
              </a:rPr>
              <a:t>Note</a:t>
            </a:r>
            <a:r>
              <a:rPr lang="en-US" sz="1000" dirty="0">
                <a:latin typeface="Times New Roman" pitchFamily="18" charset="0"/>
                <a:cs typeface="Times New Roman" pitchFamily="18" charset="0"/>
              </a:rPr>
              <a:t>: Alkyl-p-</a:t>
            </a:r>
            <a:r>
              <a:rPr lang="en-US" sz="1000" dirty="0" err="1">
                <a:latin typeface="Times New Roman" pitchFamily="18" charset="0"/>
                <a:cs typeface="Times New Roman" pitchFamily="18" charset="0"/>
              </a:rPr>
              <a:t>coumarates</a:t>
            </a:r>
            <a:r>
              <a:rPr lang="en-US" sz="1000" dirty="0">
                <a:latin typeface="Times New Roman" pitchFamily="18" charset="0"/>
                <a:cs typeface="Times New Roman" pitchFamily="18" charset="0"/>
              </a:rPr>
              <a:t> and alkyl-</a:t>
            </a:r>
            <a:r>
              <a:rPr lang="en-US" sz="1000" dirty="0" err="1">
                <a:latin typeface="Times New Roman" pitchFamily="18" charset="0"/>
                <a:cs typeface="Times New Roman" pitchFamily="18" charset="0"/>
              </a:rPr>
              <a:t>ferulates</a:t>
            </a:r>
            <a:r>
              <a:rPr lang="en-US" sz="1000" dirty="0">
                <a:latin typeface="Times New Roman" pitchFamily="18" charset="0"/>
                <a:cs typeface="Times New Roman" pitchFamily="18" charset="0"/>
              </a:rPr>
              <a:t> were listed by elution order from  no. 1 to 34. Alkyl-</a:t>
            </a:r>
            <a:r>
              <a:rPr lang="en-US" sz="1000" dirty="0" err="1">
                <a:latin typeface="Times New Roman" pitchFamily="18" charset="0"/>
                <a:cs typeface="Times New Roman" pitchFamily="18" charset="0"/>
              </a:rPr>
              <a:t>ferulates</a:t>
            </a:r>
            <a:r>
              <a:rPr lang="en-US" sz="1000" dirty="0">
                <a:latin typeface="Times New Roman" pitchFamily="18" charset="0"/>
                <a:cs typeface="Times New Roman" pitchFamily="18" charset="0"/>
              </a:rPr>
              <a:t> and alkyl-p-</a:t>
            </a:r>
            <a:r>
              <a:rPr lang="en-US" sz="1000" dirty="0" err="1">
                <a:latin typeface="Times New Roman" pitchFamily="18" charset="0"/>
                <a:cs typeface="Times New Roman" pitchFamily="18" charset="0"/>
              </a:rPr>
              <a:t>coumarates</a:t>
            </a:r>
            <a:r>
              <a:rPr lang="en-US" sz="1000" dirty="0">
                <a:latin typeface="Times New Roman" pitchFamily="18" charset="0"/>
                <a:cs typeface="Times New Roman" pitchFamily="18" charset="0"/>
              </a:rPr>
              <a:t> are marked by numbers, E-</a:t>
            </a:r>
            <a:r>
              <a:rPr lang="en-US" sz="1000" dirty="0" err="1">
                <a:latin typeface="Times New Roman" pitchFamily="18" charset="0"/>
                <a:cs typeface="Times New Roman" pitchFamily="18" charset="0"/>
              </a:rPr>
              <a:t>nF</a:t>
            </a:r>
            <a:r>
              <a:rPr lang="en-US" sz="1000" dirty="0">
                <a:latin typeface="Times New Roman" pitchFamily="18" charset="0"/>
                <a:cs typeface="Times New Roman" pitchFamily="18" charset="0"/>
              </a:rPr>
              <a:t> (n = number of alcohol moieties) means trans-n-alkyl-</a:t>
            </a:r>
            <a:r>
              <a:rPr lang="en-US" sz="1000" dirty="0" err="1">
                <a:latin typeface="Times New Roman" pitchFamily="18" charset="0"/>
                <a:cs typeface="Times New Roman" pitchFamily="18" charset="0"/>
              </a:rPr>
              <a:t>ferulate</a:t>
            </a:r>
            <a:r>
              <a:rPr lang="en-US" sz="1000" dirty="0">
                <a:latin typeface="Times New Roman" pitchFamily="18" charset="0"/>
                <a:cs typeface="Times New Roman" pitchFamily="18" charset="0"/>
              </a:rPr>
              <a:t>, E-</a:t>
            </a:r>
            <a:r>
              <a:rPr lang="en-US" sz="1000" dirty="0" err="1">
                <a:latin typeface="Times New Roman" pitchFamily="18" charset="0"/>
                <a:cs typeface="Times New Roman" pitchFamily="18" charset="0"/>
              </a:rPr>
              <a:t>nC</a:t>
            </a:r>
            <a:r>
              <a:rPr lang="en-US" sz="1000" dirty="0">
                <a:latin typeface="Times New Roman" pitchFamily="18" charset="0"/>
                <a:cs typeface="Times New Roman" pitchFamily="18" charset="0"/>
              </a:rPr>
              <a:t> (n = number of alcohol moieties) means trans-n-alkyl-</a:t>
            </a:r>
            <a:r>
              <a:rPr lang="en-US" sz="1000" dirty="0" err="1">
                <a:latin typeface="Times New Roman" pitchFamily="18" charset="0"/>
                <a:cs typeface="Times New Roman" pitchFamily="18" charset="0"/>
              </a:rPr>
              <a:t>coumarate</a:t>
            </a:r>
            <a:r>
              <a:rPr lang="en-US" sz="1000" dirty="0">
                <a:latin typeface="Times New Roman" pitchFamily="18" charset="0"/>
                <a:cs typeface="Times New Roman" pitchFamily="18" charset="0"/>
              </a:rPr>
              <a:t>. </a:t>
            </a:r>
          </a:p>
        </p:txBody>
      </p:sp>
      <p:sp>
        <p:nvSpPr>
          <p:cNvPr id="8" name="TextBox 7"/>
          <p:cNvSpPr txBox="1"/>
          <p:nvPr/>
        </p:nvSpPr>
        <p:spPr>
          <a:xfrm>
            <a:off x="457200" y="838200"/>
            <a:ext cx="8229600" cy="533400"/>
          </a:xfrm>
          <a:prstGeom prst="rect">
            <a:avLst/>
          </a:prstGeom>
        </p:spPr>
        <p:txBody>
          <a:bodyPr vert="horz" lIns="91440" tIns="45720" rIns="91440" bIns="45720" rtlCol="0" anchor="ctr">
            <a:normAutofit/>
          </a:bodyPr>
          <a:lstStyle>
            <a:lvl1pPr algn="ctr">
              <a:spcBef>
                <a:spcPct val="0"/>
              </a:spcBef>
              <a:buNone/>
              <a:defRPr sz="4000" b="1">
                <a:latin typeface="+mj-lt"/>
                <a:ea typeface="+mj-ea"/>
                <a:cs typeface="+mj-cs"/>
              </a:defRPr>
            </a:lvl1pPr>
          </a:lstStyle>
          <a:p>
            <a:r>
              <a:rPr lang="en-US" sz="2000" dirty="0" smtClean="0">
                <a:latin typeface="Times New Roman" pitchFamily="18" charset="0"/>
                <a:cs typeface="Times New Roman" pitchFamily="18" charset="0"/>
              </a:rPr>
              <a:t>2. Biomarkers in Cattails (examples)</a:t>
            </a:r>
            <a:endParaRPr lang="en-US" sz="2000" dirty="0">
              <a:latin typeface="Times New Roman" pitchFamily="18" charset="0"/>
              <a:cs typeface="Times New Roman" pitchFamily="18" charset="0"/>
            </a:endParaRPr>
          </a:p>
        </p:txBody>
      </p:sp>
      <p:pic>
        <p:nvPicPr>
          <p:cNvPr id="6" name="Picture 3"/>
          <p:cNvPicPr>
            <a:picLocks noChangeAspect="1" noChangeArrowheads="1"/>
          </p:cNvPicPr>
          <p:nvPr/>
        </p:nvPicPr>
        <p:blipFill>
          <a:blip r:embed="rId3"/>
          <a:srcRect/>
          <a:stretch>
            <a:fillRect/>
          </a:stretch>
        </p:blipFill>
        <p:spPr bwMode="auto">
          <a:xfrm>
            <a:off x="0" y="0"/>
            <a:ext cx="9144000" cy="914400"/>
          </a:xfrm>
          <a:prstGeom prst="rect">
            <a:avLst/>
          </a:prstGeom>
          <a:noFill/>
          <a:ln w="9525">
            <a:noFill/>
            <a:miter lim="800000"/>
            <a:headEnd/>
            <a:tailEnd/>
          </a:ln>
          <a:effectLst/>
        </p:spPr>
      </p:pic>
    </p:spTree>
    <p:extLst>
      <p:ext uri="{BB962C8B-B14F-4D97-AF65-F5344CB8AC3E}">
        <p14:creationId xmlns:p14="http://schemas.microsoft.com/office/powerpoint/2010/main" val="9226833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p:cNvPicPr/>
          <p:nvPr/>
        </p:nvPicPr>
        <p:blipFill>
          <a:blip r:embed="rId3" cstate="print">
            <a:extLst>
              <a:ext uri="{28A0092B-C50C-407E-A947-70E740481C1C}">
                <a14:useLocalDpi xmlns:a14="http://schemas.microsoft.com/office/drawing/2010/main" val="0"/>
              </a:ext>
            </a:extLst>
          </a:blip>
          <a:stretch>
            <a:fillRect/>
          </a:stretch>
        </p:blipFill>
        <p:spPr>
          <a:xfrm>
            <a:off x="1371600" y="1676400"/>
            <a:ext cx="6477000" cy="4953000"/>
          </a:xfrm>
          <a:prstGeom prst="rect">
            <a:avLst/>
          </a:prstGeom>
        </p:spPr>
      </p:pic>
      <p:sp>
        <p:nvSpPr>
          <p:cNvPr id="7" name="Rectangle 6"/>
          <p:cNvSpPr/>
          <p:nvPr/>
        </p:nvSpPr>
        <p:spPr>
          <a:xfrm>
            <a:off x="4648200" y="2209800"/>
            <a:ext cx="3800475" cy="830997"/>
          </a:xfrm>
          <a:prstGeom prst="rect">
            <a:avLst/>
          </a:prstGeom>
        </p:spPr>
        <p:txBody>
          <a:bodyPr wrap="square">
            <a:spAutoFit/>
          </a:bodyPr>
          <a:lstStyle/>
          <a:p>
            <a:r>
              <a:rPr lang="en-US" sz="1600" dirty="0">
                <a:solidFill>
                  <a:srgbClr val="00B050"/>
                </a:solidFill>
                <a:latin typeface="Times New Roman" pitchFamily="18" charset="0"/>
                <a:cs typeface="Times New Roman" pitchFamily="18" charset="0"/>
              </a:rPr>
              <a:t>A total of 46 </a:t>
            </a:r>
            <a:r>
              <a:rPr lang="en-US" sz="1600" dirty="0" smtClean="0">
                <a:solidFill>
                  <a:srgbClr val="00B050"/>
                </a:solidFill>
                <a:latin typeface="Times New Roman" pitchFamily="18" charset="0"/>
                <a:cs typeface="Times New Roman" pitchFamily="18" charset="0"/>
              </a:rPr>
              <a:t>mono-methylalkanes, </a:t>
            </a:r>
            <a:r>
              <a:rPr lang="en-US" sz="1600" dirty="0">
                <a:solidFill>
                  <a:srgbClr val="00B050"/>
                </a:solidFill>
                <a:latin typeface="Times New Roman" pitchFamily="18" charset="0"/>
                <a:cs typeface="Times New Roman" pitchFamily="18" charset="0"/>
              </a:rPr>
              <a:t>including </a:t>
            </a:r>
            <a:r>
              <a:rPr lang="en-US" sz="1600" dirty="0" smtClean="0">
                <a:solidFill>
                  <a:srgbClr val="00B050"/>
                </a:solidFill>
                <a:latin typeface="Times New Roman" pitchFamily="18" charset="0"/>
                <a:cs typeface="Times New Roman" pitchFamily="18" charset="0"/>
              </a:rPr>
              <a:t>three </a:t>
            </a:r>
            <a:r>
              <a:rPr lang="en-US" sz="1600" i="1" dirty="0" smtClean="0">
                <a:solidFill>
                  <a:srgbClr val="00B050"/>
                </a:solidFill>
                <a:latin typeface="Times New Roman" pitchFamily="18" charset="0"/>
                <a:cs typeface="Times New Roman" pitchFamily="18" charset="0"/>
              </a:rPr>
              <a:t>iso</a:t>
            </a:r>
            <a:r>
              <a:rPr lang="en-US" sz="1600" dirty="0" smtClean="0">
                <a:solidFill>
                  <a:srgbClr val="00B050"/>
                </a:solidFill>
                <a:latin typeface="Times New Roman" pitchFamily="18" charset="0"/>
                <a:cs typeface="Times New Roman" pitchFamily="18" charset="0"/>
              </a:rPr>
              <a:t> </a:t>
            </a:r>
            <a:r>
              <a:rPr lang="en-US" sz="1600" dirty="0">
                <a:solidFill>
                  <a:srgbClr val="00B050"/>
                </a:solidFill>
                <a:latin typeface="Times New Roman" pitchFamily="18" charset="0"/>
                <a:cs typeface="Times New Roman" pitchFamily="18" charset="0"/>
              </a:rPr>
              <a:t>and </a:t>
            </a:r>
            <a:r>
              <a:rPr lang="en-US" sz="1600" dirty="0" smtClean="0">
                <a:solidFill>
                  <a:srgbClr val="00B050"/>
                </a:solidFill>
                <a:latin typeface="Times New Roman" pitchFamily="18" charset="0"/>
                <a:cs typeface="Times New Roman" pitchFamily="18" charset="0"/>
              </a:rPr>
              <a:t>three </a:t>
            </a:r>
            <a:r>
              <a:rPr lang="en-US" sz="1600" i="1" dirty="0" smtClean="0">
                <a:solidFill>
                  <a:srgbClr val="00B050"/>
                </a:solidFill>
                <a:latin typeface="Times New Roman" pitchFamily="18" charset="0"/>
                <a:cs typeface="Times New Roman" pitchFamily="18" charset="0"/>
              </a:rPr>
              <a:t>anteiso</a:t>
            </a:r>
            <a:r>
              <a:rPr lang="en-US" sz="1600" dirty="0" smtClean="0">
                <a:solidFill>
                  <a:srgbClr val="00B050"/>
                </a:solidFill>
                <a:latin typeface="Times New Roman" pitchFamily="18" charset="0"/>
                <a:cs typeface="Times New Roman" pitchFamily="18" charset="0"/>
              </a:rPr>
              <a:t>-alkanes</a:t>
            </a:r>
            <a:r>
              <a:rPr lang="en-US" sz="1600" dirty="0">
                <a:solidFill>
                  <a:srgbClr val="00B050"/>
                </a:solidFill>
                <a:latin typeface="Times New Roman" pitchFamily="18" charset="0"/>
                <a:cs typeface="Times New Roman" pitchFamily="18" charset="0"/>
              </a:rPr>
              <a:t>, were identified. </a:t>
            </a:r>
          </a:p>
        </p:txBody>
      </p:sp>
      <p:sp>
        <p:nvSpPr>
          <p:cNvPr id="2" name="Slide Number Placeholder 1"/>
          <p:cNvSpPr>
            <a:spLocks noGrp="1"/>
          </p:cNvSpPr>
          <p:nvPr>
            <p:ph type="sldNum" sz="quarter" idx="12"/>
          </p:nvPr>
        </p:nvSpPr>
        <p:spPr/>
        <p:txBody>
          <a:bodyPr/>
          <a:lstStyle/>
          <a:p>
            <a:fld id="{358A3A65-2041-42B5-A364-9977349D3337}" type="slidenum">
              <a:rPr lang="en-US" smtClean="0"/>
              <a:pPr/>
              <a:t>13</a:t>
            </a:fld>
            <a:endParaRPr lang="en-US"/>
          </a:p>
        </p:txBody>
      </p:sp>
      <p:sp>
        <p:nvSpPr>
          <p:cNvPr id="9" name="TextBox 8"/>
          <p:cNvSpPr txBox="1"/>
          <p:nvPr/>
        </p:nvSpPr>
        <p:spPr>
          <a:xfrm>
            <a:off x="304800" y="1066800"/>
            <a:ext cx="8382000" cy="533400"/>
          </a:xfrm>
          <a:prstGeom prst="rect">
            <a:avLst/>
          </a:prstGeom>
        </p:spPr>
        <p:txBody>
          <a:bodyPr vert="horz" lIns="91440" tIns="45720" rIns="91440" bIns="45720" rtlCol="0" anchor="ctr">
            <a:normAutofit/>
          </a:bodyPr>
          <a:lstStyle>
            <a:lvl1pPr algn="ctr">
              <a:spcBef>
                <a:spcPct val="0"/>
              </a:spcBef>
              <a:buNone/>
              <a:defRPr sz="4000" b="1">
                <a:latin typeface="+mj-lt"/>
                <a:ea typeface="+mj-ea"/>
                <a:cs typeface="+mj-cs"/>
              </a:defRPr>
            </a:lvl1pPr>
          </a:lstStyle>
          <a:p>
            <a:r>
              <a:rPr lang="en-US" sz="1800" dirty="0" smtClean="0">
                <a:latin typeface="Times New Roman" pitchFamily="18" charset="0"/>
                <a:cs typeface="Times New Roman" pitchFamily="18" charset="0"/>
              </a:rPr>
              <a:t>2. Biomarkers in periphyton and floc (examples)</a:t>
            </a:r>
            <a:endParaRPr lang="en-US" sz="1800" dirty="0">
              <a:latin typeface="Times New Roman" pitchFamily="18" charset="0"/>
              <a:cs typeface="Times New Roman" pitchFamily="18" charset="0"/>
            </a:endParaRPr>
          </a:p>
        </p:txBody>
      </p:sp>
      <p:sp>
        <p:nvSpPr>
          <p:cNvPr id="10" name="TextBox 9"/>
          <p:cNvSpPr txBox="1"/>
          <p:nvPr/>
        </p:nvSpPr>
        <p:spPr>
          <a:xfrm>
            <a:off x="7620000" y="6611779"/>
            <a:ext cx="939681" cy="246221"/>
          </a:xfrm>
          <a:prstGeom prst="rect">
            <a:avLst/>
          </a:prstGeom>
          <a:noFill/>
        </p:spPr>
        <p:txBody>
          <a:bodyPr wrap="none" rtlCol="0">
            <a:spAutoFit/>
          </a:bodyPr>
          <a:lstStyle/>
          <a:p>
            <a:r>
              <a:rPr lang="en-US" sz="1000" dirty="0" smtClean="0"/>
              <a:t>He et al., 2015</a:t>
            </a:r>
            <a:endParaRPr lang="en-US" sz="1000" dirty="0"/>
          </a:p>
        </p:txBody>
      </p:sp>
      <p:pic>
        <p:nvPicPr>
          <p:cNvPr id="8" name="Picture 3"/>
          <p:cNvPicPr>
            <a:picLocks noChangeAspect="1" noChangeArrowheads="1"/>
          </p:cNvPicPr>
          <p:nvPr/>
        </p:nvPicPr>
        <p:blipFill>
          <a:blip r:embed="rId4"/>
          <a:srcRect/>
          <a:stretch>
            <a:fillRect/>
          </a:stretch>
        </p:blipFill>
        <p:spPr bwMode="auto">
          <a:xfrm>
            <a:off x="0" y="0"/>
            <a:ext cx="9144000" cy="990600"/>
          </a:xfrm>
          <a:prstGeom prst="rect">
            <a:avLst/>
          </a:prstGeom>
          <a:noFill/>
          <a:ln w="9525">
            <a:noFill/>
            <a:miter lim="800000"/>
            <a:headEnd/>
            <a:tailEnd/>
          </a:ln>
          <a:effectLst/>
        </p:spPr>
      </p:pic>
    </p:spTree>
    <p:extLst>
      <p:ext uri="{BB962C8B-B14F-4D97-AF65-F5344CB8AC3E}">
        <p14:creationId xmlns:p14="http://schemas.microsoft.com/office/powerpoint/2010/main" val="29258096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219200"/>
            <a:ext cx="9220200" cy="533400"/>
          </a:xfrm>
        </p:spPr>
        <p:txBody>
          <a:bodyPr>
            <a:noAutofit/>
          </a:bodyPr>
          <a:lstStyle/>
          <a:p>
            <a:r>
              <a:rPr lang="en-US" altLang="zh-CN" sz="2400" b="1" dirty="0" smtClean="0">
                <a:latin typeface="Times New Roman" pitchFamily="18" charset="0"/>
                <a:ea typeface="SimSun" pitchFamily="2" charset="-122"/>
                <a:cs typeface="Times New Roman" pitchFamily="18" charset="0"/>
              </a:rPr>
              <a:t>3. Compound specific isotopes for biomarkers</a:t>
            </a:r>
            <a:endParaRPr lang="en-US" sz="2400" b="1" dirty="0">
              <a:latin typeface="Times New Roman" pitchFamily="18" charset="0"/>
              <a:cs typeface="Times New Roman" pitchFamily="18" charset="0"/>
            </a:endParaRPr>
          </a:p>
        </p:txBody>
      </p:sp>
      <p:sp>
        <p:nvSpPr>
          <p:cNvPr id="3" name="Content Placeholder 2"/>
          <p:cNvSpPr>
            <a:spLocks noGrp="1"/>
          </p:cNvSpPr>
          <p:nvPr>
            <p:ph idx="1"/>
          </p:nvPr>
        </p:nvSpPr>
        <p:spPr>
          <a:xfrm>
            <a:off x="381000" y="1905000"/>
            <a:ext cx="8382000" cy="4648200"/>
          </a:xfrm>
        </p:spPr>
        <p:txBody>
          <a:bodyPr>
            <a:noAutofit/>
          </a:bodyPr>
          <a:lstStyle/>
          <a:p>
            <a:r>
              <a:rPr lang="en-US" sz="2800" dirty="0">
                <a:latin typeface="Times New Roman" pitchFamily="18" charset="0"/>
                <a:cs typeface="Times New Roman" pitchFamily="18" charset="0"/>
              </a:rPr>
              <a:t>H</a:t>
            </a:r>
            <a:r>
              <a:rPr lang="en-US" sz="2800" dirty="0" smtClean="0">
                <a:latin typeface="Times New Roman" pitchFamily="18" charset="0"/>
                <a:cs typeface="Times New Roman" pitchFamily="18" charset="0"/>
              </a:rPr>
              <a:t>ighly specialized </a:t>
            </a:r>
            <a:r>
              <a:rPr lang="en-US" sz="2800" dirty="0">
                <a:latin typeface="Times New Roman" pitchFamily="18" charset="0"/>
                <a:cs typeface="Times New Roman" pitchFamily="18" charset="0"/>
              </a:rPr>
              <a:t>instrumental technique used to ascertain the </a:t>
            </a:r>
            <a:r>
              <a:rPr lang="en-US" sz="2800" dirty="0" smtClean="0">
                <a:latin typeface="Times New Roman" pitchFamily="18" charset="0"/>
                <a:cs typeface="Times New Roman" pitchFamily="18" charset="0"/>
              </a:rPr>
              <a:t>relative </a:t>
            </a:r>
            <a:r>
              <a:rPr lang="en-US" sz="2800" dirty="0">
                <a:latin typeface="Times New Roman" pitchFamily="18" charset="0"/>
                <a:cs typeface="Times New Roman" pitchFamily="18" charset="0"/>
              </a:rPr>
              <a:t>ratio of light stable isotopes of </a:t>
            </a:r>
            <a:r>
              <a:rPr lang="en-US" sz="2800" dirty="0">
                <a:solidFill>
                  <a:srgbClr val="00B050"/>
                </a:solidFill>
                <a:latin typeface="Times New Roman" pitchFamily="18" charset="0"/>
                <a:cs typeface="Times New Roman" pitchFamily="18" charset="0"/>
              </a:rPr>
              <a:t>carbon (</a:t>
            </a:r>
            <a:r>
              <a:rPr lang="en-US" sz="2800" baseline="30000" dirty="0">
                <a:solidFill>
                  <a:srgbClr val="00B050"/>
                </a:solidFill>
                <a:latin typeface="Times New Roman" pitchFamily="18" charset="0"/>
                <a:cs typeface="Times New Roman" pitchFamily="18" charset="0"/>
              </a:rPr>
              <a:t>13</a:t>
            </a:r>
            <a:r>
              <a:rPr lang="en-US" sz="2800" dirty="0">
                <a:solidFill>
                  <a:srgbClr val="00B050"/>
                </a:solidFill>
                <a:latin typeface="Times New Roman" pitchFamily="18" charset="0"/>
                <a:cs typeface="Times New Roman" pitchFamily="18" charset="0"/>
              </a:rPr>
              <a:t>C/</a:t>
            </a:r>
            <a:r>
              <a:rPr lang="en-US" sz="2800" baseline="30000" dirty="0">
                <a:solidFill>
                  <a:srgbClr val="00B050"/>
                </a:solidFill>
                <a:latin typeface="Times New Roman" pitchFamily="18" charset="0"/>
                <a:cs typeface="Times New Roman" pitchFamily="18" charset="0"/>
              </a:rPr>
              <a:t>12</a:t>
            </a:r>
            <a:r>
              <a:rPr lang="en-US" sz="2800" dirty="0">
                <a:solidFill>
                  <a:srgbClr val="00B050"/>
                </a:solidFill>
                <a:latin typeface="Times New Roman" pitchFamily="18" charset="0"/>
                <a:cs typeface="Times New Roman" pitchFamily="18" charset="0"/>
              </a:rPr>
              <a:t>C),</a:t>
            </a:r>
            <a:r>
              <a:rPr lang="en-US" sz="2800" dirty="0">
                <a:solidFill>
                  <a:srgbClr val="FF0000"/>
                </a:solidFill>
                <a:latin typeface="Times New Roman" pitchFamily="18" charset="0"/>
                <a:cs typeface="Times New Roman" pitchFamily="18" charset="0"/>
              </a:rPr>
              <a:t> </a:t>
            </a:r>
            <a:r>
              <a:rPr lang="en-US" sz="2800" dirty="0">
                <a:solidFill>
                  <a:srgbClr val="0070C0"/>
                </a:solidFill>
                <a:latin typeface="Times New Roman" pitchFamily="18" charset="0"/>
                <a:cs typeface="Times New Roman" pitchFamily="18" charset="0"/>
              </a:rPr>
              <a:t>hydrogen (</a:t>
            </a:r>
            <a:r>
              <a:rPr lang="en-US" sz="2800" baseline="30000" dirty="0">
                <a:solidFill>
                  <a:srgbClr val="0070C0"/>
                </a:solidFill>
                <a:latin typeface="Times New Roman" pitchFamily="18" charset="0"/>
                <a:cs typeface="Times New Roman" pitchFamily="18" charset="0"/>
              </a:rPr>
              <a:t>2</a:t>
            </a:r>
            <a:r>
              <a:rPr lang="en-US" sz="2800" dirty="0">
                <a:solidFill>
                  <a:srgbClr val="0070C0"/>
                </a:solidFill>
                <a:latin typeface="Times New Roman" pitchFamily="18" charset="0"/>
                <a:cs typeface="Times New Roman" pitchFamily="18" charset="0"/>
              </a:rPr>
              <a:t>H/</a:t>
            </a:r>
            <a:r>
              <a:rPr lang="en-US" sz="2800" baseline="30000" dirty="0">
                <a:solidFill>
                  <a:srgbClr val="0070C0"/>
                </a:solidFill>
                <a:latin typeface="Times New Roman" pitchFamily="18" charset="0"/>
                <a:cs typeface="Times New Roman" pitchFamily="18" charset="0"/>
              </a:rPr>
              <a:t>1</a:t>
            </a:r>
            <a:r>
              <a:rPr lang="en-US" sz="2800" dirty="0">
                <a:solidFill>
                  <a:srgbClr val="0070C0"/>
                </a:solidFill>
                <a:latin typeface="Times New Roman" pitchFamily="18" charset="0"/>
                <a:cs typeface="Times New Roman" pitchFamily="18" charset="0"/>
              </a:rPr>
              <a:t>H), </a:t>
            </a:r>
            <a:r>
              <a:rPr lang="en-US" sz="2800" dirty="0">
                <a:latin typeface="Times New Roman" pitchFamily="18" charset="0"/>
                <a:cs typeface="Times New Roman" pitchFamily="18" charset="0"/>
              </a:rPr>
              <a:t>nitrogen (</a:t>
            </a:r>
            <a:r>
              <a:rPr lang="en-US" sz="2800" baseline="30000" dirty="0">
                <a:latin typeface="Times New Roman" pitchFamily="18" charset="0"/>
                <a:cs typeface="Times New Roman" pitchFamily="18" charset="0"/>
              </a:rPr>
              <a:t>15</a:t>
            </a:r>
            <a:r>
              <a:rPr lang="en-US" sz="2800" dirty="0">
                <a:latin typeface="Times New Roman" pitchFamily="18" charset="0"/>
                <a:cs typeface="Times New Roman" pitchFamily="18" charset="0"/>
              </a:rPr>
              <a:t>N/</a:t>
            </a:r>
            <a:r>
              <a:rPr lang="en-US" sz="2800" baseline="30000" dirty="0">
                <a:latin typeface="Times New Roman" pitchFamily="18" charset="0"/>
                <a:cs typeface="Times New Roman" pitchFamily="18" charset="0"/>
              </a:rPr>
              <a:t>14</a:t>
            </a:r>
            <a:r>
              <a:rPr lang="en-US" sz="2800" dirty="0">
                <a:latin typeface="Times New Roman" pitchFamily="18" charset="0"/>
                <a:cs typeface="Times New Roman" pitchFamily="18" charset="0"/>
              </a:rPr>
              <a:t>N) or oxygen (</a:t>
            </a:r>
            <a:r>
              <a:rPr lang="en-US" sz="2800" baseline="30000" dirty="0">
                <a:latin typeface="Times New Roman" pitchFamily="18" charset="0"/>
                <a:cs typeface="Times New Roman" pitchFamily="18" charset="0"/>
              </a:rPr>
              <a:t>18</a:t>
            </a:r>
            <a:r>
              <a:rPr lang="en-US" sz="2800" dirty="0">
                <a:latin typeface="Times New Roman" pitchFamily="18" charset="0"/>
                <a:cs typeface="Times New Roman" pitchFamily="18" charset="0"/>
              </a:rPr>
              <a:t>O/</a:t>
            </a:r>
            <a:r>
              <a:rPr lang="en-US" sz="2800" baseline="30000" dirty="0">
                <a:latin typeface="Times New Roman" pitchFamily="18" charset="0"/>
                <a:cs typeface="Times New Roman" pitchFamily="18" charset="0"/>
              </a:rPr>
              <a:t>16</a:t>
            </a:r>
            <a:r>
              <a:rPr lang="en-US" sz="2800" dirty="0">
                <a:latin typeface="Times New Roman" pitchFamily="18" charset="0"/>
                <a:cs typeface="Times New Roman" pitchFamily="18" charset="0"/>
              </a:rPr>
              <a:t>0) in individual compounds separated from often complex mixtures of components. </a:t>
            </a:r>
            <a:endParaRPr lang="en-US" sz="2800" dirty="0" smtClean="0">
              <a:latin typeface="Times New Roman" pitchFamily="18" charset="0"/>
              <a:cs typeface="Times New Roman" pitchFamily="18" charset="0"/>
            </a:endParaRPr>
          </a:p>
          <a:p>
            <a:pPr marL="0" indent="0">
              <a:buNone/>
            </a:pP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They can </a:t>
            </a:r>
            <a:r>
              <a:rPr lang="en-US" sz="2800" dirty="0">
                <a:latin typeface="Times New Roman" pitchFamily="18" charset="0"/>
                <a:cs typeface="Times New Roman" pitchFamily="18" charset="0"/>
              </a:rPr>
              <a:t>provide </a:t>
            </a:r>
            <a:r>
              <a:rPr lang="en-US" sz="2800" dirty="0" smtClean="0">
                <a:latin typeface="Times New Roman" pitchFamily="18" charset="0"/>
                <a:cs typeface="Times New Roman" pitchFamily="18" charset="0"/>
              </a:rPr>
              <a:t>organic matter source information and direct </a:t>
            </a:r>
            <a:r>
              <a:rPr lang="en-US" sz="2800" dirty="0">
                <a:latin typeface="Times New Roman" pitchFamily="18" charset="0"/>
                <a:cs typeface="Times New Roman" pitchFamily="18" charset="0"/>
              </a:rPr>
              <a:t>information such as the </a:t>
            </a:r>
            <a:r>
              <a:rPr lang="en-US" sz="2800" dirty="0" smtClean="0">
                <a:latin typeface="Times New Roman" pitchFamily="18" charset="0"/>
                <a:cs typeface="Times New Roman" pitchFamily="18" charset="0"/>
              </a:rPr>
              <a:t>primary </a:t>
            </a:r>
            <a:r>
              <a:rPr lang="en-US" sz="2800" dirty="0">
                <a:solidFill>
                  <a:srgbClr val="00B050"/>
                </a:solidFill>
                <a:latin typeface="Times New Roman" pitchFamily="18" charset="0"/>
                <a:cs typeface="Times New Roman" pitchFamily="18" charset="0"/>
              </a:rPr>
              <a:t>productivity</a:t>
            </a:r>
            <a:r>
              <a:rPr lang="en-US" sz="2800" dirty="0">
                <a:latin typeface="Times New Roman" pitchFamily="18" charset="0"/>
                <a:cs typeface="Times New Roman" pitchFamily="18" charset="0"/>
              </a:rPr>
              <a:t> and </a:t>
            </a:r>
            <a:r>
              <a:rPr lang="en-US" sz="2800" dirty="0" smtClean="0">
                <a:solidFill>
                  <a:srgbClr val="0070C0"/>
                </a:solidFill>
                <a:latin typeface="Times New Roman" pitchFamily="18" charset="0"/>
                <a:cs typeface="Times New Roman" pitchFamily="18" charset="0"/>
              </a:rPr>
              <a:t>hydrology </a:t>
            </a:r>
            <a:r>
              <a:rPr lang="en-US" sz="2800" dirty="0" smtClean="0">
                <a:latin typeface="Times New Roman" pitchFamily="18" charset="0"/>
                <a:cs typeface="Times New Roman" pitchFamily="18" charset="0"/>
              </a:rPr>
              <a:t>etc.</a:t>
            </a:r>
          </a:p>
        </p:txBody>
      </p:sp>
      <p:sp>
        <p:nvSpPr>
          <p:cNvPr id="8" name="Slide Number Placeholder 7"/>
          <p:cNvSpPr>
            <a:spLocks noGrp="1"/>
          </p:cNvSpPr>
          <p:nvPr>
            <p:ph type="sldNum" sz="quarter" idx="12"/>
          </p:nvPr>
        </p:nvSpPr>
        <p:spPr/>
        <p:txBody>
          <a:bodyPr/>
          <a:lstStyle/>
          <a:p>
            <a:fld id="{358A3A65-2041-42B5-A364-9977349D3337}" type="slidenum">
              <a:rPr lang="en-US" smtClean="0"/>
              <a:pPr/>
              <a:t>14</a:t>
            </a:fld>
            <a:endParaRPr lang="en-US"/>
          </a:p>
        </p:txBody>
      </p:sp>
      <p:pic>
        <p:nvPicPr>
          <p:cNvPr id="5" name="Picture 3"/>
          <p:cNvPicPr>
            <a:picLocks noChangeAspect="1" noChangeArrowheads="1"/>
          </p:cNvPicPr>
          <p:nvPr/>
        </p:nvPicPr>
        <p:blipFill>
          <a:blip r:embed="rId2"/>
          <a:srcRect/>
          <a:stretch>
            <a:fillRect/>
          </a:stretch>
        </p:blipFill>
        <p:spPr bwMode="auto">
          <a:xfrm>
            <a:off x="0" y="0"/>
            <a:ext cx="9144000" cy="1066800"/>
          </a:xfrm>
          <a:prstGeom prst="rect">
            <a:avLst/>
          </a:prstGeom>
          <a:noFill/>
          <a:ln w="9525">
            <a:noFill/>
            <a:miter lim="800000"/>
            <a:headEnd/>
            <a:tailEnd/>
          </a:ln>
          <a:effectLst/>
        </p:spPr>
      </p:pic>
    </p:spTree>
    <p:extLst>
      <p:ext uri="{BB962C8B-B14F-4D97-AF65-F5344CB8AC3E}">
        <p14:creationId xmlns:p14="http://schemas.microsoft.com/office/powerpoint/2010/main" val="6670103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2D321CA-9FCA-4971-A3C8-A6183ADF9228}" type="slidenum">
              <a:rPr lang="en-US" smtClean="0"/>
              <a:pPr/>
              <a:t>15</a:t>
            </a:fld>
            <a:endParaRPr lang="en-US"/>
          </a:p>
        </p:txBody>
      </p:sp>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1295400" y="1905000"/>
            <a:ext cx="5943600" cy="475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
                <a:solidFill>
                  <a:srgbClr val="000000"/>
                </a:solidFill>
                <a:miter lim="800000"/>
                <a:headEnd/>
                <a:tailEnd/>
              </a14:hiddenLine>
            </a:ext>
          </a:extLst>
        </p:spPr>
      </p:pic>
      <p:sp>
        <p:nvSpPr>
          <p:cNvPr id="4" name="Title 1"/>
          <p:cNvSpPr txBox="1">
            <a:spLocks/>
          </p:cNvSpPr>
          <p:nvPr/>
        </p:nvSpPr>
        <p:spPr>
          <a:xfrm>
            <a:off x="0" y="1143000"/>
            <a:ext cx="8915400" cy="4572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400" b="1" dirty="0" smtClean="0">
                <a:latin typeface="Times New Roman" pitchFamily="18" charset="0"/>
                <a:ea typeface="SimSun" pitchFamily="2" charset="-122"/>
                <a:cs typeface="Times New Roman" pitchFamily="18" charset="0"/>
              </a:rPr>
              <a:t>3. Examples of raw data generated from a GC-</a:t>
            </a:r>
            <a:r>
              <a:rPr lang="en-US" altLang="zh-CN" sz="2400" b="1" dirty="0" err="1" smtClean="0">
                <a:latin typeface="Times New Roman" pitchFamily="18" charset="0"/>
                <a:ea typeface="SimSun" pitchFamily="2" charset="-122"/>
                <a:cs typeface="Times New Roman" pitchFamily="18" charset="0"/>
              </a:rPr>
              <a:t>PirMS</a:t>
            </a:r>
            <a:endParaRPr lang="en-US" sz="2400" b="1" dirty="0">
              <a:latin typeface="Times New Roman" pitchFamily="18" charset="0"/>
              <a:cs typeface="Times New Roman" pitchFamily="18" charset="0"/>
            </a:endParaRPr>
          </a:p>
        </p:txBody>
      </p:sp>
      <p:pic>
        <p:nvPicPr>
          <p:cNvPr id="5" name="Picture 3"/>
          <p:cNvPicPr>
            <a:picLocks noChangeAspect="1" noChangeArrowheads="1"/>
          </p:cNvPicPr>
          <p:nvPr/>
        </p:nvPicPr>
        <p:blipFill>
          <a:blip r:embed="rId3"/>
          <a:srcRect/>
          <a:stretch>
            <a:fillRect/>
          </a:stretch>
        </p:blipFill>
        <p:spPr bwMode="auto">
          <a:xfrm>
            <a:off x="0" y="0"/>
            <a:ext cx="9144000" cy="1066800"/>
          </a:xfrm>
          <a:prstGeom prst="rect">
            <a:avLst/>
          </a:prstGeom>
          <a:noFill/>
          <a:ln w="9525">
            <a:noFill/>
            <a:miter lim="800000"/>
            <a:headEnd/>
            <a:tailEnd/>
          </a:ln>
          <a:effectLst/>
        </p:spPr>
      </p:pic>
    </p:spTree>
    <p:extLst>
      <p:ext uri="{BB962C8B-B14F-4D97-AF65-F5344CB8AC3E}">
        <p14:creationId xmlns:p14="http://schemas.microsoft.com/office/powerpoint/2010/main" val="28206814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p:txBody>
          <a:bodyPr/>
          <a:lstStyle/>
          <a:p>
            <a:pPr>
              <a:defRPr/>
            </a:pPr>
            <a:endParaRPr lang="en-US"/>
          </a:p>
        </p:txBody>
      </p:sp>
      <p:pic>
        <p:nvPicPr>
          <p:cNvPr id="153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91625" cy="695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623888" y="225425"/>
            <a:ext cx="8229600" cy="1143000"/>
          </a:xfrm>
          <a:prstGeom prst="rect">
            <a:avLst/>
          </a:prstGeom>
        </p:spPr>
        <p:style>
          <a:lnRef idx="1">
            <a:schemeClr val="accent3"/>
          </a:lnRef>
          <a:fillRef idx="2">
            <a:schemeClr val="accent3"/>
          </a:fillRef>
          <a:effectRef idx="1">
            <a:schemeClr val="accent3"/>
          </a:effectRef>
          <a:fontRef idx="minor">
            <a:schemeClr val="dk1"/>
          </a:fontRef>
        </p:style>
        <p:txBody>
          <a:bodyPr anchor="ctr">
            <a:normAutofit fontScale="900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en-US" dirty="0" smtClean="0">
                <a:latin typeface="Times New Roman" pitchFamily="18" charset="0"/>
                <a:cs typeface="Times New Roman" pitchFamily="18" charset="0"/>
              </a:rPr>
              <a:t>Molecular Biomarkers &amp; Diagnosis</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Related Journals</a:t>
            </a:r>
            <a:endParaRPr lang="en-US" dirty="0">
              <a:latin typeface="Times New Roman" pitchFamily="18" charset="0"/>
              <a:cs typeface="Times New Roman" pitchFamily="18" charset="0"/>
            </a:endParaRPr>
          </a:p>
        </p:txBody>
      </p:sp>
      <p:sp>
        <p:nvSpPr>
          <p:cNvPr id="7" name="Vertical Scroll 6"/>
          <p:cNvSpPr/>
          <p:nvPr/>
        </p:nvSpPr>
        <p:spPr>
          <a:xfrm>
            <a:off x="-82550" y="1471613"/>
            <a:ext cx="5864225" cy="5486400"/>
          </a:xfrm>
          <a:prstGeom prst="verticalScroll">
            <a:avLst/>
          </a:prstGeom>
        </p:spPr>
        <p:style>
          <a:lnRef idx="1">
            <a:schemeClr val="accent3"/>
          </a:lnRef>
          <a:fillRef idx="3">
            <a:schemeClr val="accent3"/>
          </a:fillRef>
          <a:effectRef idx="2">
            <a:schemeClr val="accent3"/>
          </a:effectRef>
          <a:fontRef idx="minor">
            <a:schemeClr val="lt1"/>
          </a:fontRef>
        </p:style>
        <p:txBody>
          <a:bodyPr anchor="ctr"/>
          <a:lstStyle/>
          <a:p>
            <a:pPr marL="342900" indent="-342900">
              <a:buFont typeface="Wingdings" panose="05000000000000000000" pitchFamily="2" charset="2"/>
              <a:buChar char="Ø"/>
              <a:defRPr/>
            </a:pPr>
            <a:r>
              <a:rPr lang="en-US" sz="2000" dirty="0">
                <a:latin typeface="Times New Roman" pitchFamily="18" charset="0"/>
                <a:cs typeface="Times New Roman" pitchFamily="18" charset="0"/>
                <a:hlinkClick r:id="rId3" tooltip="Advancements in Genetic Engineering"/>
              </a:rPr>
              <a:t>Advancements in Genetic </a:t>
            </a:r>
            <a:r>
              <a:rPr lang="en-US" sz="2000" dirty="0" smtClean="0">
                <a:latin typeface="Times New Roman" pitchFamily="18" charset="0"/>
                <a:cs typeface="Times New Roman" pitchFamily="18" charset="0"/>
                <a:hlinkClick r:id="rId3" tooltip="Advancements in Genetic Engineering"/>
              </a:rPr>
              <a:t>Engineering</a:t>
            </a:r>
            <a:endParaRPr lang="en-US" sz="2000" dirty="0" smtClean="0">
              <a:latin typeface="Times New Roman" pitchFamily="18" charset="0"/>
              <a:cs typeface="Times New Roman" pitchFamily="18" charset="0"/>
            </a:endParaRPr>
          </a:p>
          <a:p>
            <a:pPr marL="342900" indent="-342900">
              <a:buFont typeface="Wingdings" panose="05000000000000000000" pitchFamily="2" charset="2"/>
              <a:buChar char="Ø"/>
              <a:defRPr/>
            </a:pPr>
            <a:r>
              <a:rPr lang="en-US" sz="2000" dirty="0">
                <a:latin typeface="Times New Roman" pitchFamily="18" charset="0"/>
                <a:cs typeface="Times New Roman" pitchFamily="18" charset="0"/>
                <a:hlinkClick r:id="rId4" tooltip="Journal of Molecular and Genetic Medicine"/>
              </a:rPr>
              <a:t>Journal of Molecular and Genetic Medicine</a:t>
            </a:r>
            <a:endParaRPr lang="en-US" sz="2000" dirty="0">
              <a:solidFill>
                <a:schemeClr val="bg2">
                  <a:lumMod val="50000"/>
                </a:schemeClr>
              </a:solidFill>
              <a:latin typeface="Times New Roman" pitchFamily="18" charset="0"/>
              <a:cs typeface="Times New Roman" pitchFamily="18" charset="0"/>
            </a:endParaRPr>
          </a:p>
        </p:txBody>
      </p:sp>
      <p:pic>
        <p:nvPicPr>
          <p:cNvPr id="16386" name="Picture 2"/>
          <p:cNvPicPr>
            <a:picLocks noChangeAspect="1" noChangeArrowheads="1"/>
          </p:cNvPicPr>
          <p:nvPr/>
        </p:nvPicPr>
        <p:blipFill>
          <a:blip r:embed="rId5"/>
          <a:srcRect/>
          <a:stretch>
            <a:fillRect/>
          </a:stretch>
        </p:blipFill>
        <p:spPr bwMode="auto">
          <a:xfrm>
            <a:off x="5791200" y="4114800"/>
            <a:ext cx="3048000" cy="228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descr="C:\Users\rakesh-s\Desktop\speak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2400"/>
            <a:ext cx="9144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Horizontal Scroll 5"/>
          <p:cNvSpPr/>
          <p:nvPr/>
        </p:nvSpPr>
        <p:spPr>
          <a:xfrm>
            <a:off x="346075" y="914400"/>
            <a:ext cx="8229600" cy="3429000"/>
          </a:xfrm>
          <a:prstGeom prst="horizontalScroll">
            <a:avLst/>
          </a:prstGeom>
        </p:spPr>
        <p:style>
          <a:lnRef idx="3">
            <a:schemeClr val="lt1"/>
          </a:lnRef>
          <a:fillRef idx="1">
            <a:schemeClr val="accent2"/>
          </a:fillRef>
          <a:effectRef idx="1">
            <a:schemeClr val="accent2"/>
          </a:effectRef>
          <a:fontRef idx="minor">
            <a:schemeClr val="lt1"/>
          </a:fontRef>
        </p:style>
        <p:txBody>
          <a:bodyPr anchor="ctr"/>
          <a:lstStyle/>
          <a:p>
            <a:pPr marL="285750" indent="-285750">
              <a:buFont typeface="Wingdings" panose="05000000000000000000" pitchFamily="2" charset="2"/>
              <a:buChar char="Ø"/>
              <a:defRPr/>
            </a:pPr>
            <a:r>
              <a:rPr lang="en-US" sz="2200" dirty="0">
                <a:latin typeface="Times New Roman" pitchFamily="18" charset="0"/>
                <a:cs typeface="Times New Roman" pitchFamily="18" charset="0"/>
                <a:hlinkClick r:id="rId3"/>
              </a:rPr>
              <a:t>http://www.conferenceseries.com</a:t>
            </a:r>
            <a:r>
              <a:rPr lang="en-US" sz="2200" dirty="0" smtClean="0">
                <a:latin typeface="Times New Roman" pitchFamily="18" charset="0"/>
                <a:cs typeface="Times New Roman" pitchFamily="18" charset="0"/>
                <a:hlinkClick r:id="rId3"/>
              </a:rPr>
              <a:t>/</a:t>
            </a:r>
            <a:r>
              <a:rPr lang="en-US" sz="2200" dirty="0" smtClean="0">
                <a:latin typeface="Times New Roman" pitchFamily="18" charset="0"/>
                <a:cs typeface="Times New Roman" pitchFamily="18" charset="0"/>
              </a:rPr>
              <a:t> </a:t>
            </a:r>
            <a:endParaRPr lang="en-US" sz="2200" dirty="0">
              <a:latin typeface="Times New Roman" pitchFamily="18" charset="0"/>
              <a:cs typeface="Times New Roman" pitchFamily="18" charset="0"/>
            </a:endParaRPr>
          </a:p>
        </p:txBody>
      </p:sp>
      <p:sp>
        <p:nvSpPr>
          <p:cNvPr id="7" name="Double Wave 6"/>
          <p:cNvSpPr/>
          <p:nvPr/>
        </p:nvSpPr>
        <p:spPr>
          <a:xfrm>
            <a:off x="187325" y="0"/>
            <a:ext cx="8777288" cy="1435100"/>
          </a:xfrm>
          <a:prstGeom prst="doubleWave">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sz="3600" dirty="0" smtClean="0">
                <a:latin typeface="Times New Roman" pitchFamily="18" charset="0"/>
                <a:cs typeface="Times New Roman" pitchFamily="18" charset="0"/>
              </a:rPr>
              <a:t>For Upcoming </a:t>
            </a:r>
            <a:r>
              <a:rPr lang="en-US" sz="3600" dirty="0" smtClean="0">
                <a:latin typeface="Times New Roman" pitchFamily="18" charset="0"/>
                <a:cs typeface="Times New Roman" pitchFamily="18" charset="0"/>
              </a:rPr>
              <a:t>Conferences</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1200"/>
            <a:ext cx="7772400" cy="1470025"/>
          </a:xfrm>
        </p:spPr>
        <p:txBody>
          <a:bodyPr/>
          <a:lstStyle/>
          <a:p>
            <a:r>
              <a:rPr lang="en-US" dirty="0" smtClean="0">
                <a:latin typeface="Times New Roman" pitchFamily="18" charset="0"/>
                <a:cs typeface="Times New Roman" pitchFamily="18" charset="0"/>
              </a:rPr>
              <a:t>Major Research Interests </a:t>
            </a:r>
            <a:endParaRPr lang="en-US" dirty="0">
              <a:latin typeface="Times New Roman" pitchFamily="18" charset="0"/>
              <a:cs typeface="Times New Roman" pitchFamily="18" charset="0"/>
            </a:endParaRPr>
          </a:p>
        </p:txBody>
      </p:sp>
      <p:sp>
        <p:nvSpPr>
          <p:cNvPr id="3" name="Subtitle 2"/>
          <p:cNvSpPr>
            <a:spLocks noGrp="1"/>
          </p:cNvSpPr>
          <p:nvPr>
            <p:ph type="subTitle" idx="1"/>
          </p:nvPr>
        </p:nvSpPr>
        <p:spPr>
          <a:xfrm>
            <a:off x="1371600" y="3505200"/>
            <a:ext cx="6934200" cy="2133600"/>
          </a:xfrm>
        </p:spPr>
        <p:txBody>
          <a:bodyPr>
            <a:normAutofit fontScale="85000" lnSpcReduction="10000"/>
          </a:bodyPr>
          <a:lstStyle/>
          <a:p>
            <a:r>
              <a:rPr lang="en-US" sz="3800" dirty="0" smtClean="0">
                <a:solidFill>
                  <a:schemeClr val="tx1"/>
                </a:solidFill>
                <a:latin typeface="Times New Roman" pitchFamily="18" charset="0"/>
                <a:cs typeface="Times New Roman" pitchFamily="18" charset="0"/>
              </a:rPr>
              <a:t>Ding He (PhD)</a:t>
            </a:r>
          </a:p>
          <a:p>
            <a:r>
              <a:rPr lang="en-US" dirty="0" smtClean="0">
                <a:solidFill>
                  <a:schemeClr val="tx1"/>
                </a:solidFill>
                <a:latin typeface="Times New Roman" pitchFamily="18" charset="0"/>
                <a:cs typeface="Times New Roman" pitchFamily="18" charset="0"/>
              </a:rPr>
              <a:t>Department of Chemistry and Biochemistry</a:t>
            </a:r>
          </a:p>
          <a:p>
            <a:r>
              <a:rPr lang="en-US" dirty="0" smtClean="0">
                <a:solidFill>
                  <a:schemeClr val="tx1"/>
                </a:solidFill>
                <a:latin typeface="Times New Roman" pitchFamily="18" charset="0"/>
                <a:cs typeface="Times New Roman" pitchFamily="18" charset="0"/>
              </a:rPr>
              <a:t>Florida International University, USA</a:t>
            </a:r>
          </a:p>
          <a:p>
            <a:r>
              <a:rPr lang="en-US" dirty="0" smtClean="0">
                <a:solidFill>
                  <a:schemeClr val="tx1"/>
                </a:solidFill>
                <a:latin typeface="Times New Roman" pitchFamily="18" charset="0"/>
                <a:cs typeface="Times New Roman" pitchFamily="18" charset="0"/>
              </a:rPr>
              <a:t>University of Georgia, USA (current address)</a:t>
            </a:r>
            <a:endParaRPr lang="en-US" dirty="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E2D321CA-9FCA-4971-A3C8-A6183ADF9228}" type="slidenum">
              <a:rPr lang="en-US" smtClean="0"/>
              <a:pPr/>
              <a:t>2</a:t>
            </a:fld>
            <a:endParaRPr lang="en-US"/>
          </a:p>
        </p:txBody>
      </p:sp>
      <p:pic>
        <p:nvPicPr>
          <p:cNvPr id="5" name="Picture 3"/>
          <p:cNvPicPr>
            <a:picLocks noChangeAspect="1" noChangeArrowheads="1"/>
          </p:cNvPicPr>
          <p:nvPr/>
        </p:nvPicPr>
        <p:blipFill>
          <a:blip r:embed="rId2"/>
          <a:srcRect/>
          <a:stretch>
            <a:fillRect/>
          </a:stretch>
        </p:blipFill>
        <p:spPr bwMode="auto">
          <a:xfrm>
            <a:off x="457200" y="228601"/>
            <a:ext cx="8382000" cy="1066800"/>
          </a:xfrm>
          <a:prstGeom prst="rect">
            <a:avLst/>
          </a:prstGeom>
          <a:noFill/>
          <a:ln w="9525">
            <a:noFill/>
            <a:miter lim="800000"/>
            <a:headEnd/>
            <a:tailEnd/>
          </a:ln>
          <a:effectLst/>
        </p:spPr>
      </p:pic>
    </p:spTree>
    <p:extLst>
      <p:ext uri="{BB962C8B-B14F-4D97-AF65-F5344CB8AC3E}">
        <p14:creationId xmlns:p14="http://schemas.microsoft.com/office/powerpoint/2010/main" val="6613927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sz="3600" b="1" dirty="0" smtClean="0">
                <a:latin typeface="Times New Roman" pitchFamily="18" charset="0"/>
                <a:cs typeface="Times New Roman" pitchFamily="18" charset="0"/>
              </a:rPr>
              <a:t>Major Research Interests</a:t>
            </a:r>
            <a:r>
              <a:rPr lang="en-US" dirty="0"/>
              <a:t> </a:t>
            </a:r>
          </a:p>
        </p:txBody>
      </p:sp>
      <p:sp>
        <p:nvSpPr>
          <p:cNvPr id="3" name="Content Placeholder 2"/>
          <p:cNvSpPr>
            <a:spLocks noGrp="1"/>
          </p:cNvSpPr>
          <p:nvPr>
            <p:ph idx="1"/>
          </p:nvPr>
        </p:nvSpPr>
        <p:spPr>
          <a:xfrm>
            <a:off x="533400" y="2057400"/>
            <a:ext cx="7848600" cy="3886200"/>
          </a:xfrm>
        </p:spPr>
        <p:txBody>
          <a:bodyPr>
            <a:normAutofit/>
          </a:bodyPr>
          <a:lstStyle/>
          <a:p>
            <a:pPr marL="514350" indent="-514350">
              <a:buNone/>
            </a:pPr>
            <a:r>
              <a:rPr lang="en-US" sz="2800" dirty="0" smtClean="0">
                <a:latin typeface="Times New Roman" pitchFamily="18" charset="0"/>
                <a:cs typeface="Times New Roman" pitchFamily="18" charset="0"/>
              </a:rPr>
              <a:t>1. Transcriptomics and Bioinfomatics;</a:t>
            </a:r>
          </a:p>
          <a:p>
            <a:pPr marL="514350" indent="-514350">
              <a:buNone/>
            </a:pPr>
            <a:r>
              <a:rPr lang="en-US" sz="2800" dirty="0" smtClean="0">
                <a:latin typeface="Times New Roman" pitchFamily="18" charset="0"/>
                <a:cs typeface="Times New Roman" pitchFamily="18" charset="0"/>
              </a:rPr>
              <a:t>2. Using multi-</a:t>
            </a:r>
            <a:r>
              <a:rPr lang="en-US" sz="2800" dirty="0" err="1" smtClean="0">
                <a:latin typeface="Times New Roman" pitchFamily="18" charset="0"/>
                <a:cs typeface="Times New Roman" pitchFamily="18" charset="0"/>
              </a:rPr>
              <a:t>techiniques</a:t>
            </a:r>
            <a:r>
              <a:rPr lang="en-US" sz="2800" dirty="0" smtClean="0">
                <a:latin typeface="Times New Roman" pitchFamily="18" charset="0"/>
                <a:cs typeface="Times New Roman" pitchFamily="18" charset="0"/>
              </a:rPr>
              <a:t> for </a:t>
            </a:r>
            <a:r>
              <a:rPr lang="en-US" sz="2800" dirty="0" err="1">
                <a:latin typeface="Times New Roman" pitchFamily="18" charset="0"/>
                <a:cs typeface="Times New Roman" pitchFamily="18" charset="0"/>
              </a:rPr>
              <a:t>n</a:t>
            </a:r>
            <a:r>
              <a:rPr lang="en-US" sz="2800" dirty="0" err="1" smtClean="0">
                <a:latin typeface="Times New Roman" pitchFamily="18" charset="0"/>
                <a:cs typeface="Times New Roman" pitchFamily="18" charset="0"/>
              </a:rPr>
              <a:t>oval</a:t>
            </a:r>
            <a:r>
              <a:rPr lang="en-US" sz="2800" dirty="0" smtClean="0">
                <a:latin typeface="Times New Roman" pitchFamily="18" charset="0"/>
                <a:cs typeface="Times New Roman" pitchFamily="18" charset="0"/>
              </a:rPr>
              <a:t> biomarker development, and the application of traditional biomarker for tracing natural or anthropogenic organic matter source;</a:t>
            </a:r>
          </a:p>
          <a:p>
            <a:pPr marL="514350" indent="-514350">
              <a:buNone/>
            </a:pPr>
            <a:r>
              <a:rPr lang="en-US" sz="2800" dirty="0" smtClean="0">
                <a:latin typeface="Times New Roman" pitchFamily="18" charset="0"/>
                <a:cs typeface="Times New Roman" pitchFamily="18" charset="0"/>
              </a:rPr>
              <a:t>3. Using GC-</a:t>
            </a:r>
            <a:r>
              <a:rPr lang="en-US" sz="2800" dirty="0" err="1" smtClean="0">
                <a:latin typeface="Times New Roman" pitchFamily="18" charset="0"/>
                <a:cs typeface="Times New Roman" pitchFamily="18" charset="0"/>
              </a:rPr>
              <a:t>ir</a:t>
            </a:r>
            <a:r>
              <a:rPr lang="en-US" sz="2800" dirty="0" smtClean="0">
                <a:latin typeface="Times New Roman" pitchFamily="18" charset="0"/>
                <a:cs typeface="Times New Roman" pitchFamily="18" charset="0"/>
              </a:rPr>
              <a:t>-MS analysis to measure specific isotopes (mainly </a:t>
            </a:r>
            <a:r>
              <a:rPr lang="en-US" sz="2800" baseline="30000" dirty="0" smtClean="0">
                <a:latin typeface="Times New Roman" pitchFamily="18" charset="0"/>
                <a:cs typeface="Times New Roman" pitchFamily="18" charset="0"/>
              </a:rPr>
              <a:t>13</a:t>
            </a:r>
            <a:r>
              <a:rPr lang="en-US" sz="2800" dirty="0" smtClean="0">
                <a:latin typeface="Times New Roman" pitchFamily="18" charset="0"/>
                <a:cs typeface="Times New Roman" pitchFamily="18" charset="0"/>
              </a:rPr>
              <a:t>C/</a:t>
            </a:r>
            <a:r>
              <a:rPr lang="en-US" sz="2800" baseline="30000" dirty="0" smtClean="0">
                <a:latin typeface="Times New Roman" pitchFamily="18" charset="0"/>
                <a:cs typeface="Times New Roman" pitchFamily="18" charset="0"/>
              </a:rPr>
              <a:t>12</a:t>
            </a:r>
            <a:r>
              <a:rPr lang="en-US" sz="2800" dirty="0" smtClean="0">
                <a:latin typeface="Times New Roman" pitchFamily="18" charset="0"/>
                <a:cs typeface="Times New Roman" pitchFamily="18" charset="0"/>
              </a:rPr>
              <a:t>C and </a:t>
            </a:r>
            <a:r>
              <a:rPr lang="en-US" sz="2800" baseline="30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a:t>
            </a:r>
            <a:r>
              <a:rPr lang="en-US" sz="2800" baseline="30000" dirty="0" smtClean="0">
                <a:latin typeface="Times New Roman" pitchFamily="18" charset="0"/>
                <a:cs typeface="Times New Roman" pitchFamily="18" charset="0"/>
              </a:rPr>
              <a:t>1</a:t>
            </a:r>
            <a:r>
              <a:rPr lang="en-US" sz="2800" dirty="0" smtClean="0">
                <a:latin typeface="Times New Roman" pitchFamily="18" charset="0"/>
                <a:cs typeface="Times New Roman" pitchFamily="18" charset="0"/>
              </a:rPr>
              <a:t>H)</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of biomarkers to trace source.</a:t>
            </a:r>
            <a:endParaRPr lang="en-US"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E2D321CA-9FCA-4971-A3C8-A6183ADF9228}" type="slidenum">
              <a:rPr lang="en-US" smtClean="0"/>
              <a:pPr/>
              <a:t>3</a:t>
            </a:fld>
            <a:endParaRPr lang="en-US"/>
          </a:p>
        </p:txBody>
      </p:sp>
      <p:pic>
        <p:nvPicPr>
          <p:cNvPr id="5" name="Picture 3"/>
          <p:cNvPicPr>
            <a:picLocks noChangeAspect="1" noChangeArrowheads="1"/>
          </p:cNvPicPr>
          <p:nvPr/>
        </p:nvPicPr>
        <p:blipFill>
          <a:blip r:embed="rId2"/>
          <a:srcRect/>
          <a:stretch>
            <a:fillRect/>
          </a:stretch>
        </p:blipFill>
        <p:spPr bwMode="auto">
          <a:xfrm>
            <a:off x="304800" y="228600"/>
            <a:ext cx="8382000" cy="990600"/>
          </a:xfrm>
          <a:prstGeom prst="rect">
            <a:avLst/>
          </a:prstGeom>
          <a:noFill/>
          <a:ln w="9525">
            <a:noFill/>
            <a:miter lim="800000"/>
            <a:headEnd/>
            <a:tailEnd/>
          </a:ln>
          <a:effectLst/>
        </p:spPr>
      </p:pic>
    </p:spTree>
    <p:extLst>
      <p:ext uri="{BB962C8B-B14F-4D97-AF65-F5344CB8AC3E}">
        <p14:creationId xmlns:p14="http://schemas.microsoft.com/office/powerpoint/2010/main" val="27673258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133600"/>
            <a:ext cx="34290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315200" y="6458782"/>
            <a:ext cx="1478290" cy="246221"/>
          </a:xfrm>
          <a:prstGeom prst="rect">
            <a:avLst/>
          </a:prstGeom>
          <a:noFill/>
        </p:spPr>
        <p:txBody>
          <a:bodyPr wrap="none" rtlCol="0">
            <a:spAutoFit/>
          </a:bodyPr>
          <a:lstStyle/>
          <a:p>
            <a:r>
              <a:rPr lang="en-US" sz="1000" dirty="0" smtClean="0"/>
              <a:t>Xiang and He et al., 2010</a:t>
            </a:r>
            <a:endParaRPr lang="en-US" sz="1000" dirty="0"/>
          </a:p>
        </p:txBody>
      </p:sp>
      <p:sp>
        <p:nvSpPr>
          <p:cNvPr id="6" name="Rectangle 7"/>
          <p:cNvSpPr txBox="1">
            <a:spLocks noChangeArrowheads="1"/>
          </p:cNvSpPr>
          <p:nvPr/>
        </p:nvSpPr>
        <p:spPr>
          <a:xfrm>
            <a:off x="457200" y="1066800"/>
            <a:ext cx="8229600" cy="67310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800" b="1" dirty="0" smtClean="0">
                <a:latin typeface="Times New Roman" pitchFamily="18" charset="0"/>
                <a:ea typeface="SimSun" pitchFamily="2" charset="-122"/>
                <a:cs typeface="Times New Roman" pitchFamily="18" charset="0"/>
              </a:rPr>
              <a:t>1. Transcriptomics and </a:t>
            </a:r>
            <a:r>
              <a:rPr lang="en-US" altLang="zh-CN" sz="2800" b="1" dirty="0">
                <a:latin typeface="Times New Roman" pitchFamily="18" charset="0"/>
                <a:ea typeface="SimSun" pitchFamily="2" charset="-122"/>
                <a:cs typeface="Times New Roman" pitchFamily="18" charset="0"/>
              </a:rPr>
              <a:t>B</a:t>
            </a:r>
            <a:r>
              <a:rPr lang="en-US" altLang="zh-CN" sz="2800" b="1" dirty="0" smtClean="0">
                <a:latin typeface="Times New Roman" pitchFamily="18" charset="0"/>
                <a:ea typeface="SimSun" pitchFamily="2" charset="-122"/>
                <a:cs typeface="Times New Roman" pitchFamily="18" charset="0"/>
              </a:rPr>
              <a:t>ioinfomatics </a:t>
            </a:r>
            <a:endParaRPr lang="en-US" altLang="en-US" sz="2800" b="1" dirty="0">
              <a:latin typeface="Times New Roman" pitchFamily="18" charset="0"/>
              <a:ea typeface="SimSun" pitchFamily="2" charset="-122"/>
              <a:cs typeface="Times New Roman" pitchFamily="18"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133600"/>
            <a:ext cx="3886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990600" y="1676400"/>
            <a:ext cx="7518084" cy="369332"/>
          </a:xfrm>
          <a:prstGeom prst="rect">
            <a:avLst/>
          </a:prstGeom>
          <a:noFill/>
        </p:spPr>
        <p:txBody>
          <a:bodyPr wrap="none" rtlCol="0">
            <a:spAutoFit/>
          </a:bodyPr>
          <a:lstStyle/>
          <a:p>
            <a:r>
              <a:rPr lang="en-US" dirty="0" smtClean="0">
                <a:latin typeface="Times New Roman" pitchFamily="18" charset="0"/>
                <a:cs typeface="Times New Roman" pitchFamily="18" charset="0"/>
              </a:rPr>
              <a:t>Putative TLR and TCR pathways of </a:t>
            </a:r>
            <a:r>
              <a:rPr lang="en-US" i="1" dirty="0">
                <a:latin typeface="Times New Roman" pitchFamily="18" charset="0"/>
                <a:cs typeface="Times New Roman" pitchFamily="18" charset="0"/>
              </a:rPr>
              <a:t>L. japonicus</a:t>
            </a:r>
            <a:r>
              <a:rPr lang="en-US" i="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based on new 454 sequencing</a:t>
            </a:r>
            <a:endParaRPr lang="en-US" dirty="0">
              <a:latin typeface="Times New Roman" pitchFamily="18" charset="0"/>
              <a:cs typeface="Times New Roman" pitchFamily="18" charset="0"/>
            </a:endParaRPr>
          </a:p>
        </p:txBody>
      </p:sp>
      <p:sp>
        <p:nvSpPr>
          <p:cNvPr id="8" name="Slide Number Placeholder 7"/>
          <p:cNvSpPr>
            <a:spLocks noGrp="1"/>
          </p:cNvSpPr>
          <p:nvPr>
            <p:ph type="sldNum" sz="quarter" idx="12"/>
          </p:nvPr>
        </p:nvSpPr>
        <p:spPr/>
        <p:txBody>
          <a:bodyPr/>
          <a:lstStyle/>
          <a:p>
            <a:fld id="{E2D321CA-9FCA-4971-A3C8-A6183ADF9228}" type="slidenum">
              <a:rPr lang="en-US" smtClean="0"/>
              <a:pPr/>
              <a:t>4</a:t>
            </a:fld>
            <a:endParaRPr lang="en-US"/>
          </a:p>
        </p:txBody>
      </p:sp>
      <p:pic>
        <p:nvPicPr>
          <p:cNvPr id="9" name="Picture 3"/>
          <p:cNvPicPr>
            <a:picLocks noChangeAspect="1" noChangeArrowheads="1"/>
          </p:cNvPicPr>
          <p:nvPr/>
        </p:nvPicPr>
        <p:blipFill>
          <a:blip r:embed="rId4"/>
          <a:srcRect/>
          <a:stretch>
            <a:fillRect/>
          </a:stretch>
        </p:blipFill>
        <p:spPr bwMode="auto">
          <a:xfrm>
            <a:off x="533400" y="152400"/>
            <a:ext cx="8382000" cy="914400"/>
          </a:xfrm>
          <a:prstGeom prst="rect">
            <a:avLst/>
          </a:prstGeom>
          <a:noFill/>
          <a:ln w="9525">
            <a:noFill/>
            <a:miter lim="800000"/>
            <a:headEnd/>
            <a:tailEnd/>
          </a:ln>
          <a:effectLst/>
        </p:spPr>
      </p:pic>
    </p:spTree>
    <p:extLst>
      <p:ext uri="{BB962C8B-B14F-4D97-AF65-F5344CB8AC3E}">
        <p14:creationId xmlns:p14="http://schemas.microsoft.com/office/powerpoint/2010/main" val="1693559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514600"/>
            <a:ext cx="6248400"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315200" y="6458782"/>
            <a:ext cx="1478290" cy="246221"/>
          </a:xfrm>
          <a:prstGeom prst="rect">
            <a:avLst/>
          </a:prstGeom>
          <a:noFill/>
        </p:spPr>
        <p:txBody>
          <a:bodyPr wrap="none" rtlCol="0">
            <a:spAutoFit/>
          </a:bodyPr>
          <a:lstStyle/>
          <a:p>
            <a:r>
              <a:rPr lang="en-US" sz="1000" dirty="0" smtClean="0"/>
              <a:t>Xiang and He et al., 2010</a:t>
            </a:r>
            <a:endParaRPr lang="en-US" sz="1000" dirty="0"/>
          </a:p>
        </p:txBody>
      </p:sp>
      <p:sp>
        <p:nvSpPr>
          <p:cNvPr id="5" name="Rectangle 7"/>
          <p:cNvSpPr txBox="1">
            <a:spLocks noChangeArrowheads="1"/>
          </p:cNvSpPr>
          <p:nvPr/>
        </p:nvSpPr>
        <p:spPr>
          <a:xfrm>
            <a:off x="304800" y="1066800"/>
            <a:ext cx="8229600" cy="5334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400" b="1" dirty="0" smtClean="0">
                <a:latin typeface="Times New Roman" pitchFamily="18" charset="0"/>
                <a:ea typeface="SimSun" pitchFamily="2" charset="-122"/>
                <a:cs typeface="Times New Roman" pitchFamily="18" charset="0"/>
              </a:rPr>
              <a:t>1. Transcriptomics and Bioinfomatics </a:t>
            </a:r>
            <a:endParaRPr lang="en-US" altLang="en-US" sz="2400" b="1" dirty="0">
              <a:latin typeface="Times New Roman" pitchFamily="18" charset="0"/>
              <a:ea typeface="SimSun" pitchFamily="2" charset="-122"/>
              <a:cs typeface="Times New Roman" pitchFamily="18" charset="0"/>
            </a:endParaRPr>
          </a:p>
        </p:txBody>
      </p:sp>
      <p:sp>
        <p:nvSpPr>
          <p:cNvPr id="2" name="Rectangle 1"/>
          <p:cNvSpPr/>
          <p:nvPr/>
        </p:nvSpPr>
        <p:spPr>
          <a:xfrm>
            <a:off x="228600" y="1600200"/>
            <a:ext cx="8534400" cy="646331"/>
          </a:xfrm>
          <a:prstGeom prst="rect">
            <a:avLst/>
          </a:prstGeom>
        </p:spPr>
        <p:txBody>
          <a:bodyPr wrap="square">
            <a:spAutoFit/>
          </a:bodyPr>
          <a:lstStyle/>
          <a:p>
            <a:r>
              <a:rPr lang="en-US" dirty="0" smtClean="0">
                <a:latin typeface="Times New Roman" pitchFamily="18" charset="0"/>
                <a:cs typeface="Times New Roman" pitchFamily="18" charset="0"/>
              </a:rPr>
              <a:t>Different expression analyses of stages and consensus sequences in </a:t>
            </a:r>
            <a:r>
              <a:rPr lang="en-US" i="1" dirty="0" smtClean="0">
                <a:latin typeface="Times New Roman" pitchFamily="18" charset="0"/>
                <a:cs typeface="Times New Roman" pitchFamily="18" charset="0"/>
              </a:rPr>
              <a:t>L. japonicus </a:t>
            </a:r>
            <a:r>
              <a:rPr lang="en-US" dirty="0" smtClean="0">
                <a:latin typeface="Times New Roman" pitchFamily="18" charset="0"/>
                <a:cs typeface="Times New Roman" pitchFamily="18" charset="0"/>
              </a:rPr>
              <a:t>under bacteria-challenge.</a:t>
            </a:r>
            <a:endParaRPr lang="en-US" dirty="0">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E2D321CA-9FCA-4971-A3C8-A6183ADF9228}" type="slidenum">
              <a:rPr lang="en-US" smtClean="0"/>
              <a:pPr/>
              <a:t>5</a:t>
            </a:fld>
            <a:endParaRPr lang="en-US"/>
          </a:p>
        </p:txBody>
      </p:sp>
      <p:pic>
        <p:nvPicPr>
          <p:cNvPr id="7" name="Picture 3"/>
          <p:cNvPicPr>
            <a:picLocks noChangeAspect="1" noChangeArrowheads="1"/>
          </p:cNvPicPr>
          <p:nvPr/>
        </p:nvPicPr>
        <p:blipFill>
          <a:blip r:embed="rId3"/>
          <a:srcRect/>
          <a:stretch>
            <a:fillRect/>
          </a:stretch>
        </p:blipFill>
        <p:spPr bwMode="auto">
          <a:xfrm>
            <a:off x="381000" y="152400"/>
            <a:ext cx="8382000" cy="914400"/>
          </a:xfrm>
          <a:prstGeom prst="rect">
            <a:avLst/>
          </a:prstGeom>
          <a:noFill/>
          <a:ln w="9525">
            <a:noFill/>
            <a:miter lim="800000"/>
            <a:headEnd/>
            <a:tailEnd/>
          </a:ln>
          <a:effectLst/>
        </p:spPr>
      </p:pic>
    </p:spTree>
    <p:extLst>
      <p:ext uri="{BB962C8B-B14F-4D97-AF65-F5344CB8AC3E}">
        <p14:creationId xmlns:p14="http://schemas.microsoft.com/office/powerpoint/2010/main" val="30250687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Line 18"/>
          <p:cNvSpPr>
            <a:spLocks noChangeShapeType="1"/>
          </p:cNvSpPr>
          <p:nvPr/>
        </p:nvSpPr>
        <p:spPr bwMode="auto">
          <a:xfrm>
            <a:off x="2971800" y="4343400"/>
            <a:ext cx="2378082" cy="744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marL="0" algn="l" defTabSz="4702576" rtl="0" eaLnBrk="1" latinLnBrk="0" hangingPunct="1">
              <a:defRPr sz="9300" kern="1200">
                <a:solidFill>
                  <a:schemeClr val="tx1"/>
                </a:solidFill>
                <a:latin typeface="+mn-lt"/>
                <a:ea typeface="+mn-ea"/>
                <a:cs typeface="+mn-cs"/>
              </a:defRPr>
            </a:lvl1pPr>
            <a:lvl2pPr marL="2351288" algn="l" defTabSz="4702576" rtl="0" eaLnBrk="1" latinLnBrk="0" hangingPunct="1">
              <a:defRPr sz="9300" kern="1200">
                <a:solidFill>
                  <a:schemeClr val="tx1"/>
                </a:solidFill>
                <a:latin typeface="+mn-lt"/>
                <a:ea typeface="+mn-ea"/>
                <a:cs typeface="+mn-cs"/>
              </a:defRPr>
            </a:lvl2pPr>
            <a:lvl3pPr marL="4702576" algn="l" defTabSz="4702576" rtl="0" eaLnBrk="1" latinLnBrk="0" hangingPunct="1">
              <a:defRPr sz="9300" kern="1200">
                <a:solidFill>
                  <a:schemeClr val="tx1"/>
                </a:solidFill>
                <a:latin typeface="+mn-lt"/>
                <a:ea typeface="+mn-ea"/>
                <a:cs typeface="+mn-cs"/>
              </a:defRPr>
            </a:lvl3pPr>
            <a:lvl4pPr marL="7053864" algn="l" defTabSz="4702576" rtl="0" eaLnBrk="1" latinLnBrk="0" hangingPunct="1">
              <a:defRPr sz="9300" kern="1200">
                <a:solidFill>
                  <a:schemeClr val="tx1"/>
                </a:solidFill>
                <a:latin typeface="+mn-lt"/>
                <a:ea typeface="+mn-ea"/>
                <a:cs typeface="+mn-cs"/>
              </a:defRPr>
            </a:lvl4pPr>
            <a:lvl5pPr marL="9405153" algn="l" defTabSz="4702576" rtl="0" eaLnBrk="1" latinLnBrk="0" hangingPunct="1">
              <a:defRPr sz="9300" kern="1200">
                <a:solidFill>
                  <a:schemeClr val="tx1"/>
                </a:solidFill>
                <a:latin typeface="+mn-lt"/>
                <a:ea typeface="+mn-ea"/>
                <a:cs typeface="+mn-cs"/>
              </a:defRPr>
            </a:lvl5pPr>
            <a:lvl6pPr marL="11756441" algn="l" defTabSz="4702576" rtl="0" eaLnBrk="1" latinLnBrk="0" hangingPunct="1">
              <a:defRPr sz="9300" kern="1200">
                <a:solidFill>
                  <a:schemeClr val="tx1"/>
                </a:solidFill>
                <a:latin typeface="+mn-lt"/>
                <a:ea typeface="+mn-ea"/>
                <a:cs typeface="+mn-cs"/>
              </a:defRPr>
            </a:lvl6pPr>
            <a:lvl7pPr marL="14107729" algn="l" defTabSz="4702576" rtl="0" eaLnBrk="1" latinLnBrk="0" hangingPunct="1">
              <a:defRPr sz="9300" kern="1200">
                <a:solidFill>
                  <a:schemeClr val="tx1"/>
                </a:solidFill>
                <a:latin typeface="+mn-lt"/>
                <a:ea typeface="+mn-ea"/>
                <a:cs typeface="+mn-cs"/>
              </a:defRPr>
            </a:lvl7pPr>
            <a:lvl8pPr marL="16459017" algn="l" defTabSz="4702576" rtl="0" eaLnBrk="1" latinLnBrk="0" hangingPunct="1">
              <a:defRPr sz="9300" kern="1200">
                <a:solidFill>
                  <a:schemeClr val="tx1"/>
                </a:solidFill>
                <a:latin typeface="+mn-lt"/>
                <a:ea typeface="+mn-ea"/>
                <a:cs typeface="+mn-cs"/>
              </a:defRPr>
            </a:lvl8pPr>
            <a:lvl9pPr marL="18810305" algn="l" defTabSz="4702576" rtl="0" eaLnBrk="1" latinLnBrk="0" hangingPunct="1">
              <a:defRPr sz="9300" kern="1200">
                <a:solidFill>
                  <a:schemeClr val="tx1"/>
                </a:solidFill>
                <a:latin typeface="+mn-lt"/>
                <a:ea typeface="+mn-ea"/>
                <a:cs typeface="+mn-cs"/>
              </a:defRPr>
            </a:lvl9pPr>
          </a:lstStyle>
          <a:p>
            <a:pPr algn="ctr"/>
            <a:endParaRPr lang="en-US" sz="2400">
              <a:cs typeface="Times New Roman" panose="02020603050405020304" pitchFamily="18" charset="0"/>
            </a:endParaRPr>
          </a:p>
        </p:txBody>
      </p:sp>
      <p:sp>
        <p:nvSpPr>
          <p:cNvPr id="23" name="Text Box 35"/>
          <p:cNvSpPr txBox="1">
            <a:spLocks noChangeArrowheads="1"/>
          </p:cNvSpPr>
          <p:nvPr/>
        </p:nvSpPr>
        <p:spPr bwMode="auto">
          <a:xfrm>
            <a:off x="2438400" y="4572000"/>
            <a:ext cx="112094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marL="0" algn="l" defTabSz="4702576" rtl="0" eaLnBrk="1" latinLnBrk="0" hangingPunct="1">
              <a:defRPr sz="9300" kern="1200">
                <a:solidFill>
                  <a:schemeClr val="tx1"/>
                </a:solidFill>
                <a:latin typeface="+mn-lt"/>
                <a:ea typeface="+mn-ea"/>
                <a:cs typeface="+mn-cs"/>
              </a:defRPr>
            </a:lvl1pPr>
            <a:lvl2pPr marL="2351288" algn="l" defTabSz="4702576" rtl="0" eaLnBrk="1" latinLnBrk="0" hangingPunct="1">
              <a:defRPr sz="9300" kern="1200">
                <a:solidFill>
                  <a:schemeClr val="tx1"/>
                </a:solidFill>
                <a:latin typeface="+mn-lt"/>
                <a:ea typeface="+mn-ea"/>
                <a:cs typeface="+mn-cs"/>
              </a:defRPr>
            </a:lvl2pPr>
            <a:lvl3pPr marL="4702576" algn="l" defTabSz="4702576" rtl="0" eaLnBrk="1" latinLnBrk="0" hangingPunct="1">
              <a:defRPr sz="9300" kern="1200">
                <a:solidFill>
                  <a:schemeClr val="tx1"/>
                </a:solidFill>
                <a:latin typeface="+mn-lt"/>
                <a:ea typeface="+mn-ea"/>
                <a:cs typeface="+mn-cs"/>
              </a:defRPr>
            </a:lvl3pPr>
            <a:lvl4pPr marL="7053864" algn="l" defTabSz="4702576" rtl="0" eaLnBrk="1" latinLnBrk="0" hangingPunct="1">
              <a:defRPr sz="9300" kern="1200">
                <a:solidFill>
                  <a:schemeClr val="tx1"/>
                </a:solidFill>
                <a:latin typeface="+mn-lt"/>
                <a:ea typeface="+mn-ea"/>
                <a:cs typeface="+mn-cs"/>
              </a:defRPr>
            </a:lvl4pPr>
            <a:lvl5pPr marL="9405153" algn="l" defTabSz="4702576" rtl="0" eaLnBrk="1" latinLnBrk="0" hangingPunct="1">
              <a:defRPr sz="9300" kern="1200">
                <a:solidFill>
                  <a:schemeClr val="tx1"/>
                </a:solidFill>
                <a:latin typeface="+mn-lt"/>
                <a:ea typeface="+mn-ea"/>
                <a:cs typeface="+mn-cs"/>
              </a:defRPr>
            </a:lvl5pPr>
            <a:lvl6pPr marL="11756441" algn="l" defTabSz="4702576" rtl="0" eaLnBrk="1" latinLnBrk="0" hangingPunct="1">
              <a:defRPr sz="9300" kern="1200">
                <a:solidFill>
                  <a:schemeClr val="tx1"/>
                </a:solidFill>
                <a:latin typeface="+mn-lt"/>
                <a:ea typeface="+mn-ea"/>
                <a:cs typeface="+mn-cs"/>
              </a:defRPr>
            </a:lvl6pPr>
            <a:lvl7pPr marL="14107729" algn="l" defTabSz="4702576" rtl="0" eaLnBrk="1" latinLnBrk="0" hangingPunct="1">
              <a:defRPr sz="9300" kern="1200">
                <a:solidFill>
                  <a:schemeClr val="tx1"/>
                </a:solidFill>
                <a:latin typeface="+mn-lt"/>
                <a:ea typeface="+mn-ea"/>
                <a:cs typeface="+mn-cs"/>
              </a:defRPr>
            </a:lvl7pPr>
            <a:lvl8pPr marL="16459017" algn="l" defTabSz="4702576" rtl="0" eaLnBrk="1" latinLnBrk="0" hangingPunct="1">
              <a:defRPr sz="9300" kern="1200">
                <a:solidFill>
                  <a:schemeClr val="tx1"/>
                </a:solidFill>
                <a:latin typeface="+mn-lt"/>
                <a:ea typeface="+mn-ea"/>
                <a:cs typeface="+mn-cs"/>
              </a:defRPr>
            </a:lvl8pPr>
            <a:lvl9pPr marL="18810305" algn="l" defTabSz="4702576" rtl="0" eaLnBrk="1" latinLnBrk="0" hangingPunct="1">
              <a:defRPr sz="9300" kern="1200">
                <a:solidFill>
                  <a:schemeClr val="tx1"/>
                </a:solidFill>
                <a:latin typeface="+mn-lt"/>
                <a:ea typeface="+mn-ea"/>
                <a:cs typeface="+mn-cs"/>
              </a:defRPr>
            </a:lvl9pPr>
          </a:lstStyle>
          <a:p>
            <a:pPr algn="ctr" eaLnBrk="1" hangingPunct="1"/>
            <a:r>
              <a:rPr lang="en-US" sz="2400" dirty="0">
                <a:ea typeface="宋体" pitchFamily="2" charset="-122"/>
                <a:cs typeface="Times New Roman" panose="02020603050405020304" pitchFamily="18" charset="0"/>
              </a:rPr>
              <a:t>Neutral</a:t>
            </a:r>
          </a:p>
        </p:txBody>
      </p:sp>
      <p:sp>
        <p:nvSpPr>
          <p:cNvPr id="24" name="Text Box 36"/>
          <p:cNvSpPr txBox="1">
            <a:spLocks noChangeArrowheads="1"/>
          </p:cNvSpPr>
          <p:nvPr/>
        </p:nvSpPr>
        <p:spPr bwMode="auto">
          <a:xfrm>
            <a:off x="5029200" y="4648200"/>
            <a:ext cx="72487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marL="0" algn="l" defTabSz="4702576" rtl="0" eaLnBrk="1" latinLnBrk="0" hangingPunct="1">
              <a:defRPr sz="9300" kern="1200">
                <a:solidFill>
                  <a:schemeClr val="tx1"/>
                </a:solidFill>
                <a:latin typeface="+mn-lt"/>
                <a:ea typeface="+mn-ea"/>
                <a:cs typeface="+mn-cs"/>
              </a:defRPr>
            </a:lvl1pPr>
            <a:lvl2pPr marL="2351288" algn="l" defTabSz="4702576" rtl="0" eaLnBrk="1" latinLnBrk="0" hangingPunct="1">
              <a:defRPr sz="9300" kern="1200">
                <a:solidFill>
                  <a:schemeClr val="tx1"/>
                </a:solidFill>
                <a:latin typeface="+mn-lt"/>
                <a:ea typeface="+mn-ea"/>
                <a:cs typeface="+mn-cs"/>
              </a:defRPr>
            </a:lvl2pPr>
            <a:lvl3pPr marL="4702576" algn="l" defTabSz="4702576" rtl="0" eaLnBrk="1" latinLnBrk="0" hangingPunct="1">
              <a:defRPr sz="9300" kern="1200">
                <a:solidFill>
                  <a:schemeClr val="tx1"/>
                </a:solidFill>
                <a:latin typeface="+mn-lt"/>
                <a:ea typeface="+mn-ea"/>
                <a:cs typeface="+mn-cs"/>
              </a:defRPr>
            </a:lvl3pPr>
            <a:lvl4pPr marL="7053864" algn="l" defTabSz="4702576" rtl="0" eaLnBrk="1" latinLnBrk="0" hangingPunct="1">
              <a:defRPr sz="9300" kern="1200">
                <a:solidFill>
                  <a:schemeClr val="tx1"/>
                </a:solidFill>
                <a:latin typeface="+mn-lt"/>
                <a:ea typeface="+mn-ea"/>
                <a:cs typeface="+mn-cs"/>
              </a:defRPr>
            </a:lvl4pPr>
            <a:lvl5pPr marL="9405153" algn="l" defTabSz="4702576" rtl="0" eaLnBrk="1" latinLnBrk="0" hangingPunct="1">
              <a:defRPr sz="9300" kern="1200">
                <a:solidFill>
                  <a:schemeClr val="tx1"/>
                </a:solidFill>
                <a:latin typeface="+mn-lt"/>
                <a:ea typeface="+mn-ea"/>
                <a:cs typeface="+mn-cs"/>
              </a:defRPr>
            </a:lvl5pPr>
            <a:lvl6pPr marL="11756441" algn="l" defTabSz="4702576" rtl="0" eaLnBrk="1" latinLnBrk="0" hangingPunct="1">
              <a:defRPr sz="9300" kern="1200">
                <a:solidFill>
                  <a:schemeClr val="tx1"/>
                </a:solidFill>
                <a:latin typeface="+mn-lt"/>
                <a:ea typeface="+mn-ea"/>
                <a:cs typeface="+mn-cs"/>
              </a:defRPr>
            </a:lvl6pPr>
            <a:lvl7pPr marL="14107729" algn="l" defTabSz="4702576" rtl="0" eaLnBrk="1" latinLnBrk="0" hangingPunct="1">
              <a:defRPr sz="9300" kern="1200">
                <a:solidFill>
                  <a:schemeClr val="tx1"/>
                </a:solidFill>
                <a:latin typeface="+mn-lt"/>
                <a:ea typeface="+mn-ea"/>
                <a:cs typeface="+mn-cs"/>
              </a:defRPr>
            </a:lvl7pPr>
            <a:lvl8pPr marL="16459017" algn="l" defTabSz="4702576" rtl="0" eaLnBrk="1" latinLnBrk="0" hangingPunct="1">
              <a:defRPr sz="9300" kern="1200">
                <a:solidFill>
                  <a:schemeClr val="tx1"/>
                </a:solidFill>
                <a:latin typeface="+mn-lt"/>
                <a:ea typeface="+mn-ea"/>
                <a:cs typeface="+mn-cs"/>
              </a:defRPr>
            </a:lvl8pPr>
            <a:lvl9pPr marL="18810305" algn="l" defTabSz="4702576" rtl="0" eaLnBrk="1" latinLnBrk="0" hangingPunct="1">
              <a:defRPr sz="9300" kern="1200">
                <a:solidFill>
                  <a:schemeClr val="tx1"/>
                </a:solidFill>
                <a:latin typeface="+mn-lt"/>
                <a:ea typeface="+mn-ea"/>
                <a:cs typeface="+mn-cs"/>
              </a:defRPr>
            </a:lvl9pPr>
          </a:lstStyle>
          <a:p>
            <a:pPr algn="ctr" eaLnBrk="1" hangingPunct="1"/>
            <a:r>
              <a:rPr lang="en-US" sz="2400" dirty="0">
                <a:ea typeface="宋体" pitchFamily="2" charset="-122"/>
                <a:cs typeface="Times New Roman" panose="02020603050405020304" pitchFamily="18" charset="0"/>
              </a:rPr>
              <a:t>Acid</a:t>
            </a:r>
          </a:p>
        </p:txBody>
      </p:sp>
      <p:sp>
        <p:nvSpPr>
          <p:cNvPr id="33" name="Rectangle 82"/>
          <p:cNvSpPr>
            <a:spLocks noChangeArrowheads="1"/>
          </p:cNvSpPr>
          <p:nvPr/>
        </p:nvSpPr>
        <p:spPr bwMode="auto">
          <a:xfrm>
            <a:off x="2133600" y="1524000"/>
            <a:ext cx="1281984" cy="5048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000" dirty="0" smtClean="0">
                <a:ea typeface="SimSun" pitchFamily="2" charset="-122"/>
              </a:rPr>
              <a:t>Animals</a:t>
            </a:r>
            <a:endParaRPr lang="en-US" altLang="en-US" sz="2000" dirty="0"/>
          </a:p>
        </p:txBody>
      </p:sp>
      <p:sp>
        <p:nvSpPr>
          <p:cNvPr id="34" name="Rectangle 83"/>
          <p:cNvSpPr>
            <a:spLocks noChangeArrowheads="1"/>
          </p:cNvSpPr>
          <p:nvPr/>
        </p:nvSpPr>
        <p:spPr bwMode="auto">
          <a:xfrm>
            <a:off x="4953000" y="1524000"/>
            <a:ext cx="1447801" cy="5048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000" dirty="0">
                <a:ea typeface="SimSun" pitchFamily="2" charset="-122"/>
              </a:rPr>
              <a:t>Vegetation</a:t>
            </a:r>
            <a:endParaRPr lang="en-US" altLang="en-US" sz="2000" dirty="0"/>
          </a:p>
        </p:txBody>
      </p:sp>
      <p:sp>
        <p:nvSpPr>
          <p:cNvPr id="35" name="Line 84"/>
          <p:cNvSpPr>
            <a:spLocks noChangeShapeType="1"/>
          </p:cNvSpPr>
          <p:nvPr/>
        </p:nvSpPr>
        <p:spPr bwMode="auto">
          <a:xfrm>
            <a:off x="2743200" y="2057400"/>
            <a:ext cx="0" cy="287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p>
        </p:txBody>
      </p:sp>
      <p:sp>
        <p:nvSpPr>
          <p:cNvPr id="36" name="Line 85"/>
          <p:cNvSpPr>
            <a:spLocks noChangeShapeType="1"/>
          </p:cNvSpPr>
          <p:nvPr/>
        </p:nvSpPr>
        <p:spPr bwMode="auto">
          <a:xfrm>
            <a:off x="5486400" y="2057400"/>
            <a:ext cx="0" cy="287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p>
        </p:txBody>
      </p:sp>
      <p:sp>
        <p:nvSpPr>
          <p:cNvPr id="37" name="Line 86"/>
          <p:cNvSpPr>
            <a:spLocks noChangeShapeType="1"/>
          </p:cNvSpPr>
          <p:nvPr/>
        </p:nvSpPr>
        <p:spPr bwMode="auto">
          <a:xfrm>
            <a:off x="2743200" y="2362200"/>
            <a:ext cx="275200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p>
        </p:txBody>
      </p:sp>
      <p:sp>
        <p:nvSpPr>
          <p:cNvPr id="39" name="Rectangle 88"/>
          <p:cNvSpPr>
            <a:spLocks noChangeArrowheads="1"/>
          </p:cNvSpPr>
          <p:nvPr/>
        </p:nvSpPr>
        <p:spPr bwMode="auto">
          <a:xfrm>
            <a:off x="2971800" y="2743200"/>
            <a:ext cx="2442010" cy="5048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400" dirty="0">
                <a:ea typeface="SimSun" pitchFamily="2" charset="-122"/>
              </a:rPr>
              <a:t>Solvent Extraction</a:t>
            </a:r>
            <a:endParaRPr lang="en-US" altLang="en-US" sz="2400" dirty="0"/>
          </a:p>
        </p:txBody>
      </p:sp>
      <p:sp>
        <p:nvSpPr>
          <p:cNvPr id="40" name="Line 89"/>
          <p:cNvSpPr>
            <a:spLocks noChangeShapeType="1"/>
          </p:cNvSpPr>
          <p:nvPr/>
        </p:nvSpPr>
        <p:spPr bwMode="auto">
          <a:xfrm>
            <a:off x="4114800" y="3276600"/>
            <a:ext cx="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p>
        </p:txBody>
      </p:sp>
      <p:sp>
        <p:nvSpPr>
          <p:cNvPr id="41" name="Rectangle 90"/>
          <p:cNvSpPr>
            <a:spLocks noChangeArrowheads="1"/>
          </p:cNvSpPr>
          <p:nvPr/>
        </p:nvSpPr>
        <p:spPr bwMode="auto">
          <a:xfrm>
            <a:off x="3048000" y="3505200"/>
            <a:ext cx="2133600" cy="5048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400" dirty="0">
                <a:ea typeface="SimSun" pitchFamily="2" charset="-122"/>
              </a:rPr>
              <a:t>S</a:t>
            </a:r>
            <a:r>
              <a:rPr lang="en-US" altLang="en-US" sz="2400" dirty="0"/>
              <a:t>aponification</a:t>
            </a:r>
          </a:p>
        </p:txBody>
      </p:sp>
      <p:sp>
        <p:nvSpPr>
          <p:cNvPr id="45" name="Rectangle 94"/>
          <p:cNvSpPr>
            <a:spLocks noChangeArrowheads="1"/>
          </p:cNvSpPr>
          <p:nvPr/>
        </p:nvSpPr>
        <p:spPr bwMode="auto">
          <a:xfrm>
            <a:off x="1905000" y="5943600"/>
            <a:ext cx="1219201" cy="5048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dirty="0" smtClean="0"/>
              <a:t>Biomarkers</a:t>
            </a:r>
            <a:endParaRPr lang="en-US" altLang="en-US" sz="2000" dirty="0"/>
          </a:p>
        </p:txBody>
      </p:sp>
      <p:sp>
        <p:nvSpPr>
          <p:cNvPr id="47" name="Rectangle 96"/>
          <p:cNvSpPr>
            <a:spLocks noChangeArrowheads="1"/>
          </p:cNvSpPr>
          <p:nvPr/>
        </p:nvSpPr>
        <p:spPr bwMode="auto">
          <a:xfrm>
            <a:off x="4724400" y="5715000"/>
            <a:ext cx="1364410" cy="92333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600" dirty="0">
              <a:solidFill>
                <a:schemeClr val="hlink"/>
              </a:solidFill>
            </a:endParaRPr>
          </a:p>
        </p:txBody>
      </p:sp>
      <p:sp>
        <p:nvSpPr>
          <p:cNvPr id="49" name="Text Box 98"/>
          <p:cNvSpPr txBox="1">
            <a:spLocks noChangeArrowheads="1"/>
          </p:cNvSpPr>
          <p:nvPr/>
        </p:nvSpPr>
        <p:spPr bwMode="auto">
          <a:xfrm>
            <a:off x="1447800" y="5562600"/>
            <a:ext cx="83548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1800" b="1" dirty="0">
                <a:ea typeface="SimSun" pitchFamily="2" charset="-122"/>
              </a:rPr>
              <a:t>GC-MS</a:t>
            </a:r>
            <a:endParaRPr lang="en-US" altLang="en-US" sz="1800" b="1" dirty="0"/>
          </a:p>
        </p:txBody>
      </p:sp>
      <p:sp>
        <p:nvSpPr>
          <p:cNvPr id="50" name="Text Box 99"/>
          <p:cNvSpPr txBox="1">
            <a:spLocks noChangeArrowheads="1"/>
          </p:cNvSpPr>
          <p:nvPr/>
        </p:nvSpPr>
        <p:spPr bwMode="auto">
          <a:xfrm>
            <a:off x="5334000" y="5334000"/>
            <a:ext cx="102624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1800" b="1" dirty="0" smtClean="0">
                <a:ea typeface="SimSun" pitchFamily="2" charset="-122"/>
              </a:rPr>
              <a:t>GC-IRMS</a:t>
            </a:r>
            <a:endParaRPr lang="en-US" altLang="en-US" sz="1800" b="1" dirty="0"/>
          </a:p>
        </p:txBody>
      </p:sp>
      <p:sp>
        <p:nvSpPr>
          <p:cNvPr id="51" name="Text Box 100"/>
          <p:cNvSpPr txBox="1">
            <a:spLocks noChangeArrowheads="1"/>
          </p:cNvSpPr>
          <p:nvPr/>
        </p:nvSpPr>
        <p:spPr bwMode="auto">
          <a:xfrm>
            <a:off x="4191000" y="2362200"/>
            <a:ext cx="95647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r>
              <a:rPr lang="en-US" altLang="zh-CN" sz="1400" dirty="0">
                <a:ea typeface="SimSun" pitchFamily="2" charset="-122"/>
              </a:rPr>
              <a:t>Freeze Dry</a:t>
            </a:r>
            <a:endParaRPr lang="en-US" altLang="en-US" sz="1400" dirty="0"/>
          </a:p>
        </p:txBody>
      </p:sp>
      <p:sp>
        <p:nvSpPr>
          <p:cNvPr id="52" name="Text Box 113"/>
          <p:cNvSpPr txBox="1">
            <a:spLocks noChangeArrowheads="1"/>
          </p:cNvSpPr>
          <p:nvPr/>
        </p:nvSpPr>
        <p:spPr bwMode="auto">
          <a:xfrm>
            <a:off x="2971800" y="5105400"/>
            <a:ext cx="124104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r>
              <a:rPr lang="en-US" altLang="zh-CN" sz="1200" dirty="0">
                <a:ea typeface="SimSun" pitchFamily="2" charset="-122"/>
              </a:rPr>
              <a:t>Column clean-up</a:t>
            </a:r>
            <a:endParaRPr lang="en-US" altLang="en-US" sz="1200" dirty="0"/>
          </a:p>
        </p:txBody>
      </p:sp>
      <p:sp>
        <p:nvSpPr>
          <p:cNvPr id="53" name="Line 91"/>
          <p:cNvSpPr>
            <a:spLocks noChangeShapeType="1"/>
          </p:cNvSpPr>
          <p:nvPr/>
        </p:nvSpPr>
        <p:spPr bwMode="auto">
          <a:xfrm>
            <a:off x="2971800" y="4343400"/>
            <a:ext cx="0"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p>
        </p:txBody>
      </p:sp>
      <p:sp>
        <p:nvSpPr>
          <p:cNvPr id="54" name="Line 91"/>
          <p:cNvSpPr>
            <a:spLocks noChangeShapeType="1"/>
          </p:cNvSpPr>
          <p:nvPr/>
        </p:nvSpPr>
        <p:spPr bwMode="auto">
          <a:xfrm>
            <a:off x="5334000" y="4343400"/>
            <a:ext cx="0"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p>
        </p:txBody>
      </p:sp>
      <p:sp>
        <p:nvSpPr>
          <p:cNvPr id="55" name="Line 93"/>
          <p:cNvSpPr>
            <a:spLocks noChangeShapeType="1"/>
          </p:cNvSpPr>
          <p:nvPr/>
        </p:nvSpPr>
        <p:spPr bwMode="auto">
          <a:xfrm>
            <a:off x="2971800" y="4953000"/>
            <a:ext cx="0" cy="3873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p>
        </p:txBody>
      </p:sp>
      <p:sp>
        <p:nvSpPr>
          <p:cNvPr id="57" name="Rectangle 7"/>
          <p:cNvSpPr txBox="1">
            <a:spLocks noChangeArrowheads="1"/>
          </p:cNvSpPr>
          <p:nvPr/>
        </p:nvSpPr>
        <p:spPr>
          <a:xfrm>
            <a:off x="457200" y="914400"/>
            <a:ext cx="8153400" cy="4699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400" b="1" dirty="0" smtClean="0">
                <a:latin typeface="Times New Roman" pitchFamily="18" charset="0"/>
                <a:ea typeface="SimSun" pitchFamily="2" charset="-122"/>
                <a:cs typeface="Times New Roman" pitchFamily="18" charset="0"/>
              </a:rPr>
              <a:t>2. Biomarkers: Analytical Methods</a:t>
            </a:r>
            <a:endParaRPr lang="en-US" altLang="en-US" sz="2400" b="1" dirty="0">
              <a:latin typeface="Times New Roman" pitchFamily="18" charset="0"/>
              <a:ea typeface="SimSun" pitchFamily="2" charset="-122"/>
              <a:cs typeface="Times New Roman" pitchFamily="18" charset="0"/>
            </a:endParaRPr>
          </a:p>
        </p:txBody>
      </p:sp>
      <p:sp>
        <p:nvSpPr>
          <p:cNvPr id="58" name="Line 84"/>
          <p:cNvSpPr>
            <a:spLocks noChangeShapeType="1"/>
          </p:cNvSpPr>
          <p:nvPr/>
        </p:nvSpPr>
        <p:spPr bwMode="auto">
          <a:xfrm>
            <a:off x="4114800" y="2133600"/>
            <a:ext cx="0" cy="287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p>
        </p:txBody>
      </p:sp>
      <p:sp>
        <p:nvSpPr>
          <p:cNvPr id="59" name="Rectangle 82"/>
          <p:cNvSpPr>
            <a:spLocks noChangeArrowheads="1"/>
          </p:cNvSpPr>
          <p:nvPr/>
        </p:nvSpPr>
        <p:spPr bwMode="auto">
          <a:xfrm>
            <a:off x="3810000" y="1600200"/>
            <a:ext cx="640992" cy="5048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000" dirty="0" smtClean="0">
                <a:ea typeface="SimSun" pitchFamily="2" charset="-122"/>
              </a:rPr>
              <a:t>Floc</a:t>
            </a:r>
            <a:endParaRPr lang="en-US" altLang="en-US" sz="2000" dirty="0"/>
          </a:p>
        </p:txBody>
      </p:sp>
      <p:cxnSp>
        <p:nvCxnSpPr>
          <p:cNvPr id="63" name="Straight Arrow Connector 62"/>
          <p:cNvCxnSpPr>
            <a:stCxn id="51" idx="3"/>
          </p:cNvCxnSpPr>
          <p:nvPr/>
        </p:nvCxnSpPr>
        <p:spPr>
          <a:xfrm flipV="1">
            <a:off x="5147479" y="2516088"/>
            <a:ext cx="1049652"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4" name="Rectangle 83"/>
          <p:cNvSpPr>
            <a:spLocks noChangeArrowheads="1"/>
          </p:cNvSpPr>
          <p:nvPr/>
        </p:nvSpPr>
        <p:spPr bwMode="auto">
          <a:xfrm>
            <a:off x="6248400" y="2286000"/>
            <a:ext cx="2133600" cy="5048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600" dirty="0" smtClean="0">
                <a:ea typeface="SimSun" pitchFamily="2" charset="-122"/>
              </a:rPr>
              <a:t>Bulk measurements </a:t>
            </a:r>
          </a:p>
          <a:p>
            <a:pPr algn="ctr"/>
            <a:r>
              <a:rPr lang="en-US" altLang="zh-CN" sz="1600" dirty="0" smtClean="0">
                <a:ea typeface="SimSun" pitchFamily="2" charset="-122"/>
              </a:rPr>
              <a:t>(</a:t>
            </a:r>
            <a:r>
              <a:rPr lang="en-US" altLang="zh-CN" sz="1600" baseline="30000" dirty="0" smtClean="0">
                <a:ea typeface="SimSun" pitchFamily="2" charset="-122"/>
              </a:rPr>
              <a:t>13</a:t>
            </a:r>
            <a:r>
              <a:rPr lang="en-US" altLang="zh-CN" sz="1600" dirty="0" smtClean="0">
                <a:ea typeface="SimSun" pitchFamily="2" charset="-122"/>
              </a:rPr>
              <a:t>C and </a:t>
            </a:r>
            <a:r>
              <a:rPr lang="en-US" altLang="zh-CN" sz="1600" baseline="30000" dirty="0" smtClean="0">
                <a:ea typeface="SimSun" pitchFamily="2" charset="-122"/>
              </a:rPr>
              <a:t>15</a:t>
            </a:r>
            <a:r>
              <a:rPr lang="en-US" altLang="zh-CN" sz="1600" dirty="0" smtClean="0">
                <a:ea typeface="SimSun" pitchFamily="2" charset="-122"/>
              </a:rPr>
              <a:t>N, etc.)</a:t>
            </a:r>
            <a:endParaRPr lang="en-US" altLang="en-US" sz="1600" dirty="0"/>
          </a:p>
        </p:txBody>
      </p:sp>
      <p:sp>
        <p:nvSpPr>
          <p:cNvPr id="66" name="Text Box 97"/>
          <p:cNvSpPr txBox="1">
            <a:spLocks noChangeArrowheads="1"/>
          </p:cNvSpPr>
          <p:nvPr/>
        </p:nvSpPr>
        <p:spPr bwMode="auto">
          <a:xfrm>
            <a:off x="4572000" y="5715000"/>
            <a:ext cx="1596189"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zh-CN" dirty="0">
                <a:ea typeface="SimSun" pitchFamily="2" charset="-122"/>
              </a:rPr>
              <a:t>Compound </a:t>
            </a:r>
          </a:p>
          <a:p>
            <a:pPr algn="ctr"/>
            <a:r>
              <a:rPr lang="en-US" altLang="zh-CN" dirty="0">
                <a:ea typeface="SimSun" pitchFamily="2" charset="-122"/>
              </a:rPr>
              <a:t>Specific</a:t>
            </a:r>
          </a:p>
          <a:p>
            <a:pPr algn="ctr"/>
            <a:r>
              <a:rPr lang="en-US" altLang="zh-CN" dirty="0">
                <a:ea typeface="SimSun" pitchFamily="2" charset="-122"/>
              </a:rPr>
              <a:t> Isotope</a:t>
            </a:r>
            <a:endParaRPr lang="en-US" altLang="en-US" dirty="0"/>
          </a:p>
        </p:txBody>
      </p:sp>
      <p:sp>
        <p:nvSpPr>
          <p:cNvPr id="67" name="Slide Number Placeholder 66"/>
          <p:cNvSpPr>
            <a:spLocks noGrp="1"/>
          </p:cNvSpPr>
          <p:nvPr>
            <p:ph type="sldNum" sz="quarter" idx="12"/>
          </p:nvPr>
        </p:nvSpPr>
        <p:spPr/>
        <p:txBody>
          <a:bodyPr/>
          <a:lstStyle/>
          <a:p>
            <a:fld id="{358A3A65-2041-42B5-A364-9977349D3337}" type="slidenum">
              <a:rPr lang="en-US" smtClean="0"/>
              <a:pPr/>
              <a:t>6</a:t>
            </a:fld>
            <a:endParaRPr lang="en-US"/>
          </a:p>
        </p:txBody>
      </p:sp>
      <p:sp>
        <p:nvSpPr>
          <p:cNvPr id="48" name="Text Box 98"/>
          <p:cNvSpPr txBox="1">
            <a:spLocks noChangeArrowheads="1"/>
          </p:cNvSpPr>
          <p:nvPr/>
        </p:nvSpPr>
        <p:spPr bwMode="auto">
          <a:xfrm>
            <a:off x="2590800" y="5562600"/>
            <a:ext cx="133722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1800" b="1" dirty="0" smtClean="0">
                <a:ea typeface="SimSun" pitchFamily="2" charset="-122"/>
              </a:rPr>
              <a:t>GC×GC-MS</a:t>
            </a:r>
            <a:endParaRPr lang="en-US" altLang="en-US" sz="1800" b="1" dirty="0"/>
          </a:p>
        </p:txBody>
      </p:sp>
      <p:cxnSp>
        <p:nvCxnSpPr>
          <p:cNvPr id="69" name="Straight Arrow Connector 68"/>
          <p:cNvCxnSpPr/>
          <p:nvPr/>
        </p:nvCxnSpPr>
        <p:spPr>
          <a:xfrm rot="5400000">
            <a:off x="2170906" y="5676900"/>
            <a:ext cx="534194"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0800000">
            <a:off x="2438400" y="5410200"/>
            <a:ext cx="2819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rot="5400000">
            <a:off x="5105797" y="5562203"/>
            <a:ext cx="304800"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9" name="Line 89"/>
          <p:cNvSpPr>
            <a:spLocks noChangeShapeType="1"/>
          </p:cNvSpPr>
          <p:nvPr/>
        </p:nvSpPr>
        <p:spPr bwMode="auto">
          <a:xfrm>
            <a:off x="4114800" y="4114800"/>
            <a:ext cx="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p>
        </p:txBody>
      </p:sp>
      <p:cxnSp>
        <p:nvCxnSpPr>
          <p:cNvPr id="92" name="Straight Arrow Connector 91"/>
          <p:cNvCxnSpPr/>
          <p:nvPr/>
        </p:nvCxnSpPr>
        <p:spPr>
          <a:xfrm rot="16200000" flipH="1">
            <a:off x="3924300" y="2552699"/>
            <a:ext cx="381001"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97" name="Picture 3"/>
          <p:cNvPicPr>
            <a:picLocks noChangeAspect="1" noChangeArrowheads="1"/>
          </p:cNvPicPr>
          <p:nvPr/>
        </p:nvPicPr>
        <p:blipFill>
          <a:blip r:embed="rId2"/>
          <a:srcRect/>
          <a:stretch>
            <a:fillRect/>
          </a:stretch>
        </p:blipFill>
        <p:spPr bwMode="auto">
          <a:xfrm>
            <a:off x="304800" y="0"/>
            <a:ext cx="8458200" cy="922713"/>
          </a:xfrm>
          <a:prstGeom prst="rect">
            <a:avLst/>
          </a:prstGeom>
          <a:noFill/>
          <a:ln w="9525">
            <a:noFill/>
            <a:miter lim="800000"/>
            <a:headEnd/>
            <a:tailEnd/>
          </a:ln>
          <a:effectLst/>
        </p:spPr>
      </p:pic>
    </p:spTree>
    <p:extLst>
      <p:ext uri="{BB962C8B-B14F-4D97-AF65-F5344CB8AC3E}">
        <p14:creationId xmlns:p14="http://schemas.microsoft.com/office/powerpoint/2010/main" val="21478912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447800"/>
            <a:ext cx="8077200" cy="685800"/>
          </a:xfrm>
        </p:spPr>
        <p:txBody>
          <a:bodyPr>
            <a:normAutofit/>
          </a:bodyPr>
          <a:lstStyle/>
          <a:p>
            <a:r>
              <a:rPr lang="en-US" altLang="zh-CN" sz="2800" b="1" dirty="0" smtClean="0">
                <a:latin typeface="Times New Roman" pitchFamily="18" charset="0"/>
                <a:ea typeface="SimSun" pitchFamily="2" charset="-122"/>
                <a:cs typeface="Times New Roman" pitchFamily="18" charset="0"/>
              </a:rPr>
              <a:t>2. Common biomarkers to trace source</a:t>
            </a:r>
            <a:endParaRPr lang="en-US" sz="2800" dirty="0">
              <a:latin typeface="Times New Roman" pitchFamily="18" charset="0"/>
              <a:cs typeface="Times New Roman" pitchFamily="18" charset="0"/>
            </a:endParaRPr>
          </a:p>
        </p:txBody>
      </p:sp>
      <p:sp>
        <p:nvSpPr>
          <p:cNvPr id="3" name="Content Placeholder 2"/>
          <p:cNvSpPr>
            <a:spLocks noGrp="1"/>
          </p:cNvSpPr>
          <p:nvPr>
            <p:ph idx="1"/>
          </p:nvPr>
        </p:nvSpPr>
        <p:spPr>
          <a:xfrm>
            <a:off x="381000" y="2438400"/>
            <a:ext cx="4876800" cy="3992563"/>
          </a:xfrm>
        </p:spPr>
        <p:txBody>
          <a:bodyPr>
            <a:normAutofit lnSpcReduction="10000"/>
          </a:bodyPr>
          <a:lstStyle/>
          <a:p>
            <a:pPr>
              <a:lnSpc>
                <a:spcPct val="80000"/>
              </a:lnSpc>
              <a:buFontTx/>
              <a:buNone/>
            </a:pPr>
            <a:r>
              <a:rPr lang="en-US" altLang="zh-CN" dirty="0" smtClean="0">
                <a:latin typeface="Times New Roman" pitchFamily="18" charset="0"/>
                <a:ea typeface="SimSun" pitchFamily="2" charset="-122"/>
                <a:cs typeface="Times New Roman" pitchFamily="18" charset="0"/>
              </a:rPr>
              <a:t>-</a:t>
            </a:r>
            <a:r>
              <a:rPr lang="en-US" altLang="zh-CN" i="1" dirty="0" smtClean="0">
                <a:latin typeface="Times New Roman" pitchFamily="18" charset="0"/>
                <a:ea typeface="SimSun" pitchFamily="2" charset="-122"/>
                <a:cs typeface="Times New Roman" pitchFamily="18" charset="0"/>
              </a:rPr>
              <a:t>n</a:t>
            </a:r>
            <a:r>
              <a:rPr lang="en-US" altLang="zh-CN" dirty="0" smtClean="0">
                <a:latin typeface="Times New Roman" pitchFamily="18" charset="0"/>
                <a:ea typeface="SimSun" pitchFamily="2" charset="-122"/>
                <a:cs typeface="Times New Roman" pitchFamily="18" charset="0"/>
              </a:rPr>
              <a:t>-alkanes</a:t>
            </a:r>
          </a:p>
          <a:p>
            <a:pPr>
              <a:lnSpc>
                <a:spcPct val="80000"/>
              </a:lnSpc>
              <a:buNone/>
            </a:pPr>
            <a:r>
              <a:rPr lang="en-US" altLang="zh-CN" dirty="0" smtClean="0">
                <a:latin typeface="Times New Roman" pitchFamily="18" charset="0"/>
                <a:ea typeface="SimSun" pitchFamily="2" charset="-122"/>
                <a:cs typeface="Times New Roman" pitchFamily="18" charset="0"/>
              </a:rPr>
              <a:t>-fatty acid</a:t>
            </a:r>
          </a:p>
          <a:p>
            <a:pPr>
              <a:lnSpc>
                <a:spcPct val="80000"/>
              </a:lnSpc>
              <a:buNone/>
            </a:pPr>
            <a:r>
              <a:rPr lang="en-US" altLang="zh-CN" dirty="0" smtClean="0">
                <a:latin typeface="Times New Roman" pitchFamily="18" charset="0"/>
                <a:ea typeface="SimSun" pitchFamily="2" charset="-122"/>
                <a:cs typeface="Times New Roman" pitchFamily="18" charset="0"/>
              </a:rPr>
              <a:t>-Highly </a:t>
            </a:r>
            <a:r>
              <a:rPr lang="en-US" altLang="zh-CN" dirty="0" err="1" smtClean="0">
                <a:latin typeface="Times New Roman" pitchFamily="18" charset="0"/>
                <a:ea typeface="SimSun" pitchFamily="2" charset="-122"/>
                <a:cs typeface="Times New Roman" pitchFamily="18" charset="0"/>
              </a:rPr>
              <a:t>brached</a:t>
            </a:r>
            <a:r>
              <a:rPr lang="en-US" altLang="zh-CN" dirty="0" smtClean="0">
                <a:latin typeface="Times New Roman" pitchFamily="18" charset="0"/>
                <a:ea typeface="SimSun" pitchFamily="2" charset="-122"/>
                <a:cs typeface="Times New Roman" pitchFamily="18" charset="0"/>
              </a:rPr>
              <a:t> </a:t>
            </a:r>
            <a:r>
              <a:rPr lang="en-US" altLang="zh-CN" dirty="0" err="1" smtClean="0">
                <a:latin typeface="Times New Roman" pitchFamily="18" charset="0"/>
                <a:ea typeface="SimSun" pitchFamily="2" charset="-122"/>
                <a:cs typeface="Times New Roman" pitchFamily="18" charset="0"/>
              </a:rPr>
              <a:t>isoprenoid</a:t>
            </a:r>
            <a:endParaRPr lang="en-US" altLang="zh-CN" dirty="0" smtClean="0">
              <a:latin typeface="Times New Roman" pitchFamily="18" charset="0"/>
              <a:ea typeface="SimSun" pitchFamily="2" charset="-122"/>
              <a:cs typeface="Times New Roman" pitchFamily="18" charset="0"/>
            </a:endParaRPr>
          </a:p>
          <a:p>
            <a:pPr>
              <a:lnSpc>
                <a:spcPct val="80000"/>
              </a:lnSpc>
              <a:buFontTx/>
              <a:buNone/>
            </a:pPr>
            <a:r>
              <a:rPr lang="en-US" altLang="zh-CN" dirty="0" smtClean="0">
                <a:latin typeface="Times New Roman" pitchFamily="18" charset="0"/>
                <a:ea typeface="SimSun" pitchFamily="2" charset="-122"/>
                <a:cs typeface="Times New Roman" pitchFamily="18" charset="0"/>
              </a:rPr>
              <a:t>-</a:t>
            </a:r>
            <a:r>
              <a:rPr lang="en-US" altLang="zh-CN" dirty="0" err="1" smtClean="0">
                <a:latin typeface="Times New Roman" pitchFamily="18" charset="0"/>
                <a:ea typeface="SimSun" pitchFamily="2" charset="-122"/>
                <a:cs typeface="Times New Roman" pitchFamily="18" charset="0"/>
              </a:rPr>
              <a:t>hopanoid</a:t>
            </a:r>
            <a:endParaRPr lang="en-US" altLang="zh-CN" dirty="0" smtClean="0">
              <a:latin typeface="Times New Roman" pitchFamily="18" charset="0"/>
              <a:ea typeface="SimSun" pitchFamily="2" charset="-122"/>
              <a:cs typeface="Times New Roman" pitchFamily="18" charset="0"/>
            </a:endParaRPr>
          </a:p>
          <a:p>
            <a:pPr>
              <a:lnSpc>
                <a:spcPct val="80000"/>
              </a:lnSpc>
              <a:buFontTx/>
              <a:buNone/>
            </a:pPr>
            <a:r>
              <a:rPr lang="en-US" altLang="zh-CN" dirty="0" smtClean="0">
                <a:latin typeface="Times New Roman" pitchFamily="18" charset="0"/>
                <a:ea typeface="SimSun" pitchFamily="2" charset="-122"/>
                <a:cs typeface="Times New Roman" pitchFamily="18" charset="0"/>
              </a:rPr>
              <a:t>-sterol</a:t>
            </a:r>
          </a:p>
          <a:p>
            <a:pPr>
              <a:lnSpc>
                <a:spcPct val="80000"/>
              </a:lnSpc>
              <a:buFontTx/>
              <a:buNone/>
            </a:pPr>
            <a:r>
              <a:rPr lang="en-US" altLang="zh-CN" dirty="0" smtClean="0">
                <a:latin typeface="Times New Roman" pitchFamily="18" charset="0"/>
                <a:ea typeface="SimSun" pitchFamily="2" charset="-122"/>
                <a:cs typeface="Times New Roman" pitchFamily="18" charset="0"/>
              </a:rPr>
              <a:t>-PAHs</a:t>
            </a:r>
          </a:p>
          <a:p>
            <a:pPr>
              <a:lnSpc>
                <a:spcPct val="80000"/>
              </a:lnSpc>
              <a:buFontTx/>
              <a:buNone/>
            </a:pPr>
            <a:r>
              <a:rPr lang="en-US" altLang="zh-CN" dirty="0" smtClean="0">
                <a:latin typeface="Times New Roman" pitchFamily="18" charset="0"/>
                <a:ea typeface="SimSun" pitchFamily="2" charset="-122"/>
                <a:cs typeface="Times New Roman" pitchFamily="18" charset="0"/>
              </a:rPr>
              <a:t>-diterpenoid</a:t>
            </a:r>
          </a:p>
          <a:p>
            <a:pPr>
              <a:lnSpc>
                <a:spcPct val="80000"/>
              </a:lnSpc>
              <a:buFontTx/>
              <a:buNone/>
            </a:pPr>
            <a:r>
              <a:rPr lang="en-US" altLang="zh-CN" dirty="0" smtClean="0">
                <a:latin typeface="Times New Roman" pitchFamily="18" charset="0"/>
                <a:ea typeface="SimSun" pitchFamily="2" charset="-122"/>
                <a:cs typeface="Times New Roman" pitchFamily="18" charset="0"/>
              </a:rPr>
              <a:t>-triterpenoid</a:t>
            </a:r>
          </a:p>
          <a:p>
            <a:pPr>
              <a:lnSpc>
                <a:spcPct val="80000"/>
              </a:lnSpc>
              <a:buFontTx/>
              <a:buNone/>
            </a:pPr>
            <a:r>
              <a:rPr lang="en-US" altLang="zh-CN" dirty="0" smtClean="0">
                <a:latin typeface="Arial"/>
                <a:ea typeface="SimSun" pitchFamily="2" charset="-122"/>
              </a:rPr>
              <a:t>…</a:t>
            </a:r>
            <a:endParaRPr lang="en-US" altLang="zh-CN" dirty="0" smtClean="0">
              <a:ea typeface="SimSun" pitchFamily="2" charset="-122"/>
            </a:endParaRPr>
          </a:p>
          <a:p>
            <a:endParaRPr lang="en-US" dirty="0"/>
          </a:p>
        </p:txBody>
      </p:sp>
      <p:sp>
        <p:nvSpPr>
          <p:cNvPr id="5" name="Slide Number Placeholder 4"/>
          <p:cNvSpPr>
            <a:spLocks noGrp="1"/>
          </p:cNvSpPr>
          <p:nvPr>
            <p:ph type="sldNum" sz="quarter" idx="12"/>
          </p:nvPr>
        </p:nvSpPr>
        <p:spPr/>
        <p:txBody>
          <a:bodyPr/>
          <a:lstStyle/>
          <a:p>
            <a:fld id="{E2D321CA-9FCA-4971-A3C8-A6183ADF9228}" type="slidenum">
              <a:rPr lang="en-US" smtClean="0"/>
              <a:pPr/>
              <a:t>7</a:t>
            </a:fld>
            <a:endParaRPr lang="en-US"/>
          </a:p>
        </p:txBody>
      </p:sp>
      <p:sp>
        <p:nvSpPr>
          <p:cNvPr id="4" name="TextBox 3"/>
          <p:cNvSpPr txBox="1"/>
          <p:nvPr/>
        </p:nvSpPr>
        <p:spPr>
          <a:xfrm>
            <a:off x="7543800" y="6458782"/>
            <a:ext cx="939681" cy="246221"/>
          </a:xfrm>
          <a:prstGeom prst="rect">
            <a:avLst/>
          </a:prstGeom>
          <a:noFill/>
        </p:spPr>
        <p:txBody>
          <a:bodyPr wrap="none" rtlCol="0">
            <a:spAutoFit/>
          </a:bodyPr>
          <a:lstStyle/>
          <a:p>
            <a:r>
              <a:rPr lang="en-US" sz="1000" dirty="0" smtClean="0"/>
              <a:t>He et al., 2014</a:t>
            </a:r>
            <a:endParaRPr lang="en-US" sz="1000" dirty="0"/>
          </a:p>
        </p:txBody>
      </p:sp>
      <p:pic>
        <p:nvPicPr>
          <p:cNvPr id="6" name="Picture 3"/>
          <p:cNvPicPr>
            <a:picLocks noChangeAspect="1" noChangeArrowheads="1"/>
          </p:cNvPicPr>
          <p:nvPr/>
        </p:nvPicPr>
        <p:blipFill>
          <a:blip r:embed="rId2"/>
          <a:srcRect/>
          <a:stretch>
            <a:fillRect/>
          </a:stretch>
        </p:blipFill>
        <p:spPr bwMode="auto">
          <a:xfrm>
            <a:off x="152400" y="228600"/>
            <a:ext cx="8458200" cy="1151313"/>
          </a:xfrm>
          <a:prstGeom prst="rect">
            <a:avLst/>
          </a:prstGeom>
          <a:noFill/>
          <a:ln w="9525">
            <a:noFill/>
            <a:miter lim="800000"/>
            <a:headEnd/>
            <a:tailEnd/>
          </a:ln>
          <a:effectLst/>
        </p:spPr>
      </p:pic>
    </p:spTree>
    <p:extLst>
      <p:ext uri="{BB962C8B-B14F-4D97-AF65-F5344CB8AC3E}">
        <p14:creationId xmlns:p14="http://schemas.microsoft.com/office/powerpoint/2010/main" val="16442531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0600"/>
            <a:ext cx="8610600" cy="533400"/>
          </a:xfrm>
        </p:spPr>
        <p:txBody>
          <a:bodyPr>
            <a:normAutofit/>
          </a:bodyPr>
          <a:lstStyle/>
          <a:p>
            <a:r>
              <a:rPr lang="en-US" altLang="zh-CN" sz="2000" b="1" dirty="0" smtClean="0">
                <a:latin typeface="Times New Roman" pitchFamily="18" charset="0"/>
                <a:ea typeface="SimSun" pitchFamily="2" charset="-122"/>
                <a:cs typeface="Times New Roman" pitchFamily="18" charset="0"/>
              </a:rPr>
              <a:t>2. Common biomarkers to trace source (examples)</a:t>
            </a:r>
            <a:endParaRPr lang="en-US" sz="2000" dirty="0">
              <a:latin typeface="Times New Roman" pitchFamily="18" charset="0"/>
              <a:cs typeface="Times New Roman" pitchFamily="18" charset="0"/>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2140144"/>
            <a:ext cx="4724400" cy="4230147"/>
          </a:xfrm>
        </p:spPr>
      </p:pic>
      <p:sp>
        <p:nvSpPr>
          <p:cNvPr id="5" name="Slide Number Placeholder 4"/>
          <p:cNvSpPr>
            <a:spLocks noGrp="1"/>
          </p:cNvSpPr>
          <p:nvPr>
            <p:ph type="sldNum" sz="quarter" idx="12"/>
          </p:nvPr>
        </p:nvSpPr>
        <p:spPr/>
        <p:txBody>
          <a:bodyPr/>
          <a:lstStyle/>
          <a:p>
            <a:fld id="{E2D321CA-9FCA-4971-A3C8-A6183ADF9228}" type="slidenum">
              <a:rPr lang="en-US" smtClean="0"/>
              <a:pPr/>
              <a:t>8</a:t>
            </a:fld>
            <a:endParaRPr lang="en-US" dirty="0"/>
          </a:p>
        </p:txBody>
      </p:sp>
      <p:sp>
        <p:nvSpPr>
          <p:cNvPr id="8" name="TextBox 7"/>
          <p:cNvSpPr txBox="1"/>
          <p:nvPr/>
        </p:nvSpPr>
        <p:spPr>
          <a:xfrm>
            <a:off x="55615" y="1524000"/>
            <a:ext cx="9088385" cy="369332"/>
          </a:xfrm>
          <a:prstGeom prst="rect">
            <a:avLst/>
          </a:prstGeom>
          <a:noFill/>
        </p:spPr>
        <p:txBody>
          <a:bodyPr wrap="none" rtlCol="0">
            <a:spAutoFit/>
          </a:bodyPr>
          <a:lstStyle/>
          <a:p>
            <a:r>
              <a:rPr lang="en-US" dirty="0" smtClean="0">
                <a:latin typeface="Times New Roman" pitchFamily="18" charset="0"/>
                <a:cs typeface="Times New Roman" pitchFamily="18" charset="0"/>
              </a:rPr>
              <a:t>Raw data measured by GC×GC-TOFMS from a really complex mixture (crude oil for this case) </a:t>
            </a:r>
            <a:endParaRPr lang="en-US" dirty="0">
              <a:latin typeface="Times New Roman" pitchFamily="18" charset="0"/>
              <a:cs typeface="Times New Roman" pitchFamily="18" charset="0"/>
            </a:endParaRPr>
          </a:p>
        </p:txBody>
      </p:sp>
      <p:pic>
        <p:nvPicPr>
          <p:cNvPr id="6" name="Picture 3"/>
          <p:cNvPicPr>
            <a:picLocks noChangeAspect="1" noChangeArrowheads="1"/>
          </p:cNvPicPr>
          <p:nvPr/>
        </p:nvPicPr>
        <p:blipFill>
          <a:blip r:embed="rId3"/>
          <a:srcRect/>
          <a:stretch>
            <a:fillRect/>
          </a:stretch>
        </p:blipFill>
        <p:spPr bwMode="auto">
          <a:xfrm>
            <a:off x="304800" y="152400"/>
            <a:ext cx="8382000" cy="906162"/>
          </a:xfrm>
          <a:prstGeom prst="rect">
            <a:avLst/>
          </a:prstGeom>
          <a:noFill/>
          <a:ln w="9525">
            <a:noFill/>
            <a:miter lim="800000"/>
            <a:headEnd/>
            <a:tailEnd/>
          </a:ln>
          <a:effectLst/>
        </p:spPr>
      </p:pic>
    </p:spTree>
    <p:extLst>
      <p:ext uri="{BB962C8B-B14F-4D97-AF65-F5344CB8AC3E}">
        <p14:creationId xmlns:p14="http://schemas.microsoft.com/office/powerpoint/2010/main" val="17840889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Grp="1" noChangeAspect="1" noChangeArrowheads="1"/>
          </p:cNvPicPr>
          <p:nvPr>
            <p:ph idx="1"/>
          </p:nvPr>
        </p:nvPicPr>
        <p:blipFill>
          <a:blip r:embed="rId2"/>
          <a:srcRect/>
          <a:stretch>
            <a:fillRect/>
          </a:stretch>
        </p:blipFill>
        <p:spPr bwMode="auto">
          <a:xfrm>
            <a:off x="990600" y="1524000"/>
            <a:ext cx="7343775" cy="106680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E2D321CA-9FCA-4971-A3C8-A6183ADF9228}" type="slidenum">
              <a:rPr lang="en-US" smtClean="0"/>
              <a:pPr/>
              <a:t>9</a:t>
            </a:fld>
            <a:endParaRPr lang="en-US"/>
          </a:p>
        </p:txBody>
      </p:sp>
      <p:sp>
        <p:nvSpPr>
          <p:cNvPr id="7" name="TextBox 6"/>
          <p:cNvSpPr txBox="1"/>
          <p:nvPr/>
        </p:nvSpPr>
        <p:spPr>
          <a:xfrm>
            <a:off x="1905000" y="2514600"/>
            <a:ext cx="3352800" cy="461665"/>
          </a:xfrm>
          <a:prstGeom prst="rect">
            <a:avLst/>
          </a:prstGeom>
          <a:noFill/>
        </p:spPr>
        <p:txBody>
          <a:bodyPr wrap="square" rtlCol="0">
            <a:spAutoFit/>
          </a:bodyPr>
          <a:lstStyle/>
          <a:p>
            <a:r>
              <a:rPr lang="en-US" sz="1200" dirty="0" smtClean="0"/>
              <a:t>Example of an anteiso alkane: 3-methyloctacosane (C</a:t>
            </a:r>
            <a:r>
              <a:rPr lang="en-US" sz="1200" baseline="-25000" dirty="0" smtClean="0"/>
              <a:t>29</a:t>
            </a:r>
            <a:r>
              <a:rPr lang="en-US" sz="1200" dirty="0" smtClean="0"/>
              <a:t> branched alkane)</a:t>
            </a:r>
            <a:endParaRPr lang="en-US" sz="1200" dirty="0"/>
          </a:p>
        </p:txBody>
      </p:sp>
      <p:pic>
        <p:nvPicPr>
          <p:cNvPr id="8" name="Picture 2" descr="http://www.pherobase.com/pherobase/gif/kaurene.GIF"/>
          <p:cNvPicPr>
            <a:picLocks noChangeAspect="1" noChangeArrowheads="1"/>
          </p:cNvPicPr>
          <p:nvPr/>
        </p:nvPicPr>
        <p:blipFill>
          <a:blip r:embed="rId3" cstate="print"/>
          <a:srcRect/>
          <a:stretch>
            <a:fillRect/>
          </a:stretch>
        </p:blipFill>
        <p:spPr bwMode="auto">
          <a:xfrm>
            <a:off x="304800" y="2971800"/>
            <a:ext cx="2533552" cy="1119562"/>
          </a:xfrm>
          <a:prstGeom prst="rect">
            <a:avLst/>
          </a:prstGeom>
          <a:noFill/>
        </p:spPr>
      </p:pic>
      <p:sp>
        <p:nvSpPr>
          <p:cNvPr id="10" name="TextBox 9"/>
          <p:cNvSpPr txBox="1"/>
          <p:nvPr/>
        </p:nvSpPr>
        <p:spPr>
          <a:xfrm>
            <a:off x="914400" y="4267200"/>
            <a:ext cx="1322866" cy="253574"/>
          </a:xfrm>
          <a:prstGeom prst="rect">
            <a:avLst/>
          </a:prstGeom>
          <a:noFill/>
        </p:spPr>
        <p:txBody>
          <a:bodyPr wrap="square" rtlCol="0">
            <a:spAutoFit/>
          </a:bodyPr>
          <a:lstStyle/>
          <a:p>
            <a:r>
              <a:rPr lang="en-US" sz="1200" dirty="0" smtClean="0"/>
              <a:t>ent-kaur-16-ene</a:t>
            </a:r>
            <a:endParaRPr lang="en-US" sz="1200" dirty="0"/>
          </a:p>
        </p:txBody>
      </p:sp>
      <p:sp>
        <p:nvSpPr>
          <p:cNvPr id="11" name="TextBox 10"/>
          <p:cNvSpPr txBox="1"/>
          <p:nvPr/>
        </p:nvSpPr>
        <p:spPr>
          <a:xfrm>
            <a:off x="6248400" y="3962400"/>
            <a:ext cx="2204776" cy="253574"/>
          </a:xfrm>
          <a:prstGeom prst="rect">
            <a:avLst/>
          </a:prstGeom>
          <a:noFill/>
        </p:spPr>
        <p:txBody>
          <a:bodyPr wrap="square" rtlCol="0">
            <a:spAutoFit/>
          </a:bodyPr>
          <a:lstStyle/>
          <a:p>
            <a:r>
              <a:rPr lang="en-US" sz="1200" dirty="0" smtClean="0"/>
              <a:t>Example of a Botryococcene</a:t>
            </a:r>
            <a:endParaRPr lang="en-US" sz="1200" dirty="0"/>
          </a:p>
        </p:txBody>
      </p:sp>
      <p:sp>
        <p:nvSpPr>
          <p:cNvPr id="12" name="TextBox 11"/>
          <p:cNvSpPr txBox="1"/>
          <p:nvPr/>
        </p:nvSpPr>
        <p:spPr>
          <a:xfrm>
            <a:off x="304800" y="6324600"/>
            <a:ext cx="3233672" cy="253574"/>
          </a:xfrm>
          <a:prstGeom prst="rect">
            <a:avLst/>
          </a:prstGeom>
          <a:noFill/>
        </p:spPr>
        <p:txBody>
          <a:bodyPr wrap="square" rtlCol="0">
            <a:spAutoFit/>
          </a:bodyPr>
          <a:lstStyle/>
          <a:p>
            <a:r>
              <a:rPr lang="en-US" sz="1200" dirty="0" smtClean="0"/>
              <a:t>Example of C</a:t>
            </a:r>
            <a:r>
              <a:rPr lang="en-US" sz="1200" baseline="-25000" dirty="0" smtClean="0"/>
              <a:t>20</a:t>
            </a:r>
            <a:r>
              <a:rPr lang="en-US" sz="1200" dirty="0" smtClean="0"/>
              <a:t> Highly Branched Isoprenoid (HBI)</a:t>
            </a:r>
            <a:endParaRPr lang="en-US" sz="1200" dirty="0"/>
          </a:p>
        </p:txBody>
      </p:sp>
      <p:sp>
        <p:nvSpPr>
          <p:cNvPr id="13" name="TextBox 12"/>
          <p:cNvSpPr txBox="1"/>
          <p:nvPr/>
        </p:nvSpPr>
        <p:spPr>
          <a:xfrm>
            <a:off x="4724400" y="6172200"/>
            <a:ext cx="3657600" cy="276999"/>
          </a:xfrm>
          <a:prstGeom prst="rect">
            <a:avLst/>
          </a:prstGeom>
          <a:noFill/>
        </p:spPr>
        <p:txBody>
          <a:bodyPr wrap="square" rtlCol="0">
            <a:spAutoFit/>
          </a:bodyPr>
          <a:lstStyle/>
          <a:p>
            <a:r>
              <a:rPr lang="en-US" sz="1200" dirty="0" smtClean="0"/>
              <a:t>2,6,11,15-tetramethyl-hexadeca-2,6,8,10,14-pentaene</a:t>
            </a:r>
            <a:endParaRPr lang="en-US" sz="1200" dirty="0"/>
          </a:p>
        </p:txBody>
      </p:sp>
      <p:pic>
        <p:nvPicPr>
          <p:cNvPr id="30724" name="Picture 4"/>
          <p:cNvPicPr>
            <a:picLocks noChangeAspect="1" noChangeArrowheads="1"/>
          </p:cNvPicPr>
          <p:nvPr/>
        </p:nvPicPr>
        <p:blipFill>
          <a:blip r:embed="rId4"/>
          <a:srcRect/>
          <a:stretch>
            <a:fillRect/>
          </a:stretch>
        </p:blipFill>
        <p:spPr bwMode="auto">
          <a:xfrm>
            <a:off x="5486400" y="2658036"/>
            <a:ext cx="3657600" cy="1075764"/>
          </a:xfrm>
          <a:prstGeom prst="rect">
            <a:avLst/>
          </a:prstGeom>
          <a:noFill/>
          <a:ln w="9525">
            <a:noFill/>
            <a:miter lim="800000"/>
            <a:headEnd/>
            <a:tailEnd/>
          </a:ln>
          <a:effectLst/>
        </p:spPr>
      </p:pic>
      <p:pic>
        <p:nvPicPr>
          <p:cNvPr id="30725" name="Picture 5"/>
          <p:cNvPicPr>
            <a:picLocks noChangeAspect="1" noChangeArrowheads="1"/>
          </p:cNvPicPr>
          <p:nvPr/>
        </p:nvPicPr>
        <p:blipFill>
          <a:blip r:embed="rId5"/>
          <a:srcRect/>
          <a:stretch>
            <a:fillRect/>
          </a:stretch>
        </p:blipFill>
        <p:spPr bwMode="auto">
          <a:xfrm>
            <a:off x="4800600" y="4876800"/>
            <a:ext cx="3581400" cy="914401"/>
          </a:xfrm>
          <a:prstGeom prst="rect">
            <a:avLst/>
          </a:prstGeom>
          <a:noFill/>
          <a:ln w="9525">
            <a:noFill/>
            <a:miter lim="800000"/>
            <a:headEnd/>
            <a:tailEnd/>
          </a:ln>
          <a:effectLst/>
        </p:spPr>
      </p:pic>
      <p:grpSp>
        <p:nvGrpSpPr>
          <p:cNvPr id="16" name="Group 15"/>
          <p:cNvGrpSpPr/>
          <p:nvPr/>
        </p:nvGrpSpPr>
        <p:grpSpPr>
          <a:xfrm>
            <a:off x="762000" y="4800600"/>
            <a:ext cx="2209800" cy="1219200"/>
            <a:chOff x="767286" y="3836430"/>
            <a:chExt cx="2946110" cy="1946907"/>
          </a:xfrm>
        </p:grpSpPr>
        <p:cxnSp>
          <p:nvCxnSpPr>
            <p:cNvPr id="17" name="Straight Connector 16"/>
            <p:cNvCxnSpPr/>
            <p:nvPr/>
          </p:nvCxnSpPr>
          <p:spPr>
            <a:xfrm rot="18900000">
              <a:off x="767286" y="4343400"/>
              <a:ext cx="381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2700000">
              <a:off x="1021269" y="4346848"/>
              <a:ext cx="381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00000">
              <a:off x="1274996" y="4336276"/>
              <a:ext cx="381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2700000">
              <a:off x="1530026" y="4336276"/>
              <a:ext cx="381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00000">
              <a:off x="1802370" y="4332828"/>
              <a:ext cx="381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2700000">
              <a:off x="2056353" y="4336276"/>
              <a:ext cx="381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00000">
              <a:off x="2310080" y="4325704"/>
              <a:ext cx="381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2700000">
              <a:off x="2565110" y="4325704"/>
              <a:ext cx="381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00000">
              <a:off x="2824686" y="4332828"/>
              <a:ext cx="381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2700000">
              <a:off x="3078669" y="4336276"/>
              <a:ext cx="381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00000">
              <a:off x="3332396" y="4325704"/>
              <a:ext cx="381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892158" y="4032216"/>
              <a:ext cx="381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1932528" y="4031322"/>
              <a:ext cx="381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2949558" y="4026930"/>
              <a:ext cx="381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176986" y="4638726"/>
              <a:ext cx="381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8900000">
              <a:off x="2049178" y="4969216"/>
              <a:ext cx="381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1921956" y="5285328"/>
              <a:ext cx="381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8900000">
              <a:off x="1794149" y="5589389"/>
              <a:ext cx="381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2700000">
              <a:off x="2048132" y="5592837"/>
              <a:ext cx="381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6" name="Rectangle 2"/>
          <p:cNvSpPr txBox="1">
            <a:spLocks noChangeArrowheads="1"/>
          </p:cNvSpPr>
          <p:nvPr/>
        </p:nvSpPr>
        <p:spPr>
          <a:xfrm>
            <a:off x="2133600" y="990600"/>
            <a:ext cx="4876800" cy="5334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altLang="zh-CN" sz="1800" b="1" dirty="0" smtClean="0">
                <a:latin typeface="Times New Roman" pitchFamily="18" charset="0"/>
                <a:ea typeface="SimSun" pitchFamily="2" charset="-122"/>
                <a:cs typeface="Times New Roman" pitchFamily="18" charset="0"/>
              </a:rPr>
              <a:t>2. Common biomarkers to trace source</a:t>
            </a:r>
            <a:endParaRPr lang="en-US" altLang="zh-CN" sz="1800" b="1" dirty="0">
              <a:latin typeface="Times New Roman" pitchFamily="18" charset="0"/>
              <a:ea typeface="SimSun" pitchFamily="2" charset="-122"/>
              <a:cs typeface="Times New Roman" pitchFamily="18" charset="0"/>
            </a:endParaRPr>
          </a:p>
        </p:txBody>
      </p:sp>
      <p:pic>
        <p:nvPicPr>
          <p:cNvPr id="37" name="Picture 3"/>
          <p:cNvPicPr>
            <a:picLocks noChangeAspect="1" noChangeArrowheads="1"/>
          </p:cNvPicPr>
          <p:nvPr/>
        </p:nvPicPr>
        <p:blipFill>
          <a:blip r:embed="rId6"/>
          <a:srcRect/>
          <a:stretch>
            <a:fillRect/>
          </a:stretch>
        </p:blipFill>
        <p:spPr bwMode="auto">
          <a:xfrm>
            <a:off x="0" y="0"/>
            <a:ext cx="9144000" cy="906162"/>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380</TotalTime>
  <Words>752</Words>
  <Application>Microsoft Office PowerPoint</Application>
  <PresentationFormat>On-screen Show (4:3)</PresentationFormat>
  <Paragraphs>120</Paragraphs>
  <Slides>17</Slides>
  <Notes>2</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17</vt:i4>
      </vt:variant>
    </vt:vector>
  </HeadingPairs>
  <TitlesOfParts>
    <vt:vector size="18" baseType="lpstr">
      <vt:lpstr>Office Theme</vt:lpstr>
      <vt:lpstr>PowerPoint Presentation</vt:lpstr>
      <vt:lpstr>Major Research Interests </vt:lpstr>
      <vt:lpstr>  Major Research Interests </vt:lpstr>
      <vt:lpstr>PowerPoint Presentation</vt:lpstr>
      <vt:lpstr>PowerPoint Presentation</vt:lpstr>
      <vt:lpstr>PowerPoint Presentation</vt:lpstr>
      <vt:lpstr>2. Common biomarkers to trace source</vt:lpstr>
      <vt:lpstr>2. Common biomarkers to trace source (examples)</vt:lpstr>
      <vt:lpstr>PowerPoint Presentation</vt:lpstr>
      <vt:lpstr>PowerPoint Presentation</vt:lpstr>
      <vt:lpstr>PowerPoint Presentation</vt:lpstr>
      <vt:lpstr>PowerPoint Presentation</vt:lpstr>
      <vt:lpstr>PowerPoint Presentation</vt:lpstr>
      <vt:lpstr>3. Compound specific isotopes for biomarkers</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Ding He</dc:creator>
  <cp:lastModifiedBy>Bhagath Kumar Goud Gurram</cp:lastModifiedBy>
  <cp:revision>51</cp:revision>
  <dcterms:created xsi:type="dcterms:W3CDTF">2014-08-08T17:18:58Z</dcterms:created>
  <dcterms:modified xsi:type="dcterms:W3CDTF">2015-10-14T05:40:03Z</dcterms:modified>
</cp:coreProperties>
</file>