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0" r:id="rId2"/>
    <p:sldId id="271" r:id="rId3"/>
    <p:sldId id="256" r:id="rId4"/>
    <p:sldId id="257" r:id="rId5"/>
    <p:sldId id="258" r:id="rId6"/>
    <p:sldId id="265" r:id="rId7"/>
    <p:sldId id="267" r:id="rId8"/>
    <p:sldId id="264" r:id="rId9"/>
    <p:sldId id="263" r:id="rId10"/>
    <p:sldId id="269" r:id="rId11"/>
    <p:sldId id="266" r:id="rId12"/>
    <p:sldId id="272" r:id="rId13"/>
    <p:sldId id="273"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7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010AA-52D9-4DBE-80AE-47A3C06EBEDC}" type="datetimeFigureOut">
              <a:rPr lang="en-US" smtClean="0"/>
              <a:pPr/>
              <a:t>10/29/2014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D13E2-BFEF-4310-9A86-BE71AAF38626}" type="slidenum">
              <a:rPr lang="en-US" smtClean="0"/>
              <a:pPr/>
              <a:t>‹#›</a:t>
            </a:fld>
            <a:endParaRPr lang="en-US"/>
          </a:p>
        </p:txBody>
      </p:sp>
    </p:spTree>
    <p:extLst>
      <p:ext uri="{BB962C8B-B14F-4D97-AF65-F5344CB8AC3E}">
        <p14:creationId xmlns:p14="http://schemas.microsoft.com/office/powerpoint/2010/main" val="242481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9FF7E4-1E69-4072-AB09-47D5B07B87F5}" type="slidenum">
              <a:rPr lang="en-US"/>
              <a:pPr/>
              <a:t>9</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cstate="print">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cstate="print"/>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1D8BD707-D9CF-40AE-B4C6-C98DA3205C09}" type="datetimeFigureOut">
              <a:rPr lang="en-US" smtClean="0"/>
              <a:pPr/>
              <a:t>10/29/2014</a:t>
            </a:fld>
            <a:endParaRPr lang="en-US"/>
          </a:p>
        </p:txBody>
      </p:sp>
      <p:sp>
        <p:nvSpPr>
          <p:cNvPr id="20" name="Slide Number Placeholder 19"/>
          <p:cNvSpPr>
            <a:spLocks noGrp="1"/>
          </p:cNvSpPr>
          <p:nvPr>
            <p:ph type="sldNum" sz="quarter" idx="11"/>
          </p:nvPr>
        </p:nvSpPr>
        <p:spPr>
          <a:xfrm>
            <a:off x="7924800" y="6610350"/>
            <a:ext cx="1198880" cy="228600"/>
          </a:xfrm>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a:xfrm>
            <a:off x="457200" y="6611112"/>
            <a:ext cx="5600700" cy="228600"/>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cstate="print">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cstate="print"/>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cstate="print">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cstate="print"/>
          <a:stretch>
            <a:fillRect/>
          </a:stretch>
        </p:blipFill>
        <p:spPr>
          <a:xfrm>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cstate="print">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cstate="print"/>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18" name="Slide Number Placeholder 17"/>
          <p:cNvSpPr>
            <a:spLocks noGrp="1"/>
          </p:cNvSpPr>
          <p:nvPr>
            <p:ph type="sldNum" sz="quarter" idx="11"/>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cstate="print"/>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1D8BD707-D9CF-40AE-B4C6-C98DA3205C09}" type="datetimeFigureOut">
              <a:rPr lang="en-US" smtClean="0"/>
              <a:pPr/>
              <a:t>10/29/2014</a:t>
            </a:fld>
            <a:endParaRPr lang="en-US"/>
          </a:p>
        </p:txBody>
      </p:sp>
      <p:sp>
        <p:nvSpPr>
          <p:cNvPr id="25" name="Slide Number Placeholder 24"/>
          <p:cNvSpPr>
            <a:spLocks noGrp="1"/>
          </p:cNvSpPr>
          <p:nvPr>
            <p:ph type="sldNum" sz="quarter" idx="11"/>
          </p:nvPr>
        </p:nvSpPr>
        <p:spPr>
          <a:xfrm>
            <a:off x="8742680" y="6610350"/>
            <a:ext cx="381000" cy="246888"/>
          </a:xfrm>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2"/>
          </p:nvPr>
        </p:nvSpPr>
        <p:spPr>
          <a:xfrm>
            <a:off x="1524000" y="6610350"/>
            <a:ext cx="5562600" cy="247650"/>
          </a:xfrm>
        </p:spPr>
        <p:txBody>
          <a:bodyPr/>
          <a:lstStyle/>
          <a:p>
            <a:endParaRPr lang="en-US"/>
          </a:p>
        </p:txBody>
      </p:sp>
      <p:pic>
        <p:nvPicPr>
          <p:cNvPr id="20" name="Picture 19" descr="vert_bar_02.png"/>
          <p:cNvPicPr preferRelativeResize="0">
            <a:picLocks/>
          </p:cNvPicPr>
          <p:nvPr/>
        </p:nvPicPr>
        <p:blipFill>
          <a:blip r:embed="rId3" cstate="print">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cstate="print">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cstate="print"/>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1D8BD707-D9CF-40AE-B4C6-C98DA3205C09}" type="datetimeFigureOut">
              <a:rPr lang="en-US" smtClean="0"/>
              <a:pPr/>
              <a:t>10/29/2014</a:t>
            </a:fld>
            <a:endParaRPr lang="en-US"/>
          </a:p>
        </p:txBody>
      </p:sp>
      <p:sp>
        <p:nvSpPr>
          <p:cNvPr id="21" name="Slide Number Placeholder 20"/>
          <p:cNvSpPr>
            <a:spLocks noGrp="1"/>
          </p:cNvSpPr>
          <p:nvPr>
            <p:ph type="sldNum" sz="quarter" idx="16"/>
          </p:nvPr>
        </p:nvSpPr>
        <p:spPr/>
        <p:txBody>
          <a:bodyPr/>
          <a:lstStyle/>
          <a:p>
            <a:fld id="{B6F15528-21DE-4FAA-801E-634DDDAF4B2B}" type="slidenum">
              <a:rPr lang="en-US" smtClean="0"/>
              <a:pPr/>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cstate="print"/>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cstate="print">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1D8BD707-D9CF-40AE-B4C6-C98DA3205C09}" type="datetimeFigureOut">
              <a:rPr lang="en-US" smtClean="0"/>
              <a:pPr/>
              <a:t>10/29/2014</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5" name="Footer Placeholder 24"/>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cstate="print"/>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cstate="print">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22" name="Footer Placeholder 21"/>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cstate="print"/>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cstate="print">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1D8BD707-D9CF-40AE-B4C6-C98DA3205C09}" type="datetimeFigureOut">
              <a:rPr lang="en-US" smtClean="0"/>
              <a:pPr/>
              <a:t>10/29/2014</a:t>
            </a:fld>
            <a:endParaRPr lang="en-US"/>
          </a:p>
        </p:txBody>
      </p:sp>
      <p:sp>
        <p:nvSpPr>
          <p:cNvPr id="21" name="Slide Number Placeholder 20"/>
          <p:cNvSpPr>
            <a:spLocks noGrp="1"/>
          </p:cNvSpPr>
          <p:nvPr>
            <p:ph type="sldNum" sz="quarter" idx="16"/>
          </p:nvPr>
        </p:nvSpPr>
        <p:spPr/>
        <p:txBody>
          <a:bodyPr/>
          <a:lstStyle/>
          <a:p>
            <a:fld id="{B6F15528-21DE-4FAA-801E-634DDDAF4B2B}" type="slidenum">
              <a:rPr lang="en-US" smtClean="0"/>
              <a:pPr/>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4_01.jpg"/>
          <p:cNvPicPr>
            <a:picLocks noChangeAspect="1"/>
          </p:cNvPicPr>
          <p:nvPr/>
        </p:nvPicPr>
        <p:blipFill>
          <a:blip r:embed="rId2" cstate="print"/>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cstate="print">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1D8BD707-D9CF-40AE-B4C6-C98DA3205C09}" type="datetimeFigureOut">
              <a:rPr lang="en-US" smtClean="0"/>
              <a:pPr/>
              <a:t>10/29/2014</a:t>
            </a:fld>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omicsgroup.org/journals/electrical-electronic-systems.php" TargetMode="External"/><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omicsgroup.org/journals/editorialboard-lasers-optics-photonics-open-access.ph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omicsgroup.com/lasers-optics-photonics-conference-2015/"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1.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2.bin"/><Relationship Id="rId10" Type="http://schemas.openxmlformats.org/officeDocument/2006/relationships/image" Target="../media/image22.wmf"/><Relationship Id="rId4" Type="http://schemas.openxmlformats.org/officeDocument/2006/relationships/image" Target="../media/image23.png"/><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 y="1"/>
            <a:ext cx="9138138"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735" y="285750"/>
            <a:ext cx="6556131"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4100" name="Rectangle 8"/>
          <p:cNvSpPr>
            <a:spLocks noChangeArrowheads="1"/>
          </p:cNvSpPr>
          <p:nvPr/>
        </p:nvSpPr>
        <p:spPr bwMode="auto">
          <a:xfrm>
            <a:off x="2209800" y="6372225"/>
            <a:ext cx="5456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rgbClr val="7030A0"/>
                </a:solidFill>
                <a:latin typeface="Arial" pitchFamily="34" charset="0"/>
                <a:cs typeface="Arial" pitchFamily="34" charset="0"/>
              </a:rPr>
              <a:t>Contact us at: contact.omics@omicsonline.org</a:t>
            </a:r>
          </a:p>
        </p:txBody>
      </p:sp>
      <p:pic>
        <p:nvPicPr>
          <p:cNvPr id="4101"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5862" y="2849563"/>
            <a:ext cx="9138138"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1392591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27038"/>
            <a:ext cx="7543800" cy="944562"/>
          </a:xfrm>
        </p:spPr>
        <p:txBody>
          <a:bodyPr>
            <a:normAutofit/>
          </a:bodyPr>
          <a:lstStyle/>
          <a:p>
            <a:r>
              <a:rPr lang="en-US" b="1" dirty="0" smtClean="0"/>
              <a:t>Energy Internet</a:t>
            </a:r>
            <a:endParaRPr lang="en-US" b="1" dirty="0"/>
          </a:p>
        </p:txBody>
      </p:sp>
      <p:pic>
        <p:nvPicPr>
          <p:cNvPr id="25604" name="Picture 4"/>
          <p:cNvPicPr>
            <a:picLocks noChangeAspect="1" noChangeArrowheads="1"/>
          </p:cNvPicPr>
          <p:nvPr/>
        </p:nvPicPr>
        <p:blipFill>
          <a:blip r:embed="rId2" cstate="print"/>
          <a:srcRect/>
          <a:stretch>
            <a:fillRect/>
          </a:stretch>
        </p:blipFill>
        <p:spPr bwMode="auto">
          <a:xfrm>
            <a:off x="1905000" y="1303337"/>
            <a:ext cx="5376863" cy="5249863"/>
          </a:xfrm>
          <a:prstGeom prst="rect">
            <a:avLst/>
          </a:prstGeom>
          <a:noFill/>
          <a:ln w="9525">
            <a:noFill/>
            <a:miter lim="800000"/>
            <a:headEnd/>
            <a:tailEnd/>
          </a:ln>
          <a:effectLst/>
        </p:spPr>
      </p:pic>
    </p:spTree>
    <p:extLst>
      <p:ext uri="{BB962C8B-B14F-4D97-AF65-F5344CB8AC3E}">
        <p14:creationId xmlns:p14="http://schemas.microsoft.com/office/powerpoint/2010/main" val="311894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Signature</a:t>
            </a:r>
            <a:endParaRPr lang="en-US" b="1" dirty="0"/>
          </a:p>
        </p:txBody>
      </p:sp>
      <p:pic>
        <p:nvPicPr>
          <p:cNvPr id="23554" name="Picture 2"/>
          <p:cNvPicPr>
            <a:picLocks noChangeAspect="1" noChangeArrowheads="1"/>
          </p:cNvPicPr>
          <p:nvPr/>
        </p:nvPicPr>
        <p:blipFill>
          <a:blip r:embed="rId2" cstate="print"/>
          <a:srcRect/>
          <a:stretch>
            <a:fillRect/>
          </a:stretch>
        </p:blipFill>
        <p:spPr bwMode="auto">
          <a:xfrm>
            <a:off x="3505200" y="2209800"/>
            <a:ext cx="2185988" cy="709613"/>
          </a:xfrm>
          <a:prstGeom prst="rect">
            <a:avLst/>
          </a:prstGeom>
          <a:noFill/>
          <a:ln w="9525">
            <a:noFill/>
            <a:miter lim="800000"/>
            <a:headEnd/>
            <a:tailEnd/>
          </a:ln>
          <a:effectLst/>
        </p:spPr>
      </p:pic>
    </p:spTree>
    <p:extLst>
      <p:ext uri="{BB962C8B-B14F-4D97-AF65-F5344CB8AC3E}">
        <p14:creationId xmlns:p14="http://schemas.microsoft.com/office/powerpoint/2010/main" val="311894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2" y="0"/>
            <a:ext cx="9190892"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4254"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7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b="1" dirty="0"/>
              <a:t>Journal of Physical Chemistry &amp; Biophysics</a:t>
            </a:r>
            <a:r>
              <a:rPr lang="en-US" b="1" dirty="0" smtClean="0"/>
              <a:t/>
            </a:r>
            <a:br>
              <a:rPr lang="en-US" b="1" dirty="0" smtClean="0"/>
            </a:br>
            <a:r>
              <a:rPr lang="en-US" b="1" dirty="0" smtClean="0"/>
              <a:t>Related Journals</a:t>
            </a:r>
            <a:endParaRPr lang="en-US" b="1" dirty="0"/>
          </a:p>
        </p:txBody>
      </p:sp>
      <p:sp>
        <p:nvSpPr>
          <p:cNvPr id="7" name="Vertical Scroll 6"/>
          <p:cNvSpPr/>
          <p:nvPr/>
        </p:nvSpPr>
        <p:spPr>
          <a:xfrm>
            <a:off x="-82061" y="1471613"/>
            <a:ext cx="5864469"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solidFill>
                  <a:schemeClr val="tx1"/>
                </a:solidFill>
                <a:hlinkClick r:id="rId3"/>
              </a:rPr>
              <a:t>Journal of Electrical &amp; Electronic Systems</a:t>
            </a:r>
            <a:endParaRPr lang="en-US" sz="2000" dirty="0">
              <a:solidFill>
                <a:schemeClr val="tx1"/>
              </a:solidFill>
            </a:endParaRPr>
          </a:p>
          <a:p>
            <a:pPr marL="342900" indent="-342900">
              <a:buFont typeface="Wingdings" panose="05000000000000000000" pitchFamily="2" charset="2"/>
              <a:buChar char="Ø"/>
              <a:defRPr/>
            </a:pPr>
            <a:r>
              <a:rPr lang="en-US" sz="2000" dirty="0">
                <a:solidFill>
                  <a:schemeClr val="tx1"/>
                </a:solidFill>
                <a:hlinkClick r:id="rId4"/>
              </a:rPr>
              <a:t>Journal of Lasers, Optics &amp; Photonics</a:t>
            </a:r>
            <a:endParaRPr lang="en-US" sz="2000" dirty="0">
              <a:solidFill>
                <a:schemeClr val="tx1"/>
              </a:solidFill>
            </a:endParaRPr>
          </a:p>
        </p:txBody>
      </p:sp>
      <p:pic>
        <p:nvPicPr>
          <p:cNvPr id="17415" name="Picture 2" descr="https://encrypted-tbn1.gstatic.com/images?q=tbn:ANd9GcSn-jwNs7LuKE7cDch0Llo-6Wz0JcXuSQhBGh2W_K64Xj9b9a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859" y="3962400"/>
            <a:ext cx="3887665"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146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5831"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endParaRPr lang="en-US" sz="2400" dirty="0"/>
          </a:p>
          <a:p>
            <a:pPr marL="285750" indent="-285750">
              <a:buFont typeface="Wingdings" panose="05000000000000000000" pitchFamily="2" charset="2"/>
              <a:buChar char="Ø"/>
              <a:defRPr/>
            </a:pPr>
            <a:r>
              <a:rPr lang="en-US" sz="2400" dirty="0">
                <a:hlinkClick r:id="rId3"/>
              </a:rPr>
              <a:t>3</a:t>
            </a:r>
            <a:r>
              <a:rPr lang="en-US" sz="2400" baseline="30000" dirty="0">
                <a:hlinkClick r:id="rId3"/>
              </a:rPr>
              <a:t>rd</a:t>
            </a:r>
            <a:r>
              <a:rPr lang="en-US" sz="2400" dirty="0">
                <a:hlinkClick r:id="rId3"/>
              </a:rPr>
              <a:t> International Conference and Exhibition on</a:t>
            </a:r>
          </a:p>
          <a:p>
            <a:pPr>
              <a:defRPr/>
            </a:pPr>
            <a:r>
              <a:rPr lang="en-US" sz="2400" dirty="0">
                <a:hlinkClick r:id="rId3"/>
              </a:rPr>
              <a:t>Lasers, Optics &amp; Photonics</a:t>
            </a:r>
            <a:endParaRPr lang="en-US" sz="2400" dirty="0"/>
          </a:p>
        </p:txBody>
      </p:sp>
      <p:sp>
        <p:nvSpPr>
          <p:cNvPr id="7" name="Double Wave 6"/>
          <p:cNvSpPr/>
          <p:nvPr/>
        </p:nvSpPr>
        <p:spPr>
          <a:xfrm>
            <a:off x="187570" y="0"/>
            <a:ext cx="8777654"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b="1" dirty="0"/>
              <a:t>Gynecology &amp; Obstetrics</a:t>
            </a:r>
            <a:r>
              <a:rPr lang="en-US" sz="3600" dirty="0"/>
              <a:t> </a:t>
            </a:r>
            <a:br>
              <a:rPr lang="en-US" sz="3600" dirty="0"/>
            </a:br>
            <a:r>
              <a:rPr lang="en-US" sz="3600" dirty="0"/>
              <a:t>Related Conferences</a:t>
            </a:r>
          </a:p>
        </p:txBody>
      </p:sp>
    </p:spTree>
    <p:extLst>
      <p:ext uri="{BB962C8B-B14F-4D97-AF65-F5344CB8AC3E}">
        <p14:creationId xmlns:p14="http://schemas.microsoft.com/office/powerpoint/2010/main" val="622630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9460"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663377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654" y="831850"/>
            <a:ext cx="9129346"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454" y="5910264"/>
            <a:ext cx="70104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454"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198690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Doh</a:t>
            </a:r>
            <a:r>
              <a:rPr lang="en-US" dirty="0"/>
              <a:t>-Kwon Lee</a:t>
            </a:r>
          </a:p>
        </p:txBody>
      </p:sp>
    </p:spTree>
    <p:extLst>
      <p:ext uri="{BB962C8B-B14F-4D97-AF65-F5344CB8AC3E}">
        <p14:creationId xmlns:p14="http://schemas.microsoft.com/office/powerpoint/2010/main" val="189517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Biography</a:t>
            </a:r>
          </a:p>
        </p:txBody>
      </p:sp>
      <p:sp>
        <p:nvSpPr>
          <p:cNvPr id="3" name="Content Placeholder 2"/>
          <p:cNvSpPr>
            <a:spLocks noGrp="1"/>
          </p:cNvSpPr>
          <p:nvPr>
            <p:ph idx="1"/>
          </p:nvPr>
        </p:nvSpPr>
        <p:spPr/>
        <p:txBody>
          <a:bodyPr>
            <a:normAutofit fontScale="85000" lnSpcReduction="20000"/>
          </a:bodyPr>
          <a:lstStyle/>
          <a:p>
            <a:r>
              <a:rPr lang="en-US" dirty="0"/>
              <a:t>Dr. </a:t>
            </a:r>
            <a:r>
              <a:rPr lang="en-US" dirty="0" err="1"/>
              <a:t>Doh</a:t>
            </a:r>
            <a:r>
              <a:rPr lang="en-US" dirty="0"/>
              <a:t>-Kwon Lee received his Bachelor’s degree in inorganic materials science and engineering from Seoul National University in Seoul in 1997. He continued his studies in materials science and engineering at Seoul National University, where he obtained his Master’s degree and Ph.D. in 1999 and 2005 (Advisor: Prof. Han-Ill </a:t>
            </a:r>
            <a:r>
              <a:rPr lang="en-US" dirty="0" err="1"/>
              <a:t>Yoo</a:t>
            </a:r>
            <a:r>
              <a:rPr lang="en-US" dirty="0"/>
              <a:t>). His Ph.D. thesis was devoted to understanding the interference effect between the ionic and electronic flow, which had long been believed negligible without experimental verification, in the mixed ionic and electronic conductors, and to elucidating the validity of Onsager’s reciprocity theorem in the phenomenon of mixed ionic and electronic conduction. With his Ph.D. completed, he moved onto the Institute of Physical Chemistry, Justus-Liebig-University Giessen in Germany, where he joined Prof. </a:t>
            </a:r>
            <a:r>
              <a:rPr lang="en-US" dirty="0" err="1"/>
              <a:t>Janek’s</a:t>
            </a:r>
            <a:r>
              <a:rPr lang="en-US" dirty="0"/>
              <a:t> research group as a senior scientist. During his period at JLU Giessen (2005-2009), he expanded his interest to the interfacial problems in functional materials, e.g., the enhanced mass and charge transport in </a:t>
            </a:r>
            <a:r>
              <a:rPr lang="en-US" dirty="0" err="1"/>
              <a:t>nano</a:t>
            </a:r>
            <a:r>
              <a:rPr lang="en-US" dirty="0"/>
              <a:t>-sized oxide films and the morphological instability developed at the surfaces of </a:t>
            </a:r>
            <a:r>
              <a:rPr lang="en-US" dirty="0" err="1"/>
              <a:t>electroceramics</a:t>
            </a:r>
            <a:r>
              <a:rPr lang="en-US" dirty="0"/>
              <a:t>, and the </a:t>
            </a:r>
            <a:r>
              <a:rPr lang="en-US" dirty="0" err="1"/>
              <a:t>photoelectrochemical</a:t>
            </a:r>
            <a:r>
              <a:rPr lang="en-US" dirty="0"/>
              <a:t> applications of oxide semiconductors. Since 2009, Dr. Lee has worked as a senior research scientist at Solar Cell Center, Korea Institute of Science and Technology (KIST) in Korea. The current focus of his recent research is to develop dye-sensitized solar cells, CIGS solar cells with high efficiency and </a:t>
            </a:r>
            <a:r>
              <a:rPr lang="en-US" dirty="0" err="1"/>
              <a:t>photoelectrochemical</a:t>
            </a:r>
            <a:r>
              <a:rPr lang="en-US" dirty="0"/>
              <a:t> cells for hydrogen production.</a:t>
            </a:r>
          </a:p>
        </p:txBody>
      </p:sp>
    </p:spTree>
    <p:extLst>
      <p:ext uri="{BB962C8B-B14F-4D97-AF65-F5344CB8AC3E}">
        <p14:creationId xmlns:p14="http://schemas.microsoft.com/office/powerpoint/2010/main" val="231209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Interest</a:t>
            </a:r>
          </a:p>
        </p:txBody>
      </p:sp>
      <p:sp>
        <p:nvSpPr>
          <p:cNvPr id="3" name="Content Placeholder 2"/>
          <p:cNvSpPr>
            <a:spLocks noGrp="1"/>
          </p:cNvSpPr>
          <p:nvPr>
            <p:ph idx="1"/>
          </p:nvPr>
        </p:nvSpPr>
        <p:spPr/>
        <p:txBody>
          <a:bodyPr>
            <a:normAutofit/>
          </a:bodyPr>
          <a:lstStyle/>
          <a:p>
            <a:r>
              <a:rPr lang="en-US" sz="2800" dirty="0" smtClean="0"/>
              <a:t>Thin </a:t>
            </a:r>
            <a:r>
              <a:rPr lang="en-US" sz="2800" dirty="0"/>
              <a:t>film solar cells </a:t>
            </a:r>
            <a:r>
              <a:rPr lang="en-US" sz="2800" dirty="0" smtClean="0"/>
              <a:t>(CuIn</a:t>
            </a:r>
            <a:r>
              <a:rPr lang="en-US" sz="2800" baseline="-25000" dirty="0" smtClean="0"/>
              <a:t>1-x</a:t>
            </a:r>
            <a:r>
              <a:rPr lang="en-US" sz="2800" dirty="0" smtClean="0"/>
              <a:t>GaxSe</a:t>
            </a:r>
            <a:r>
              <a:rPr lang="en-US" sz="2800" baseline="-25000" dirty="0" smtClean="0"/>
              <a:t>2</a:t>
            </a:r>
            <a:r>
              <a:rPr lang="en-US" sz="2800" dirty="0" smtClean="0"/>
              <a:t> , Cu</a:t>
            </a:r>
            <a:r>
              <a:rPr lang="en-US" sz="2800" baseline="-25000" dirty="0" smtClean="0"/>
              <a:t>2</a:t>
            </a:r>
            <a:r>
              <a:rPr lang="en-US" sz="2800" dirty="0" smtClean="0"/>
              <a:t>ZnSnS</a:t>
            </a:r>
            <a:r>
              <a:rPr lang="en-US" sz="2800" baseline="-25000" dirty="0" smtClean="0"/>
              <a:t>4</a:t>
            </a:r>
            <a:r>
              <a:rPr lang="en-US" sz="2800" dirty="0" smtClean="0"/>
              <a:t>, </a:t>
            </a:r>
            <a:r>
              <a:rPr lang="en-US" sz="2800" dirty="0" err="1" smtClean="0"/>
              <a:t>organo</a:t>
            </a:r>
            <a:r>
              <a:rPr lang="en-US" sz="2800" dirty="0" smtClean="0"/>
              <a:t>-metal halides solar cells, tandem solar cells)</a:t>
            </a:r>
          </a:p>
          <a:p>
            <a:r>
              <a:rPr lang="en-US" sz="2800" dirty="0" err="1" smtClean="0"/>
              <a:t>Photoelectrochemical</a:t>
            </a:r>
            <a:r>
              <a:rPr lang="en-US" sz="2800" dirty="0" smtClean="0"/>
              <a:t> hydrogen production</a:t>
            </a:r>
          </a:p>
          <a:p>
            <a:r>
              <a:rPr lang="en-US" altLang="ko-KR" sz="2800" dirty="0" smtClean="0"/>
              <a:t>S</a:t>
            </a:r>
            <a:r>
              <a:rPr lang="en-US" sz="2800" dirty="0" smtClean="0"/>
              <a:t>olid </a:t>
            </a:r>
            <a:r>
              <a:rPr lang="en-US" sz="2800" dirty="0"/>
              <a:t>state electrochemical </a:t>
            </a:r>
            <a:r>
              <a:rPr lang="en-US" sz="2800" dirty="0" smtClean="0"/>
              <a:t>materials and devices </a:t>
            </a:r>
            <a:r>
              <a:rPr lang="en-US" sz="2800" dirty="0"/>
              <a:t>(solid oxide fuel cell, secondary </a:t>
            </a:r>
            <a:r>
              <a:rPr lang="en-US" sz="2800" dirty="0" smtClean="0"/>
              <a:t>battery, oxygen </a:t>
            </a:r>
            <a:r>
              <a:rPr lang="en-US" sz="2800" dirty="0"/>
              <a:t>separation membrane)</a:t>
            </a:r>
          </a:p>
        </p:txBody>
      </p:sp>
    </p:spTree>
    <p:extLst>
      <p:ext uri="{BB962C8B-B14F-4D97-AF65-F5344CB8AC3E}">
        <p14:creationId xmlns:p14="http://schemas.microsoft.com/office/powerpoint/2010/main" val="267521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5"/>
          <p:cNvGraphicFramePr>
            <a:graphicFrameLocks noChangeAspect="1"/>
          </p:cNvGraphicFramePr>
          <p:nvPr/>
        </p:nvGraphicFramePr>
        <p:xfrm>
          <a:off x="2844800" y="2016125"/>
          <a:ext cx="3421063" cy="2836863"/>
        </p:xfrm>
        <a:graphic>
          <a:graphicData uri="http://schemas.openxmlformats.org/presentationml/2006/ole">
            <mc:AlternateContent xmlns:mc="http://schemas.openxmlformats.org/markup-compatibility/2006">
              <mc:Choice xmlns:v="urn:schemas-microsoft-com:vml" Requires="v">
                <p:oleObj spid="_x0000_s21508" name="Visio" r:id="rId3" imgW="3430905" imgH="2854833" progId="Visio.Drawing.11">
                  <p:embed/>
                </p:oleObj>
              </mc:Choice>
              <mc:Fallback>
                <p:oleObj name="Visio" r:id="rId3" imgW="3430905" imgH="2854833"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2016125"/>
                        <a:ext cx="3421063" cy="283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41"/>
          <p:cNvSpPr>
            <a:spLocks noChangeArrowheads="1"/>
          </p:cNvSpPr>
          <p:nvPr/>
        </p:nvSpPr>
        <p:spPr bwMode="auto">
          <a:xfrm>
            <a:off x="612775" y="1368425"/>
            <a:ext cx="2087563" cy="574675"/>
          </a:xfrm>
          <a:prstGeom prst="rect">
            <a:avLst/>
          </a:prstGeom>
          <a:solidFill>
            <a:srgbClr val="FFCC00"/>
          </a:solidFill>
          <a:ln w="19050">
            <a:noFill/>
            <a:miter lim="800000"/>
            <a:headEnd/>
            <a:tailEnd/>
          </a:ln>
          <a:effectLst/>
        </p:spPr>
        <p:txBody>
          <a:bodyPr wrap="none" anchor="ctr"/>
          <a:lstStyle/>
          <a:p>
            <a:pPr algn="ctr"/>
            <a:r>
              <a:rPr lang="en-US" altLang="ko-KR" sz="1600">
                <a:solidFill>
                  <a:srgbClr val="000099"/>
                </a:solidFill>
                <a:latin typeface="Lucida Sans" pitchFamily="34" charset="0"/>
              </a:rPr>
              <a:t>Solid State Ionics</a:t>
            </a:r>
            <a:br>
              <a:rPr lang="en-US" altLang="ko-KR" sz="1600">
                <a:solidFill>
                  <a:srgbClr val="000099"/>
                </a:solidFill>
                <a:latin typeface="Lucida Sans" pitchFamily="34" charset="0"/>
              </a:rPr>
            </a:br>
            <a:r>
              <a:rPr lang="en-US" altLang="ko-KR" sz="1600">
                <a:solidFill>
                  <a:srgbClr val="000099"/>
                </a:solidFill>
                <a:latin typeface="Lucida Sans" pitchFamily="34" charset="0"/>
              </a:rPr>
              <a:t>(Defect Chemistry)</a:t>
            </a:r>
          </a:p>
        </p:txBody>
      </p:sp>
      <p:sp>
        <p:nvSpPr>
          <p:cNvPr id="8" name="Rectangle 42"/>
          <p:cNvSpPr>
            <a:spLocks noChangeArrowheads="1"/>
          </p:cNvSpPr>
          <p:nvPr/>
        </p:nvSpPr>
        <p:spPr bwMode="auto">
          <a:xfrm>
            <a:off x="6445250" y="1368425"/>
            <a:ext cx="2087563" cy="574675"/>
          </a:xfrm>
          <a:prstGeom prst="rect">
            <a:avLst/>
          </a:prstGeom>
          <a:solidFill>
            <a:srgbClr val="FFCC00"/>
          </a:solidFill>
          <a:ln w="19050">
            <a:noFill/>
            <a:miter lim="800000"/>
            <a:headEnd/>
            <a:tailEnd/>
          </a:ln>
          <a:effectLst/>
        </p:spPr>
        <p:txBody>
          <a:bodyPr wrap="none" anchor="ctr"/>
          <a:lstStyle/>
          <a:p>
            <a:pPr algn="ctr"/>
            <a:r>
              <a:rPr lang="en-US" altLang="ko-KR" sz="1600">
                <a:solidFill>
                  <a:srgbClr val="000099"/>
                </a:solidFill>
                <a:latin typeface="Lucida Sans" pitchFamily="34" charset="0"/>
              </a:rPr>
              <a:t>Semiconductor</a:t>
            </a:r>
            <a:br>
              <a:rPr lang="en-US" altLang="ko-KR" sz="1600">
                <a:solidFill>
                  <a:srgbClr val="000099"/>
                </a:solidFill>
                <a:latin typeface="Lucida Sans" pitchFamily="34" charset="0"/>
              </a:rPr>
            </a:br>
            <a:r>
              <a:rPr lang="en-US" altLang="ko-KR" sz="1600">
                <a:solidFill>
                  <a:srgbClr val="000099"/>
                </a:solidFill>
                <a:latin typeface="Lucida Sans" pitchFamily="34" charset="0"/>
              </a:rPr>
              <a:t>Physics</a:t>
            </a:r>
          </a:p>
        </p:txBody>
      </p:sp>
      <p:sp>
        <p:nvSpPr>
          <p:cNvPr id="9" name="Rectangle 43"/>
          <p:cNvSpPr>
            <a:spLocks noChangeArrowheads="1"/>
          </p:cNvSpPr>
          <p:nvPr/>
        </p:nvSpPr>
        <p:spPr bwMode="auto">
          <a:xfrm>
            <a:off x="6732588" y="3024188"/>
            <a:ext cx="2087562" cy="574675"/>
          </a:xfrm>
          <a:prstGeom prst="rect">
            <a:avLst/>
          </a:prstGeom>
          <a:solidFill>
            <a:srgbClr val="FFCC00"/>
          </a:solidFill>
          <a:ln w="9525">
            <a:noFill/>
            <a:miter lim="800000"/>
            <a:headEnd/>
            <a:tailEnd/>
          </a:ln>
          <a:effectLst/>
        </p:spPr>
        <p:txBody>
          <a:bodyPr wrap="none" anchor="ctr"/>
          <a:lstStyle/>
          <a:p>
            <a:pPr algn="ctr"/>
            <a:r>
              <a:rPr lang="en-US" altLang="ko-KR" sz="1600">
                <a:solidFill>
                  <a:srgbClr val="000099"/>
                </a:solidFill>
                <a:latin typeface="Lucida Sans" pitchFamily="34" charset="0"/>
              </a:rPr>
              <a:t>Organic/Polymer</a:t>
            </a:r>
            <a:br>
              <a:rPr lang="en-US" altLang="ko-KR" sz="1600">
                <a:solidFill>
                  <a:srgbClr val="000099"/>
                </a:solidFill>
                <a:latin typeface="Lucida Sans" pitchFamily="34" charset="0"/>
              </a:rPr>
            </a:br>
            <a:r>
              <a:rPr lang="en-US" altLang="ko-KR" sz="1600">
                <a:solidFill>
                  <a:srgbClr val="000099"/>
                </a:solidFill>
                <a:latin typeface="Lucida Sans" pitchFamily="34" charset="0"/>
              </a:rPr>
              <a:t>Chemistry</a:t>
            </a:r>
          </a:p>
        </p:txBody>
      </p:sp>
      <p:sp>
        <p:nvSpPr>
          <p:cNvPr id="10" name="Rectangle 44"/>
          <p:cNvSpPr>
            <a:spLocks noChangeArrowheads="1"/>
          </p:cNvSpPr>
          <p:nvPr/>
        </p:nvSpPr>
        <p:spPr bwMode="auto">
          <a:xfrm>
            <a:off x="6157913" y="4752975"/>
            <a:ext cx="2087562" cy="574675"/>
          </a:xfrm>
          <a:prstGeom prst="rect">
            <a:avLst/>
          </a:prstGeom>
          <a:solidFill>
            <a:srgbClr val="FFCC00"/>
          </a:solidFill>
          <a:ln w="9525">
            <a:noFill/>
            <a:miter lim="800000"/>
            <a:headEnd/>
            <a:tailEnd/>
          </a:ln>
          <a:effectLst/>
        </p:spPr>
        <p:txBody>
          <a:bodyPr wrap="none" anchor="ctr"/>
          <a:lstStyle/>
          <a:p>
            <a:pPr algn="ctr"/>
            <a:r>
              <a:rPr lang="en-US" altLang="ko-KR" sz="1600">
                <a:solidFill>
                  <a:srgbClr val="000099"/>
                </a:solidFill>
                <a:latin typeface="Lucida Sans" pitchFamily="34" charset="0"/>
              </a:rPr>
              <a:t>Optics</a:t>
            </a:r>
          </a:p>
        </p:txBody>
      </p:sp>
      <p:sp>
        <p:nvSpPr>
          <p:cNvPr id="11" name="Rectangle 46"/>
          <p:cNvSpPr>
            <a:spLocks noChangeArrowheads="1"/>
          </p:cNvSpPr>
          <p:nvPr/>
        </p:nvSpPr>
        <p:spPr bwMode="auto">
          <a:xfrm>
            <a:off x="323850" y="3024188"/>
            <a:ext cx="2087563" cy="574675"/>
          </a:xfrm>
          <a:prstGeom prst="rect">
            <a:avLst/>
          </a:prstGeom>
          <a:solidFill>
            <a:srgbClr val="FFCC00"/>
          </a:solidFill>
          <a:ln w="19050">
            <a:noFill/>
            <a:miter lim="800000"/>
            <a:headEnd/>
            <a:tailEnd/>
          </a:ln>
          <a:effectLst/>
        </p:spPr>
        <p:txBody>
          <a:bodyPr wrap="none" anchor="ctr"/>
          <a:lstStyle/>
          <a:p>
            <a:pPr algn="ctr"/>
            <a:r>
              <a:rPr lang="en-US" altLang="ko-KR" sz="1600">
                <a:solidFill>
                  <a:srgbClr val="000099"/>
                </a:solidFill>
                <a:latin typeface="Lucida Sans" pitchFamily="34" charset="0"/>
              </a:rPr>
              <a:t>Electrochemistry</a:t>
            </a:r>
          </a:p>
        </p:txBody>
      </p:sp>
      <p:sp>
        <p:nvSpPr>
          <p:cNvPr id="12" name="Rectangle 47"/>
          <p:cNvSpPr>
            <a:spLocks noChangeArrowheads="1"/>
          </p:cNvSpPr>
          <p:nvPr/>
        </p:nvSpPr>
        <p:spPr bwMode="auto">
          <a:xfrm>
            <a:off x="323850" y="3590925"/>
            <a:ext cx="2087563" cy="720725"/>
          </a:xfrm>
          <a:prstGeom prst="rect">
            <a:avLst/>
          </a:prstGeom>
          <a:solidFill>
            <a:srgbClr val="99CC00">
              <a:alpha val="70000"/>
            </a:srgbClr>
          </a:solidFill>
          <a:ln w="9525">
            <a:noFill/>
            <a:miter lim="800000"/>
            <a:headEnd/>
            <a:tailEnd/>
          </a:ln>
          <a:effectLst/>
        </p:spPr>
        <p:txBody>
          <a:bodyPr wrap="none" anchor="ctr"/>
          <a:lstStyle/>
          <a:p>
            <a:r>
              <a:rPr lang="en-US" altLang="ko-KR" sz="1400">
                <a:solidFill>
                  <a:srgbClr val="0066CC"/>
                </a:solidFill>
                <a:latin typeface="Lucida Sans" pitchFamily="34" charset="0"/>
              </a:rPr>
              <a:t>- Semiconductor/</a:t>
            </a:r>
            <a:br>
              <a:rPr lang="en-US" altLang="ko-KR" sz="1400">
                <a:solidFill>
                  <a:srgbClr val="0066CC"/>
                </a:solidFill>
                <a:latin typeface="Lucida Sans" pitchFamily="34" charset="0"/>
              </a:rPr>
            </a:br>
            <a:r>
              <a:rPr lang="en-US" altLang="ko-KR" sz="1400">
                <a:solidFill>
                  <a:srgbClr val="0066CC"/>
                </a:solidFill>
                <a:latin typeface="Lucida Sans" pitchFamily="34" charset="0"/>
              </a:rPr>
              <a:t>  electrolyte interface</a:t>
            </a:r>
          </a:p>
          <a:p>
            <a:r>
              <a:rPr lang="en-US" altLang="ko-KR" sz="1400">
                <a:solidFill>
                  <a:srgbClr val="0066CC"/>
                </a:solidFill>
                <a:latin typeface="Lucida Sans" pitchFamily="34" charset="0"/>
              </a:rPr>
              <a:t>- Electrode kinetics</a:t>
            </a:r>
          </a:p>
        </p:txBody>
      </p:sp>
      <p:sp>
        <p:nvSpPr>
          <p:cNvPr id="13" name="Rectangle 48"/>
          <p:cNvSpPr>
            <a:spLocks noChangeArrowheads="1"/>
          </p:cNvSpPr>
          <p:nvPr/>
        </p:nvSpPr>
        <p:spPr bwMode="auto">
          <a:xfrm>
            <a:off x="901700" y="5318125"/>
            <a:ext cx="2087563" cy="503238"/>
          </a:xfrm>
          <a:prstGeom prst="rect">
            <a:avLst/>
          </a:prstGeom>
          <a:solidFill>
            <a:srgbClr val="99CC00">
              <a:alpha val="70000"/>
            </a:srgbClr>
          </a:solidFill>
          <a:ln w="9525">
            <a:noFill/>
            <a:miter lim="800000"/>
            <a:headEnd/>
            <a:tailEnd/>
          </a:ln>
          <a:effectLst/>
        </p:spPr>
        <p:txBody>
          <a:bodyPr wrap="none" anchor="ctr"/>
          <a:lstStyle/>
          <a:p>
            <a:r>
              <a:rPr lang="en-US" altLang="ko-KR" sz="1400">
                <a:solidFill>
                  <a:srgbClr val="0066CC"/>
                </a:solidFill>
                <a:latin typeface="Lucida Sans" pitchFamily="34" charset="0"/>
              </a:rPr>
              <a:t>- Synthesis of nano-</a:t>
            </a:r>
            <a:br>
              <a:rPr lang="en-US" altLang="ko-KR" sz="1400">
                <a:solidFill>
                  <a:srgbClr val="0066CC"/>
                </a:solidFill>
                <a:latin typeface="Lucida Sans" pitchFamily="34" charset="0"/>
              </a:rPr>
            </a:br>
            <a:r>
              <a:rPr lang="en-US" altLang="ko-KR" sz="1400">
                <a:solidFill>
                  <a:srgbClr val="0066CC"/>
                </a:solidFill>
                <a:latin typeface="Lucida Sans" pitchFamily="34" charset="0"/>
              </a:rPr>
              <a:t>  structured electrode</a:t>
            </a:r>
          </a:p>
        </p:txBody>
      </p:sp>
      <p:sp>
        <p:nvSpPr>
          <p:cNvPr id="14" name="Rectangle 49"/>
          <p:cNvSpPr>
            <a:spLocks noChangeArrowheads="1"/>
          </p:cNvSpPr>
          <p:nvPr/>
        </p:nvSpPr>
        <p:spPr bwMode="auto">
          <a:xfrm>
            <a:off x="612775" y="1935163"/>
            <a:ext cx="2087563" cy="720725"/>
          </a:xfrm>
          <a:prstGeom prst="rect">
            <a:avLst/>
          </a:prstGeom>
          <a:solidFill>
            <a:srgbClr val="99CC00">
              <a:alpha val="70000"/>
            </a:srgbClr>
          </a:solidFill>
          <a:ln w="9525">
            <a:noFill/>
            <a:miter lim="800000"/>
            <a:headEnd/>
            <a:tailEnd/>
          </a:ln>
          <a:effectLst/>
        </p:spPr>
        <p:txBody>
          <a:bodyPr wrap="none" anchor="ctr"/>
          <a:lstStyle/>
          <a:p>
            <a:pPr>
              <a:buFontTx/>
              <a:buChar char="-"/>
            </a:pPr>
            <a:r>
              <a:rPr lang="en-US" altLang="ko-KR" sz="1400">
                <a:solidFill>
                  <a:srgbClr val="0066CC"/>
                </a:solidFill>
                <a:latin typeface="Lucida Sans" pitchFamily="34" charset="0"/>
              </a:rPr>
              <a:t>Electron concentration</a:t>
            </a:r>
          </a:p>
          <a:p>
            <a:pPr>
              <a:buFontTx/>
              <a:buChar char="-"/>
            </a:pPr>
            <a:r>
              <a:rPr lang="en-US" altLang="ko-KR" sz="1400">
                <a:solidFill>
                  <a:srgbClr val="0066CC"/>
                </a:solidFill>
                <a:latin typeface="Lucida Sans" pitchFamily="34" charset="0"/>
              </a:rPr>
              <a:t>Electron mobility</a:t>
            </a:r>
          </a:p>
          <a:p>
            <a:pPr>
              <a:buFontTx/>
              <a:buChar char="-"/>
            </a:pPr>
            <a:r>
              <a:rPr lang="en-US" altLang="ko-KR" sz="1000">
                <a:solidFill>
                  <a:srgbClr val="0066CC"/>
                </a:solidFill>
                <a:latin typeface="Lucida Sans" pitchFamily="34" charset="0"/>
              </a:rPr>
              <a:t>Nonstoichiometry distribution</a:t>
            </a:r>
          </a:p>
        </p:txBody>
      </p:sp>
      <p:sp>
        <p:nvSpPr>
          <p:cNvPr id="15" name="Rectangle 50"/>
          <p:cNvSpPr>
            <a:spLocks noChangeArrowheads="1"/>
          </p:cNvSpPr>
          <p:nvPr/>
        </p:nvSpPr>
        <p:spPr bwMode="auto">
          <a:xfrm>
            <a:off x="6445250" y="1933575"/>
            <a:ext cx="2087563" cy="720725"/>
          </a:xfrm>
          <a:prstGeom prst="rect">
            <a:avLst/>
          </a:prstGeom>
          <a:solidFill>
            <a:srgbClr val="99CC00">
              <a:alpha val="70000"/>
            </a:srgbClr>
          </a:solidFill>
          <a:ln w="9525">
            <a:noFill/>
            <a:miter lim="800000"/>
            <a:headEnd/>
            <a:tailEnd/>
          </a:ln>
          <a:effectLst/>
        </p:spPr>
        <p:txBody>
          <a:bodyPr wrap="none" anchor="ctr"/>
          <a:lstStyle/>
          <a:p>
            <a:pPr>
              <a:buFontTx/>
              <a:buChar char="-"/>
            </a:pPr>
            <a:r>
              <a:rPr lang="en-US" altLang="ko-KR" sz="1400">
                <a:solidFill>
                  <a:srgbClr val="0066CC"/>
                </a:solidFill>
                <a:latin typeface="Lucida Sans" pitchFamily="34" charset="0"/>
              </a:rPr>
              <a:t>Band-gap engineering</a:t>
            </a:r>
          </a:p>
          <a:p>
            <a:pPr>
              <a:buFontTx/>
              <a:buChar char="-"/>
            </a:pPr>
            <a:r>
              <a:rPr lang="en-US" altLang="ko-KR" sz="1400">
                <a:solidFill>
                  <a:srgbClr val="0066CC"/>
                </a:solidFill>
                <a:latin typeface="Lucida Sans" pitchFamily="34" charset="0"/>
              </a:rPr>
              <a:t>Recombination</a:t>
            </a:r>
          </a:p>
        </p:txBody>
      </p:sp>
      <p:sp>
        <p:nvSpPr>
          <p:cNvPr id="16" name="Rectangle 51"/>
          <p:cNvSpPr>
            <a:spLocks noChangeArrowheads="1"/>
          </p:cNvSpPr>
          <p:nvPr/>
        </p:nvSpPr>
        <p:spPr bwMode="auto">
          <a:xfrm>
            <a:off x="6732588" y="3590925"/>
            <a:ext cx="2087562" cy="503238"/>
          </a:xfrm>
          <a:prstGeom prst="rect">
            <a:avLst/>
          </a:prstGeom>
          <a:solidFill>
            <a:srgbClr val="99CC00">
              <a:alpha val="70000"/>
            </a:srgbClr>
          </a:solidFill>
          <a:ln w="9525">
            <a:noFill/>
            <a:miter lim="800000"/>
            <a:headEnd/>
            <a:tailEnd/>
          </a:ln>
          <a:effectLst/>
        </p:spPr>
        <p:txBody>
          <a:bodyPr wrap="none" anchor="ctr"/>
          <a:lstStyle/>
          <a:p>
            <a:pPr>
              <a:buFontTx/>
              <a:buChar char="-"/>
            </a:pPr>
            <a:r>
              <a:rPr lang="en-US" altLang="ko-KR" sz="1400">
                <a:solidFill>
                  <a:srgbClr val="0066CC"/>
                </a:solidFill>
                <a:latin typeface="Lucida Sans" pitchFamily="34" charset="0"/>
              </a:rPr>
              <a:t>Design of dye</a:t>
            </a:r>
          </a:p>
        </p:txBody>
      </p:sp>
      <p:sp>
        <p:nvSpPr>
          <p:cNvPr id="17" name="Rectangle 52"/>
          <p:cNvSpPr>
            <a:spLocks noChangeArrowheads="1"/>
          </p:cNvSpPr>
          <p:nvPr/>
        </p:nvSpPr>
        <p:spPr bwMode="auto">
          <a:xfrm>
            <a:off x="6157913" y="5327650"/>
            <a:ext cx="2087562" cy="504825"/>
          </a:xfrm>
          <a:prstGeom prst="rect">
            <a:avLst/>
          </a:prstGeom>
          <a:solidFill>
            <a:srgbClr val="99CC00">
              <a:alpha val="70000"/>
            </a:srgbClr>
          </a:solidFill>
          <a:ln w="9525">
            <a:noFill/>
            <a:miter lim="800000"/>
            <a:headEnd/>
            <a:tailEnd/>
          </a:ln>
          <a:effectLst/>
        </p:spPr>
        <p:txBody>
          <a:bodyPr wrap="none" anchor="ctr"/>
          <a:lstStyle/>
          <a:p>
            <a:pPr>
              <a:buFontTx/>
              <a:buChar char="-"/>
            </a:pPr>
            <a:r>
              <a:rPr lang="en-US" altLang="ko-KR" sz="1400">
                <a:solidFill>
                  <a:srgbClr val="0066CC"/>
                </a:solidFill>
                <a:latin typeface="Lucida Sans" pitchFamily="34" charset="0"/>
              </a:rPr>
              <a:t>Absorbance of light</a:t>
            </a:r>
          </a:p>
        </p:txBody>
      </p:sp>
      <p:sp>
        <p:nvSpPr>
          <p:cNvPr id="18" name="Rectangle 53"/>
          <p:cNvSpPr>
            <a:spLocks noChangeArrowheads="1"/>
          </p:cNvSpPr>
          <p:nvPr/>
        </p:nvSpPr>
        <p:spPr bwMode="auto">
          <a:xfrm>
            <a:off x="3494088" y="5472113"/>
            <a:ext cx="2087562" cy="574675"/>
          </a:xfrm>
          <a:prstGeom prst="rect">
            <a:avLst/>
          </a:prstGeom>
          <a:solidFill>
            <a:srgbClr val="FFCC00"/>
          </a:solidFill>
          <a:ln w="9525">
            <a:noFill/>
            <a:miter lim="800000"/>
            <a:headEnd/>
            <a:tailEnd/>
          </a:ln>
          <a:effectLst/>
        </p:spPr>
        <p:txBody>
          <a:bodyPr wrap="none" anchor="ctr"/>
          <a:lstStyle/>
          <a:p>
            <a:pPr algn="ctr"/>
            <a:r>
              <a:rPr lang="en-US" altLang="ko-KR" sz="1600">
                <a:solidFill>
                  <a:srgbClr val="000099"/>
                </a:solidFill>
                <a:latin typeface="Lucida Sans" pitchFamily="34" charset="0"/>
              </a:rPr>
              <a:t>Chemical</a:t>
            </a:r>
            <a:br>
              <a:rPr lang="en-US" altLang="ko-KR" sz="1600">
                <a:solidFill>
                  <a:srgbClr val="000099"/>
                </a:solidFill>
                <a:latin typeface="Lucida Sans" pitchFamily="34" charset="0"/>
              </a:rPr>
            </a:br>
            <a:r>
              <a:rPr lang="en-US" altLang="ko-KR" sz="1600">
                <a:solidFill>
                  <a:srgbClr val="000099"/>
                </a:solidFill>
                <a:latin typeface="Lucida Sans" pitchFamily="34" charset="0"/>
              </a:rPr>
              <a:t>Engineering</a:t>
            </a:r>
          </a:p>
        </p:txBody>
      </p:sp>
      <p:sp>
        <p:nvSpPr>
          <p:cNvPr id="19" name="Rectangle 54"/>
          <p:cNvSpPr>
            <a:spLocks noChangeArrowheads="1"/>
          </p:cNvSpPr>
          <p:nvPr/>
        </p:nvSpPr>
        <p:spPr bwMode="auto">
          <a:xfrm>
            <a:off x="3494088" y="6037263"/>
            <a:ext cx="2087562" cy="504825"/>
          </a:xfrm>
          <a:prstGeom prst="rect">
            <a:avLst/>
          </a:prstGeom>
          <a:solidFill>
            <a:srgbClr val="99CC00">
              <a:alpha val="70000"/>
            </a:srgbClr>
          </a:solidFill>
          <a:ln w="9525">
            <a:noFill/>
            <a:miter lim="800000"/>
            <a:headEnd/>
            <a:tailEnd/>
          </a:ln>
          <a:effectLst/>
        </p:spPr>
        <p:txBody>
          <a:bodyPr wrap="none" anchor="ctr"/>
          <a:lstStyle/>
          <a:p>
            <a:pPr>
              <a:buFontTx/>
              <a:buChar char="-"/>
            </a:pPr>
            <a:r>
              <a:rPr lang="en-US" altLang="ko-KR" sz="1400">
                <a:solidFill>
                  <a:srgbClr val="0066CC"/>
                </a:solidFill>
                <a:latin typeface="Lucida Sans" pitchFamily="34" charset="0"/>
              </a:rPr>
              <a:t> Module, System</a:t>
            </a:r>
          </a:p>
        </p:txBody>
      </p:sp>
      <p:sp>
        <p:nvSpPr>
          <p:cNvPr id="20" name="Oval 56"/>
          <p:cNvSpPr>
            <a:spLocks noChangeArrowheads="1"/>
          </p:cNvSpPr>
          <p:nvPr/>
        </p:nvSpPr>
        <p:spPr bwMode="auto">
          <a:xfrm>
            <a:off x="2478088" y="1655763"/>
            <a:ext cx="4178300" cy="3744912"/>
          </a:xfrm>
          <a:prstGeom prst="ellipse">
            <a:avLst/>
          </a:prstGeom>
          <a:solidFill>
            <a:srgbClr val="DF95FD">
              <a:alpha val="10001"/>
            </a:srgbClr>
          </a:solidFill>
          <a:ln w="9525">
            <a:noFill/>
            <a:round/>
            <a:headEnd/>
            <a:tailEnd/>
          </a:ln>
          <a:effectLst/>
        </p:spPr>
        <p:txBody>
          <a:bodyPr wrap="none" anchor="ctr"/>
          <a:lstStyle/>
          <a:p>
            <a:endParaRPr lang="ko-KR" altLang="en-US"/>
          </a:p>
        </p:txBody>
      </p:sp>
      <p:sp>
        <p:nvSpPr>
          <p:cNvPr id="21" name="Rectangle 45"/>
          <p:cNvSpPr>
            <a:spLocks noChangeArrowheads="1"/>
          </p:cNvSpPr>
          <p:nvPr/>
        </p:nvSpPr>
        <p:spPr bwMode="auto">
          <a:xfrm>
            <a:off x="901700" y="4751388"/>
            <a:ext cx="2087563" cy="574675"/>
          </a:xfrm>
          <a:prstGeom prst="rect">
            <a:avLst/>
          </a:prstGeom>
          <a:solidFill>
            <a:srgbClr val="FFCC00"/>
          </a:solidFill>
          <a:ln w="19050">
            <a:noFill/>
            <a:miter lim="800000"/>
            <a:headEnd/>
            <a:tailEnd/>
          </a:ln>
          <a:effectLst/>
        </p:spPr>
        <p:txBody>
          <a:bodyPr wrap="none" anchor="ctr"/>
          <a:lstStyle/>
          <a:p>
            <a:pPr algn="ctr"/>
            <a:r>
              <a:rPr lang="en-US" altLang="ko-KR" sz="1600">
                <a:solidFill>
                  <a:srgbClr val="000099"/>
                </a:solidFill>
                <a:latin typeface="Lucida Sans" pitchFamily="34" charset="0"/>
              </a:rPr>
              <a:t>Inorganic</a:t>
            </a:r>
            <a:br>
              <a:rPr lang="en-US" altLang="ko-KR" sz="1600">
                <a:solidFill>
                  <a:srgbClr val="000099"/>
                </a:solidFill>
                <a:latin typeface="Lucida Sans" pitchFamily="34" charset="0"/>
              </a:rPr>
            </a:br>
            <a:r>
              <a:rPr lang="en-US" altLang="ko-KR" sz="1600">
                <a:solidFill>
                  <a:srgbClr val="000099"/>
                </a:solidFill>
                <a:latin typeface="Lucida Sans" pitchFamily="34" charset="0"/>
              </a:rPr>
              <a:t>Chemistry</a:t>
            </a:r>
          </a:p>
        </p:txBody>
      </p:sp>
      <p:sp>
        <p:nvSpPr>
          <p:cNvPr id="22" name="Rectangle 62"/>
          <p:cNvSpPr>
            <a:spLocks noChangeArrowheads="1"/>
          </p:cNvSpPr>
          <p:nvPr/>
        </p:nvSpPr>
        <p:spPr bwMode="auto">
          <a:xfrm>
            <a:off x="3492500" y="5472113"/>
            <a:ext cx="2087563" cy="1081087"/>
          </a:xfrm>
          <a:prstGeom prst="rect">
            <a:avLst/>
          </a:prstGeom>
          <a:solidFill>
            <a:schemeClr val="bg1">
              <a:alpha val="49001"/>
            </a:schemeClr>
          </a:solidFill>
          <a:ln w="9525" algn="ctr">
            <a:noFill/>
            <a:miter lim="800000"/>
            <a:headEnd/>
            <a:tailEnd/>
          </a:ln>
          <a:effectLst/>
        </p:spPr>
        <p:txBody>
          <a:bodyPr wrap="none" lIns="180000" anchor="ctr"/>
          <a:lstStyle/>
          <a:p>
            <a:pPr algn="ctr"/>
            <a:endParaRPr lang="ko-KR" altLang="ko-KR" sz="1600">
              <a:latin typeface="Lucida Sans" pitchFamily="34" charset="0"/>
            </a:endParaRPr>
          </a:p>
        </p:txBody>
      </p:sp>
      <p:sp>
        <p:nvSpPr>
          <p:cNvPr id="23" name="Rectangle 63"/>
          <p:cNvSpPr>
            <a:spLocks noChangeArrowheads="1"/>
          </p:cNvSpPr>
          <p:nvPr/>
        </p:nvSpPr>
        <p:spPr bwMode="auto">
          <a:xfrm>
            <a:off x="6156325" y="4679950"/>
            <a:ext cx="2087563" cy="1152525"/>
          </a:xfrm>
          <a:prstGeom prst="rect">
            <a:avLst/>
          </a:prstGeom>
          <a:solidFill>
            <a:schemeClr val="bg1">
              <a:alpha val="49001"/>
            </a:schemeClr>
          </a:solidFill>
          <a:ln w="9525" algn="ctr">
            <a:noFill/>
            <a:miter lim="800000"/>
            <a:headEnd/>
            <a:tailEnd/>
          </a:ln>
          <a:effectLst/>
        </p:spPr>
        <p:txBody>
          <a:bodyPr wrap="none" lIns="180000" anchor="ctr"/>
          <a:lstStyle/>
          <a:p>
            <a:pPr algn="ctr"/>
            <a:endParaRPr lang="ko-KR" altLang="ko-KR" sz="1600">
              <a:latin typeface="Lucida Sans" pitchFamily="34" charset="0"/>
            </a:endParaRPr>
          </a:p>
        </p:txBody>
      </p:sp>
      <p:sp>
        <p:nvSpPr>
          <p:cNvPr id="24" name="Rectangle 64"/>
          <p:cNvSpPr>
            <a:spLocks noChangeArrowheads="1"/>
          </p:cNvSpPr>
          <p:nvPr/>
        </p:nvSpPr>
        <p:spPr bwMode="auto">
          <a:xfrm>
            <a:off x="6732588" y="3024188"/>
            <a:ext cx="2087562" cy="1081087"/>
          </a:xfrm>
          <a:prstGeom prst="rect">
            <a:avLst/>
          </a:prstGeom>
          <a:solidFill>
            <a:schemeClr val="bg1">
              <a:alpha val="49001"/>
            </a:schemeClr>
          </a:solidFill>
          <a:ln w="9525" algn="ctr">
            <a:noFill/>
            <a:miter lim="800000"/>
            <a:headEnd/>
            <a:tailEnd/>
          </a:ln>
          <a:effectLst/>
        </p:spPr>
        <p:txBody>
          <a:bodyPr wrap="none" lIns="180000" anchor="ctr"/>
          <a:lstStyle/>
          <a:p>
            <a:pPr algn="ctr"/>
            <a:endParaRPr lang="ko-KR" altLang="ko-KR" sz="1600">
              <a:latin typeface="Lucida Sans" pitchFamily="34" charset="0"/>
            </a:endParaRPr>
          </a:p>
        </p:txBody>
      </p:sp>
      <p:sp>
        <p:nvSpPr>
          <p:cNvPr id="25" name="Rectangle 65"/>
          <p:cNvSpPr>
            <a:spLocks noChangeArrowheads="1"/>
          </p:cNvSpPr>
          <p:nvPr/>
        </p:nvSpPr>
        <p:spPr bwMode="auto">
          <a:xfrm>
            <a:off x="611188" y="1368425"/>
            <a:ext cx="2089150" cy="1295400"/>
          </a:xfrm>
          <a:prstGeom prst="rect">
            <a:avLst/>
          </a:prstGeom>
          <a:noFill/>
          <a:ln w="38100" algn="ctr">
            <a:solidFill>
              <a:srgbClr val="990000"/>
            </a:solidFill>
            <a:miter lim="800000"/>
            <a:headEnd/>
            <a:tailEnd/>
          </a:ln>
          <a:effectLst/>
        </p:spPr>
        <p:txBody>
          <a:bodyPr wrap="none" lIns="180000" anchor="ctr"/>
          <a:lstStyle/>
          <a:p>
            <a:endParaRPr lang="ko-KR" altLang="en-US"/>
          </a:p>
        </p:txBody>
      </p:sp>
      <p:sp>
        <p:nvSpPr>
          <p:cNvPr id="26" name="Rectangle 66"/>
          <p:cNvSpPr>
            <a:spLocks noChangeArrowheads="1"/>
          </p:cNvSpPr>
          <p:nvPr/>
        </p:nvSpPr>
        <p:spPr bwMode="auto">
          <a:xfrm>
            <a:off x="6443663" y="1368425"/>
            <a:ext cx="2089150" cy="1295400"/>
          </a:xfrm>
          <a:prstGeom prst="rect">
            <a:avLst/>
          </a:prstGeom>
          <a:noFill/>
          <a:ln w="38100" algn="ctr">
            <a:solidFill>
              <a:srgbClr val="990000"/>
            </a:solidFill>
            <a:miter lim="800000"/>
            <a:headEnd/>
            <a:tailEnd/>
          </a:ln>
          <a:effectLst/>
        </p:spPr>
        <p:txBody>
          <a:bodyPr wrap="none" lIns="180000" anchor="ctr"/>
          <a:lstStyle/>
          <a:p>
            <a:endParaRPr lang="ko-KR" altLang="en-US"/>
          </a:p>
        </p:txBody>
      </p:sp>
      <p:sp>
        <p:nvSpPr>
          <p:cNvPr id="27" name="Rectangle 67"/>
          <p:cNvSpPr>
            <a:spLocks noChangeArrowheads="1"/>
          </p:cNvSpPr>
          <p:nvPr/>
        </p:nvSpPr>
        <p:spPr bwMode="auto">
          <a:xfrm>
            <a:off x="323850" y="3024188"/>
            <a:ext cx="2089150" cy="1295400"/>
          </a:xfrm>
          <a:prstGeom prst="rect">
            <a:avLst/>
          </a:prstGeom>
          <a:noFill/>
          <a:ln w="38100" algn="ctr">
            <a:solidFill>
              <a:srgbClr val="990000"/>
            </a:solidFill>
            <a:miter lim="800000"/>
            <a:headEnd/>
            <a:tailEnd/>
          </a:ln>
          <a:effectLst/>
        </p:spPr>
        <p:txBody>
          <a:bodyPr wrap="none" lIns="180000" anchor="ctr"/>
          <a:lstStyle/>
          <a:p>
            <a:endParaRPr lang="ko-KR" altLang="en-US"/>
          </a:p>
        </p:txBody>
      </p:sp>
      <p:sp>
        <p:nvSpPr>
          <p:cNvPr id="28" name="Rectangle 68"/>
          <p:cNvSpPr>
            <a:spLocks noChangeArrowheads="1"/>
          </p:cNvSpPr>
          <p:nvPr/>
        </p:nvSpPr>
        <p:spPr bwMode="auto">
          <a:xfrm>
            <a:off x="900113" y="4752975"/>
            <a:ext cx="2089150" cy="1079500"/>
          </a:xfrm>
          <a:prstGeom prst="rect">
            <a:avLst/>
          </a:prstGeom>
          <a:noFill/>
          <a:ln w="38100" algn="ctr">
            <a:solidFill>
              <a:srgbClr val="990000"/>
            </a:solidFill>
            <a:miter lim="800000"/>
            <a:headEnd/>
            <a:tailEnd/>
          </a:ln>
          <a:effectLst/>
        </p:spPr>
        <p:txBody>
          <a:bodyPr wrap="none" lIns="180000" anchor="ctr"/>
          <a:lstStyle/>
          <a:p>
            <a:endParaRPr lang="ko-KR" altLang="en-US"/>
          </a:p>
        </p:txBody>
      </p:sp>
      <p:sp>
        <p:nvSpPr>
          <p:cNvPr id="29" name="Rectangle 2"/>
          <p:cNvSpPr>
            <a:spLocks noGrp="1" noChangeArrowheads="1"/>
          </p:cNvSpPr>
          <p:nvPr>
            <p:ph type="title"/>
          </p:nvPr>
        </p:nvSpPr>
        <p:spPr>
          <a:xfrm>
            <a:off x="457200" y="457200"/>
            <a:ext cx="8305800" cy="868362"/>
          </a:xfrm>
        </p:spPr>
        <p:txBody>
          <a:bodyPr>
            <a:normAutofit/>
          </a:bodyPr>
          <a:lstStyle/>
          <a:p>
            <a:r>
              <a:rPr lang="en-US" b="1" dirty="0" err="1" smtClean="0"/>
              <a:t>Photovoltaics</a:t>
            </a:r>
            <a:r>
              <a:rPr lang="en-US" b="1" dirty="0" smtClean="0"/>
              <a:t>: Multidisciplinary Science</a:t>
            </a:r>
            <a:endParaRPr lang="en-US" b="1" dirty="0"/>
          </a:p>
        </p:txBody>
      </p:sp>
    </p:spTree>
    <p:extLst>
      <p:ext uri="{BB962C8B-B14F-4D97-AF65-F5344CB8AC3E}">
        <p14:creationId xmlns:p14="http://schemas.microsoft.com/office/powerpoint/2010/main" val="870918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503238"/>
            <a:ext cx="7543800" cy="868362"/>
          </a:xfrm>
        </p:spPr>
        <p:txBody>
          <a:bodyPr>
            <a:normAutofit/>
          </a:bodyPr>
          <a:lstStyle/>
          <a:p>
            <a:r>
              <a:rPr lang="en-US" b="1" dirty="0" smtClean="0"/>
              <a:t>CIGS, CZTS </a:t>
            </a:r>
            <a:r>
              <a:rPr lang="en-US" b="1" dirty="0"/>
              <a:t>Solar </a:t>
            </a:r>
            <a:r>
              <a:rPr lang="en-US" b="1" dirty="0" smtClean="0"/>
              <a:t>Cells</a:t>
            </a:r>
            <a:endParaRPr lang="en-US" b="1" dirty="0"/>
          </a:p>
        </p:txBody>
      </p:sp>
      <p:pic>
        <p:nvPicPr>
          <p:cNvPr id="24578" name="Picture 2"/>
          <p:cNvPicPr>
            <a:picLocks noChangeAspect="1" noChangeArrowheads="1"/>
          </p:cNvPicPr>
          <p:nvPr/>
        </p:nvPicPr>
        <p:blipFill>
          <a:blip r:embed="rId2" cstate="print"/>
          <a:srcRect/>
          <a:stretch>
            <a:fillRect/>
          </a:stretch>
        </p:blipFill>
        <p:spPr bwMode="auto">
          <a:xfrm>
            <a:off x="609600" y="1319251"/>
            <a:ext cx="3462338" cy="2566949"/>
          </a:xfrm>
          <a:prstGeom prst="rect">
            <a:avLst/>
          </a:prstGeom>
          <a:noFill/>
          <a:ln w="9525">
            <a:noFill/>
            <a:miter lim="800000"/>
            <a:headEnd/>
            <a:tailEnd/>
          </a:ln>
          <a:effectLst/>
        </p:spPr>
      </p:pic>
      <p:pic>
        <p:nvPicPr>
          <p:cNvPr id="19" name="Picture 3"/>
          <p:cNvPicPr>
            <a:picLocks noChangeAspect="1" noChangeArrowheads="1"/>
          </p:cNvPicPr>
          <p:nvPr/>
        </p:nvPicPr>
        <p:blipFill>
          <a:blip r:embed="rId3" cstate="print"/>
          <a:srcRect/>
          <a:stretch>
            <a:fillRect/>
          </a:stretch>
        </p:blipFill>
        <p:spPr bwMode="auto">
          <a:xfrm>
            <a:off x="259577" y="4724400"/>
            <a:ext cx="8655823" cy="1905000"/>
          </a:xfrm>
          <a:prstGeom prst="rect">
            <a:avLst/>
          </a:prstGeom>
          <a:noFill/>
          <a:ln w="9525">
            <a:noFill/>
            <a:miter lim="800000"/>
            <a:headEnd/>
            <a:tailEnd/>
          </a:ln>
          <a:effectLst/>
        </p:spPr>
      </p:pic>
      <p:sp>
        <p:nvSpPr>
          <p:cNvPr id="20" name="직사각형 19"/>
          <p:cNvSpPr/>
          <p:nvPr/>
        </p:nvSpPr>
        <p:spPr>
          <a:xfrm>
            <a:off x="273859" y="4202668"/>
            <a:ext cx="4755341" cy="369332"/>
          </a:xfrm>
          <a:prstGeom prst="rect">
            <a:avLst/>
          </a:prstGeom>
        </p:spPr>
        <p:txBody>
          <a:bodyPr wrap="none">
            <a:spAutoFit/>
          </a:bodyPr>
          <a:lstStyle/>
          <a:p>
            <a:r>
              <a:rPr lang="en-US" altLang="ko-KR" dirty="0" smtClean="0"/>
              <a:t>Low-cost, solution-processed thin-film solar cells</a:t>
            </a:r>
            <a:endParaRPr lang="ko-KR" altLang="en-US" dirty="0"/>
          </a:p>
        </p:txBody>
      </p:sp>
      <p:pic>
        <p:nvPicPr>
          <p:cNvPr id="21" name="Picture 3" descr="C:\Users\Kist\Desktop\실험데이터\DaumCloud\실험데이터\SEM\130128\130128\11-c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861800"/>
            <a:ext cx="2184461" cy="16636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1295400"/>
            <a:ext cx="2065714" cy="27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직선 연결선 22"/>
          <p:cNvCxnSpPr/>
          <p:nvPr/>
        </p:nvCxnSpPr>
        <p:spPr>
          <a:xfrm>
            <a:off x="6248396" y="2151743"/>
            <a:ext cx="936104" cy="0"/>
          </a:xfrm>
          <a:prstGeom prst="line">
            <a:avLst/>
          </a:prstGeom>
          <a:ln w="19050">
            <a:solidFill>
              <a:schemeClr val="tx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6035548" y="2727807"/>
            <a:ext cx="1220960" cy="43434"/>
          </a:xfrm>
          <a:prstGeom prst="line">
            <a:avLst/>
          </a:prstGeom>
          <a:ln w="19050">
            <a:solidFill>
              <a:schemeClr val="tx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직선 연결선 24"/>
          <p:cNvCxnSpPr/>
          <p:nvPr/>
        </p:nvCxnSpPr>
        <p:spPr>
          <a:xfrm flipV="1">
            <a:off x="6032372" y="2842188"/>
            <a:ext cx="1186989" cy="317667"/>
          </a:xfrm>
          <a:prstGeom prst="line">
            <a:avLst/>
          </a:prstGeom>
          <a:ln w="19050">
            <a:solidFill>
              <a:schemeClr val="tx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직선 연결선 25"/>
          <p:cNvCxnSpPr/>
          <p:nvPr/>
        </p:nvCxnSpPr>
        <p:spPr>
          <a:xfrm flipV="1">
            <a:off x="6248400" y="2395200"/>
            <a:ext cx="936100" cy="44575"/>
          </a:xfrm>
          <a:prstGeom prst="line">
            <a:avLst/>
          </a:prstGeom>
          <a:ln w="19050">
            <a:solidFill>
              <a:schemeClr val="tx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직선 연결선 26"/>
          <p:cNvCxnSpPr/>
          <p:nvPr/>
        </p:nvCxnSpPr>
        <p:spPr>
          <a:xfrm flipV="1">
            <a:off x="6036814" y="3040151"/>
            <a:ext cx="1125986" cy="395169"/>
          </a:xfrm>
          <a:prstGeom prst="line">
            <a:avLst/>
          </a:prstGeom>
          <a:ln w="19050">
            <a:solidFill>
              <a:schemeClr val="tx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444500" y="4038600"/>
            <a:ext cx="4127500" cy="2208481"/>
          </a:xfrm>
          <a:prstGeom prst="rect">
            <a:avLst/>
          </a:prstGeom>
          <a:noFill/>
          <a:ln w="9525">
            <a:noFill/>
            <a:miter lim="800000"/>
            <a:headEnd/>
            <a:tailEnd/>
          </a:ln>
          <a:effectLst/>
        </p:spPr>
      </p:pic>
      <p:pic>
        <p:nvPicPr>
          <p:cNvPr id="20484" name="Picture 4"/>
          <p:cNvPicPr>
            <a:picLocks noChangeAspect="1" noChangeArrowheads="1"/>
          </p:cNvPicPr>
          <p:nvPr/>
        </p:nvPicPr>
        <p:blipFill>
          <a:blip r:embed="rId3" cstate="print"/>
          <a:srcRect r="13184"/>
          <a:stretch>
            <a:fillRect/>
          </a:stretch>
        </p:blipFill>
        <p:spPr bwMode="auto">
          <a:xfrm>
            <a:off x="5943600" y="1447800"/>
            <a:ext cx="2895600" cy="4633913"/>
          </a:xfrm>
          <a:prstGeom prst="rect">
            <a:avLst/>
          </a:prstGeom>
          <a:noFill/>
          <a:ln w="9525">
            <a:noFill/>
            <a:miter lim="800000"/>
            <a:headEnd/>
            <a:tailEnd/>
          </a:ln>
          <a:effectLst/>
        </p:spPr>
      </p:pic>
      <p:sp>
        <p:nvSpPr>
          <p:cNvPr id="36" name="Rectangle 2"/>
          <p:cNvSpPr>
            <a:spLocks noGrp="1" noChangeArrowheads="1"/>
          </p:cNvSpPr>
          <p:nvPr>
            <p:ph type="title"/>
          </p:nvPr>
        </p:nvSpPr>
        <p:spPr>
          <a:xfrm>
            <a:off x="457200" y="427038"/>
            <a:ext cx="7543800" cy="944562"/>
          </a:xfrm>
        </p:spPr>
        <p:txBody>
          <a:bodyPr>
            <a:normAutofit/>
          </a:bodyPr>
          <a:lstStyle/>
          <a:p>
            <a:r>
              <a:rPr lang="en-US" b="1" dirty="0" smtClean="0"/>
              <a:t>Tandem solar cells</a:t>
            </a:r>
            <a:endParaRPr lang="en-US" b="1" dirty="0"/>
          </a:p>
        </p:txBody>
      </p:sp>
      <p:pic>
        <p:nvPicPr>
          <p:cNvPr id="20485" name="Picture 5"/>
          <p:cNvPicPr>
            <a:picLocks noChangeAspect="1" noChangeArrowheads="1"/>
          </p:cNvPicPr>
          <p:nvPr/>
        </p:nvPicPr>
        <p:blipFill>
          <a:blip r:embed="rId4" cstate="print"/>
          <a:srcRect/>
          <a:stretch>
            <a:fillRect/>
          </a:stretch>
        </p:blipFill>
        <p:spPr bwMode="auto">
          <a:xfrm>
            <a:off x="0" y="1143000"/>
            <a:ext cx="3309937" cy="2842069"/>
          </a:xfrm>
          <a:prstGeom prst="rect">
            <a:avLst/>
          </a:prstGeom>
          <a:noFill/>
          <a:ln w="9525">
            <a:noFill/>
            <a:miter lim="800000"/>
            <a:headEnd/>
            <a:tailEnd/>
          </a:ln>
          <a:effectLst/>
        </p:spPr>
      </p:pic>
      <p:sp>
        <p:nvSpPr>
          <p:cNvPr id="38" name="TextBox 1"/>
          <p:cNvSpPr txBox="1">
            <a:spLocks noChangeArrowheads="1"/>
          </p:cNvSpPr>
          <p:nvPr/>
        </p:nvSpPr>
        <p:spPr bwMode="auto">
          <a:xfrm>
            <a:off x="3048000" y="1676400"/>
            <a:ext cx="2951129" cy="923330"/>
          </a:xfrm>
          <a:prstGeom prst="rect">
            <a:avLst/>
          </a:prstGeom>
          <a:noFill/>
          <a:ln w="9525">
            <a:noFill/>
            <a:miter lim="800000"/>
            <a:headEnd/>
            <a:tailEnd/>
          </a:ln>
        </p:spPr>
        <p:txBody>
          <a:bodyPr wrap="none">
            <a:spAutoFit/>
          </a:bodyPr>
          <a:lstStyle/>
          <a:p>
            <a:r>
              <a:rPr lang="en-US" altLang="ko-KR" dirty="0" smtClean="0">
                <a:latin typeface="맑은 고딕" pitchFamily="50" charset="-127"/>
                <a:ea typeface="맑은 고딕" pitchFamily="50" charset="-127"/>
              </a:rPr>
              <a:t>Single </a:t>
            </a:r>
            <a:r>
              <a:rPr lang="en-US" altLang="ko-KR" dirty="0">
                <a:latin typeface="맑은 고딕" pitchFamily="50" charset="-127"/>
                <a:ea typeface="맑은 고딕" pitchFamily="50" charset="-127"/>
              </a:rPr>
              <a:t>junction: </a:t>
            </a:r>
            <a:r>
              <a:rPr lang="en-US" altLang="ko-KR" dirty="0" smtClean="0">
                <a:latin typeface="맑은 고딕" pitchFamily="50" charset="-127"/>
                <a:ea typeface="맑은 고딕" pitchFamily="50" charset="-127"/>
              </a:rPr>
              <a:t/>
            </a:r>
            <a:br>
              <a:rPr lang="en-US" altLang="ko-KR" dirty="0" smtClean="0">
                <a:latin typeface="맑은 고딕" pitchFamily="50" charset="-127"/>
                <a:ea typeface="맑은 고딕" pitchFamily="50" charset="-127"/>
              </a:rPr>
            </a:br>
            <a:r>
              <a:rPr lang="en-US" altLang="ko-KR" dirty="0" smtClean="0">
                <a:latin typeface="맑은 고딕" pitchFamily="50" charset="-127"/>
                <a:ea typeface="맑은 고딕" pitchFamily="50" charset="-127"/>
              </a:rPr>
              <a:t>severe </a:t>
            </a:r>
            <a:r>
              <a:rPr lang="en-US" altLang="ko-KR" dirty="0">
                <a:latin typeface="맑은 고딕" pitchFamily="50" charset="-127"/>
                <a:ea typeface="맑은 고딕" pitchFamily="50" charset="-127"/>
              </a:rPr>
              <a:t>photon </a:t>
            </a:r>
            <a:r>
              <a:rPr lang="en-US" altLang="ko-KR" dirty="0" smtClean="0">
                <a:latin typeface="맑은 고딕" pitchFamily="50" charset="-127"/>
                <a:ea typeface="맑은 고딕" pitchFamily="50" charset="-127"/>
              </a:rPr>
              <a:t>energy loss</a:t>
            </a:r>
          </a:p>
          <a:p>
            <a:r>
              <a:rPr lang="en-US" altLang="ko-KR" dirty="0" smtClean="0">
                <a:latin typeface="맑은 고딕" pitchFamily="50" charset="-127"/>
                <a:ea typeface="맑은 고딕" pitchFamily="50" charset="-127"/>
              </a:rPr>
              <a:t>by </a:t>
            </a:r>
            <a:r>
              <a:rPr lang="en-US" altLang="ko-KR" dirty="0">
                <a:latin typeface="맑은 고딕" pitchFamily="50" charset="-127"/>
                <a:ea typeface="맑은 고딕" pitchFamily="50" charset="-127"/>
              </a:rPr>
              <a:t>carrier </a:t>
            </a:r>
            <a:r>
              <a:rPr lang="en-US" altLang="ko-KR" dirty="0" err="1">
                <a:latin typeface="맑은 고딕" pitchFamily="50" charset="-127"/>
                <a:ea typeface="맑은 고딕" pitchFamily="50" charset="-127"/>
              </a:rPr>
              <a:t>thermalization</a:t>
            </a:r>
            <a:endParaRPr lang="ko-KR" altLang="en-US" dirty="0">
              <a:latin typeface="맑은 고딕" pitchFamily="50" charset="-127"/>
              <a:ea typeface="맑은 고딕" pitchFamily="50" charset="-127"/>
            </a:endParaRPr>
          </a:p>
        </p:txBody>
      </p:sp>
      <p:sp>
        <p:nvSpPr>
          <p:cNvPr id="39" name="TextBox 24"/>
          <p:cNvSpPr txBox="1">
            <a:spLocks noChangeArrowheads="1"/>
          </p:cNvSpPr>
          <p:nvPr/>
        </p:nvSpPr>
        <p:spPr bwMode="auto">
          <a:xfrm>
            <a:off x="2895600" y="2743200"/>
            <a:ext cx="2972289" cy="646331"/>
          </a:xfrm>
          <a:prstGeom prst="rect">
            <a:avLst/>
          </a:prstGeom>
          <a:noFill/>
          <a:ln w="9525">
            <a:noFill/>
            <a:miter lim="800000"/>
            <a:headEnd/>
            <a:tailEnd/>
          </a:ln>
        </p:spPr>
        <p:txBody>
          <a:bodyPr wrap="none">
            <a:spAutoFit/>
          </a:bodyPr>
          <a:lstStyle/>
          <a:p>
            <a:pPr>
              <a:buFontTx/>
              <a:buNone/>
            </a:pPr>
            <a:r>
              <a:rPr lang="en-US" altLang="ko-KR" dirty="0" smtClean="0">
                <a:solidFill>
                  <a:srgbClr val="0066CC"/>
                </a:solidFill>
                <a:latin typeface="맑은 고딕" pitchFamily="50" charset="-127"/>
                <a:ea typeface="맑은 고딕" pitchFamily="50" charset="-127"/>
                <a:sym typeface="Wingdings" pitchFamily="2" charset="2"/>
              </a:rPr>
              <a:t> </a:t>
            </a:r>
            <a:r>
              <a:rPr lang="en-US" altLang="ko-KR" dirty="0" err="1" smtClean="0">
                <a:solidFill>
                  <a:srgbClr val="0066CC"/>
                </a:solidFill>
                <a:latin typeface="맑은 고딕" pitchFamily="50" charset="-127"/>
                <a:ea typeface="맑은 고딕" pitchFamily="50" charset="-127"/>
                <a:sym typeface="Wingdings" pitchFamily="2" charset="2"/>
              </a:rPr>
              <a:t>Multijunction</a:t>
            </a:r>
            <a:r>
              <a:rPr lang="en-US" altLang="ko-KR" dirty="0" smtClean="0">
                <a:solidFill>
                  <a:srgbClr val="0066CC"/>
                </a:solidFill>
                <a:latin typeface="맑은 고딕" pitchFamily="50" charset="-127"/>
                <a:ea typeface="맑은 고딕" pitchFamily="50" charset="-127"/>
                <a:sym typeface="Wingdings" pitchFamily="2" charset="2"/>
              </a:rPr>
              <a:t> (tandem) </a:t>
            </a:r>
            <a:br>
              <a:rPr lang="en-US" altLang="ko-KR" dirty="0" smtClean="0">
                <a:solidFill>
                  <a:srgbClr val="0066CC"/>
                </a:solidFill>
                <a:latin typeface="맑은 고딕" pitchFamily="50" charset="-127"/>
                <a:ea typeface="맑은 고딕" pitchFamily="50" charset="-127"/>
                <a:sym typeface="Wingdings" pitchFamily="2" charset="2"/>
              </a:rPr>
            </a:br>
            <a:r>
              <a:rPr lang="en-US" altLang="ko-KR" dirty="0" smtClean="0">
                <a:solidFill>
                  <a:srgbClr val="0066CC"/>
                </a:solidFill>
                <a:latin typeface="맑은 고딕" pitchFamily="50" charset="-127"/>
                <a:ea typeface="맑은 고딕" pitchFamily="50" charset="-127"/>
                <a:sym typeface="Wingdings" pitchFamily="2" charset="2"/>
              </a:rPr>
              <a:t>    approach</a:t>
            </a:r>
            <a:endParaRPr lang="ko-KR" altLang="en-US" dirty="0">
              <a:solidFill>
                <a:srgbClr val="0066CC"/>
              </a:solidFill>
              <a:latin typeface="맑은 고딕" pitchFamily="50" charset="-127"/>
              <a:ea typeface="맑은 고딕" pitchFamily="50" charset="-127"/>
            </a:endParaRPr>
          </a:p>
        </p:txBody>
      </p:sp>
    </p:spTree>
    <p:extLst>
      <p:ext uri="{BB962C8B-B14F-4D97-AF65-F5344CB8AC3E}">
        <p14:creationId xmlns:p14="http://schemas.microsoft.com/office/powerpoint/2010/main" val="122075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533400" y="1524000"/>
            <a:ext cx="5287963" cy="4800600"/>
          </a:xfrm>
        </p:spPr>
        <p:txBody>
          <a:bodyPr/>
          <a:lstStyle/>
          <a:p>
            <a:r>
              <a:rPr lang="en-US" b="1" dirty="0"/>
              <a:t>Basic fuel cell operation</a:t>
            </a:r>
          </a:p>
          <a:p>
            <a:r>
              <a:rPr lang="en-US" b="1" dirty="0"/>
              <a:t>Cathode </a:t>
            </a:r>
            <a:r>
              <a:rPr lang="en-US" b="1" dirty="0" smtClean="0"/>
              <a:t>Reaction</a:t>
            </a:r>
            <a:br>
              <a:rPr lang="en-US" b="1" dirty="0" smtClean="0"/>
            </a:br>
            <a:endParaRPr lang="en-US" b="1" dirty="0"/>
          </a:p>
          <a:p>
            <a:endParaRPr lang="en-US" b="1" dirty="0"/>
          </a:p>
          <a:p>
            <a:r>
              <a:rPr lang="en-US" b="1" dirty="0"/>
              <a:t>Anode Reactions</a:t>
            </a:r>
          </a:p>
          <a:p>
            <a:endParaRPr lang="en-US" b="1" dirty="0"/>
          </a:p>
        </p:txBody>
      </p:sp>
      <p:pic>
        <p:nvPicPr>
          <p:cNvPr id="38916" name="Picture 4" descr="sof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839913"/>
            <a:ext cx="3160712" cy="4002087"/>
          </a:xfrm>
          <a:prstGeom prst="rect">
            <a:avLst/>
          </a:prstGeom>
          <a:noFill/>
          <a:ln w="254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38917" name="Text Box 5"/>
          <p:cNvSpPr txBox="1">
            <a:spLocks noChangeArrowheads="1"/>
          </p:cNvSpPr>
          <p:nvPr/>
        </p:nvSpPr>
        <p:spPr bwMode="auto">
          <a:xfrm>
            <a:off x="5805488" y="5859463"/>
            <a:ext cx="21955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Taken from fuelcellworks.com</a:t>
            </a:r>
          </a:p>
        </p:txBody>
      </p:sp>
      <p:sp>
        <p:nvSpPr>
          <p:cNvPr id="38919" name="Text Box 7"/>
          <p:cNvSpPr txBox="1">
            <a:spLocks noChangeArrowheads="1"/>
          </p:cNvSpPr>
          <p:nvPr/>
        </p:nvSpPr>
        <p:spPr bwMode="auto">
          <a:xfrm>
            <a:off x="647700" y="64912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8922" name="Rectangle 1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8921" name="Object 9"/>
          <p:cNvGraphicFramePr>
            <a:graphicFrameLocks noChangeAspect="1"/>
          </p:cNvGraphicFramePr>
          <p:nvPr/>
        </p:nvGraphicFramePr>
        <p:xfrm>
          <a:off x="1169988" y="2486025"/>
          <a:ext cx="2740025" cy="561975"/>
        </p:xfrm>
        <a:graphic>
          <a:graphicData uri="http://schemas.openxmlformats.org/presentationml/2006/ole">
            <mc:AlternateContent xmlns:mc="http://schemas.openxmlformats.org/markup-compatibility/2006">
              <mc:Choice xmlns:v="urn:schemas-microsoft-com:vml" Requires="v">
                <p:oleObj spid="_x0000_s1044" name="Equation" r:id="rId5" imgW="1117600" imgH="228600" progId="Equation.3">
                  <p:embed/>
                </p:oleObj>
              </mc:Choice>
              <mc:Fallback>
                <p:oleObj name="Equation" r:id="rId5" imgW="1117600" imgH="228600" progId="Equation.3">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9988" y="2486025"/>
                        <a:ext cx="274002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4" name="Rectangle 12"/>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8923" name="Object 11"/>
          <p:cNvGraphicFramePr>
            <a:graphicFrameLocks noChangeAspect="1"/>
          </p:cNvGraphicFramePr>
          <p:nvPr/>
        </p:nvGraphicFramePr>
        <p:xfrm>
          <a:off x="1095375" y="3910013"/>
          <a:ext cx="2809875" cy="576262"/>
        </p:xfrm>
        <a:graphic>
          <a:graphicData uri="http://schemas.openxmlformats.org/presentationml/2006/ole">
            <mc:AlternateContent xmlns:mc="http://schemas.openxmlformats.org/markup-compatibility/2006">
              <mc:Choice xmlns:v="urn:schemas-microsoft-com:vml" Requires="v">
                <p:oleObj spid="_x0000_s1045" name="Equation" r:id="rId7" imgW="1117600" imgH="228600" progId="Equation.3">
                  <p:embed/>
                </p:oleObj>
              </mc:Choice>
              <mc:Fallback>
                <p:oleObj name="Equation" r:id="rId7" imgW="1117600" imgH="228600" progId="Equation.3">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5375" y="3910013"/>
                        <a:ext cx="280987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6" name="Rectangle 14"/>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8925" name="Object 13"/>
          <p:cNvGraphicFramePr>
            <a:graphicFrameLocks noChangeAspect="1"/>
          </p:cNvGraphicFramePr>
          <p:nvPr/>
        </p:nvGraphicFramePr>
        <p:xfrm>
          <a:off x="1066800" y="4621213"/>
          <a:ext cx="3476625" cy="563562"/>
        </p:xfrm>
        <a:graphic>
          <a:graphicData uri="http://schemas.openxmlformats.org/presentationml/2006/ole">
            <mc:AlternateContent xmlns:mc="http://schemas.openxmlformats.org/markup-compatibility/2006">
              <mc:Choice xmlns:v="urn:schemas-microsoft-com:vml" Requires="v">
                <p:oleObj spid="_x0000_s1046" name="Equation" r:id="rId9" imgW="1409700" imgH="228600" progId="Equation.3">
                  <p:embed/>
                </p:oleObj>
              </mc:Choice>
              <mc:Fallback>
                <p:oleObj name="Equation" r:id="rId9" imgW="1409700" imgH="228600" progId="Equation.3">
                  <p:embed/>
                  <p:pic>
                    <p:nvPicPr>
                      <p:cNvPr id="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4621213"/>
                        <a:ext cx="3476625"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2"/>
          <p:cNvSpPr txBox="1">
            <a:spLocks noChangeArrowheads="1"/>
          </p:cNvSpPr>
          <p:nvPr/>
        </p:nvSpPr>
        <p:spPr>
          <a:xfrm>
            <a:off x="457200" y="427038"/>
            <a:ext cx="7543800" cy="944562"/>
          </a:xfrm>
          <a:prstGeom prst="rect">
            <a:avLst/>
          </a:prstGeom>
        </p:spPr>
        <p:txBody>
          <a:bodyPr vert="horz" lIns="0" tIns="45720" rIns="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mj-lt"/>
                <a:ea typeface="+mj-ea"/>
                <a:cs typeface="+mj-cs"/>
              </a:rPr>
              <a:t>Solid Oxide Fuel</a:t>
            </a:r>
            <a:r>
              <a:rPr kumimoji="0" lang="en-US" sz="3600" b="1" i="0" u="none" strike="noStrike" kern="1200" cap="none" spc="0" normalizeH="0" noProof="0" dirty="0" smtClean="0">
                <a:ln>
                  <a:noFill/>
                </a:ln>
                <a:solidFill>
                  <a:schemeClr val="tx2"/>
                </a:solidFill>
                <a:effectLst/>
                <a:uLnTx/>
                <a:uFillTx/>
                <a:latin typeface="+mj-lt"/>
                <a:ea typeface="+mj-ea"/>
                <a:cs typeface="+mj-cs"/>
              </a:rPr>
              <a:t> Cells</a:t>
            </a:r>
            <a:endParaRPr kumimoji="0" lang="en-US" sz="3600" b="1"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286779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Macro</Template>
  <TotalTime>60</TotalTime>
  <Words>693</Words>
  <Application>Microsoft Office PowerPoint</Application>
  <PresentationFormat>On-screen Show (4:3)</PresentationFormat>
  <Paragraphs>61</Paragraphs>
  <Slides>14</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17" baseType="lpstr">
      <vt:lpstr>Macro</vt:lpstr>
      <vt:lpstr>Visio</vt:lpstr>
      <vt:lpstr>Equation</vt:lpstr>
      <vt:lpstr>PowerPoint Presentation</vt:lpstr>
      <vt:lpstr>PowerPoint Presentation</vt:lpstr>
      <vt:lpstr>Doh-Kwon Lee</vt:lpstr>
      <vt:lpstr>Biography</vt:lpstr>
      <vt:lpstr>Research Interest</vt:lpstr>
      <vt:lpstr>Photovoltaics: Multidisciplinary Science</vt:lpstr>
      <vt:lpstr>CIGS, CZTS Solar Cells</vt:lpstr>
      <vt:lpstr>Tandem solar cells</vt:lpstr>
      <vt:lpstr>PowerPoint Presentation</vt:lpstr>
      <vt:lpstr>Energy Internet</vt:lpstr>
      <vt:lpstr>Signature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Doh-Kwon Lee</dc:title>
  <dc:creator>Doh-Kwon Lee</dc:creator>
  <cp:lastModifiedBy>omics</cp:lastModifiedBy>
  <cp:revision>5</cp:revision>
  <dcterms:created xsi:type="dcterms:W3CDTF">2006-08-16T00:00:00Z</dcterms:created>
  <dcterms:modified xsi:type="dcterms:W3CDTF">2014-10-29T08:36:09Z</dcterms:modified>
</cp:coreProperties>
</file>