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75" r:id="rId2"/>
    <p:sldId id="256" r:id="rId3"/>
    <p:sldId id="264" r:id="rId4"/>
    <p:sldId id="263" r:id="rId5"/>
    <p:sldId id="266" r:id="rId6"/>
    <p:sldId id="267" r:id="rId7"/>
    <p:sldId id="257" r:id="rId8"/>
    <p:sldId id="269" r:id="rId9"/>
    <p:sldId id="258" r:id="rId10"/>
    <p:sldId id="260" r:id="rId11"/>
    <p:sldId id="271" r:id="rId12"/>
    <p:sldId id="268" r:id="rId13"/>
    <p:sldId id="265" r:id="rId14"/>
    <p:sldId id="272"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6D1A46-E3F5-4546-BD74-0F345A3AC03D}" type="datetimeFigureOut">
              <a:rPr lang="en-US" smtClean="0"/>
              <a:t>11/24/2015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18567DE-5F9A-47E2-9D38-7254EB78ABA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6D1A46-E3F5-4546-BD74-0F345A3AC03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6D1A46-E3F5-4546-BD74-0F345A3AC03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85950"/>
            <a:ext cx="4013200" cy="4171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22800" y="1885950"/>
            <a:ext cx="4013200" cy="4171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31800" y="622935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2935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31000" y="6229350"/>
            <a:ext cx="1905000" cy="457200"/>
          </a:xfrm>
        </p:spPr>
        <p:txBody>
          <a:bodyPr/>
          <a:lstStyle>
            <a:lvl1pPr>
              <a:defRPr/>
            </a:lvl1pPr>
          </a:lstStyle>
          <a:p>
            <a:fld id="{494A0EC1-0F74-4C72-8971-AD13F146E2F9}" type="slidenum">
              <a:rPr lang="en-US"/>
              <a:pPr/>
              <a:t>‹#›</a:t>
            </a:fld>
            <a:endParaRPr lang="en-US"/>
          </a:p>
        </p:txBody>
      </p:sp>
    </p:spTree>
    <p:extLst>
      <p:ext uri="{BB962C8B-B14F-4D97-AF65-F5344CB8AC3E}">
        <p14:creationId xmlns:p14="http://schemas.microsoft.com/office/powerpoint/2010/main" val="226584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6D1A46-E3F5-4546-BD74-0F345A3AC03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6D1A46-E3F5-4546-BD74-0F345A3AC03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67DE-5F9A-47E2-9D38-7254EB78ABA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6D1A46-E3F5-4546-BD74-0F345A3AC03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6D1A46-E3F5-4546-BD74-0F345A3AC03D}" type="datetimeFigureOut">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6D1A46-E3F5-4546-BD74-0F345A3AC03D}" type="datetimeFigureOut">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D1A46-E3F5-4546-BD74-0F345A3AC03D}" type="datetimeFigureOut">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6D1A46-E3F5-4546-BD74-0F345A3AC03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567DE-5F9A-47E2-9D38-7254EB78AB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6D1A46-E3F5-4546-BD74-0F345A3AC03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18567DE-5F9A-47E2-9D38-7254EB78ABA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6D1A46-E3F5-4546-BD74-0F345A3AC03D}" type="datetimeFigureOut">
              <a:rPr lang="en-US" smtClean="0"/>
              <a:t>11/24/2015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8567DE-5F9A-47E2-9D38-7254EB78ABA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capone.mtsu.edu/dho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healthinformatics.conferenceseries.com/" TargetMode="External"/><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 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a:t>
            </a:r>
            <a:r>
              <a:rPr lang="en-US" sz="2000" dirty="0" smtClean="0">
                <a:solidFill>
                  <a:schemeClr val="bg2">
                    <a:lumMod val="10000"/>
                  </a:schemeClr>
                </a:solidFill>
                <a:latin typeface="Centaur" panose="02030504050205020304" pitchFamily="18" charset="0"/>
              </a:rPr>
              <a:t>  </a:t>
            </a:r>
            <a:r>
              <a:rPr lang="en-US" sz="2000" dirty="0">
                <a:solidFill>
                  <a:schemeClr val="bg2">
                    <a:lumMod val="10000"/>
                  </a:schemeClr>
                </a:solidFill>
                <a:latin typeface="Centaur" panose="02030504050205020304" pitchFamily="18" charset="0"/>
              </a:rPr>
              <a:t>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91177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dirty="0"/>
          </a:p>
        </p:txBody>
      </p:sp>
      <p:sp>
        <p:nvSpPr>
          <p:cNvPr id="6" name="Content Placeholder 5"/>
          <p:cNvSpPr>
            <a:spLocks noGrp="1"/>
          </p:cNvSpPr>
          <p:nvPr>
            <p:ph idx="1"/>
          </p:nvPr>
        </p:nvSpPr>
        <p:spPr/>
        <p:txBody>
          <a:bodyPr/>
          <a:lstStyle/>
          <a:p>
            <a:pPr marL="0" indent="0">
              <a:buNone/>
            </a:pPr>
            <a:r>
              <a:rPr lang="en-US" dirty="0" smtClean="0"/>
              <a:t>Computational Mathematics</a:t>
            </a:r>
            <a:endParaRPr lang="en-US" dirty="0"/>
          </a:p>
        </p:txBody>
      </p:sp>
      <p:sp>
        <p:nvSpPr>
          <p:cNvPr id="3" name="AutoShape 2" descr="data:image/jpeg;base64,/9j/4AAQSkZJRgABAQAAAQABAAD/2wCEAAkGBhIQEBISEBAPDxAPEA8PDw8PDw8NDQ8PFBAVFBQQFBQXHCYeFxkjGRQUHy8gIycpLCwsFR4xNTAqNSYrLCkBCQoKDgwOGg8PGiwkHyQyLCwsLCksKSwsKSwsKSkpKSwpLCwsKSwpLCwsLCwsLCwsLCwsLCwsLCwsLCwsLCwsKf/AABEIAHUBrQMBIgACEQEDEQH/xAAcAAACAgMBAQAAAAAAAAAAAAAEBQMGAAIHAQj/xABGEAABAwMBBQUEBgYIBgMAAAABAAIDBAURIQYSIjFxE0FRYYEjkbGyBxQyM3Khc4Kis8HRQlJiY3SDwuEkNVNkktIlNEP/xAAbAQACAwEBAQAAAAAAAAAAAAAEBQIDBgEAB//EADcRAAEDAgQCBwYFBQEAAAAAAAEAAgMEEQUSITETQSIjMlFxscEGFDNhgaGRstHh8BU0QmLSJP/aAAwDAQACEQMRAD8Ac3SjwvbTTAa+Cy51XNZaajOnitj0uEvjpzcJXSitg3QccwFFc7cN06chlT0FaSwY8FDdKohhSIF/EWmkbS+6XA5eip01L7QdVb9mKQEk+GiqFRU8Y6q2bM1mCR3O1TCszcJKMLLRVxGXb1Vo7AeCre01GBg+isnaaZVa2lq+QPX3JPSZuILLYY/wvc3aa6WVdt9PxdXAKhfS9bexuQcOU1PBJ6jMZ+QK90NTxHqClX000PaQUlUB9hz6d58njfZ+bXe9H12a4uk3syWiWQO7Wn4LlTFOxQMU7ErW5UwWFYF6VFeUbgusfRkN6mYT3F7fc8/zXKSF0z6MqndgA7t+T4hXw72CCrReJdbgZho6KRQUku80KdCO3RkRBYC3ZKbxTgg+YUOz8IDQtr1VboPTCE2crMjHmjAHcJKiW8W/K6i+k+v7G1VRBwZGNhH+Y8MP7JcvnSMLt3051GKCFv8A1KpmejYpD8cLicSob2U2O6KiCkcV4waLxy4pLzKxeZW7CuqK1CLp9V42PPctoKdznhrBlzjgBe30XdtSiYKNz3brR3ZJ7mt8T5Jk2na1uB7+8nxTdlO2CAsGrnDjf3uP8gkcjtE4jpOFHmdufss5NXe8S5Gdkff+ckvroxkdVkbQoaqX4rIn5Q8KrrGHNdEPaMJY/G8jZX4CWl3Ei37KunadU9tceo6hdasFIBGD5BcjtUmreoXXtnpsxjoErqwTayHjHWm6bOj0VZ2npdAVaSNFWNqajQBRpmnOLKOIgCJQ7N02SegVpEaqOzdVh2PJW9moRk56SHoAOHqlV7gyz1SKii4j1T6+SYZ6qu0k3GUbT3MZSbEB1rrfJXajp8ALKymBaehUNvmJaFvWSkNOPApYQ7OtI18Rpr20sqdVR8SsFhYMKt1s3EnlgnyD6JrUNPCWZoejMwlWMNSO+xpy12iQ7QTEYS6mB4if4q4Gn/BLbdGN/wDWHxV6o4m4XPKGfi5q726fhGT3K6vYdENgMjWSua4dyLuFO0sd0KpErchWq61GGOwe5VCqevULTYqr2he2SoYGi1gmdtY3OvlhNixqQ0ByWpyWr046Spw5/VEW2XPLjWArS2VuCkdTWLWkqsFacRNy5Vd7p1dl06gvbWNWlwvYe3ACpkVbnkVO2o80uNC0OzIQiUM4Wbo9yIqHcWVZdnXneb6quRs3lcdmKUF48gFVWODYlGBhkqIo273VrYeFVfaeI6HqraGBJ9oqYdmT4arPUsmWULb41TOko3fLX8FQKIESeqs11sv122TQYy8x78X6VnGz3kY9Umhhw8roNshDY248AmOIyCwWd9nGGSqc8bAea+VGhTsTvb6z/VLlUxgYY6Tto/Dcl4wB5Alw/VSSNKit6FKFthYAtgFFdWhC6DsFEexjx3vkP7SonZ5Gi65sZajFT0wcCC6LtDp/XcXfAhThdZ91RVDq1ebVnc1RyhpGYaPNTKp5u4lTpm5YmhIb/TkgpVs5EQT5FWmvjyPySuzU+HO0/pFFMk6vwS6WK0hb3lU/6dIiaOld4VOD6wv/AJLjkQXf/pYtvbWyQjnA+Kf0a7dd+y5x9FwMtwhgU2siu5aOWB2gWpK6F0lakqSNagLdgwurgRLHYT+0U3ZjfI43DTxa3/dAWK29q/ecPZs1Pg49zVYnR6pzhtMCeK/6fqs1jOIZP/Ow6/5fp9efyWlRlzCkz25CsOm6R5JUYgmc+rUkpJbOCr9XCo49EzrI9EKyNZ8PyXWkkZxiAh35KE7HVM3NwoSNUPNiAamFLhqJtkXE3qup2GtDGALmNGcEK0UNdoNUA/EGv0JXnYPlOYK/m6DCq20VUHu08Fp9b05pc+bfcfcnFGQ4XCyuLtMdmlH7ON41eYuSqmzMPErhHFoq6l/W2XcMbmjuElv7MxnyKq9M3jV2usPs3dFUoY8PTOjf1ZSXFBw5j8wrLbjgDojJmZBUNBHlo6BMOyS+R1nJ3Rwl0AHJc3ucLhIR3ZTiyOLR5lF3igBOfVe2mDBwU0fMHRJcymyPCbxzaJBtDvO5KwSsCDqIA5pQMLw12ZG1Lc0ZaVTqYEHKb091c3TKAmiwTjxUQd4pw9ok3WZub5gbH5JzLci8anTwQM2q8iIwiGxaKkAM2Q73nNdxuUXbmajyThyHs0QI9U6dTBLJ5RnWkwyic+DMDuvngvWCRT1FLhDNjK2JaUwaWkXRMcp7splSSuzrlQUlNoj4oMLhsBqgpnt2TijeMK7bKO9ofwhc9jl3VdNlq0BzSe8YSPEIyYzZL6UiKsikdtdXpAXtuYXdCjRIPFLb3VAROHkszEDnC+hYg9gppMx5FU0faPQK/wBCfZt/CFzltQO0x5YXQLROHRN8gEyxBpytKyHss4Nme08wFzL6crJ/9eraNBmmk/N8Z/eD3LlcC+lNsbF9dop4NN9zN6InulYd5nTUY6Er5uZGWuwQQQSCDzB7wUuBu1brYohrFuI0RFTHCl7BVFytDV5aKB008cbRlzndNAN459AU2tZdUVDYhLK3eZvAPlkcAMnTAIHIKx/RnYuGorHjhZHJDDnveW8bh0HD+sfBVbZSTFew9wjA94KMoog+S57j5XSzE5nR0z8p1Aur1TbJ1QLGRzAb2+cb0gA3HbrhzPerFQ7OZad5xL2nDsvkwT4gg/wR1BKDJF5tqv32UXbZt50vk/8AgvTOJvoP4SENhzyQOkTf/hrvMpW2wBwcNzDgefbz49MHRV68UTYaUSuMnG4tG7LLvB2ToRvYOoV4pZgZJR4EKk7azf8Axsf6c/M5WUzGukDXNFrjyJUKyokaAWuOzvs9g8iVWBP23Ze2n7KeT6vIwPezR2jsjeIcMHkqdd7O+mnlgkHFE9zCe5wH2XDyIwfVPaObdbS+dfGPe9v+6vX0o7ImYCrhbvPjbuztAyXRj7MmO/d1B8uiHmAytcOd/sbJlTueHPY83APmuOPjwFoAnQoQ4YS91KWnBGCFSx10W5tlHHGi6C2PnkbHG3ec78gNS4+AAUbG4XWdktmRRUbpZW4qKhuSCNYoubY/InmfQdytaLuAQ9TLwYXSdwJSBlC2Bojb/RGp73O7yhXnVEXGq4ylUlTqthCzK0L5rGHynO/UnUo8O0PRA5UrJdD0Qu+qah4aEypKV5KGrBoUAHYU9XOge0WRqpQL2W7o6bYleyyLVhXhWocs1K7MVoWgMCPgcjRMUsjkRkbtEE8G6va8WTiGclvMqSnJB8lBbWbycikwFoqDEWxjKVjcZw33jUJ1sscnKuEZ0VKs0vZkdytMNYCEVJVNkkuEqo6R1NHlXtz1Y7oVTWS8as9yqeAjKpYa7tPLx9U/oNWlIMWpnyyBwHJXi3uw0dAmIek1uky0dEzCDlb0k2pA9kYaQldw1PqoaQYctq+XHLxXlC0kosaMS+Rr8yYOORqhql+GnHgVvWEjCHcctd0KqYOajOHkEAJHMAhJAMLapeQUHJNoU6jaVnmROG6MgejnSgAJNTvJ7iUTK86aFcey5Xn07nHYq0WecAeqcmsCqdvkIwSm8bt4JRPEM10+oZ5oYuGWrl1VANUvdTpjNMMIKSQLXsdYar0RcAmNtiBCYdgO5LrZIE4jcChJScyAqCQ4oKaDzTC11+5gE9ChaiTCgdICFAtztsVWW8Rtir3BtDw66+YKV3i/Fwx3KsfXS3vQlTVOd3oIUkcRzK7r5Rke8lqYRV2ZNF0HZyuwwZXP7RSjIV4t1PoMFL6uqilGQ6J9R4c6J4mYdVZJazRce252fxVidgwyZ47QDk2X+t+t8c+K6k+B2OaTXOgDwQ4ZB7jySh0kTGHVPW8biBxP0XNvqwA1Tax7GyVTgX5hg5ueRh7h4MaeZ8zp15Kx0dnYx2QxoPjjJ95TmGJw5FUxcJwzFyNlnktZgRFa6OClMUTQyOOJ7WtHcNw6+Z78+a4lsxUh1Qx4/wCnEf4FdburD2b8n+g/5SuI7Bye1IP9TT/ycm+HyRmdrWnv8kprWO91lc7mB5ru1BORLD0qv3pRmzlTl8/h2h+A/kh20xxG4f3p97slE7N0uO0Pi5Bz1MebJzP7leoaR0TQR8j9gPRZa6g/WKhv4T+Squ1kRNAG/wBSpcf2j/srfSU27VSnxa1I9oqP2E3gJCR70GcVjifl5/pp6ooYdxMpdy9bE/cLmZYWsoDy3rhCf2l3yabQ4XGbvTgR2vHfXQ/OuyEKiOsZwGOf8/zFNquncx5DOa5xtJs4wPL4x2ZJyQ0cBPjju9EmGyz5hoY89xJII/JdIutCCCUkipcctFX/AFemc+xbb5oOOmmY2wdfx1/dAbJfR+IpBNUlkhYcxxN4mBw5PeTzx3BWm9yF7SFlticW81PNRZCJGI07DmBVM9I+duR50XNblbHZJ1S4UmF0C6W8BpVWnp9UWzHHyBVQ4REw6BKXMOEBUMcAnrowhZ4ge5LKzHCNE5gw1g1VUqN4qKKBxT6alHgvYaQeCSvrjJqU4iprbJU2ice5eG3v8FaqajHgixbx4IX3nVF+6XG6q1NbnY1COioCrBHRDlhFNoB4Kp891SaQt5oe0W3AGQnTaDTwU1ujwAMJp2emgQuYk3VL4raFVysiMeCEXSV2i2ubPEJe0YR8NQ5m6GdQB2qNr5i4aFLYAQUZjIWvZ4PJa/D667bXVLcNjzahM7dJqnIdok1uaMqxQRDCaTPB1XJ6KNmiX/VN46qWCnDUwjh1Wk0Gqp4t9EtdRMLtEDV4Pok9TWBoI9E7niw0qnVmrzr3omIiyKgwpklwt3kHVCOiBUpGi2pGaFGtnsuvwWEG9lvRU/kipaXTOFPbowjahg3VB0xLlczDYhpZJ2yboT23tywFIqh4AKs9kAMQ0VNQ8ZbqFVhsbGXsuJl5UZUzeSxrMohtaXDdfOr2RdtYSnLGYQNpp+JOTCjoZs7LlKamQZ7JdUxkjkgprbMBvbj93vO6cBXOwULclzgHY5A66+KsgcCMY08v5JdW1hjeA1NMPpuNGXX8FyZkZIWjo8K0bQ2tscuWjAdrgcspRLT6IpknEbdBufkeWlbWip1A81dbbVnT0XOYptyT1VytFTkj0WNxVpa67Stdhk4cyxV1M2RyS+obkoqB2Qo5mLNvledCU7sOSWOGHKeOUrx7NVLHGkrquVryGuRgY0hA3NxMcn6N/wApXDNh/vv8t3xeu818fA/8D/lK4h9G8O9U4/uJT7hKtf7NzuMhc48x6pTiwApJLd3qu9QyZghcO8O/MlH2FuGu6hL7Y3NJT/hPxKaWZuGu6j4IIyO/q2QnTX8pRdPY07T8gslbiVx8Wt/ilN9Z7CbzLfiE5nHtD0CV3luYZPMt+YJNWvIqif8AYo2EbBUHaCPDLV/jofnC6llc32qjwLWP+/h+dq6RhH1BJp4bdx80RVdsnxUNQMtKTPjTqUaJY9izVQ8tcq2Iq3Nw1GhDUg4QiQi6VxIuVB+6U3v7BVMqeat9+dwlVFzCSmvvLY27q6GK6gbFlbvoxhHQUiJNLokktTmddM2tsFV5qVb09vJ7kzfS5d6oxsWOSvbLfRFx2AQcFLhFsiRLIchethRYbzUzIhHR4KniXs0K9pmLzmqLnXbdH0A1TojASimGCmweCOa7HolNRq5L66MEFVx+jlZa1wCrko4+qvtdHUmo1RMKIdDkKOKJGNGiMp5DGV6QgHRZb49VY6fQJDQt4k37XAWuhfxYwltV0jZGxv4lpPzQkFRlyIc7KkW2KDLMpQtRyKp00ftD1KuFUdCqnIeM9UXH2U0o+ajkZhaUvNETt+CFgPGB5q8Kcp0Tq3sRdQzRRW5iPmj0UXus5Ctk1VXrG81bbC32IVYuLeI+itliHsgq6jsK6vPVBcKae5HUsGUEG6pxQR6JbE87L47O7K1NLXT96YPj0WUMWGqeZui0kPRYAs5JJmevbPcWsduSENa7k48gVY2lmMhwcPEEYVGlblwHmEbBkacglOLWa9vzWsweQiJwXt+qd+TvwOXmlkjdE1rmDA8Uve3RMqU3YktVcTG6Q1MfGrDYptW+iT1DOIplZvtDqszX6vcFosOdYAroNG7IU0jEHQO5Jg4aLNzMtcrVRuulzm6qeNi1LdUQxqybz1hTMdlA17OB/wCB/wApXDPozdiqz/cSfn2q71Xt9m/8D/lK4N9GzM1H+S/4yLZ+zfaPi31SbGDakk8PVd5tLf8AhYPwu+JTO2DAd1HwS+zD/hYOjvmKZ0A0d1/goObbGD9fyoul/tmeA8gtZhxnoEsug9k/q35gmkv2z6JZc/unfib8wSLERaZx/wBn+qYw7j6Kl7XD/ln+Oh+dq6Nhc92xH/K/8dB87V0XCdGPNTx+B81ZUHX8UNIgZGo+RCSBY+t0eosU8A0ClJUcfJazvwEVA6zAokXKU3x2WpA2PiTmvlzol2OJVSyXcmMQsFNEzRSkaLIwtiECTqiLpTIMO9VO0rJI9VoWphAbuCJbqEWxymY1QQNRjGp8xmioebIWcLKdqlqGqGGTBXHMUhq3RHRsRopiQEPSDeKeMj0wqmxXKWzyZSkFVTJRPFhw6qz1MaQXBuHjqiGsRdLKTopWMU7GLWEZCICJaxce5Qwvw4omao4UFUP3SonzZC0GHSWGVQezNYpnbiXHKbhmiAssPCnBj0TKZ/SS2Z1nWSi46NPRVZzNcq13ZvCUkNOiodWo+ldZt0K+PT0QQZiRvVO+w4fRL5Ydcq8KTzcFNqE4KZPbkJLTy4IKaRT6KiVpvdL2ApDdG+09ytVkHsgqzdvvPcrRZR7IKFR8MI2tPUNXDGM1Tq3s5JTSHJTulcAAhWR2N18XqXG1k8gdgBeTS6Jf9eA715NV6LQwgPFwk3BN7oW4ykajmCpaS7g8yAfMICqqMpcyfDkrxiO+UrQ0DjGCFaX1m9y1Ucr9EvpalSy1OiMpzaNLZWl0hJQ8r9UZac9oMJW+bVPbAzLgfNZiqdeUrSUTOgFdLczkmbhohqGPRFSckoqG9W5aaEITGqnYFEFOxYjeQpu3ZD1jeB/4XfKVzSw/RrLSyCSnnie1zC3MzXtLQS46Buc/aPeF0m6j2Ev6KX5Cvnuw3ioY9jY6idjS5gw2V4bg4HLOE9oPemAvpnhpHeLgrhginY6ORtwV3CkNdFG2MMoniMHDjJMwnJzqNwqWnq7k3PBbznX72cf6Ujt7pnNB+tVAznmYnjQ/2mFNqKknkBzWSDDiPuab/wBUG/E6lk2d+Qv77G/dy0RLqJsLMo2HipjV3Ikktt48u0qD/pWsrax7S131MZIOWmc4wc8iAgb+yogYC2skJO/zipwOFue5i5fftta4Pc0VcoAOBu7rDy/sgK0RVdcMwyDfXpfVDtljbJkG4XS7vZZZfqpmlhYKWeOYdmx/GWuB3SXO0yr4Qvlqnu8000PayySe2j+29z//ANB4lfU5T2kp5o4y2Z+bu0tbdTneHWQUqGeipUM5Yqv+IusUrQoaxpLUQxeublExM6IK5exVVqWEFDt5pxdqfCWtiwhZdHFMYjcKVhW5UecLDKhrK5DTPwoe0WtTNqhe31TCmb0gUZHqm1McpixJqObVH9utCxwsqJmG6lqRlACPVEvmUFPLxeqi94XmAgFOrXTHITpBUMgx6KaoqA0KLXgC6SzFz3oStm1SKrG87opqyvyUE2Ulym16a08JYLplSjRFbihhi0W7mkBFtcqH6lCVceqxkPJaSEkomBuoT/DmA6qwmwT61xYaEcVBSDT0U5RLzdyRSG7iUnu7tEpdIjbxJrhAtZlMoRZgTCN2WMLZkuh6FLnyqaZ27lAuKJa1cbJqVhrsA+SmjuunNJLkSAcJeyrIC842RETA5WOprt57fd+avFl+7C5TTVWXN6hdVsn3Q6BB1Ju1TxFuWJoXA6ecpjHUnCxYor5DM0XWrqkkouOXIWLEzokNI0WUdQdEuYNVixC4qdlbBsmcI0WzwsWLsXZQp7SExqrbsyzl1XixZyXWQrQUewV+pBoFJNyWLEDVfCctFFsEK1TsWLFhG/EKbN2UFyHsZf0UnyFfOVjb7SP9Iz4hYsWkoew7+d6sh7S7FbPsM/W+KsdqHCfxleLFl6z4x8U0q+yl+149k3/N+RcKv/3jvxfwWLFq8J+CFlz/AHTvogLX9/D+mi/eBfWhXixOuRR0nJCSocrFi+eV/wARXMU7FsvViYQ9hQKX3JugSxzFixJpz1hTCDsqJzVoY9FixVgooJbUsQm4vViZQHUI6FE03NHhqxYnDdlCXdY9miFGhXqxDzEgKMeqbUVYcLy4VhwsWIUPKGDG8TZITOSdUdb25KxYmUGqPmFmaKxU0Wi3fCFixMBss8ScyVVAw5S07tQsWLRYZ2UaewrPSjhClKxYrnbpC7cqvXNmXeqhijWLEyaegEb/AIIappwcpZUMwFixFRnRRYllYzLT0Sd8QXqxecmUHaWlAOMdQuu2Q+yHosWIKo7Clinw2r//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nvSpPr>
        <p:spPr>
          <a:xfrm>
            <a:off x="4724400" y="1524000"/>
            <a:ext cx="3048000" cy="461665"/>
          </a:xfrm>
          <a:prstGeom prst="rect">
            <a:avLst/>
          </a:prstGeom>
        </p:spPr>
        <p:txBody>
          <a:bodyPr wrap="square">
            <a:spAutoFit/>
          </a:bodyPr>
          <a:lstStyle/>
          <a:p>
            <a:r>
              <a:rPr lang="en-US" sz="2400" dirty="0" smtClean="0"/>
              <a:t>  Machine </a:t>
            </a:r>
            <a:r>
              <a:rPr lang="en-US" sz="2400" dirty="0"/>
              <a:t>learning</a:t>
            </a:r>
          </a:p>
        </p:txBody>
      </p:sp>
      <p:sp>
        <p:nvSpPr>
          <p:cNvPr id="4" name="AutoShape 2" descr="data:image/jpeg;base64,/9j/4AAQSkZJRgABAQAAAQABAAD/2wCEAAkGBxMTEhUUExQWFhUVGRoaGRgYGBwfGhwaGBcdHBgcHBccHCggHBwlHRgcITEhJSkrLi4uGB8zODMsNygtLisBCgoKDg0OGxAQGywmICU3LCw0NCwsLCwsNCw0LCwsLCwsLCwsLCwsLCwsLCwsLCwsLCwsLCwsLCwsLCwsLCwsLP/AABEIAIMBgAMBEQACEQEDEQH/xAAbAAACAwEBAQAAAAAAAAAAAAADBAIFBgEAB//EAEUQAAICAAQEAwUFBQcCBAcAAAECAxEABBIhBTFBURMiYQYycYGRFCNCobFSwdHh8BUkM0NicoIW8QdjkrM0NVNUdISy/8QAGwEAAgMBAQEAAAAAAAAAAAAAAgMBBAUABgf/xAA6EQACAgEDAgUCAwgCAQMFAAABAgADEQQSITFBBRMiUWEycRSBkQYjQqGxwdHwUuEzB2LxFSQ0U4L/2gAMAwEAAhEDEQA/APaAXhVmOsLqpBSNXP0rbGmUUsisTu68fSf97TyALrRqbKkXyyQuX+te4x3z7mejy7sjskQjkZqIfcMB1r5/rgRUzKSi4JPf2jLbqUtqrvuaypF4KcFSe3695I0GZw40RLpeNV5N8v62wXpDFw3C8EARQpd6koar95a2Vdj1X29vzg0y4ChQJXSck6v2bH5YAVYGACd/f2jmtdrjc3lo9AAxj68cdusk+V1HwykgEVMrX73pg/IDN5ZB9PIOesWmqapDqVdN12VZcfSD3+IEZhf8VvEQy+QKehHIgdMQGUDzTuBbjHsY5tLdt/BJ5bir17h3HXGe/wBpxWIpBNZjP3mrmQcGoxhRZnb9WYNio4bUPpyotH7vaeAR1OO8WnPu64+T+TRyA7msCw+k2J0PGP6mWacAWLp7z6k9e/uQfpEWzMh5ud1JOleoPfAOzDmw8jsPYyzpq0IC6ZfS+PU/ZhydplfmHrYDYd+x/rpirY4qHpwoHHPJM1dLp21bZcmxzg4zhQc4Ofy9o/wXg5kosKLCx8+/rjzGv8QIbAbOJ7vRUU6SrKoFPcD/AD3mu4LwhVsEWDYPptjA1OpZznM7Vakn6eJOVY1ioi2NmNORIFAj5WDiE3l8jgdzAV3a3IOPczM5o/dzQoKZXRh6qRbfRgPrjZq2qyXPzkEfnLy77bgzcD3iPEoftATQCFS1o9Cdzi/odadEzc/V3+JL6VWP7zrmW3EcqkeSjj1ASHfTYuidtsZdNzvrTdjiBSS1zYHp6fnFfZvh5XLZg0bv62OX6Yv+NeJfir6vgf3iKqF01oUd+ZmZ8q+sRrzZgD8TtXyvHr/C/FKqk89+oHEp+K6BrV2D6TyZfZ7hpklYs1lQASTv2G/wH5Y8onitgBbH1EmatdNS1IgHQTS8G9qF4flUihTU5cvMx5AX7q92KqBfIXi4niKuBu6zL1Pg7aq5rDwOAB3PyZj+K5ySaRp5mLSSG/QDoAOijkBjPe02MSZ6LR6SvTVCpB0keG5a2GK9z4WWXIrWXXGspsgHb88VNPZ1Mp6S0FmJi/DuG2eWCuvwI6/UgCP8dh0KIxzO5/cMJ0rZO8ypo28xy5lAmRJxeNoE1Dao6y1yPBurUB3PLFazUE8CUbdaOiw/9swQ+4utgefIfXrgPwtlv1HAiDpLbgdxwI6vtyr2Hi0XzZTZHyOFN4UVOVMqDwYp6kfPwZUZ/IrJbRtqF8x+/Fquxq/S006big2uMShzHD2HTF5bhGMiNFHyZw0WCJOlJnY8ix5DHG4CQdPtGTNv7AZVkeQk0Au+3fti34UrWakFe08f+3eoqr8M2H+IzQStYLLK5G4LFQyX2qrHyOPbADOCv9p8XUADBH+TEizndVUDkXYlkscjR8yn4Ybhfufb/eDLACjqf8xOcSt94HSd0HmTQeR/1g2R2OGLtHpIKg/MfWa14wwz3/6is8TJdzRQxSC9O8iFj03rSfXDUYNhlUkjv04jkZG9OCxXpjgysiguhDE5ngGojUfDdb56GOwPVRhh4GGbCt0xNEW5G+wjYeOeo/MSU+ZKoZ4zHEJPLNCt2CD+yRV9vjhPlknGMsPc8ER1a1kjTXFmHVWHb8/b3EEXhVxSyTwMDpLAgI5qqI2DfxxVYnytxI255AHI+f8AM0q6tQ52YCXryDn6lHYg9eOkKuWmuPLtllLRsz0Suox3Zs3dV2OK13lHg7j02n/uPptALalLgqkbWXnG77fMgHfwpXiVEilkAaN2smtwQD0Bsc8de64cn1ADr02nof65haelTfpqbDi1ctlRkMPv79pDxolIIDZuLRuZBtGSNvQVZ3PLbBWWbbMWMAduBt5z7yadPfdQxrUVkvk57qO+IZYZAYYJ5vC8NTIhSjqDDbl+IkVXSsGljKhatdoAwc9ZXt/DuzWoDcbGA+BiLZaG4oKgCM8t+LJdNQ3A6VvfrWHK+6wBcttXvxB1DbPPN1oC9NqDkfp7QuelVmn8ad5HJCqIfdaqpbrkOo9Djks2qnqwM5IA/wDmKq0r5X8PRwB9Tn+eDxmN5VpQ15XKhGVfNI/P/cdR5DpWOR0bJOdpP2/7/WVNVVWVA1eoBPZU/wCuJYR5oqrqWWOOgsUgNkYzSSoIyAvAUyiKltdHVWstyWsUjA9+g+I5l5YjIiuHklgTUH3VWJH0N7c8Bsy4U5LKOvvIZrU073V7EqubBXqRj+cNHmXKoyJFFI73KrbkqDRr1rHKtpAIABPX7QLBpQ7q7vZWowhHGD2H2zA5niMY8RzMWikpFVR7hqjRHXHFlALM5KnjjtDr0dzeXQunC2plyW/iXqMg8RDMSIF8EtIqw03iE+96XiWChfLYnC4OfePq8yyz8UiVs12U2Y+njrjtBy5sliRIpEg+6Fcj3vBszbjhwd30jHSIr0yeWoNLA1HFpB6jOMfHSKysSKZQwZT4jL3HLlhbAsNrqCCPUR7y3Wy1v5lNhRlIFaNzgHqYq845+ca1quwH/b88K3A46jcOntj+8t+W9fBNZ8p8k/8AIt/b3iRlJrSDdV3OKdl4RQ2MZBznrxNfTaI2uUHIDgjA9AzyeIfhGS1M2ofeIpIRh3Gx57jfGF4hqDtUr9Jxz9p7DQ6JagPM6gnBAwMZmq4WloEFrItED49jjz1x9W7+Ey7qD6ix5Ux08SVx4d6MwlNXdd9x3OxseuAXRsMWdUPEpbNjk4ysS4TxRM3plCsHiJBB5X225AgY0PFfDLfDX8knIYAg/f8AxFaa/fU2B14x3i0fFIZMxI8SkaCQ6mvMvI6fn+7Bajwy/TVViw53DII7feW9NY1lXlk9OM/MclePL5dp/D1K4BA7HlXqb2xT09L6vUDThsEQLrnY7c/T/OVkLrmZX1DZVDq3VgtdPnsMWrqjpkAB55Bl5WemtcdDLTiLf3RFAMfiPbVz1cgAe3UnFGofvyx5wIin/wDKLMc4HH295mePxmJkSPaXYlhzUnt/qPPHovCHqbc93K9h7w7vNuqPl8A95b8NXKv4jayxRrc1sKF8zt1xm67TavT7N64DjKjvjMUuua0lKv4fT+cUzmaSakjTSl3Z5muW3QYWiNSCWOTNKiuyv12HmJcUytSV2AH5X+/DKbPTmXNNaCm6PcIyu4xX1FnEr6m3IM0GYy+s6SKKj8u+KuPLTfniYlOqCWFY5w/humjWEG0OYjW63AGJX5/JGSQnucMS4KuJe094rrAkmyCQrrk7bDvjha1rYE78Q9zbUmT4zxF5NuSjkBy/njWoqCibWk0qV+rvKVwcWwY9wTIaTgsxW0wkUrLyJHwwJUHrJxnrHP7YkqjR+Qv6jC/IXtFCtAciQPEx/wDTH1xIo+ZJcjvAScTPQAfDB+QIs3+82H/h9mZHExILchbEaRW9Ee9Zvnyxu+DoquTPmn7fWhqa1zjrx/vEu50zB3XwD/ps7f8AIVR+uPUg1jrkT5nWK8erP3iebidvMVeZqpkGwB9HUi/nhqMBxwsbWVB4HB6E/wCJRvGkbAvlJsv3kjcs3zF1htm6zo2/+U2KGZ02i5D8EdZJci7KPCiSdJTaySFVkB+I5VXIi8SbR9TEgjt2gF1Vttp2Ff8AjyCInxGV2tczLKMwp8hiAII6AsBZPyGDDKq5CgIf1lmimtm3aUBx33cfedRHBM+Xy/htH5ZRK2oGxvStvv8AKsKJFnpYkn+E9JZ3LWPJvsGxzxt6rBuKCxy5geBOddRAMFY9KI232OEtY4BtCquODn+st111WMRWjtbX9JbgMJAUA5KzeKKSFiSAw5HY738LGKjOFIHmekDIIHGfb2l9a3sAVaUG7/yLnnHv8RmDJgaTFA2rLqXkaRrGtabdbHqKrrikHZ8A5LMcsOgI6R9lwq3b7EWs+mthyR8flJSGTwjIWTwZ2KyJGOWljuK30iwfXEI2cKBsDHIbqR8e2Tj8oG2vzdoZnuoXGDwG/wDiBMaqJyifaYY00h2B1pqHPld2fkKxYDlwWfO5iBu/hIH+P5zsMDUisKjgsax1P5/MisQ1QLqbMIilmQAgxnbtuduw2xZd8ly5JPQben2MqLuWo+Si0uzfx8k/Iz2hcuJSoRFSGGR7SRxewNhQ536b7A4em5TnAUgdO8paltIzFnse5uhC8D+cHmJlcv42YklcGhHELRwOQGwIT+t8SgGBgFs/liEtb1DFNSVL/wAmOWnYZlpV0r4YtiG3YG+eMWsrhQFAXkkHk/lA1Atay602M1uQgdRhCOhyYRs2ShBdmDtsVFFR2wRs3V+piQx4wORFJpfJ1PorVGqX1bjkM3xCNmBrLafMi6UZm2b+t8MZgHLbfp6Enr8RKI7UpVv4sYsyqvKgd5Fczp0gaFAtnWvntgRYRhRtGOWH+IVmmV1exg7bjsrcnA449Uguc9S6ubpqpR127Y5bT9X1BvfsJN+kQAq2K3qAA25O9vuOMxcZzYG1bc0SKodhhK39CpU8nrxgfEt3aLmwOjphVyAdwL+7feKSZxVAqwFY9ep73y/lhSOCQEU9zxzx7zSfRXP5m5gxIUZZcH7Dt+csMhwoy6DJMiRvZ1B0ZgTsAY71A3+/Gf8AjHazylB3DPBjdVVVpa7LAoP0jhcDA688941wqPKTN4EfiLmBqBuhqZbOtLNn/YaauV72iu5qSy6oAp/MfeBrvxjKNVpjwcHAP+8iHz4YkWNGYQFUkohXK8gykeVrFX7pvoRWEnw9ExZXl6SeR3H2mj4V+0L2KdPfwx6Z/rBQ8eeSSKZI9MqqFYD/AA3AJN1zGx5dO+MzVaKqndVnKHpnqJ67T6TNDLY3B5Blr7W5cKsOdRD7yq69R8D+XzxW8IK2M+ksbHBK+2ZRovsTNHU/2lb7KZQDMijcM9g+hu1sdCDt8zi14rrGtoCv9SSzfStVJdeCIjxv2deLxSLFuVFdixP6DFzw/wAZDWJ5nIUdD0hAV6iry04JwczScVlR+G5ZZDpZ3pttyyggnbp1+eMSssuussq6dvzlbSVMuscYzgSx9nchEYfEU34SlG2rcD16ct8UdZbb5m0/xcxesvsWzyyMZ5H2mQi4kzTLGp1h3ZjIboeX8A7DTzx6MaOoaZrbDggDA/zL1iMjKyL6ehk+LwhYC4J3J1O3MDsOtk4R4cWfVKgHPGBHNcAGDnCgdBKXI5o/ZxEF0oXMjdz0UE/EE/THo/2iRF1Yw25goGe35Sh4DRZaWvcYXPpH9zLbhG7A48pqOmJvaoYXE0Oe4ZqIcb2N8UEvC+mZNGqC5UxnhvDTY2wm68EReo1Ix1mqy+VXaxvyvqL54rLuNTZPE8pqdVtvUrGfDUbd9sRVRY9bMJWv1wFqgxY5VF3PTfCylm3maA1vmOK1mQ46rysSfgB0Axo6ZlQT0ui2VCZ+bhRJ5Y0FvwM9prJrFHeB/sQ+mD/FQ/xgnf7APcfXHfi8doP41faBl4LX4h9Rgl1We0NdSp7RZuEt0F4aNQveMNqd4jPkWXmMOW0GCUVuRFWy5w4OIhqfmbf/AMOYgI57B5r0rav26/K/XG94Ocs2J8u/9Ql2Coffv/aF4jBFqv7FmGP7SNX6kY9arNt5sH6Tw2kLY4sA+4iz+EAdWWny/TUu5P8AuOom8Qm/PGG+8tOCcFblYntjA/pB5eTT/hZ0OoP+FmbGq+ytTH5HngnXLbmUqfjGI1slcW0j7r1/xAcSgQX4+XkjZj5fC2X46B5zhilm4VgR/P8AWTp3x/4rBn2YZ/n0nI8wFIhjzqhR5wZIyrA9hYDX8ThTjYu9lPtjrLYWy4mx6ckf8CBkflxFpyGXx3nWZg2nwwSGcA8jp530oHC1bLeXvwPtj+ZMu1KKQEr0pUMM7jzj/v8AOdlcxPIrZXQZUtUOpjFXM0O9i9r2GFMpytipuAPuMmNqK3VBPxhG09cYH2/3MIjKWhjfNK0calkkbUAJALVKO5o9MVbU6oGK7jyoAOB9+0uIXUPqV0+XxtHP1DucSMg1qJGctLIalSm1aeSt5dwDYpaOKj2ZYgPkghVxxkdSP8mWaqRQBUaQtYUvubna35+32hpdJ1ZhUURo6tTFi7WoGgigSuob9j3rEIuLAVHP0hCQBnuw64Pt8Re52rGnssO5hu81RwAO2e8Xzlf3nxC2WLaXWMAkm+VgNtZw2pQNtZJJDH0/w/bOP7xgY2Gu2kK6FcG08OCO+OsKzkSISv2ZGiGqUarcdWrv02vFvccMhOw54AwR+v8AaZwQPSHQDUEHqTgr8Yi8CsF1So+ZyqnShJKKOgJFWt98XcElVsAD/wDKVrHqDH8I+xurKBk/IBjh8ZVSIS5eJT5lYEMRXIMx3X9+IRt1hZ2yR2HGZTdNOamsFNjZ65zj+UXPCTQYNpGkkk8+RPwHP1xlf/TWBVg30jEY/jistlTpncwbjp8g/E63CZAFbWpJ2Avau4rtzrCDorlAcMN39o9vF9C9llRRgjc9BkMOmD7Qx9m5boPE6XtTE+lkAGhXU9sU7K7K8kDKjnHU5jKvG9HYisd62ngtjGF7gc4P6SPEOATxxl9cch2vwrYha95qGy9N/Q+mMxvEmOVbr79D9ptaFfDrr1VOFxxu+nP/ACIPcyqTJ5mUFsvE82kbleQrlvyJroNz2w/T62p7cah9ueOk0dfoNPoKlVSG7kZ6n3Px8S99mOEQPCDm7SU3+KlAJ8tN7t+h740NZomR9y5I7GeNv8dtR8UBcZyfk/Mssr7HZGSNw8jeINRBZtFAHZgKAYVpJJvn0xl16rXeG3h6xgfMu6jx6zXqN2MjsPeTXg0aQqI3CoNIIc3pLEWdXcE3R+o2xa1mj8638ajYbqfvKGi/ai9EfSaqsMpBAxIZ/hSQZiGWWMS6TepSUYlRtyPvA0ws1sdx0tXofFNOyJxYB+vxKWi1r6XK5Ow9RLPijJOHKsJVYArqWvMBWkmh94KruRQ6Xil4LpbqazVau1gf9xF+J6jGoV0Oc+3X85mOCMkE+k7xNuoPS7ICt15Gu+174R+0fhtrJ5yfnPc+AeNnUU/hrThx0P8AmaGWVzk5Ail0Z1tX5qC17djdY8dWF/EDJwcdu89KVVdSpc7SAeR9pU5PO/fiGJWhkRwRdEOAu4/U11rGvr/DW09IttOcjkdx8zqdYmqV3J3L0BE13FS0kyLSkBNUkY523Jr5iq/PHnKSErJI6ngynpsV1k55zgHt9or4UWYK6VYCG6Ujc9yPjthhZ6VwT1j91tAJb+LvK7KeM+TzUVaS0nTbyEcvyrFtnrrvrsHYR9qVjUoWORj+cD7HcEESySzDaLVXc6hyH5/XD/FfEDqnATvI1loXFNP8RzK45afOhlakTxBpXYBRXfrt3xaXUU6LY1IJbByfcyxtr0xPmHdkSs4rBGJikJJjXSoJ6lVAPysHBi6xx5lv1GaegDJQC4wTz+UsOGQVihc+ZGpfM2XDM4oXS3LGPdWSciee1NLE7llmmciqgCcICOGyZn2ae515lhlJQemF22MfSJnvpRXyesFnXrftj1XgtJcbGHWeT8Ws2MCpguH5gSKb52R9DgfHPDvJYBThY/wfX8luplfxOaOK73Pb+OMQUk42me40J1F/UYExvEuPEMzIoUkVjYqozWEM9DpvCxu3MxMzma4pI3Nji4lCDtNcU1oOBEJM03UnDxWBANgHQSAzTdzgvLEWbozBxqZNlc18j+uAOnrPURTeW3URjK8cprdA/wATWFtpQehxJfBXCnE7LxRHO6afhviBp2UcGMrO0deZrPYWeMiVYy10CdjtW3PG34IbBaysOJ87/wDUNfM01dh7H/fmH4nKuohs3NGfRWA+oGPb1g44rBny/TE4yFU/eVkeaF0nEiTyAccye2sfneJNYHJrxNEhyvNAP2h5cuzD72JJVUHU8RGon1c+UeoGCD44ViM9jK4ZUb0kqfbtK6KZVIMU0sLv5dL/AOGBfWR7B+Iw1h2dQQOcjrLYFjDB2sP5/pItHJpICZeZEa5ZeWrrpL3vsenTEZ/9xBPTPaNRqtwdg6+wH9YvmkAXxJsoUZwBCqGgB0OnYknasBgnjKsF/mZcpY+YK6L2Dfxbs8fEGMwYgFSaUTOv3viLYCk8rNmhfPCbA2d4T1H6Rn/RLqIuoJFmw0oeo4LH/JhxldWvKo2XdNLSawd7FX5rtt+mKn0n6iC31H+0ebSVGssqYFCAig9vcj2+Z3LySM+XdYo43IKpNflL3uzDuB07nFZkzWoD/u1bH/ux8feW3NK2agNud2XcUJ4Hx/3AZkgeKGDfaA27/wCTR3P/AKveHqcCaga92MqG+r+L7/l0jtPaxtrCsApr/wDEf6f3hM25Uze7mGaJdUxNhRW1VyIG3bFkBthGf3ef/wCs9/8AespVBHarzP3VgyAn8J9v1koFJmiMRXNHwtke6Xfda5b+nbDkJCuqt6c9+v6/5lfUbRUp1KGo7vqT6T98RVJIwoJdmbUdeVAYCr6Vtty3xZrC4winHue36yLxqTYQSqH+Fxjn7/Jh9C+E7plQ+Wu9/NLH33B74Njmxd557EdJRAbJAuK2dweFP2gYMyoPUoBt2HqF/eMW2rH1KOJmvWzD5llks4ELHR71bir27/XvivZW2d2JUtp3gLul7w3PFLUoDrYVR6nSovbfkN/yxQvpYeuULals7niXuWzjxKQVDW1jSaoset9PUb+mPI+IeDPqLfMQ9f5TT0Hi9dVexs5HSTy/EHjGnQpDMSKJUAsS2/OxfUfTtV1X7MszKVslqj9pEcEOvTn3mU43lGiQUVKsSvIjTtYAF9vXpj3Oh3FBSewxmZVFyX2NZjHfEhluJsxHlXUpVr3rY9un12vDtRpSw2GT5K1+sE8x7PZkTaSI6dOdkciOSnmehs1yI6nFGih6rCT0gDagI3dYhDmENpLqCD3dRNIwsGt/Jz5/Hod7H4dVY3IOsbZ520bTk+3uInluJGEyRsdcTkghttjsGBrbaumGWaYWr5mfVLJqDhSByPb+kS43CRQPOrJ/CTezehJFnsfjuQqWxShEdorcHKnv+c0nsZ7VxyE5acBXatL/AIX7Buga/kfTHzL9oP2dt0rHU0HKg9O899pNY2qrBPJXr9pn8jBLFxEpKCdLgX23tWH5Y2PGvEtLr/C0ZPrAwf8ABmn4X4cdLXa1R/dtzifTc94UUhnNk6QDp63tz5Vj5yotYeV0+8CrzLEFQ988xXOS6CNSFFIsNHd799+WDrXPQ8/P9o6tN44OT7GCySzlwFaMIwvkLI6Ek4Ow17ckHMO007MsDkQ2cYywPGpAa+Y2DeoPTAVjy7FYiBTiq5XbkTD+1GVEaQIW1SEE3dkaTzJHXevrjd0bFmd8YE3tBb51j8cTvCeE2ATsMLv1HOBH6nV7TgTRxcHK12PIjf69sVA/mKWHb8pg2+JgNtYQckRU1hIbiW0cMMiO5GMk4Ra2BK1zACaSIaF9ThFFQdt7dBPN624sdlfJM9EyE9zh1uutAwnAiF8KVRus5MK1Dljj516cscfMSvk02fTMvxzhjGyN8FprgpwZ67Q6tRwesw3EcgwvbG5Tas9PRqFPeUs2XI6Yuq4ltsNFWiOGBhK7VwZiwe4RRqM54Rx24QfKMiUOJzANZkSDiYBUiaP/AMP80UzarZpwykb9rHI105m8XtA5W4Ynl/2t0/m+GuSPp5E32eSa/KsTDswr9Dvj2FZr7kifFK9vRgfylRPDmf8A7TLk3/qr4VeLSvX/APsMu1mjuXEQzEEIZRJKVkHnKRq2gEVsIxYb4tttiVZ9vQYPHzLKFzlql9Pu3X9TI5nMyEE6opZJaEakXIO1KtBb+uDQKPcAfpISlSdpBXuSDxFMzw2PVTZZwiC5SHGomuRbYD5dMEHdh9QJP9JYq1PVls56KCIqJVT78+Mkl/3dBZoV71n02+GBsXoCqlR7e80KvMf9xXYDn/yEjt7Zh4RLrMMUyTSzqDK1AlaBNaulDn+7FRzjBIKt/QSyPJZN9teKaj6QP4j/AHgPCUhWMCiPLkLKykW18yOgJHL9cBtU5qD5Uc/cyz5zowck+bcMKOyidVE1FJI5Psp1PCoNkkigAOxu9vjiMsbEuONzenH9zJdmGnsqpf8AeVn1v7j2g49QyzDxKUsAcsSNXlHlNkaq8t/LCdoqTaB6g3X+HJMuWP52tFm30mvh+/SHDW03gHwV8HeFyLIq2APxsiu/qcPsrwzFuGyDkfT9zKVT4TTrYBcp3AN3B/6kdCO0BliaENGQHiJ3IOzUPjvWLLIWZ8YJ6gymlxoqIrs3AN6lfsIXhmuRR4SxpPASdV+Z1HNSp633wt7icDdz3GIN+lqosIuDPS/Qg/T7GRiUzOWjVos3qDaaAjcHn5b2w1F8sbh07jPMVqLFRNlpD1dFYdR+coFnPu3tXzrli6XP0ExRQfVH8rmtRIZuVV0/MfDFaxgDtJ4iLK8DcolplM6CSGYmq079fiNyRt1xVdgeM8SnbUQMoIxLxjUdLSEqKrfax60LIPcnCkRA2T0gDTFRlRzBnjGrZpCQD5bJA5cwdrN3vz9cEqIMgjiF+FKjKqM95F+LCWxI+oA7ajtVcxys89+eJRQhziSdOyAFBiVH2zSxIYg70Sel7c+YrFoOrLlusu+UWGMcRjL8YZRrD7n3r5H009PlgHC7cjrFPpVb0leIXM5o1Ya9R3J9eor+t/rCvgbcwa6wTgjGIDMZguNNAldwe/MfXBhyrY9odahPUOhgYs4StEnyghQeVdV/L+GwxzsM5HEcagp4HXrK4zhHViLAq66i9yPWt67j1xR8So/E0Mg644mz4TqjpbhYv5z6VnM7BLCrCVRNIhSNmNMdvXqAf0x8np0upWxsKSFPIE9fXrSjhT9B5gshG0GXWIv7zjyHrW5rCrm8602Bf+pZs1SWWl0HQR58wUzDyl6jCBdDHah2XvfbCAu6oVgc9cxItDVBAPVnORE0z8CSh0IVmBBWTy6geg33w3ybWQq3I+I5rLXr2tyPiJ5Xi8GuYAyEEWwC7XfSz8rw+zS27EJwI12uIU4HEoOKPGk4Ke5oVgKo+azy740K0ZqsHrNTSah2rO7rnHE7Fxh2PPbsOWFvpwIxlUc95peDcUI64zb6Zi6xVIPEuM5Lqpu+KuzEz9NqNuVJjOQnC7nphT1FzgRWp1XYRTiHH7NA7Yeun42xuk04Qbz1M9w/i++At02Yep4Wd4z7QFfdNYeumJwp6Sr4Xp0sy5HOZn5fa2QbFiR2vFhfD1M310dZ5HWAm9qFYUUA7nnho0LDpDr0jq27dBQ53KN77Ef8f4YI03j6Y1rNSv0xTMz5S/KTXww1EvxzH16jU45xFjmMt6/TDNl0b59/xIPnMr0DfTBCq/vB827uRFXzER90V8cMFdg6xotI+o/pJSZAaQ2paPKjiQ5HGIj8aHfYogMsrxusi35SCD8D6EH88PrtCsDA1KVXVtU2DkY/3rPoeazKSKGKarANjbmO3T649ppdQSgIM+B6rRnTah0HHJ/3tKXMiHV/gyt62PyF7X3xore+OohVlsY3/wAoNZwilYY/C1++zlV2HMBtzX78Sbcnc5z7YjQm8+tt2OgAkH4iBreOJAseyyaiFU9TdWzeuJ3nhWOc8mENOcAFjlu3X/4ld4kR8hzEjpvI2nVpduyjqPU9sMW0kEhRzwM9pebzUwQqgjgdM/fMIvE3H94Z9c0tpGji9Kk1dCgCf0xXsZRwRwvtHJSLB+GXG3q7Dv8AEDPqCtl0AaXzPJJfK6Gmhy+uFqxzknG7r8fEsiyvK6hwQi+lF9/k+84Z4dYrWuWIIP8ArkUbWo25isSLPQrY5U4A+If7/LpuBtbkn/ivtntA/bGRYZNRMsLaUiO4VFFgkdRv86rBOud1fc85/McQkZSWwP3bLgn/AJNjvCZyYK00bkO0hVhMCAFJNsNulHpywLMAMqPSSMj595GmLuquPS1YIC+69oxPKxnk8ZBPpiC2tBhS+U9id7JxC2qA4Q9+h9okKPIo2AoSSfjMWykhIy3h5giyxCNuEfbkDyB7emLDOhJ4wcYyJz2OBaLK1Zc844JHSGzU4kBOZTRI8leKlBQRsQR02HPfesJNgDKvUY4PeDTvqDHSk4HWs9x/eHkdpCIpJCZ4RcLiiHHMAkUd/wAjgktGdyr94ghKl3AfuX6jup/tMoJOlbnvzOI84Y56x23JzGEm201vX9G8LN3GMRLJznMZbN7aa5ivTC/MzxiL8rndmBmzu1VzFemDDkjbiGtOTnMBLn7FVufphm4niNFPOcyDZ6+m+xwRYtxJFQ65k5c7qAocj1wPmHMhacd5BczvdYI255xJNfGMw8OaG9jY8sJZxnMW1ZxxOnMae4O9X26DA+Z6Z2zPHaTY7iiCOe/e76bb4gW4GJA+RF8y4N19Dy57/Q4nzY2sERiDMRSxJHK4UxFgpIJsMQd67VXyx5fXJbp73eno3Wep8NvymGGSJro3Bij1vfh7hr3oeuPLsDuJA69o46jDkKMZi+f4qjozXQP+YemDq0zqwX+UZW5rbJMr2z8MugPIZXHukLz7AmueLbUXVFsDbLCXPgtWPSYzkuJt96fCVKoDe754TbQvpw2YDsSV9eZR8e4iJJRpFaUVT8RZ/K6xc09JSvBM0dC5rQ5PeQyj4hxG26kTQcPmrGfamZlajUCXa8SGwwpdISuTMJ78WZEhmOJ7Gjhh03loMwtNZ5t3PQSllzuCWqbq2cQmW4lR54hqecxdx3KZLiuYtQbvBKdzdInQHycrM1mMxi+iTervESbMYcEjzfBnMYLZAOpkDmMTsizqZA5jBBIs6mRM+J2RR1Ej9oxOyD+IklzR74g1iEuqIMeTjL0FJsDCTp1zmGl6g5mj4NxlXTQbUjlRG/w641PDnNY2Ezxv7TaEu4vT84d8/XJpOv5/xxtK3vieVVCYhPmgB4jAu/JFYk6fXfYt8MNWwHgcCWUQn0A/cz0kynZ0NKNWi7snqx5D5YkWkd5IQocqZB89KwY0kakA3W4Xoovvjg6juTCFdSkYBJgZs55gx++lcALXuoT8Ow6DE7+ODjEdWg5VvSo54gUloiJCVP8AnMNhu1kfDCmJ6np/WWxYAPObnsi+3zOHMqQbP3cf+Cv7Tar5dd++CFnO734gsrKuz+I8sfj2nTnmVhM2kvLqUjoo5A10rBhvTt9oBRXBrHCDkfeR3CSQAD7s69XU0Nx9cLZwTuHQ9PvHLZ6kvPXG0/aGGa+8jcXGjppJH0a/TliOOS3MV9NZqHJDZH2gllJhUUrhJKvrW4r4HocOLkMPtBYjzXJ43f1k0zUdOpLCFzYNe6/qPje+AZ8gHvDAtFgZT6x/MQqy7LHKwWt4pgOXYEjpiVc/V2gbcktUBz9SHp+UpXck9qxWa0k8SQABOxued7/1/DCzYTIIHSe8UnrjvMM7YBxF3mJw1bD1jQgHAgPFPPBeYeuYYUdpHxjifMMnaJNZSMcbD1EgqDJrIe+B8wyCok1kPLtgC5xtgEDrG/GJF1yv+eFGw5itgHpnFl2O1HmMQbJJX2MHM/TmOf8AHErYesJBzkSGVk84BF3Y/OwfjsfrilrwTXkHpNHRWmtuO8uhxNrISiqCivfGB5AwCe80SO5ik/EUrSbIbcqOhw5KWByO0apfrPR5jQVVVpSbDdcEwL5Zjkzi5xnP5Rg51wravNZ2OE+UpIwIBYE8cSkjkJazzJv64uMoAl8XFVxLCPMhcVzXmV2tZo5FxQ9BWEmjErsvvGxnzWOROeZRtUdpz7cRh1lfm89MRNeajx3gJJ75YV5QEv16g9xFHzRGCFYMth8wkfFDVHliGo7iAQQciAzRB3GCQEcGNS8rwZXyA4sriWRqcwJY4PELzc9JEscTgQTZIknE8QSxkSTicQCxkS2JxALmc1HE4kbzOh8RiSLDD5bOMjBhf8uuH0VAncYrVPvTYR1mgGfLCwTv/wBsXFcTydmm8ttpi/2mjdlmGw9PhfLDd5MkJxjtF2zFWoJLMbbsP4nBFz2jfLAALcY6Scs27Egkgcz+p9cSLGgBZHxzab1pF7d6/XHb+DD2gbj7wQmOgBdvEbzH58rxJfJOYxRh89cDidGY+BEVBR36k4Hec/eEV4Hu3WcDm2BG8oBJ7f0MF5mYGBgY7SIn90gHybH13xG+TjqPeTTMU3dHugel/piC3f8AWdgFeeqyKuSNtnjO/qAdtsdv94RAyc/S38pP7WbLc1f317EdccD7dYJQbdp6jofiN5OQqp0gOnOjzFc6+XTDFYRFg3tk8N7wWZgAPP4/PFNrCIKWbu0i0Q2/dgC4HOYS7mzxIZkCtvy7YYpyZ1e7PMSlA/jh2RmWFl/xCHLZMpFJlhmJSkbys8siBTIgcJGsTLVKw8zarN7VgQC/McOOICLgsE+dhhy8p8KcKxLeZ4hpLSo1ABmQK2/UaT1wW8heesnAJhshmMhNKsP2Vo45GVFmEzmZdR0q7qT4TbkEqqDrR5YDDAbpxPOI/wCy/srHN9vhlP38GmOFrIAm8VlC1dEOU0b3WoYh3PBkY4MpuA8NE8yIxKLu0rH8EcYLSse1KrfOsczYGYgAl9s068HgTieZg8PVBEMyyxl3/wAqJmQFwwerAvzYQ7kLmSFBtPxF+DpBmZky5yqRGQ6FlilmJViPKSksjhlurGxqyDhQsyJO0EkYH5SqlyKfY0lA+8bMzRk2a0LDCyiuWxkY3V79gKajQWG1BmLZfLIMrPNpuSKfLKps1pdZzIpANbmJd+YrYizgrFzwY6gjgn3mi4f4Byk844fCJImhAHi5rSRIzBr/ALxf4dsZW9GzkDiahOTgk4ivCoIZJnmeELl4kaWaNGfdUWgiuzFwXcqL1X5jXoNIDP6uBIZmAxmIZmJcnnHhZVzKAkKrs4BR6aJwY3U2Yyp515jhrIDuYDgRmQVz3lzxbMZWCOAjKRDxoBIfvMydLGaWO1BnIqo1NEHe/hhTerGFESqsxzKLN8PVctkWjX72fxgxs+YrNoTYmht2rDmXOJbRs5z2jXEpMnlpny/2bx/CYpJM00iyMy7OY1U6EAawAytyF444HEkIzDdmWnCOBQJn3hm1S5dYXmBB0uU+z+NGdj7wBG3IkdsLKgMQYl2JTMruIZIwTiJiHUlSjjlJE9aHHoQfkbHTCSnIiQuctGeNcN/v0mWgFXmGiQWTQ8TStkmzQ5knpiAMttkIgyWkPaqCGN0kyt/Z5QwWySdcLmOTc770r/CQYO2sdo5VzwYH2jySJHlWQUZMuJH3JtjI63udtlGw22xGNpAnVHBxM2zYYBLgE1HD+DpJwuTMJf2iOeTqfNBHHDrFXVqZdd1dau2D2ArEP/5NvaF9gODx5zM1OCYUHn3I1M/ljSwQbLEtt0RsAlcG3NY4lVwTKJmMxFFVB28zfsoLaRvkisflgUVt0F1sC9YX2hjy8U8csMV5aZFljjdnrSQVZGdWD2rhhYa9hvhpBBjKwxU5MZnzOVGSizH2CDU88sZHi5vTUccbAj+8XdyH6DDO2cSChD43GVk0EX2JJ9FO+amTYtQRYoXVQCTsDI253N7k4FlOOIQY7yufaDyuUjbJ5iXT545ssimzssizl9ro34a7ntjgDtyZ2TvAz7yz4jFlsvDlD9khlaaASO8kmYBLGWRdhHMqgUo6YcqsV3ASsXU2FWYiB9mcvl8zxHLxyZZY4X1a0jeWmCxu16nkZwdhyYDb44kLuXdmGzFPTKnjPCmgzDwDz0wCMPxq4BiYV+0rKR8cSpCdOsYPUu5u00PtVwuLJHLRxm9UB8ZrJHjLNJHLV8gGQrQoeW+e+CWzDYMoX0C5Cw65jc3BI/sAYWMzp+0mr/8AhS/haa5A6qkvnXpiwG9XEzhXtBB+qA9jhBNNFBJlIih13J4mYWRisbuD5Jgo3UDZeWCccdYSFSeRkwfs/Hl83m4IzlkijbWWCyTnxCIWZbMkrEAFb2IvreO5VZIOTjH6RfguTiEEuanUsiFIkiDFQ7uGYlnG4UBLoUSSNxiST0EBcYz1kMz9llg1pGIJYmX7sO7JIrsQdPiMzK6mifMQQTyrHcjiEWBye8NnYYMqkSHLrPJPEkztJJKoAkshY1idaCgUS2qzq22rHfUZIbbgkSnzfhl5PBVkj2Khn1FaG410LF8trrBgY5gMehEBGOR38oAYd8STzOM8ibaejbj03x3eTnnPtPaCQrD3lJB9f6rEDHeQWAyOxk6Hno+9v/H5jHQSTxmP5BdztRA5j8jg1le2eYgObPwvpjM1ZxwI/S8r0gEzcYYj862xWwcTQOmcJvxOSg2TXP8AgMXdO4AwZQtHORFpVIvbn+/FtTBUg4l37dIWzCzBSY8xFC0bAbNUKKyg/tBlIK8xia2AGDLDAk5EJ7NZE5TiWVSZlVnXzA2PCaeF1VJLA0sNakjpqrneOZgyQxwZWcC4RMc5FAY3EiSprUrWgI4Ls3ZQATfLbHNYCk7B3ZmghzwZeMTxt700UiMOl51mQj6g4W4+kQWJwcQ3Hc1lxBLmImXxOIKNSLziC+bMA9tcoFXzW8KbrzFluBjrLORgvGM82kMVXOnS10ay77GiDpNdCPjiuzZ4jax+95mV/wCrDHZjy+XhZgR4kSyawCKbSZZXC7bWAD64ilTZnA6SzfQqYK942oEnDiUF+DmXZ6G6rLDEqMR0UmJls9q64FCQcRFtTKnqiU0RThsxcV4+Yh8O9tQijn8RlB5qvioLG1tXTF4+r9IqvhZPhGZb+z+IMSf8TK183kxSelC2xJqqwwpaW/BoohkAXmGXfNvq3jd9UUBIGy+7cpJ9fDHyrWVisFWM5mB5HSR9ooomy+XnSQS+GDlpJBGybpbQ+Vt68M6b/wDLwNucDaZyg9JXe0yAw5HqPsq7/wD7WYxJYggjrGV5DkzvE3WLL8KbfTG07HvS5kE4eGLKGMKkZDCJ+1nD5Bn5wEZjNK7xaQT4iyMWQpXvAgjlgWHMsI4Cj4mqRgM/MtgmLIvExBsaoshocX6MpHywB5YymegHzKX2dm+1ImUY/extryrHrvqkgJ/1bsvZrH4scozxG2Jt5HSX8gRc7xLMSSCJYZJkRyrNU07OiEKu5IXxG+QPqBRcWEmJGeAJSLlIGyM8MOZ8d4GGZRfCdCEAEc+77EaWR6G/3Zw0gER+W3AkQXtDMPDyIJG+TT/3pcJtU5BEDb6ifmZSbmcEstociavhHEzlsllZq1Bc7mNa/tI2Xy6uvzUkYcDgRTrusI+BLngohgz2TymXlWVDO07upBB1Ky5dCe6RWSOjTMOmJ4zgRbBihZvtKL2Ty0a5bMzzS+CJF+yxuUZ/NINU1Ku/+EpW+X3uBXiHcxLAAQnE8nA/DtMOY8d8nIXP3boVhnIVhTe9UoU+ms4nHEjcwfkYzKvN/wDyqD/8vMf+zBie0gn94Y5w/ipg4XGRFBLqzk4++iDgVl8t7t8sF2icbrDOT8YM/Dcz9zBFpzGV/wAGIJepMz71c6rbtZ7449JK+mzrD8b4+YIMgvgZWS8oDc0Kuw+/mFBj025epxYox0JwIiwZOYH2Fzhl4nC+lEvxDpjUKg/u7jyqNhhdgUH0x2393GuDZ+EwRZqV1+0cPQokbHea98owHURszX6RpeDrAIGIFispxE5Mm+ZXhcKkl5onUsd/ez+Y1Mb7C2PwwNy4bI6Q6GwpzNIvE8gM+ZWzo8Fh4Ii8CWhB4fg6dfKtO98r3wSk7MypbQWf5ifs3w1oeKJG/OJpl9NoZBfwI3+eGl8rKCZRyJX+wI/v+XLc6k0gdPuJMG30yauuF6cznDYmfhs6KCzxzxTMo3PhmN0sDnpBIs9NQOOPDZnZ3LgSvThrtl5Z7CxoyqpN+d2uxGa8xUAk9gPUYIEZxAxjkx5eJZzLrFG6hoSmpFnhSRSG3JQupIB7KfleB46wtxAkfazIokkNIIvFhWSSIWAjtqsBTuoICtpPLXWJQnqZznnMplu7rewK9KwUA9MQYX3x0rb0NXiTCzyIRF3X4Wfrt9McTBJ4M6BsOW5v+fwwMjMsMkm/L8/qMGhla08SBmUEj1PQ7/P8vljLvpsL5HSX6HAQTPPmQG2FgH8gcNTSPjM121Wa9mJcHM6gCBsaO+DSg5yZiOcemLTz3sByxaRD1gpXth8jx7MwgrBPLGp5hHIBPegaB9cHsB5j1yIg7EksdydzZsm9ySTzOC5HMiWMvHc20XgtmJmi5aDIxFdiL3HpywO0ZziTugctM6q0asQslagDs2k6lsdaO+AOBFM3eHRCdq5VfbFW+wKMQa1y26S4jxWUszh31tqDuT5iHBVwTzIIJBwnTsvmczQWh9m+ULyb1jTCqpO0dYBLMOTLrgvEHjJeN2jcDSCrEHf1HMWBt6YzXpNTwtRfvAnONZ2WZi00jyMLGpmJ2PQXyHpi0spocmMNnzHEIyfLJWpeh0e7Y61eMVVYsxXtNpaw+MwSZ+VpFRyWVV0r2VBuAOw3P1w+6kGkWZ5nblB2AYMPHOwRkViyOQWToSt6SR1Is/XFTJ+0M9cniSMhkCCyPDGkKeSrqLUOwtifmcczEHJgnK8+8r+I5h2YIWJRL0KTsuvdqHS23xYRv3YlmnG3MfyXG8xHH4UeYmRD+FZGA+QB2+WBLtIZecwQmaNSY2KkgqSDXlcaWHwIJB+OFo3qi1wXAMrIpSpBBIIIII5gjcEHveH9JcK+8s3z8siOruzB3MjAnnIRu57t6+uFMTmVyuGGJW5fNPG2pGKmmWwa8rqVYfAqSD8cOEslQw5lvw72qzkSLHHmZURdlUMaA7DEMxxEvUvXEW47n5Z2DzSNI1VbGzQ6X23OARs9Z1IxxK85hygj1HQGLBb2DMAGau5CqPkMNzHbRnMY4bI8biSNijKbDKaIPocLZsRVh7Q78QIRYybRCSqnkC1aiB3ND6DEYJEUaiWLZgUzZGvQxTWpRtO2pTzU+hobemJG5YwJxg8xeZ5NATUTGrFgt+UMwAJruQoHyw0P2nFRnPeLtmH0CPUdAYuFvYMwAZq7kKo/4jB5iymDmcTMOEZAxCOVZl6EoGCkjuNbV/uOJg7ecy24f7WZ6JFjjzUyIuyqr7AXdAfEnDmVQOvMBK9x5nMzxvMvKs7zyNKopZC3mA3FA/8AI/XFfdkyz5aqpErNQ6jD/Lx0MAtnkiGi4jMrIVkdfDVkQg+6r6i4HYEyNf8AuOH+kJg9YnaS+R0M5HTDS2xHXpXrinb6DlOh7Rqg49Us4OJziQy+KzSVWvV5qC6ef+3b4YX5pHPaBbQlgAk8nnNL64mKuo2INEWKNH4Ej540lOUz2mC9L1NidysjxMGjZkZfxqSCCexGCyDEhsQnEOIyzkGaV5CNgXYnYEcr5WccBiSWPUwmU43moU0xTyxqT7quQNzvtdD5YnaIQc5iGYkLMzMSx3JJNm26kncnbEjpIyZFh5172d/lticdZw+kwR3ViBzcfrju4hdGx8Qp5t6Lt9P547HEDPSEVPd+HL488CT1g5lhkCq1qIG3XsOuI8wAcwfw9l2NglQL2Bwx2IEbxniDm4Ylg2QCdx/PFfzTjBjkuYjAEYmiCgadulY5GyYnOfq6xSVOx54sg44hqc9ZqI/BkXL64IkV8tm5XMUYD3EMwqkb1sI1NcrUHAcgkZljOcQY9lEMMsomYKqhowVF0csmYGsAmiVlC7bWrHljvMOQJxQcmA4fwASZYzFpNWiVxpQGMCJlXS7XYYlrrtXfEs5DYghBjMdf2fjBnMbynwWmjtkXTrgR3ZnIY6UYIFU87vtupmMA1A8ZjiezWl2DGTTrkApPMyxZZp7XemJ01/yvFe1A/M5BtGJQcZ4WsU6o7uIXaPU7LTIsiq7Bhy1qr7r6euBorBfPtLo1DbfLlvkfYdIZojmHD/eRxOgFjxm1O6eoWLS19S1YuNZnJEDGOIPhvs+hXSjsVm+zsrMg8QCRMwSuxq7gIA/ESvKsVGsNjAmRfWAIPM8JheEKPGSQtmiuuMAlYcvFMVk82wrVpK379nDWJCmKpQEw+Q9m0zMcepiLMpGhRqJDxqFLE6R75O9cq64oUvgcd8zSLYnOB8GWQOj/AHZEkcZIUFxYlLUbr/L+ffbCBknGZzN6swvDeAQ1StITK+U0SMB5UzKyEhgDVgrW3M6e+GtXv4ks7EcyHFuERwRzuJJG0+HpCoL1SrKackjYGHmt7P3GF+WucGQHz1ks17KRtMdLyFEaZJDpQHVCYhqFtWkmZR3sct7D1QKduYxLdvEHL7PRxgqDcipnA7sPITBKVUjfyGhfp64koIZsJ/lD5z2fii1iR5dCq1/dqHtcysFhS1aCW1A3yBwnysNmK3EnIEHkvY4KVZ2LaMyiMCBodBmxl2qmsWwPPsR6l4WObUZGBOJwFGRH3jCRF5dvwiTMgtufeDRxR1/5iYB0GMwDYc4lTwrgccqprkZHmzHgJSgqDSHUxLA/j5D0wSjIzHm0jpG897MpFrYPLIoCaVjjDOGdZD59wNA8PmOeodjiSkjztwHEbzPssgsFpiIxJqCxjW5i8MExLqpo2MwIPZG+SgmGihYQcxXiHsvHGJQJXMkZnIBQaSkGZ8E2bsMb1Vy2rDisMXk9o+fZcEsEei2YaI+UKiL9oMQOktqO9Vpsb6ehOFPWDzFtZzzO8O9koRmV1M8qaohpCAkGQSn7zcUg8E+YftjscNCCS152zH8J4c0rsh1BhDJIoC7toiLqAOoauY6HHYhm3AyJej2cVUOp5FlK+VSgoMuSTNMHs2PfKbC9gT2xxrEAX89JaH2RhZVjt1ZZH1yFANYTLrJUW9MpuwT6n0xG3E7zTkyuHsnAJY4jNIWlzDQoVQUAoiJLAkHVUpFDa17HBAczt5wSBO5f2XjOkapFSTwn88YEyKYs0zKRqrnl7rqGU7Vux2JGDF1tjkSJ9l0aOWSN5GIjSSNSqg6Wh8U6mLaSQNiFJO11yGFhB7xvnn2mVU3YrfHFMc54jlYsOkiTRHKjgwm9TiCz7TgwxkUiqIO2E+W689pIbJxBC7sGiO2HK1Y9LciLdC4zDtBqpqroR+/C11BQFB0keWM5MMmdNEkdgPX1OODsh5MTZoks7Yh1zAsBtiOfb0w1dRxzKT+HHJ2dO0myrR3HO8WBcp6Sn+GtBxiSEW5/1DBbxiLKOOCJxYPd/wBOONg5kYYnp1nvCAHSrvEG1cwhTYR0kJMwguzd9sCbfYSwmgscZPEA+ev3RQ5X1xXe08iaFPhqDBbrANISfMfhfTEIHfgTVrWusdAJYyZfzUT9P62xZtuys8hViJ8VWiCTse/fFUK79JsaBq1B3QnD5E0GyOe99unPB+W6nBEq6rBsyo4nF0nlVXi4gYDmUm3Ax2Hg2ZISopPOpKc/dItq7KQ3oDq63gtwxmM9eZ2DgucdCUjmKt5WqwD4ZK0wJ5KQV32FVticqYeGh8nDnEy8qJAwRmZJH0tqBBVXWtWmwQATp1LqIsXiCFJzCDNjEBleFZhhMaYKqu0ltWrwnQSA7+Yq0qkg9+/PiVEUd2MyzyeQzkepjrXw4ZGGtiKjK+G+jfZgJfiL+qHxB9cDxDJT+FIpEkkccraiVIHiHSGYg8iQFBvlt33qsCMyxUTvyYL/AKfzfiAPHMHstpsg7HSzE3s10vfkMdWzopHvLGpt3PhZybJuvhRrqJlAZVF2CsrxKoBN6taGh01fHE11nIJ6CVbbSeIKfhOcVg8scwAO7NZ98Bed76tlJ67Ke2HapsVnb3jtOpzzLPKcEzRlWFFkjbbfzCldtJNjpexHUiueMlQ2ZfJHUxc8IzDsqKGRHfSsovTqTV23/CwHz9cP06YbLSRgKT3gxwSYwIAXkZ1hIVNV1KNSId+mnke23LBucXEp0gIwb6uJOLhecdpQY5WkpSy7k7g6CTe9i69L9cIdSTgxrFMjEDwcTyr5DIXZyo06r3jLsdV/sqSfQX0wTVnhgZ1igNxKxMpmTK0FSmQFtSWbuvMTZqiNyTzGHckR6lduTGJcjmi1FJbpQQdV14mhBXP310gd19MDtOIQKQ7cIzr6kWOYlWBdbNam8yki6JNWD1q8cobpIVqxyYDKzZkjwgGY5kAi7LMviEnSSdlaSO27mMYk5xiSVTqO09meCZohqhkpGphR2chaFftEMvLmCMCgIEFHXGJE8OzuuW1mLhfvd2JKEbWb8ykKdt/dPbBkGEDXxGeESThTMkZlWFaJbWVUAXQKspFDegdgTexwsA7sxdiLnEJxTg+abMyoX1S+E2Yl30inqSQAcj5m5bC8OIMlXQL0iSZHNnw1KTESkuim6Y1bMATV0dRJrY3yOAYEw8oekYz3Cs4kYzFy+cskhttSlHCAOb3tq9OXcYlcwMofTFsxwrPmZFaObxlRdGxDBIgEWiOQWgvx25nB8xZK44kBwnNv4ejxZGdGkKjVqWpHgIa+p8OvUEDEkGCrLPR8PzxiWYJP4aAlXtqVVBsrv5QNLcv2T2xGDDDJJcNXNrmVEas08ZEoVt/eAbUQT1BUk3vYw2qoNktIttGMCDOQzmhpmWfTq0s51XqU+HRs3YJ0emquuDs2cCDUBGOIcJzUCRh2kVp7Xwraz4bBVBUHzc9h0qsDuA4Ik4DHI7QS8EzJd1MTa4xqbbkDysjbej9D2xXdcHgRyuuJPM8FcBzokZIyNT6CACyhuR35ML+I7jEr5icrAZ1Ywz+zWYVhG0T6yCQtbkLs3069sJLtnEnzR1EUzXCplXxDG6R6iuoivMCQQe24I+II54YpIXkQsgnGYCKYqp0+YnaiDywJVWf1cQXTPSS3ZNhW+64WcK3WSDg8yM1jVVDkKPPEpg4zC5IHxABDzAodbxYyOnX7SMZ69Z5EAs6uXKrx1lj4AIkKiZJxGSDd77DleK5Y4kgL7CAmhLAVfww2m0VtmQ6hhgwbZfTRb6Yf+KL5CjrAFSjHsJ3LnUawu6o1qGzGJbuJ46QrRAcz8hgtPdYDiuN2I4y8snktvNXp2v1w7UV7ek8lTjHEr+JxhyNP4fpgdPqfJPM1NPp2dd0BHw19Orb4fzxf/FKT0lZrArbIfK5NgCT1HLrhdl6loqxgeBLvMcZVyzPl1bxUCTedwZApQqRR8lGJTtz35DlG0YhLbAZ/2geUSa0UGRJUJF199mftDED0bygdsGKxnMIWnEsMz7WAprWMeOzZg2S1Is3hg0OTkhTz5YHy+eYW/iL5r2kDhlECqJBNqAdyS07xSMwJ5U8KkDlVj1x3liAbIxxH2q8UBfBRU0TIQpNATeGfLsK0tChA32sHvgPKgmw4ksz7Su4kJiW5DJpazarMys61yNlRR5jf0pVlW4yFuA4hYPakqzsYkYmSaQAncNNIrkKa2AKV3IY8sca8dJAuPtK7Pe0DNNDMUAeGQvQY0335nAPamci+orthoTiSDk5kOE8eZXUhVtIhECd+Wb+0hq76tq7DFHWMVmlRXlN0tn9qhGyr4CeGpV1TU20iyGQMW5nzMRp7Edd8VkctyI5KcrmEX2plAjXQpKkHmQGUFiFIH+6tXoNru4F/EgJ3iy+1Bh8Oox5REt6jv4OsL+T0T1031xyHdDWrdzCey3H0SRBKF0RpFoHn1MYPF06So0hvvWBDUNwb2o2DtKbj2i7V2tiUuW4syRPGFW/Pd2N5MvJAfhQkJ+QwFLBDz0jbKyeVjEPGZI5jmtCsHiWJ1vosaJzo0fu1N0fhWJFq7iBOVcjaes63tpMCh0qSs5ms2SR5qjJvdQXc3zt/QYMNGmgSGZ9o2nYA/dgSROrWWMfhKyryG9Fy2wHKgMCzSfJAXMjxH2gDZ9sysasikhI2GwQKUXbfSfxjnTd8TnmEKzs2w+b9qZHdJlRVaOZZgLJFpFHGAfSogenvHAF+YAoA4hIPbhlkZ/AQkqqpbbqFDbatPukuTQrevm3dBOnlbwjjfhRGPw1YgyFGJIKGaIRSHSNmtAKvke/LCicCNevccyE3Gz48sjRgiWIxMtkeUxhLDdD5QfywatnmA1XoxHsx7ayOFV41KaCki6iA4KBLFe4QFu99/TbBboAp6xaD2j0qEWJVULIgGpjQklSTmdzWgD1vAkxoqycxqf2i1hlaFXjkMrOmtlJMkyzCmG40sg+IJ5c8QtnvFGnAkV9rWu5IEc6izeZlthmHnQ0OQV5XFdQRyIvB75H4eXPDvaWIIkkxXxXMQl0rJvHEZCyFSAnmRtHlJvXZ00bNST0inUKeeJmspx3RmZcyyLKZdVg/h1MGtCQarTp5e6SNr2eBa42kSGWsd49/1czSM+lVJ8UjmQDLOk3XoCgHwOAYMGw4nOmE3VnJi3FeP6nhaOHQInaQU7m2dw7HXzG42o7D13w/8KhGc8xFWrbkESef9pEk1iTLJofQQFYg60DhXZkC6jUpBFCwF7WVtprccxtdyE4HWOv7YM0ckekDxCa3NqGjRGH+oERjqOZ57VUbzVHI4lgVjPWC/t5rcvEpWR52ZNRGoZh43IDDcaWhUg9d7GFGwHiT5QMnP7R6oVhaFTEhUFdbKCiyFxGevM1qu6A2vfHBiRiSKsHMzjWPKXojlXX6YNSOoWGRniMeNpUKTd7kjmO2EbdzZEjHPHaLFDVdWNqxPbFhGw+cdO0l8bcZxIoN9yWa+XoPXDLH3+pRgQEXZwTzJ7aT0Bbl1wgk5GY4Dn/cRhUNGhtyBOFEiDkThB2Ore68uJz8Ts/EHPCxN3Q7k4ZVYiyGPGBPREA1tWIfcwyYWBgYnlX/AJfPEq+PiWq1mhfKqjW177dyK/d/LGrfSzfTPBUXEjmV2eiBc6bqhe3Xvv8A1tiKfDw4y/WadOvetNo5jnBolkPhlgCOQ6t8D/Df4YzvEbG0/prGY2rSm0+aw6x2fhlHQDtQ+Iu6H5YDw6w3qS3aUtcwoIK95X5jIkWu3Ln/ACxt1oSJTW4fVEZMseVcjiwtZMsLYIMZfrW2JNfGYXmdpIQEb1zwJrMjeDxCxZUk133xDVkcQWsAGZOSO9r5bCu9YWKoKtg595149hXTv1OOFU4HnmKtlSzBVFl+X8f1OAuK1Vlj2lugF2AEnwfKapdP4VNsf0+Z/jjI1xxSLD/F0nokUBDWvaMZQB52BAIVjX1oYrX1NVSrdMwwoavC9R1locgpm078rrGeLT5eYvYwrzFJeGBiyU2/Inph9Wp2YeMavK5in2F4jvuqjmMPa5bckcZjVqVhg9YfO5LxEV4/eI3HU1hdVpSzY/QQK6yhInOB5N9LalOk38bHpg9c9asPLMB1LDceolZnsnRNdMMrsyMy4KtyiBgj3xLmMWnIk81BTfHfHK2RIFUnlV3wLnvCNORmBzGW0msGr5EA0yMaY4mStYjL5bULHPCxZtOJJoiTw1h4bMSacTgTHFpC1wyLgMxwqB6wt4CF5AkHw+qxkOVMTbpkYciLpF23xtF22Bm4mamnUthRmd0Acxvgfwtlg3g8SRYinbjkRtszqFOfywtU1CH0jIiH0WmJ37sEwKZQE7EH8qwm/UsoxtxLun0SnknMI8EYIAsmt65X0wgG9q97dIxa08zaBzHjk9KozMFHbqfgOuKKFrCVQZhuFViDCHKxuGcWSoJIOwND8sArOjhGnGtl7dYvlMsxIWRAAdw1dB2N4tajy1A8l85i0SzBLjkQSnnJYsmitdKxNikHyvbnPzDSrIz7yedyCoNXmKMPJ8eoOC0b2XuKVIB7xVyrWpZxyJGCPdA40Er5SvM37t/HB31Y3eUches5G4Bfv0j2WyGwLgJW6t1bttjMsuAOE5jihBwvMU8BC+zknmRRHy7Yv1V3+VuCZHvE2GpHCuQIVcgFAJbTq3Hp2GKYtZjgDOI/bnntAZrIMOaksewP7sNotDHGcQyqhciATJsDbIV7bVjQvepK8VuCZVpre2zlOI1FAALIv1HTftjN8xmOAZqJRjmaLJ8Kd3AVdO1nUCBX0+GPYXuiDcs+XG1QpyZd5L2fj8wmrV03oae4O298+23ffy3imu1IsBr4HxL2hsqZMynj9h5S5KMhiDeVrOogHetqvmLvmLxnvrVB9f1T1SeJ1+QEA56TSZzKxlPKpBB6KQV8w17gdgb+GA8Pp1JuD5ws87rdTQEK9+0qs/ko9tJGokbg30PPn2x6+ndu+JgV2vg5ErJ8guqgd9yRdn898aCqegMel7FckRb7ELIvYf1V4IJ2zGeccAkcwQgB63R2rn+XM4kJxzGb/YSXgbbWW2utj6jpXwxBryJG/nnpPDL1R2AOwv1rfHMvORO39p5oK+FXz+prpff0PLAMkJWz0jXAsqwPi6bOgkeigWT86+mPIeM6sXP5CHjM9h4Z4eEr82zjPSFy0YGVkzDCmZ10+u9En+umKN3mNqF0/XAmutKeaAvAI5MVyHC2V0l20yEFe5Yk7EenPF3xPxCu9BWOqjBidHpWr8xW+/5TQ57KafDdRd+Ut1q7J+GPPVWbgVP3hU1btymB4lEftKHkvNvTbb62MHS37o+8ZRQPIOBzKHNhkzAjeqYj4FSaxtafS+bpTen8MYXrGFxyZopPZ4IqspoKTp3uxZsEn1O2MU642Mdw6yrU3VJ7M5QlkZeVgX0oc8ClgAIMYlW0EGBznD4yjEqNR51z9N8HVe4YAHiHVW4Ye0ysvDirf1/V+mNQW5GZpJSCcwudyDeGHr3dj8P++BrtG7EB6wDgSvjXfDmnInOJYNlvETb3hy9cID+W2IxqJWNCQcWdwMrmrBh8uawt+Y9KwY/9mSQC9j3/AI98I8xk+0ltKewgX4Ib2ZT9cMGqWJ/D/EkvB+7riDqPYQhRjtPf2YD+IYjzz7Rhq46RefhbDlTfDDUuBOIp9P6cxSFKONpdNaKjuXrM6o1i30kRjMZRDRs2ewxGj1uopBQAY+YzVeH02Nu5z8Q0eRj07sb+H6+mKlniN5c7f5R6+HIAAQPzhIckTQVRTbWPzrFZ71ILuxyO0d+HC8AcSTwlAdS1uQm17j1OJrItcFTkdTkxdlQwB0J/pODhpc1epwNQ3530364YNaEyoGFY/pAs0YwHPJWThyLv5XUL4nubWNvQH9cWF12n0reZV6wODnrKOp0FuqT1NtKnPEZ4cUgYIGEjklWseVenXmcUNaj6gG/ARew7x1dO5RUTnHM4uYdZHCrCFiBI8o3F0B6se2Ld/hYWqnDEvZ2lPSapbRYbAQqnEJkF8QqEHihgzPE2wUizYxQ1VNmlJFg2kdDNFVqurLqRjjB/zBZDKxM6tESsg1bSVpBo8jXOu+G36rUVVGl8bTjp1P3g/hEsbeecRWTJMUUWQ5cgEmlG+1Hlz64safUUreDt9AH5/MO3TW+W3I/KSTJEliAzSAgDQPKdt/8AtiU1z1rsQ7UOevWKt8Mqtx5wyQB+sts5wzWqSEW7D3ARQYcx+XLGOmpKWMqnj3+IymssNhGAJTS5jMOxj8xO5257Y36dFovw5vZ8YlW02V2itU4PeAXxkvUGJ6Aix8+2LvkeF3IAjAGVyNcj8AFYahsQtXzvcHGKK8OVyCB0m+iegHvPo2fOmMsNmXcHsbA/Q49ZcBsnwHSk+Zj7znBJjKzmSm0ha2G16r5D0H0xURFLdIepYpWNpxC57OPExEZ0ghWqgd2LAncbXpGPPeKU1nUjibHhlrnTEkxrh5uJWPOib9bONvTKBWoEx9Sx/En7yhkQeCdvwH/+cbSqNgEJXbzusq54xp5DmP1xbetQo4mgjHcYExi12HXBsoGIYY8w0SDUdug/Vv4Y4gb/AMolmOwfeKpvserkH4f0MKHQyx7faFnQBGrvXfawK36YXj0Gdn1QWbUHwQeTi29baj8qHLGdr3ZaHIPOJq+Dor6pFYZGZbcGGqOe97WUH4BDj59nF9R+R/WfS/EkUUgAdIp7XQqmW0oKCugAs8tLY2vAf3niVhfnhv6zPvJWhSJquIRKMoAABoCFduRqrHyOPJ7idW4+8ZpCTdzK72nGnJZcjYknfB6Tm9gZe0Kg6uwGU3tS58ZN/wDLT8iR+mNbw1FNTZHvG6YAIfuYzlMmkrxGRdRGYCi75eGWr1FgHFvQ2vXpNQqnAK/3mZ4qoFtRE0vGlHgsOgO3psTjyWmYm0ZhaRQbZS8JY+EvwJ+erF3UDDmX9SoFhlNJKdUgvb+eLgUbRL6ouBxGfarLIuVyMqqA8iNrYfi0MAtjlddeePSaSpCnI7TDSxvNsGeh4iGRNgg7g7VjAtAD8TfZQQDKKRQGOLvaVsDdHsgdxivb0lxQNsPxuFRpIG5G+I07HbKzKJUqMWT0gqOYzHhRl2uG1nC8CGQIJ2wYEAiD1HB4ETDZdt/jhlA/eqfkf1idYM6Z/sYrxaJVYBQBj6yQDQSZ8r8MdjbgnvGMqxFVj5r4goLkT6jowCksck+twrURvsQOhxiWEoMrxLRRduY7xSIBRQAoiq2O99eeF0sTkmIq5bBimUkJdUO6fsnl1GHAbQWHWNetcZx2jDZdQ8FCrZwfgCK/U4HcTU2Ysger7RTKbySMeak6fTfoOWNTVIq6dAo64zKtQyTmL8INZeX1Av8A9QxZ8cH/AN9Wvb/qV/DlH4dD3zNfkeGxSCMuik+GTY2JK1RJFXXrjz+n1l9VwKMeDx3x+sqeKoo0tygcHrE4cqgZKUDyO1jYklSbLDc798HrNTbe7tYxPI6/46S1oqK6dMFrGB6fn+sUyyCXLqr7hS9dOl8xvzwVRK6k49hLWqHllynHSDyEYk+zRuNSayK9LJq+eCscrqLCP94kbQKmP2guLMUUqnlAc7DbC9GBbaA/Ms7RgmIoxMLknfUD86xr2VINRWAOCDEjndn2llw9ryus+9R81UTTsNyOfLrjN1yBdaax9PHH5CJ0RNjDdz1iMUzOkms6qqr59euHaipKnQoMS4oxnE7C5KFTyUCvT54XaAtuRHhFD4An/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699" y="2728913"/>
            <a:ext cx="3289301" cy="169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347912"/>
            <a:ext cx="3402572" cy="245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262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Approximation Theory</a:t>
            </a:r>
            <a:br>
              <a:rPr lang="en-US" dirty="0"/>
            </a:br>
            <a:endParaRPr lang="en-US" dirty="0"/>
          </a:p>
        </p:txBody>
      </p:sp>
      <p:sp>
        <p:nvSpPr>
          <p:cNvPr id="3" name="Content Placeholder 2"/>
          <p:cNvSpPr>
            <a:spLocks noGrp="1"/>
          </p:cNvSpPr>
          <p:nvPr>
            <p:ph sz="half" idx="1"/>
          </p:nvPr>
        </p:nvSpPr>
        <p:spPr/>
        <p:txBody>
          <a:bodyPr/>
          <a:lstStyle/>
          <a:p>
            <a:r>
              <a:rPr lang="en-US" dirty="0"/>
              <a:t>Approximation Theory</a:t>
            </a:r>
          </a:p>
          <a:p>
            <a:endParaRPr lang="en-US" dirty="0"/>
          </a:p>
        </p:txBody>
      </p:sp>
      <p:sp>
        <p:nvSpPr>
          <p:cNvPr id="4" name="Text Placeholder 3"/>
          <p:cNvSpPr>
            <a:spLocks noGrp="1"/>
          </p:cNvSpPr>
          <p:nvPr>
            <p:ph type="body" sz="half" idx="2"/>
          </p:nvPr>
        </p:nvSpPr>
        <p:spPr>
          <a:xfrm>
            <a:off x="4622800" y="1371600"/>
            <a:ext cx="4013200" cy="4686300"/>
          </a:xfrm>
        </p:spPr>
        <p:txBody>
          <a:bodyPr>
            <a:normAutofit fontScale="92500" lnSpcReduction="20000"/>
          </a:bodyPr>
          <a:lstStyle/>
          <a:p>
            <a:r>
              <a:rPr lang="en-US" dirty="0" smtClean="0"/>
              <a:t>Approximation theory a major branch of mathematics which includes function spaces, quantitatively characterization and their approximation schemes and power.</a:t>
            </a:r>
          </a:p>
          <a:p>
            <a:r>
              <a:rPr lang="en-US" dirty="0" smtClean="0"/>
              <a:t>It includes many sub-branches like optimal polynomials, </a:t>
            </a:r>
            <a:r>
              <a:rPr lang="en-US" dirty="0" err="1" smtClean="0"/>
              <a:t>Chebyshev</a:t>
            </a:r>
            <a:r>
              <a:rPr lang="en-US" dirty="0" smtClean="0"/>
              <a:t> approximation, Splines and Wavelets, Sparse Data Representation, and many more.</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438400"/>
            <a:ext cx="3657601" cy="296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70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Recent  </a:t>
            </a:r>
            <a:r>
              <a:rPr lang="en-US" dirty="0"/>
              <a:t>Publications</a:t>
            </a:r>
          </a:p>
        </p:txBody>
      </p:sp>
      <p:sp>
        <p:nvSpPr>
          <p:cNvPr id="2" name="Content Placeholder 1"/>
          <p:cNvSpPr>
            <a:spLocks noGrp="1"/>
          </p:cNvSpPr>
          <p:nvPr>
            <p:ph idx="1"/>
          </p:nvPr>
        </p:nvSpPr>
        <p:spPr/>
        <p:txBody>
          <a:bodyPr>
            <a:normAutofit fontScale="85000" lnSpcReduction="20000"/>
          </a:bodyPr>
          <a:lstStyle/>
          <a:p>
            <a:r>
              <a:rPr lang="en-US" dirty="0" smtClean="0"/>
              <a:t>Wavelet</a:t>
            </a:r>
            <a:r>
              <a:rPr lang="en-US" dirty="0"/>
              <a:t>-based procedures for proteomic mass </a:t>
            </a:r>
            <a:r>
              <a:rPr lang="en-US" dirty="0" smtClean="0"/>
              <a:t>spectrometry data processing, (with S. Chen and Y. </a:t>
            </a:r>
            <a:r>
              <a:rPr lang="en-US" dirty="0" err="1" smtClean="0"/>
              <a:t>Shyr</a:t>
            </a:r>
            <a:r>
              <a:rPr lang="en-US" dirty="0"/>
              <a:t>), </a:t>
            </a:r>
            <a:r>
              <a:rPr lang="en-US" i="1" dirty="0"/>
              <a:t>Computational Statistics &amp; Data Analysis </a:t>
            </a:r>
            <a:r>
              <a:rPr lang="en-US" dirty="0"/>
              <a:t>52 (2007) 211 – </a:t>
            </a:r>
            <a:r>
              <a:rPr lang="en-US" dirty="0" smtClean="0"/>
              <a:t>220. </a:t>
            </a:r>
          </a:p>
          <a:p>
            <a:r>
              <a:rPr lang="en-US" dirty="0"/>
              <a:t>A novel comprehensive wave-form MS data processing </a:t>
            </a:r>
            <a:r>
              <a:rPr lang="en-US" dirty="0" smtClean="0"/>
              <a:t>method, (with S. </a:t>
            </a:r>
            <a:r>
              <a:rPr lang="en-US" dirty="0"/>
              <a:t>Chen at al), </a:t>
            </a:r>
            <a:r>
              <a:rPr lang="en-US" i="1" dirty="0" smtClean="0"/>
              <a:t>Bioinformatics</a:t>
            </a:r>
            <a:r>
              <a:rPr lang="en-US" dirty="0" smtClean="0"/>
              <a:t> 6 (2009),  </a:t>
            </a:r>
            <a:r>
              <a:rPr lang="en-US" dirty="0"/>
              <a:t>808–</a:t>
            </a:r>
            <a:r>
              <a:rPr lang="en-US" dirty="0" smtClean="0"/>
              <a:t>814.</a:t>
            </a:r>
          </a:p>
          <a:p>
            <a:r>
              <a:rPr lang="en-US" dirty="0"/>
              <a:t>Elastic net-based framework for </a:t>
            </a:r>
            <a:r>
              <a:rPr lang="en-US" dirty="0" smtClean="0"/>
              <a:t>imaging mass </a:t>
            </a:r>
            <a:r>
              <a:rPr lang="en-US" dirty="0"/>
              <a:t>spectrometry data </a:t>
            </a:r>
            <a:r>
              <a:rPr lang="en-US" dirty="0" smtClean="0"/>
              <a:t>biomarker selection </a:t>
            </a:r>
            <a:r>
              <a:rPr lang="en-US" dirty="0"/>
              <a:t>and </a:t>
            </a:r>
            <a:r>
              <a:rPr lang="en-US" dirty="0" smtClean="0"/>
              <a:t>classification, (with F. Zhang)</a:t>
            </a:r>
            <a:r>
              <a:rPr lang="en-US" dirty="0"/>
              <a:t>, </a:t>
            </a:r>
            <a:r>
              <a:rPr lang="en-US" i="1" dirty="0"/>
              <a:t>Statistics in </a:t>
            </a:r>
            <a:r>
              <a:rPr lang="en-US" i="1" dirty="0" smtClean="0"/>
              <a:t>Medicine</a:t>
            </a:r>
            <a:r>
              <a:rPr lang="en-US" dirty="0" smtClean="0"/>
              <a:t>, 30(2011):</a:t>
            </a:r>
            <a:r>
              <a:rPr lang="en-US" dirty="0"/>
              <a:t>753-</a:t>
            </a:r>
            <a:r>
              <a:rPr lang="en-US" dirty="0" smtClean="0"/>
              <a:t>768.</a:t>
            </a:r>
          </a:p>
          <a:p>
            <a:r>
              <a:rPr lang="en-US" dirty="0" smtClean="0"/>
              <a:t>Health Insurance Rate Review Report, the TN Department of Commerce and Insurance, (with Q. Wu, H. </a:t>
            </a:r>
            <a:r>
              <a:rPr lang="en-US" dirty="0" err="1" smtClean="0"/>
              <a:t>Tuthill</a:t>
            </a:r>
            <a:r>
              <a:rPr lang="en-US" dirty="0" smtClean="0"/>
              <a:t>, and </a:t>
            </a:r>
            <a:r>
              <a:rPr lang="en-US" dirty="0" err="1" smtClean="0"/>
              <a:t>K.Hollman</a:t>
            </a:r>
            <a:r>
              <a:rPr lang="en-US" dirty="0" smtClean="0"/>
              <a:t>), 2012.</a:t>
            </a:r>
          </a:p>
          <a:p>
            <a:r>
              <a:rPr lang="en-US" dirty="0"/>
              <a:t>Multi-Resolution Analysis Method for IMS Proteomic </a:t>
            </a:r>
            <a:r>
              <a:rPr lang="en-US" dirty="0" smtClean="0"/>
              <a:t>Data Biomarker </a:t>
            </a:r>
            <a:r>
              <a:rPr lang="en-US" dirty="0"/>
              <a:t>Selection and </a:t>
            </a:r>
            <a:r>
              <a:rPr lang="en-US" dirty="0" smtClean="0"/>
              <a:t>Classification, (with L. </a:t>
            </a:r>
            <a:r>
              <a:rPr lang="en-US" dirty="0" err="1" smtClean="0"/>
              <a:t>Xiong</a:t>
            </a:r>
            <a:r>
              <a:rPr lang="en-US" dirty="0" smtClean="0"/>
              <a:t>), British </a:t>
            </a:r>
            <a:r>
              <a:rPr lang="en-US" dirty="0"/>
              <a:t>Journal of Mathematics &amp; Computer </a:t>
            </a:r>
            <a:r>
              <a:rPr lang="en-US" dirty="0" smtClean="0"/>
              <a:t>Science 5(2015)</a:t>
            </a:r>
            <a:r>
              <a:rPr lang="en-US" dirty="0"/>
              <a:t>: </a:t>
            </a:r>
            <a:r>
              <a:rPr lang="en-US" dirty="0" smtClean="0"/>
              <a:t>64-80.</a:t>
            </a:r>
          </a:p>
          <a:p>
            <a:endParaRPr lang="en-US" dirty="0" smtClean="0"/>
          </a:p>
          <a:p>
            <a:endParaRPr lang="en-US" dirty="0"/>
          </a:p>
          <a:p>
            <a:endParaRPr lang="en-US" dirty="0"/>
          </a:p>
        </p:txBody>
      </p:sp>
    </p:spTree>
    <p:extLst>
      <p:ext uri="{BB962C8B-B14F-4D97-AF65-F5344CB8AC3E}">
        <p14:creationId xmlns:p14="http://schemas.microsoft.com/office/powerpoint/2010/main" val="310646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SIGNATURE</a:t>
            </a:r>
            <a:endParaRPr lang="en-US" dirty="0"/>
          </a:p>
        </p:txBody>
      </p:sp>
      <p:sp>
        <p:nvSpPr>
          <p:cNvPr id="2" name="Content Placeholder 1"/>
          <p:cNvSpPr>
            <a:spLocks noGrp="1"/>
          </p:cNvSpPr>
          <p:nvPr>
            <p:ph idx="1"/>
          </p:nvPr>
        </p:nvSpPr>
        <p:spPr/>
        <p:txBody>
          <a:bodyPr/>
          <a:lstStyle/>
          <a:p>
            <a:endParaRPr lang="en-US" b="1" dirty="0" smtClean="0"/>
          </a:p>
          <a:p>
            <a:endParaRPr lang="en-US" b="1" dirty="0"/>
          </a:p>
          <a:p>
            <a:r>
              <a:rPr lang="en-US" sz="2000" b="1" dirty="0" smtClean="0"/>
              <a:t>Don Hong, Ph.D. </a:t>
            </a:r>
            <a:r>
              <a:rPr lang="en-US" sz="2000" b="1" dirty="0"/>
              <a:t> </a:t>
            </a:r>
            <a:endParaRPr lang="en-US" sz="2000" b="1" dirty="0" smtClean="0"/>
          </a:p>
          <a:p>
            <a:r>
              <a:rPr lang="en-US" sz="2000" b="1" dirty="0" smtClean="0"/>
              <a:t>Professor of Mathematical Sciences </a:t>
            </a:r>
          </a:p>
          <a:p>
            <a:r>
              <a:rPr lang="en-US" sz="2000" b="1" dirty="0" smtClean="0"/>
              <a:t>Computational Science Ph.D. Program</a:t>
            </a:r>
          </a:p>
          <a:p>
            <a:r>
              <a:rPr lang="en-US" sz="2000" b="1" dirty="0" smtClean="0"/>
              <a:t>Middle Tennessee State University</a:t>
            </a:r>
          </a:p>
          <a:p>
            <a:r>
              <a:rPr lang="en-US" sz="2000" b="1" dirty="0" smtClean="0"/>
              <a:t>Murfreesboro, Tennessee, USA</a:t>
            </a:r>
          </a:p>
          <a:p>
            <a:r>
              <a:rPr lang="en-US" sz="2000" b="1" dirty="0" smtClean="0">
                <a:hlinkClick r:id="rId2"/>
              </a:rPr>
              <a:t>http://capone.mtsu.edu/dhong</a:t>
            </a:r>
            <a:endParaRPr lang="en-US" sz="2000" b="1" smtClean="0"/>
          </a:p>
          <a:p>
            <a:endParaRPr lang="en-US" sz="2000" b="1" dirty="0" smtClean="0"/>
          </a:p>
        </p:txBody>
      </p:sp>
    </p:spTree>
    <p:extLst>
      <p:ext uri="{BB962C8B-B14F-4D97-AF65-F5344CB8AC3E}">
        <p14:creationId xmlns:p14="http://schemas.microsoft.com/office/powerpoint/2010/main" val="896658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502443" y="685800"/>
            <a:ext cx="8091488" cy="5715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52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Health &amp; Medical Informatics related Journals</a:t>
            </a:r>
            <a:endParaRPr lang="en-US" dirty="0"/>
          </a:p>
        </p:txBody>
      </p:sp>
      <p:sp>
        <p:nvSpPr>
          <p:cNvPr id="7" name="Vertical Scroll 6"/>
          <p:cNvSpPr/>
          <p:nvPr/>
        </p:nvSpPr>
        <p:spPr>
          <a:xfrm>
            <a:off x="-82551"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r>
              <a:rPr lang="fr-FR" sz="2000" dirty="0"/>
              <a:t>http://omicsgroup.org/journals/primary-health-care-open-access.php</a:t>
            </a:r>
            <a:endParaRPr lang="fr-FR" sz="2000" dirty="0">
              <a:effectLst/>
            </a:endParaRP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43000" y="2743201"/>
            <a:ext cx="3048000" cy="923330"/>
          </a:xfrm>
          <a:prstGeom prst="rect">
            <a:avLst/>
          </a:prstGeom>
        </p:spPr>
        <p:txBody>
          <a:bodyPr wrap="square">
            <a:spAutoFit/>
          </a:bodyPr>
          <a:lstStyle/>
          <a:p>
            <a:r>
              <a:rPr lang="en-US" dirty="0"/>
              <a:t>http://scitechnol.com/applied-bioinformatics-computational-biology.php</a:t>
            </a:r>
          </a:p>
        </p:txBody>
      </p:sp>
    </p:spTree>
    <p:extLst>
      <p:ext uri="{BB962C8B-B14F-4D97-AF65-F5344CB8AC3E}">
        <p14:creationId xmlns:p14="http://schemas.microsoft.com/office/powerpoint/2010/main" val="1338419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endParaRPr lang="en-US" sz="2400" dirty="0" smtClean="0"/>
          </a:p>
          <a:p>
            <a:r>
              <a:rPr lang="en-US" sz="2400" dirty="0" smtClean="0"/>
              <a:t>For further details regarding the conference please visit</a:t>
            </a:r>
            <a:r>
              <a:rPr lang="en-US" sz="2400" dirty="0"/>
              <a:t>: </a:t>
            </a:r>
            <a:r>
              <a:rPr lang="en-US" sz="2400" dirty="0">
                <a:hlinkClick r:id="rId3"/>
              </a:rPr>
              <a:t>http://healthinformatics.conferenceseries.com</a:t>
            </a:r>
            <a:r>
              <a:rPr lang="en-US" sz="2400" dirty="0" smtClean="0">
                <a:hlinkClick r:id="rId3"/>
              </a:rPr>
              <a:t>/</a:t>
            </a:r>
            <a:r>
              <a:rPr lang="en-US" sz="2400" dirty="0" smtClean="0"/>
              <a:t> </a:t>
            </a: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3600" dirty="0"/>
              <a:t>Journal of Health &amp; Medical Informatics </a:t>
            </a:r>
            <a:r>
              <a:rPr lang="en-US" sz="3600" dirty="0" smtClean="0"/>
              <a:t>related Conferences</a:t>
            </a:r>
            <a:endParaRPr lang="en-US" sz="3600" dirty="0"/>
          </a:p>
        </p:txBody>
      </p:sp>
    </p:spTree>
    <p:extLst>
      <p:ext uri="{BB962C8B-B14F-4D97-AF65-F5344CB8AC3E}">
        <p14:creationId xmlns:p14="http://schemas.microsoft.com/office/powerpoint/2010/main" val="267641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371600" y="630238"/>
            <a:ext cx="76200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smtClean="0">
                <a:latin typeface="Calisto MT" panose="02040603050505030304" pitchFamily="18" charset="0"/>
              </a:rPr>
              <a:t>Open </a:t>
            </a:r>
            <a:r>
              <a:rPr lang="en-US" dirty="0">
                <a:latin typeface="Calisto MT" panose="02040603050505030304" pitchFamily="18" charset="0"/>
              </a:rPr>
              <a:t>Access Membership </a:t>
            </a:r>
            <a:r>
              <a:rPr lang="en-US" dirty="0" smtClean="0">
                <a:latin typeface="Calisto MT" panose="02040603050505030304" pitchFamily="18" charset="0"/>
              </a:rPr>
              <a:t>with OMICS international enables academicians, </a:t>
            </a:r>
            <a:r>
              <a:rPr lang="en-US" dirty="0">
                <a:latin typeface="Calisto MT" panose="02040603050505030304" pitchFamily="18" charset="0"/>
              </a:rPr>
              <a:t>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bg1"/>
                </a:solidFill>
                <a:latin typeface="Calisto MT" panose="02040603050505030304" pitchFamily="18" charset="0"/>
                <a:hlinkClick r:id="rId4"/>
              </a:rPr>
              <a:t>http://omicsonline.org/membership.php</a:t>
            </a:r>
            <a:r>
              <a:rPr lang="en-US" dirty="0">
                <a:solidFill>
                  <a:schemeClr val="bg1"/>
                </a:solidFill>
                <a:latin typeface="Calisto MT" panose="02040603050505030304" pitchFamily="18" charset="0"/>
              </a:rPr>
              <a:t> </a:t>
            </a:r>
          </a:p>
        </p:txBody>
      </p:sp>
    </p:spTree>
    <p:extLst>
      <p:ext uri="{BB962C8B-B14F-4D97-AF65-F5344CB8AC3E}">
        <p14:creationId xmlns:p14="http://schemas.microsoft.com/office/powerpoint/2010/main" val="3319538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762000"/>
            <a:ext cx="5867400" cy="1742440"/>
          </a:xfrm>
        </p:spPr>
        <p:txBody>
          <a:bodyPr>
            <a:normAutofit fontScale="90000"/>
          </a:bodyPr>
          <a:lstStyle/>
          <a:p>
            <a:r>
              <a:rPr lang="en-US" dirty="0">
                <a:solidFill>
                  <a:schemeClr val="bg1">
                    <a:lumMod val="95000"/>
                    <a:lumOff val="5000"/>
                  </a:schemeClr>
                </a:solidFill>
              </a:rPr>
              <a:t/>
            </a:r>
            <a:br>
              <a:rPr lang="en-US" dirty="0">
                <a:solidFill>
                  <a:schemeClr val="bg1">
                    <a:lumMod val="95000"/>
                    <a:lumOff val="5000"/>
                  </a:schemeClr>
                </a:solidFill>
              </a:rPr>
            </a:br>
            <a:r>
              <a:rPr lang="en-US" dirty="0">
                <a:solidFill>
                  <a:schemeClr val="bg1">
                    <a:lumMod val="95000"/>
                    <a:lumOff val="5000"/>
                  </a:schemeClr>
                </a:solidFill>
              </a:rPr>
              <a:t/>
            </a:r>
            <a:br>
              <a:rPr lang="en-US" dirty="0">
                <a:solidFill>
                  <a:schemeClr val="bg1">
                    <a:lumMod val="95000"/>
                    <a:lumOff val="5000"/>
                  </a:schemeClr>
                </a:solidFill>
              </a:rPr>
            </a:br>
            <a:r>
              <a:rPr lang="en-US" dirty="0">
                <a:solidFill>
                  <a:schemeClr val="tx1"/>
                </a:solidFill>
              </a:rPr>
              <a:t>Don Hong</a:t>
            </a:r>
            <a:r>
              <a:rPr lang="en-US" dirty="0">
                <a:solidFill>
                  <a:schemeClr val="bg1">
                    <a:lumMod val="95000"/>
                    <a:lumOff val="5000"/>
                  </a:schemeClr>
                </a:solidFill>
              </a:rPr>
              <a:t/>
            </a:r>
            <a:br>
              <a:rPr lang="en-US" dirty="0">
                <a:solidFill>
                  <a:schemeClr val="bg1">
                    <a:lumMod val="95000"/>
                    <a:lumOff val="5000"/>
                  </a:schemeClr>
                </a:solidFill>
              </a:rPr>
            </a:br>
            <a:endParaRPr lang="en-US" dirty="0">
              <a:solidFill>
                <a:schemeClr val="tx1"/>
              </a:solidFill>
            </a:endParaRPr>
          </a:p>
        </p:txBody>
      </p:sp>
      <p:sp>
        <p:nvSpPr>
          <p:cNvPr id="3" name="Subtitle 2"/>
          <p:cNvSpPr>
            <a:spLocks noGrp="1"/>
          </p:cNvSpPr>
          <p:nvPr>
            <p:ph type="subTitle" idx="1"/>
          </p:nvPr>
        </p:nvSpPr>
        <p:spPr>
          <a:xfrm>
            <a:off x="2565400" y="3045460"/>
            <a:ext cx="4140200" cy="993140"/>
          </a:xfrm>
        </p:spPr>
        <p:txBody>
          <a:bodyPr>
            <a:normAutofit fontScale="85000" lnSpcReduction="20000"/>
          </a:bodyPr>
          <a:lstStyle/>
          <a:p>
            <a:r>
              <a:rPr lang="en-US" b="1" dirty="0" smtClean="0"/>
              <a:t>Editor in Chief</a:t>
            </a:r>
            <a:endParaRPr lang="en-US" b="1" dirty="0" smtClean="0"/>
          </a:p>
          <a:p>
            <a:r>
              <a:rPr lang="en-US" b="1" dirty="0" smtClean="0"/>
              <a:t>Journal of Health &amp; Medical Informatics</a:t>
            </a:r>
          </a:p>
          <a:p>
            <a:endParaRPr lang="en-US" dirty="0"/>
          </a:p>
        </p:txBody>
      </p:sp>
      <p:pic>
        <p:nvPicPr>
          <p:cNvPr id="1026" name="Picture 2" descr="Don Ho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33400"/>
            <a:ext cx="22860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469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t>   Health &amp;</a:t>
            </a:r>
            <a:r>
              <a:rPr lang="en-US" b="1" dirty="0"/>
              <a:t> Medical</a:t>
            </a:r>
            <a:r>
              <a:rPr lang="en-US" b="1" dirty="0" smtClean="0"/>
              <a:t> </a:t>
            </a:r>
            <a:r>
              <a:rPr lang="en-US" b="1" dirty="0"/>
              <a:t>Informatics</a:t>
            </a:r>
          </a:p>
        </p:txBody>
      </p:sp>
      <p:sp>
        <p:nvSpPr>
          <p:cNvPr id="2" name="Content Placeholder 1"/>
          <p:cNvSpPr>
            <a:spLocks noGrp="1"/>
          </p:cNvSpPr>
          <p:nvPr>
            <p:ph idx="1"/>
          </p:nvPr>
        </p:nvSpPr>
        <p:spPr/>
        <p:txBody>
          <a:bodyPr/>
          <a:lstStyle/>
          <a:p>
            <a:r>
              <a:rPr lang="en-US" dirty="0"/>
              <a:t>“... </a:t>
            </a:r>
            <a:r>
              <a:rPr lang="en-US" sz="3200" dirty="0"/>
              <a:t>the application of computers, communications, and information technology and systems to all fields of medicine” (Morris </a:t>
            </a:r>
            <a:r>
              <a:rPr lang="en-US" sz="3200" dirty="0" err="1"/>
              <a:t>Collen</a:t>
            </a:r>
            <a:r>
              <a:rPr lang="en-US" sz="3200" dirty="0"/>
              <a:t>)</a:t>
            </a:r>
          </a:p>
          <a:p>
            <a:r>
              <a:rPr lang="en-US" sz="3200" dirty="0" smtClean="0"/>
              <a:t>“...transformation of data to information, information to knowledge”</a:t>
            </a:r>
            <a:r>
              <a:rPr lang="en-US" sz="3200" dirty="0"/>
              <a:t> </a:t>
            </a:r>
            <a:endParaRPr lang="en-US" sz="3200" dirty="0" smtClean="0"/>
          </a:p>
          <a:p>
            <a:r>
              <a:rPr lang="en-US" sz="3200" dirty="0" smtClean="0"/>
              <a:t>(</a:t>
            </a:r>
            <a:r>
              <a:rPr lang="en-US" sz="3200" dirty="0"/>
              <a:t>M. ‘Scott’ Blois</a:t>
            </a:r>
            <a:r>
              <a:rPr lang="en-US" sz="3200" dirty="0" smtClean="0"/>
              <a:t>)</a:t>
            </a:r>
          </a:p>
          <a:p>
            <a:endParaRPr lang="en-US" dirty="0"/>
          </a:p>
        </p:txBody>
      </p:sp>
    </p:spTree>
    <p:extLst>
      <p:ext uri="{BB962C8B-B14F-4D97-AF65-F5344CB8AC3E}">
        <p14:creationId xmlns:p14="http://schemas.microsoft.com/office/powerpoint/2010/main" val="277110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Journal of Health and Medical Informatics</a:t>
            </a:r>
            <a:endParaRPr lang="en-US" dirty="0"/>
          </a:p>
        </p:txBody>
      </p:sp>
      <p:sp>
        <p:nvSpPr>
          <p:cNvPr id="2" name="Content Placeholder 1"/>
          <p:cNvSpPr>
            <a:spLocks noGrp="1"/>
          </p:cNvSpPr>
          <p:nvPr>
            <p:ph idx="1"/>
          </p:nvPr>
        </p:nvSpPr>
        <p:spPr/>
        <p:txBody>
          <a:bodyPr>
            <a:normAutofit/>
          </a:bodyPr>
          <a:lstStyle/>
          <a:p>
            <a:r>
              <a:rPr lang="en-US" sz="3200" dirty="0"/>
              <a:t>The Journal of Health &amp; Medical Informatics (JHMI) is a scholarly </a:t>
            </a:r>
            <a:r>
              <a:rPr lang="en-US" sz="3200" dirty="0" smtClean="0"/>
              <a:t>journal </a:t>
            </a:r>
            <a:r>
              <a:rPr lang="en-US" sz="3200" dirty="0"/>
              <a:t>that integrates the information and communication related to healthcare, </a:t>
            </a:r>
            <a:r>
              <a:rPr lang="en-US" sz="3200" dirty="0" smtClean="0"/>
              <a:t>medicine and </a:t>
            </a:r>
            <a:r>
              <a:rPr lang="en-US" sz="3200" dirty="0"/>
              <a:t>their applications in medical information systems</a:t>
            </a:r>
            <a:r>
              <a:rPr lang="en-US" sz="3200" dirty="0" smtClean="0"/>
              <a:t>.</a:t>
            </a:r>
          </a:p>
          <a:p>
            <a:endParaRPr lang="en-US" sz="2000" dirty="0"/>
          </a:p>
          <a:p>
            <a:endParaRPr lang="en-US" sz="2000" dirty="0"/>
          </a:p>
        </p:txBody>
      </p:sp>
    </p:spTree>
    <p:extLst>
      <p:ext uri="{BB962C8B-B14F-4D97-AF65-F5344CB8AC3E}">
        <p14:creationId xmlns:p14="http://schemas.microsoft.com/office/powerpoint/2010/main" val="156417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1026"/>
          <p:cNvSpPr>
            <a:spLocks noGrp="1" noChangeArrowheads="1"/>
          </p:cNvSpPr>
          <p:nvPr>
            <p:ph type="title"/>
          </p:nvPr>
        </p:nvSpPr>
        <p:spPr>
          <a:xfrm>
            <a:off x="76200" y="304800"/>
            <a:ext cx="8839200" cy="1143000"/>
          </a:xfrm>
          <a:noFill/>
          <a:ln/>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nchor="ctr"/>
          <a:lstStyle/>
          <a:p>
            <a:r>
              <a:rPr lang="en-US" sz="4400" b="1" dirty="0"/>
              <a:t>Informatics Applications</a:t>
            </a:r>
            <a:endParaRPr lang="en-US" sz="4800" b="1" dirty="0"/>
          </a:p>
        </p:txBody>
      </p:sp>
      <p:pic>
        <p:nvPicPr>
          <p:cNvPr id="117767" name="Picture 1031"/>
          <p:cNvPicPr>
            <a:picLocks noGrp="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79563" y="2798763"/>
            <a:ext cx="3675062" cy="2287587"/>
          </a:xfrm>
          <a:noFill/>
          <a:ln/>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7763" name="Rectangle 1027"/>
          <p:cNvSpPr>
            <a:spLocks noGrp="1" noChangeArrowheads="1"/>
          </p:cNvSpPr>
          <p:nvPr>
            <p:ph type="body" sz="half" idx="2"/>
          </p:nvPr>
        </p:nvSpPr>
        <p:spPr>
          <a:xfrm>
            <a:off x="5562600" y="2057400"/>
            <a:ext cx="3581400" cy="4114800"/>
          </a:xfrm>
          <a:noFill/>
          <a:ln/>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7" tIns="44450" rIns="90487" bIns="44450">
            <a:normAutofit fontScale="85000" lnSpcReduction="10000"/>
          </a:bodyPr>
          <a:lstStyle/>
          <a:p>
            <a:r>
              <a:rPr lang="en-US" sz="2400" dirty="0"/>
              <a:t>Data capture devices</a:t>
            </a:r>
          </a:p>
          <a:p>
            <a:r>
              <a:rPr lang="en-US" sz="3200" dirty="0"/>
              <a:t>New tools that deliver clinical interventions</a:t>
            </a:r>
          </a:p>
          <a:p>
            <a:r>
              <a:rPr lang="en-US" sz="3200" dirty="0"/>
              <a:t>Substantive content specific to selected clinical trials</a:t>
            </a:r>
          </a:p>
          <a:p>
            <a:r>
              <a:rPr lang="en-US" sz="3200" dirty="0"/>
              <a:t>Treat informatics like statistics: expect it in </a:t>
            </a:r>
            <a:r>
              <a:rPr lang="en-US" sz="3200" u="sng" dirty="0"/>
              <a:t>every</a:t>
            </a:r>
            <a:r>
              <a:rPr lang="en-US" sz="3200" dirty="0"/>
              <a:t> project!</a:t>
            </a:r>
          </a:p>
        </p:txBody>
      </p:sp>
      <p:pic>
        <p:nvPicPr>
          <p:cNvPr id="117764" name="Picture 102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55713"/>
            <a:ext cx="3797300" cy="250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7765" name="Picture 102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 y="4495800"/>
            <a:ext cx="348138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7766" name="Rectangle 1030"/>
          <p:cNvSpPr>
            <a:spLocks noChangeArrowheads="1"/>
          </p:cNvSpPr>
          <p:nvPr/>
        </p:nvSpPr>
        <p:spPr bwMode="auto">
          <a:xfrm>
            <a:off x="1682750" y="2825750"/>
            <a:ext cx="3644900" cy="24257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025818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820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89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53400" cy="591312"/>
          </a:xfrm>
        </p:spPr>
        <p:txBody>
          <a:bodyPr>
            <a:normAutofit fontScale="90000"/>
          </a:bodyPr>
          <a:lstStyle/>
          <a:p>
            <a:r>
              <a:rPr lang="en-US" b="1" dirty="0" smtClean="0"/>
              <a:t>Editor’s Biography</a:t>
            </a:r>
            <a:endParaRPr lang="en-US" b="1" dirty="0"/>
          </a:p>
        </p:txBody>
      </p:sp>
      <p:sp>
        <p:nvSpPr>
          <p:cNvPr id="3" name="Content Placeholder 2"/>
          <p:cNvSpPr>
            <a:spLocks noGrp="1"/>
          </p:cNvSpPr>
          <p:nvPr>
            <p:ph idx="1"/>
          </p:nvPr>
        </p:nvSpPr>
        <p:spPr>
          <a:xfrm>
            <a:off x="533400" y="1447800"/>
            <a:ext cx="7680960" cy="4724400"/>
          </a:xfrm>
        </p:spPr>
        <p:txBody>
          <a:bodyPr>
            <a:normAutofit fontScale="77500" lnSpcReduction="20000"/>
          </a:bodyPr>
          <a:lstStyle/>
          <a:p>
            <a:pPr marL="342900" indent="-342900" algn="just">
              <a:buFont typeface="Arial" pitchFamily="34" charset="0"/>
              <a:buChar char="•"/>
            </a:pPr>
            <a:r>
              <a:rPr lang="en-US" dirty="0"/>
              <a:t>Don Hong earned his Ph.D. in Mathematics from Texas A&amp;M University </a:t>
            </a:r>
            <a:endParaRPr lang="en-US" dirty="0" smtClean="0"/>
          </a:p>
          <a:p>
            <a:pPr marL="342900" indent="-342900" algn="just">
              <a:buFont typeface="Arial" pitchFamily="34" charset="0"/>
              <a:buChar char="•"/>
            </a:pPr>
            <a:endParaRPr lang="en-US" dirty="0" smtClean="0"/>
          </a:p>
          <a:p>
            <a:pPr marL="342900" indent="-342900" algn="just">
              <a:buFont typeface="Arial" pitchFamily="34" charset="0"/>
              <a:buChar char="•"/>
            </a:pPr>
            <a:r>
              <a:rPr lang="en-US" dirty="0"/>
              <a:t>F</a:t>
            </a:r>
            <a:r>
              <a:rPr lang="en-US" dirty="0" smtClean="0"/>
              <a:t>inished </a:t>
            </a:r>
            <a:r>
              <a:rPr lang="en-US" dirty="0"/>
              <a:t>his postdoctoral training in computational mathematics at the University of Texas-Austin</a:t>
            </a:r>
            <a:r>
              <a:rPr lang="en-US" dirty="0" smtClean="0"/>
              <a:t>.</a:t>
            </a:r>
          </a:p>
          <a:p>
            <a:pPr marL="342900" indent="-342900" algn="just">
              <a:buFont typeface="Arial" pitchFamily="34" charset="0"/>
              <a:buChar char="•"/>
            </a:pPr>
            <a:endParaRPr lang="en-US" dirty="0" smtClean="0"/>
          </a:p>
          <a:p>
            <a:pPr marL="342900" indent="-342900" algn="just">
              <a:buFont typeface="Arial" pitchFamily="34" charset="0"/>
              <a:buChar char="•"/>
            </a:pPr>
            <a:r>
              <a:rPr lang="en-US" dirty="0" smtClean="0"/>
              <a:t>Currently</a:t>
            </a:r>
            <a:r>
              <a:rPr lang="en-US" dirty="0"/>
              <a:t>, he is full professor of the department of mathematical sciences and the Ph.D. program of computational sciences at Middle Tennessee State University. </a:t>
            </a:r>
            <a:endParaRPr lang="en-US" dirty="0" smtClean="0"/>
          </a:p>
          <a:p>
            <a:pPr marL="342900" indent="-342900" algn="just">
              <a:buFont typeface="Arial" pitchFamily="34" charset="0"/>
              <a:buChar char="•"/>
            </a:pPr>
            <a:endParaRPr lang="en-US" dirty="0" smtClean="0"/>
          </a:p>
          <a:p>
            <a:pPr marL="342900" indent="-342900" algn="just">
              <a:buFont typeface="Arial" pitchFamily="34" charset="0"/>
              <a:buChar char="•"/>
            </a:pPr>
            <a:r>
              <a:rPr lang="en-US" dirty="0" smtClean="0"/>
              <a:t>He </a:t>
            </a:r>
            <a:r>
              <a:rPr lang="en-US" dirty="0"/>
              <a:t>has held Visiting Professor positions at several schools including Vanderbilt University, Ningbo </a:t>
            </a:r>
            <a:r>
              <a:rPr lang="en-US" dirty="0" smtClean="0"/>
              <a:t>University-</a:t>
            </a:r>
            <a:r>
              <a:rPr lang="en-US" dirty="0"/>
              <a:t>China</a:t>
            </a:r>
            <a:r>
              <a:rPr lang="en-US" dirty="0" smtClean="0"/>
              <a:t>, North China University of Technology, and </a:t>
            </a:r>
            <a:r>
              <a:rPr lang="en-US" dirty="0"/>
              <a:t>City University of Hong Kong</a:t>
            </a:r>
            <a:r>
              <a:rPr lang="en-US" dirty="0" smtClean="0"/>
              <a:t>.</a:t>
            </a:r>
          </a:p>
          <a:p>
            <a:pPr marL="342900" indent="-342900" algn="just">
              <a:buFont typeface="Arial" pitchFamily="34" charset="0"/>
              <a:buChar char="•"/>
            </a:pPr>
            <a:r>
              <a:rPr lang="en-US" dirty="0" smtClean="0"/>
              <a:t>.</a:t>
            </a:r>
            <a:endParaRPr lang="en-US" dirty="0"/>
          </a:p>
        </p:txBody>
      </p:sp>
    </p:spTree>
    <p:extLst>
      <p:ext uri="{BB962C8B-B14F-4D97-AF65-F5344CB8AC3E}">
        <p14:creationId xmlns:p14="http://schemas.microsoft.com/office/powerpoint/2010/main" val="3990292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Awards and other Expertise</a:t>
            </a:r>
            <a:endParaRPr lang="en-US" dirty="0"/>
          </a:p>
        </p:txBody>
      </p:sp>
      <p:sp>
        <p:nvSpPr>
          <p:cNvPr id="2" name="Content Placeholder 1"/>
          <p:cNvSpPr>
            <a:spLocks noGrp="1"/>
          </p:cNvSpPr>
          <p:nvPr>
            <p:ph idx="1"/>
          </p:nvPr>
        </p:nvSpPr>
        <p:spPr/>
        <p:txBody>
          <a:bodyPr>
            <a:normAutofit/>
          </a:bodyPr>
          <a:lstStyle/>
          <a:p>
            <a:pPr marL="342900" indent="-342900">
              <a:buFont typeface="Arial" pitchFamily="34" charset="0"/>
              <a:buChar char="•"/>
            </a:pPr>
            <a:r>
              <a:rPr lang="en-US" dirty="0"/>
              <a:t> He is serving on the editorial boards or as a guest editor for seven journals. </a:t>
            </a:r>
            <a:endParaRPr lang="en-US" dirty="0" smtClean="0"/>
          </a:p>
          <a:p>
            <a:pPr marL="342900" indent="-342900">
              <a:buFont typeface="Arial" pitchFamily="34" charset="0"/>
              <a:buChar char="•"/>
            </a:pPr>
            <a:r>
              <a:rPr lang="en-US" dirty="0" smtClean="0"/>
              <a:t>Dr</a:t>
            </a:r>
            <a:r>
              <a:rPr lang="en-US" dirty="0"/>
              <a:t>. Hong has received nearly $1M external research grants as the principal </a:t>
            </a:r>
            <a:r>
              <a:rPr lang="en-US" dirty="0" smtClean="0"/>
              <a:t>investigator.</a:t>
            </a:r>
          </a:p>
        </p:txBody>
      </p:sp>
    </p:spTree>
    <p:extLst>
      <p:ext uri="{BB962C8B-B14F-4D97-AF65-F5344CB8AC3E}">
        <p14:creationId xmlns:p14="http://schemas.microsoft.com/office/powerpoint/2010/main" val="3596800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Interests </a:t>
            </a:r>
            <a:br>
              <a:rPr lang="en-US" dirty="0" smtClean="0"/>
            </a:br>
            <a:endParaRPr lang="en-US" dirty="0"/>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dirty="0"/>
              <a:t>Approximation Theory and </a:t>
            </a:r>
            <a:r>
              <a:rPr lang="en-US" dirty="0" smtClean="0"/>
              <a:t>Computational Mathematics including Splines </a:t>
            </a:r>
            <a:r>
              <a:rPr lang="en-US" dirty="0"/>
              <a:t>and Wavelets with </a:t>
            </a:r>
            <a:r>
              <a:rPr lang="en-US" dirty="0" smtClean="0"/>
              <a:t>Applications </a:t>
            </a:r>
          </a:p>
          <a:p>
            <a:pPr marL="342900" indent="-342900">
              <a:buFont typeface="Arial" pitchFamily="34" charset="0"/>
              <a:buChar char="•"/>
            </a:pPr>
            <a:r>
              <a:rPr lang="en-US" dirty="0"/>
              <a:t>Biomedical Data Analysis and </a:t>
            </a:r>
            <a:r>
              <a:rPr lang="en-US" dirty="0" smtClean="0"/>
              <a:t>Bioinformatics including Proteomic </a:t>
            </a:r>
            <a:r>
              <a:rPr lang="en-US" dirty="0"/>
              <a:t>Data </a:t>
            </a:r>
            <a:r>
              <a:rPr lang="en-US" dirty="0" smtClean="0"/>
              <a:t>Mining and Medical Imaging and Image Processing </a:t>
            </a:r>
          </a:p>
          <a:p>
            <a:pPr marL="342900" indent="-342900">
              <a:buFont typeface="Arial" pitchFamily="34" charset="0"/>
              <a:buChar char="•"/>
            </a:pPr>
            <a:r>
              <a:rPr lang="en-US" dirty="0" smtClean="0"/>
              <a:t>Statistical </a:t>
            </a:r>
            <a:r>
              <a:rPr lang="en-US" dirty="0"/>
              <a:t>Methods </a:t>
            </a:r>
            <a:r>
              <a:rPr lang="en-US" dirty="0" smtClean="0"/>
              <a:t>and Actuarial </a:t>
            </a:r>
            <a:r>
              <a:rPr lang="en-US" dirty="0"/>
              <a:t>Science </a:t>
            </a:r>
          </a:p>
        </p:txBody>
      </p:sp>
    </p:spTree>
    <p:extLst>
      <p:ext uri="{BB962C8B-B14F-4D97-AF65-F5344CB8AC3E}">
        <p14:creationId xmlns:p14="http://schemas.microsoft.com/office/powerpoint/2010/main" val="2919663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531</TotalTime>
  <Words>706</Words>
  <Application>Microsoft Office PowerPoint</Application>
  <PresentationFormat>On-screen Show (4:3)</PresentationFormat>
  <Paragraphs>69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PowerPoint Presentation</vt:lpstr>
      <vt:lpstr>  Don Hong </vt:lpstr>
      <vt:lpstr>   Health &amp; Medical Informatics</vt:lpstr>
      <vt:lpstr>Journal of Health and Medical Informatics</vt:lpstr>
      <vt:lpstr>Informatics Applications</vt:lpstr>
      <vt:lpstr>PowerPoint Presentation</vt:lpstr>
      <vt:lpstr>Editor’s Biography</vt:lpstr>
      <vt:lpstr>Awards and other Expertise</vt:lpstr>
      <vt:lpstr>Research Interests  </vt:lpstr>
      <vt:lpstr> </vt:lpstr>
      <vt:lpstr>Approximation Theory </vt:lpstr>
      <vt:lpstr>Recent  Publications</vt:lpstr>
      <vt:lpstr>SIGNATURE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Kazuo Maeda</dc:title>
  <dc:creator>Apurva Vunnava</dc:creator>
  <cp:lastModifiedBy>Apurva Vunnava</cp:lastModifiedBy>
  <cp:revision>97</cp:revision>
  <dcterms:created xsi:type="dcterms:W3CDTF">2014-10-10T12:11:37Z</dcterms:created>
  <dcterms:modified xsi:type="dcterms:W3CDTF">2015-11-24T05:54:34Z</dcterms:modified>
</cp:coreProperties>
</file>