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hemontdut@gmail.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omicsonline.org/" TargetMode="External"/><Relationship Id="rId7"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hyperlink" Target="mailto:contact.omics@omicsonline.org" TargetMode="External"/><Relationship Id="rId5" Type="http://schemas.openxmlformats.org/officeDocument/2006/relationships/hyperlink" Target="http://www.omicsonline.org/international-scientific-conferences/" TargetMode="External"/><Relationship Id="rId4" Type="http://schemas.openxmlformats.org/officeDocument/2006/relationships/hyperlink" Target="http://www.omicsonline.org/open-access.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dirty="0" smtClean="0"/>
              <a:t>Dr. </a:t>
            </a:r>
            <a:r>
              <a:rPr lang="en-US" sz="3600" dirty="0" err="1" smtClean="0"/>
              <a:t>Hemonta</a:t>
            </a:r>
            <a:r>
              <a:rPr lang="en-US" sz="3600" dirty="0" smtClean="0"/>
              <a:t> Kr </a:t>
            </a:r>
            <a:r>
              <a:rPr lang="en-US" sz="3600" dirty="0" err="1" smtClean="0"/>
              <a:t>Dutta,</a:t>
            </a:r>
            <a:r>
              <a:rPr lang="en-US" sz="2800" dirty="0" err="1" smtClean="0"/>
              <a:t>MS,M.Ch</a:t>
            </a:r>
            <a:r>
              <a:rPr lang="en-US" sz="3600" dirty="0" smtClean="0"/>
              <a:t>.</a:t>
            </a:r>
            <a:endParaRPr lang="en-US" sz="3600" dirty="0"/>
          </a:p>
        </p:txBody>
      </p:sp>
      <p:sp>
        <p:nvSpPr>
          <p:cNvPr id="3" name="Subtitle 2"/>
          <p:cNvSpPr>
            <a:spLocks noGrp="1"/>
          </p:cNvSpPr>
          <p:nvPr>
            <p:ph type="subTitle" idx="1"/>
          </p:nvPr>
        </p:nvSpPr>
        <p:spPr/>
        <p:txBody>
          <a:bodyPr>
            <a:normAutofit fontScale="92500" lnSpcReduction="20000"/>
          </a:bodyPr>
          <a:lstStyle/>
          <a:p>
            <a:r>
              <a:rPr lang="en-US" sz="2800" dirty="0" smtClean="0"/>
              <a:t>Associate Professor &amp; Head</a:t>
            </a:r>
          </a:p>
          <a:p>
            <a:r>
              <a:rPr lang="en-US" sz="2800" dirty="0" smtClean="0"/>
              <a:t>Dept. of Pediatric Surgery</a:t>
            </a:r>
          </a:p>
          <a:p>
            <a:r>
              <a:rPr lang="en-US" sz="2800" dirty="0" smtClean="0"/>
              <a:t>Assam Medical College &amp; Hospital</a:t>
            </a:r>
          </a:p>
          <a:p>
            <a:r>
              <a:rPr lang="en-US" sz="2800" dirty="0" err="1" smtClean="0"/>
              <a:t>Dibrugarh</a:t>
            </a:r>
            <a:r>
              <a:rPr lang="en-US" sz="2800" dirty="0" smtClean="0"/>
              <a:t>, Assam, India</a:t>
            </a: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19600" y="533400"/>
            <a:ext cx="4267200" cy="5592763"/>
          </a:xfrm>
        </p:spPr>
        <p:txBody>
          <a:bodyPr>
            <a:normAutofit/>
          </a:bodyPr>
          <a:lstStyle/>
          <a:p>
            <a:pPr>
              <a:buNone/>
            </a:pPr>
            <a:r>
              <a:rPr lang="en-US" sz="2400" dirty="0" smtClean="0"/>
              <a:t>Address:</a:t>
            </a:r>
          </a:p>
          <a:p>
            <a:pPr>
              <a:lnSpc>
                <a:spcPct val="150000"/>
              </a:lnSpc>
              <a:buNone/>
            </a:pPr>
            <a:r>
              <a:rPr lang="en-US" sz="2000" dirty="0" smtClean="0"/>
              <a:t>Department of Pediatric Surgery</a:t>
            </a:r>
          </a:p>
          <a:p>
            <a:pPr>
              <a:lnSpc>
                <a:spcPct val="150000"/>
              </a:lnSpc>
              <a:buNone/>
            </a:pPr>
            <a:r>
              <a:rPr lang="en-US" sz="2000" dirty="0" smtClean="0"/>
              <a:t>Assam Medical College &amp; Hospital</a:t>
            </a:r>
          </a:p>
          <a:p>
            <a:pPr>
              <a:lnSpc>
                <a:spcPct val="150000"/>
              </a:lnSpc>
              <a:buNone/>
            </a:pPr>
            <a:r>
              <a:rPr lang="en-US" sz="2000" dirty="0" err="1" smtClean="0"/>
              <a:t>Dibrugarh</a:t>
            </a:r>
            <a:r>
              <a:rPr lang="en-US" sz="2000" dirty="0" smtClean="0"/>
              <a:t>, Assam, India</a:t>
            </a:r>
          </a:p>
          <a:p>
            <a:pPr>
              <a:lnSpc>
                <a:spcPct val="150000"/>
              </a:lnSpc>
              <a:buNone/>
            </a:pPr>
            <a:r>
              <a:rPr lang="en-US" sz="2000" dirty="0" smtClean="0"/>
              <a:t>PIN-786002</a:t>
            </a:r>
          </a:p>
          <a:p>
            <a:pPr>
              <a:lnSpc>
                <a:spcPct val="150000"/>
              </a:lnSpc>
              <a:buNone/>
            </a:pPr>
            <a:r>
              <a:rPr lang="en-US" sz="2000" dirty="0" smtClean="0"/>
              <a:t>E mail: </a:t>
            </a:r>
            <a:r>
              <a:rPr lang="en-US" sz="2000" dirty="0" smtClean="0">
                <a:hlinkClick r:id="rId2"/>
              </a:rPr>
              <a:t>hemontdut@gmail.com</a:t>
            </a:r>
            <a:endParaRPr lang="en-US" sz="2000" dirty="0" smtClean="0"/>
          </a:p>
          <a:p>
            <a:pPr>
              <a:lnSpc>
                <a:spcPct val="150000"/>
              </a:lnSpc>
              <a:buNone/>
            </a:pPr>
            <a:r>
              <a:rPr lang="en-US" sz="2000" dirty="0" smtClean="0"/>
              <a:t>Ph: +91-373-2301524(R)</a:t>
            </a:r>
          </a:p>
          <a:p>
            <a:pPr>
              <a:lnSpc>
                <a:spcPct val="150000"/>
              </a:lnSpc>
              <a:buNone/>
            </a:pPr>
            <a:r>
              <a:rPr lang="en-US" sz="2000" dirty="0" smtClean="0"/>
              <a:t>       + 91-373-2300132 (O)</a:t>
            </a:r>
          </a:p>
          <a:p>
            <a:pPr>
              <a:lnSpc>
                <a:spcPct val="150000"/>
              </a:lnSpc>
              <a:buNone/>
            </a:pPr>
            <a:r>
              <a:rPr lang="en-US" sz="2000" dirty="0" smtClean="0"/>
              <a:t>Mobile: +91-9435031257</a:t>
            </a:r>
          </a:p>
          <a:p>
            <a:pPr>
              <a:lnSpc>
                <a:spcPct val="150000"/>
              </a:lnSpc>
              <a:buNone/>
            </a:pPr>
            <a:r>
              <a:rPr lang="en-US" sz="2000" dirty="0" smtClean="0"/>
              <a:t>Fax: +91-373-2300080</a:t>
            </a:r>
            <a:endParaRPr lang="en-US" sz="2000" dirty="0"/>
          </a:p>
        </p:txBody>
      </p:sp>
      <p:pic>
        <p:nvPicPr>
          <p:cNvPr id="2050" name="Picture 2" descr="D:\backup\My Documents\My Pictures\Bangkok,AAPS-08\DSC01221.JPG"/>
          <p:cNvPicPr>
            <a:picLocks noChangeAspect="1" noChangeArrowheads="1"/>
          </p:cNvPicPr>
          <p:nvPr/>
        </p:nvPicPr>
        <p:blipFill>
          <a:blip r:embed="rId3" cstate="print"/>
          <a:srcRect t="16667"/>
          <a:stretch>
            <a:fillRect/>
          </a:stretch>
        </p:blipFill>
        <p:spPr bwMode="auto">
          <a:xfrm>
            <a:off x="304800" y="990600"/>
            <a:ext cx="3599928" cy="4953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Education</a:t>
            </a:r>
            <a:endParaRPr lang="en-US" sz="2800" dirty="0"/>
          </a:p>
        </p:txBody>
      </p:sp>
      <p:sp>
        <p:nvSpPr>
          <p:cNvPr id="3" name="Content Placeholder 2"/>
          <p:cNvSpPr>
            <a:spLocks noGrp="1"/>
          </p:cNvSpPr>
          <p:nvPr>
            <p:ph idx="1"/>
          </p:nvPr>
        </p:nvSpPr>
        <p:spPr/>
        <p:txBody>
          <a:bodyPr/>
          <a:lstStyle/>
          <a:p>
            <a:r>
              <a:rPr lang="en-US" sz="2400" dirty="0" smtClean="0"/>
              <a:t>MBBS and MS in General Surgery from Assam Medical College &amp; Hospital, </a:t>
            </a:r>
            <a:r>
              <a:rPr lang="en-US" sz="2400" dirty="0" err="1" smtClean="0"/>
              <a:t>Dibrugarh</a:t>
            </a:r>
            <a:r>
              <a:rPr lang="en-US" sz="2400" dirty="0" smtClean="0"/>
              <a:t>.</a:t>
            </a:r>
          </a:p>
          <a:p>
            <a:pPr>
              <a:buNone/>
            </a:pPr>
            <a:endParaRPr lang="en-US" sz="2400" dirty="0" smtClean="0"/>
          </a:p>
          <a:p>
            <a:r>
              <a:rPr lang="en-US" sz="2400" dirty="0" err="1" smtClean="0"/>
              <a:t>M.Ch</a:t>
            </a:r>
            <a:r>
              <a:rPr lang="en-US" sz="2400" dirty="0" smtClean="0"/>
              <a:t>. in Pediatric Surgery from All India Institute of Medical Sciences , New Delhi in 1998.</a:t>
            </a:r>
          </a:p>
          <a:p>
            <a:pPr>
              <a:buNone/>
            </a:pP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Service</a:t>
            </a:r>
            <a:endParaRPr lang="en-US" sz="3200" dirty="0"/>
          </a:p>
        </p:txBody>
      </p:sp>
      <p:sp>
        <p:nvSpPr>
          <p:cNvPr id="3" name="Content Placeholder 2"/>
          <p:cNvSpPr>
            <a:spLocks noGrp="1"/>
          </p:cNvSpPr>
          <p:nvPr>
            <p:ph idx="1"/>
          </p:nvPr>
        </p:nvSpPr>
        <p:spPr/>
        <p:txBody>
          <a:bodyPr/>
          <a:lstStyle/>
          <a:p>
            <a:pPr lvl="0"/>
            <a:r>
              <a:rPr lang="en-US" sz="2800" dirty="0" err="1" smtClean="0"/>
              <a:t>Assisstant</a:t>
            </a:r>
            <a:r>
              <a:rPr lang="en-US" sz="2800" dirty="0" smtClean="0"/>
              <a:t> Professor of Pediatric Surgery  </a:t>
            </a:r>
          </a:p>
          <a:p>
            <a:pPr lvl="0">
              <a:buNone/>
            </a:pPr>
            <a:r>
              <a:rPr lang="en-US" sz="2800" dirty="0" smtClean="0"/>
              <a:t>           ( since 3.12.99 to 27.7.2011)</a:t>
            </a:r>
          </a:p>
          <a:p>
            <a:pPr lvl="0">
              <a:buNone/>
            </a:pPr>
            <a:endParaRPr lang="en-US" sz="2800" dirty="0" smtClean="0"/>
          </a:p>
          <a:p>
            <a:pPr lvl="0"/>
            <a:r>
              <a:rPr lang="en-US" sz="2800" dirty="0" smtClean="0"/>
              <a:t>Associate Prof., Pediatric Surgery, AMCH since 28.07.2011.</a:t>
            </a:r>
          </a:p>
          <a:p>
            <a:pPr>
              <a:buNone/>
            </a:pPr>
            <a:r>
              <a:rPr lang="en-US" sz="2800" dirty="0" smtClean="0"/>
              <a:t>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2800" dirty="0" smtClean="0"/>
              <a:t>Publication</a:t>
            </a:r>
            <a:endParaRPr lang="en-US" sz="2800" dirty="0"/>
          </a:p>
        </p:txBody>
      </p:sp>
      <p:sp>
        <p:nvSpPr>
          <p:cNvPr id="3" name="Content Placeholder 2"/>
          <p:cNvSpPr>
            <a:spLocks noGrp="1"/>
          </p:cNvSpPr>
          <p:nvPr>
            <p:ph idx="1"/>
          </p:nvPr>
        </p:nvSpPr>
        <p:spPr>
          <a:xfrm>
            <a:off x="457200" y="1219200"/>
            <a:ext cx="8229600" cy="5257800"/>
          </a:xfrm>
        </p:spPr>
        <p:txBody>
          <a:bodyPr>
            <a:normAutofit fontScale="47500" lnSpcReduction="20000"/>
          </a:bodyPr>
          <a:lstStyle/>
          <a:p>
            <a:pPr marL="514350" indent="-514350">
              <a:buNone/>
            </a:pPr>
            <a:r>
              <a:rPr lang="en-US" u="sng" dirty="0" smtClean="0"/>
              <a:t>Publication:</a:t>
            </a:r>
          </a:p>
          <a:p>
            <a:pPr marL="514350" indent="-514350"/>
            <a:r>
              <a:rPr lang="en-US" dirty="0" smtClean="0"/>
              <a:t>56 publications in peer reviewed journals including 22 in  International Journals.                                              </a:t>
            </a:r>
          </a:p>
          <a:p>
            <a:pPr marL="514350" indent="-514350">
              <a:buNone/>
            </a:pPr>
            <a:r>
              <a:rPr lang="en-US" dirty="0" smtClean="0"/>
              <a:t>                                              ( Including 4 technical innovations)</a:t>
            </a:r>
          </a:p>
          <a:p>
            <a:pPr marL="514350" indent="-514350">
              <a:buNone/>
            </a:pPr>
            <a:r>
              <a:rPr lang="en-US" dirty="0" smtClean="0"/>
              <a:t> </a:t>
            </a:r>
          </a:p>
          <a:p>
            <a:pPr marL="514350" indent="-514350"/>
            <a:r>
              <a:rPr lang="en-US" dirty="0" smtClean="0"/>
              <a:t> Authored 5 chapters in books.  </a:t>
            </a:r>
          </a:p>
          <a:p>
            <a:pPr marL="514350" indent="-514350">
              <a:buNone/>
            </a:pPr>
            <a:endParaRPr lang="en-US" dirty="0" smtClean="0"/>
          </a:p>
          <a:p>
            <a:pPr marL="514350" indent="-514350">
              <a:buNone/>
            </a:pPr>
            <a:r>
              <a:rPr lang="en-US" u="sng" dirty="0" smtClean="0"/>
              <a:t>Scientific Presentations</a:t>
            </a:r>
            <a:r>
              <a:rPr lang="en-US" dirty="0" smtClean="0"/>
              <a:t>:</a:t>
            </a:r>
          </a:p>
          <a:p>
            <a:pPr marL="514350" indent="-514350">
              <a:buNone/>
            </a:pPr>
            <a:r>
              <a:rPr lang="en-US" dirty="0" smtClean="0"/>
              <a:t> </a:t>
            </a:r>
          </a:p>
          <a:p>
            <a:pPr marL="514350" indent="-514350"/>
            <a:r>
              <a:rPr lang="en-US" dirty="0" smtClean="0"/>
              <a:t>    Presented  40 scientific papers including 10 in International and 31 in National and Zonal conferences.</a:t>
            </a:r>
          </a:p>
          <a:p>
            <a:pPr marL="514350" indent="-514350">
              <a:buNone/>
            </a:pPr>
            <a:r>
              <a:rPr lang="en-US" dirty="0" smtClean="0"/>
              <a:t>    </a:t>
            </a:r>
          </a:p>
          <a:p>
            <a:pPr marL="514350" indent="-514350">
              <a:buNone/>
            </a:pPr>
            <a:r>
              <a:rPr lang="en-US" u="sng" dirty="0" smtClean="0"/>
              <a:t>CME Lectures:</a:t>
            </a:r>
            <a:endParaRPr lang="en-US" dirty="0" smtClean="0"/>
          </a:p>
          <a:p>
            <a:pPr marL="514350" indent="-514350">
              <a:buNone/>
            </a:pPr>
            <a:r>
              <a:rPr lang="en-US" dirty="0" smtClean="0"/>
              <a:t> </a:t>
            </a:r>
          </a:p>
          <a:p>
            <a:pPr marL="514350" indent="-514350"/>
            <a:r>
              <a:rPr lang="en-US" dirty="0" smtClean="0"/>
              <a:t>     Delivered 33 CME &amp; Guest  Lectures in National, Zonal and State level Conferences and Seminars of APSI, ASA,  NE chapter of Indian Association of Pediatric Surgeons &amp;  PEDICON.</a:t>
            </a:r>
          </a:p>
          <a:p>
            <a:pPr marL="514350" indent="-514350">
              <a:buNone/>
            </a:pPr>
            <a:r>
              <a:rPr lang="en-US" dirty="0" smtClean="0"/>
              <a:t> </a:t>
            </a:r>
          </a:p>
          <a:p>
            <a:pPr marL="514350" indent="-514350">
              <a:buNone/>
            </a:pPr>
            <a:r>
              <a:rPr lang="en-US" dirty="0" smtClean="0"/>
              <a:t> </a:t>
            </a:r>
          </a:p>
          <a:p>
            <a:pPr marL="514350" indent="-514350"/>
            <a:r>
              <a:rPr lang="en-US" dirty="0" smtClean="0"/>
              <a:t>Editor of Journal of Association of Surgeons of Assam (ISSN- 2347-811X), a quarterly journal which is in the  21st  years of publication since January, 2013.</a:t>
            </a:r>
          </a:p>
          <a:p>
            <a:pPr marL="514350" indent="-514350"/>
            <a:r>
              <a:rPr lang="en-US" dirty="0" smtClean="0"/>
              <a:t>Associate Editor, </a:t>
            </a:r>
            <a:r>
              <a:rPr lang="en-US" dirty="0" err="1" smtClean="0"/>
              <a:t>Journ</a:t>
            </a:r>
            <a:r>
              <a:rPr lang="en-US" dirty="0" smtClean="0"/>
              <a:t> of Progress in </a:t>
            </a:r>
            <a:r>
              <a:rPr lang="en-US" dirty="0" err="1" smtClean="0"/>
              <a:t>Paediatric</a:t>
            </a:r>
            <a:r>
              <a:rPr lang="en-US" dirty="0" smtClean="0"/>
              <a:t> Urology.</a:t>
            </a:r>
          </a:p>
          <a:p>
            <a:pPr marL="514350" indent="-514350"/>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Research Interest</a:t>
            </a:r>
            <a:endParaRPr lang="en-US" sz="2800" dirty="0"/>
          </a:p>
        </p:txBody>
      </p:sp>
      <p:sp>
        <p:nvSpPr>
          <p:cNvPr id="3" name="Content Placeholder 2"/>
          <p:cNvSpPr>
            <a:spLocks noGrp="1"/>
          </p:cNvSpPr>
          <p:nvPr>
            <p:ph idx="1"/>
          </p:nvPr>
        </p:nvSpPr>
        <p:spPr/>
        <p:txBody>
          <a:bodyPr>
            <a:normAutofit/>
          </a:bodyPr>
          <a:lstStyle/>
          <a:p>
            <a:r>
              <a:rPr lang="en-US" sz="2400" dirty="0" smtClean="0"/>
              <a:t>Congenital malformations</a:t>
            </a:r>
          </a:p>
          <a:p>
            <a:r>
              <a:rPr lang="en-US" sz="2400" dirty="0" smtClean="0"/>
              <a:t>Pediatric surgical oncology</a:t>
            </a:r>
          </a:p>
          <a:p>
            <a:r>
              <a:rPr lang="en-US" sz="2400" dirty="0" smtClean="0"/>
              <a:t>Pediatric neurosurgical reconstruction</a:t>
            </a:r>
          </a:p>
          <a:p>
            <a:r>
              <a:rPr lang="en-US" sz="2400" dirty="0" err="1" smtClean="0"/>
              <a:t>Extrahepatic</a:t>
            </a:r>
            <a:r>
              <a:rPr lang="en-US" sz="2400" dirty="0" smtClean="0"/>
              <a:t> portal vein obstruction in children</a:t>
            </a: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1217613" y="285750"/>
            <a:ext cx="6556375" cy="1163638"/>
          </a:xfrm>
          <a:prstGeom prst="rect">
            <a:avLst/>
          </a:prstGeom>
        </p:spPr>
        <p:txBody>
          <a:bodyPr>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fontAlgn="base">
              <a:spcAft>
                <a:spcPct val="0"/>
              </a:spcAft>
              <a:buFont typeface="Arial" panose="020B0604020202020204" pitchFamily="34" charset="0"/>
              <a:buNone/>
              <a:defRPr/>
            </a:pPr>
            <a:r>
              <a:rPr lang="en-US" sz="5400" dirty="0" smtClean="0">
                <a:solidFill>
                  <a:srgbClr val="F79646"/>
                </a:solidFill>
                <a:latin typeface="Stencil" panose="040409050D0802020404" pitchFamily="82" charset="0"/>
              </a:rPr>
              <a:t>OMICS </a:t>
            </a:r>
            <a:r>
              <a:rPr lang="en-US" sz="5400" dirty="0" smtClean="0">
                <a:solidFill>
                  <a:srgbClr val="F79646"/>
                </a:solidFill>
                <a:latin typeface="Stencil" panose="040409050D0802020404" pitchFamily="82" charset="0"/>
              </a:rPr>
              <a:t>International</a:t>
            </a:r>
          </a:p>
          <a:p>
            <a:pPr marL="0" indent="0" algn="ctr" fontAlgn="base">
              <a:spcAft>
                <a:spcPct val="0"/>
              </a:spcAft>
              <a:buFont typeface="Arial" panose="020B0604020202020204" pitchFamily="34" charset="0"/>
              <a:buNone/>
              <a:defRPr/>
            </a:pPr>
            <a:r>
              <a:rPr lang="en-US" sz="5400" dirty="0" smtClean="0">
                <a:solidFill>
                  <a:srgbClr val="F79646"/>
                </a:solidFill>
              </a:rPr>
              <a:t>www.omicsonline.org</a:t>
            </a:r>
            <a:endParaRPr lang="en-US" sz="5400" dirty="0">
              <a:solidFill>
                <a:srgbClr val="F79646"/>
              </a:solidFill>
            </a:endParaRPr>
          </a:p>
        </p:txBody>
      </p:sp>
      <p:sp>
        <p:nvSpPr>
          <p:cNvPr id="2052"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altLang="en-US" sz="2000" smtClean="0">
                <a:solidFill>
                  <a:srgbClr val="7030A0"/>
                </a:solidFill>
                <a:latin typeface="Arial" charset="0"/>
                <a:cs typeface="Arial" charset="0"/>
              </a:rPr>
              <a:t>Contact us at: contact.omics@omicsonline.org</a:t>
            </a:r>
          </a:p>
        </p:txBody>
      </p:sp>
      <p:sp>
        <p:nvSpPr>
          <p:cNvPr id="2" name="Folded Corner 1"/>
          <p:cNvSpPr/>
          <p:nvPr/>
        </p:nvSpPr>
        <p:spPr>
          <a:xfrm>
            <a:off x="0" y="2841625"/>
            <a:ext cx="9144000" cy="3983038"/>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fontAlgn="base">
              <a:spcBef>
                <a:spcPct val="0"/>
              </a:spcBef>
              <a:spcAft>
                <a:spcPct val="0"/>
              </a:spcAft>
              <a:defRPr/>
            </a:pPr>
            <a:endParaRPr lang="en-US" b="1" dirty="0" smtClean="0">
              <a:hlinkClick r:id="rId3" tooltip="OMICS International"/>
            </a:endParaRPr>
          </a:p>
          <a:p>
            <a:pPr fontAlgn="base">
              <a:spcBef>
                <a:spcPct val="0"/>
              </a:spcBef>
              <a:spcAft>
                <a:spcPct val="0"/>
              </a:spcAft>
              <a:defRPr/>
            </a:pPr>
            <a:endParaRPr lang="en-US" b="1" dirty="0">
              <a:hlinkClick r:id="rId3" tooltip="OMICS International"/>
            </a:endParaRPr>
          </a:p>
          <a:p>
            <a:pPr fontAlgn="base">
              <a:spcBef>
                <a:spcPct val="0"/>
              </a:spcBef>
              <a:spcAft>
                <a:spcPct val="0"/>
              </a:spcAft>
              <a:defRPr/>
            </a:pPr>
            <a:endParaRPr lang="en-US" b="1" dirty="0" smtClean="0">
              <a:hlinkClick r:id="rId3" tooltip="OMICS International"/>
            </a:endParaRPr>
          </a:p>
          <a:p>
            <a:pPr fontAlgn="base">
              <a:spcBef>
                <a:spcPct val="0"/>
              </a:spcBef>
              <a:spcAft>
                <a:spcPct val="0"/>
              </a:spcAft>
              <a:defRPr/>
            </a:pPr>
            <a:r>
              <a:rPr lang="en-US" b="1" dirty="0" smtClean="0">
                <a:hlinkClick r:id="rId3" tooltip="OMICS International"/>
              </a:rPr>
              <a:t>OMICS </a:t>
            </a:r>
            <a:r>
              <a:rPr lang="en-US" b="1" dirty="0">
                <a:hlinkClick r:id="rId3" tooltip="OMICS International"/>
              </a:rPr>
              <a:t>International</a:t>
            </a:r>
            <a:r>
              <a:rPr lang="en-US" dirty="0"/>
              <a:t> (and its subsidiaries), is an </a:t>
            </a:r>
            <a:r>
              <a:rPr lang="en-US" dirty="0">
                <a:hlinkClick r:id="rId4" tooltip="Open Access"/>
              </a:rPr>
              <a:t>Open Access</a:t>
            </a:r>
            <a:r>
              <a:rPr lang="en-US" dirty="0"/>
              <a:t> publisher and international </a:t>
            </a:r>
            <a:r>
              <a:rPr lang="en-US" dirty="0">
                <a:hlinkClick r:id="rId5" tooltip="conference"/>
              </a:rPr>
              <a:t>conference</a:t>
            </a:r>
            <a:r>
              <a:rPr lang="en-US" dirty="0"/>
              <a:t> Organizer, which owns and operates </a:t>
            </a:r>
            <a:r>
              <a:rPr lang="en-US" dirty="0" smtClean="0"/>
              <a:t>peer-reviewed </a:t>
            </a:r>
            <a:r>
              <a:rPr lang="en-US" dirty="0"/>
              <a:t>Clinical, Medical, Life Sciences, and Engineering &amp; Technology journals and hosts </a:t>
            </a:r>
            <a:r>
              <a:rPr lang="en-US" dirty="0" smtClean="0"/>
              <a:t> scholarly </a:t>
            </a:r>
            <a:r>
              <a:rPr lang="en-US" dirty="0"/>
              <a:t>conferences per year in the fields of clinical, medical, pharmaceutical, life sciences, business, engineering, and technology. Our journals have more than 3 million readers and our conferences bring together internationally renowned speakers and scientists to create exciting and memorable events, filled with lively interactive sessions and world-class exhibitions and poster presentations. Join us!</a:t>
            </a:r>
            <a:br>
              <a:rPr lang="en-US" dirty="0"/>
            </a:br>
            <a:r>
              <a:rPr lang="en-US" dirty="0"/>
              <a:t/>
            </a:r>
            <a:br>
              <a:rPr lang="en-US" dirty="0"/>
            </a:br>
            <a:r>
              <a:rPr lang="en-US" dirty="0">
                <a:hlinkClick r:id="rId3" tooltip="OMICS International"/>
              </a:rPr>
              <a:t>OMICS International</a:t>
            </a:r>
            <a:r>
              <a:rPr lang="en-US" dirty="0"/>
              <a:t> is always open to constructive feedback. We pride ourselves on our commitment to serving the Open Access community and are always hard at work to become better at what we do. We invite your concerns, questions, even complaints. Contact us at </a:t>
            </a:r>
            <a:r>
              <a:rPr lang="en-US" dirty="0">
                <a:hlinkClick r:id="rId6" tooltip="Click here"/>
              </a:rPr>
              <a:t>contact.omics@omicsonline.org</a:t>
            </a:r>
            <a:r>
              <a:rPr lang="en-US" dirty="0"/>
              <a:t>. We will get back to you in 24-48 hours. You may also call 1-800-216-6499 (USA Toll Free) or at +1-650-268-9744 and we will return your call in the same timeframe.</a:t>
            </a:r>
            <a:endParaRPr lang="en-US" dirty="0">
              <a:solidFill>
                <a:srgbClr val="0070C0"/>
              </a:solidFill>
            </a:endParaRPr>
          </a:p>
        </p:txBody>
      </p:sp>
      <p:pic>
        <p:nvPicPr>
          <p:cNvPr id="1028" name="Picture 4" descr="OMICS Internatinal"/>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2400" y="1889125"/>
            <a:ext cx="2857500"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82971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268</Words>
  <Application>Microsoft Office PowerPoint</Application>
  <PresentationFormat>On-screen Show (4:3)</PresentationFormat>
  <Paragraphs>55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Dr. Hemonta Kr Dutta,MS,M.Ch.</vt:lpstr>
      <vt:lpstr>PowerPoint Presentation</vt:lpstr>
      <vt:lpstr>Education</vt:lpstr>
      <vt:lpstr>Service</vt:lpstr>
      <vt:lpstr>Publication</vt:lpstr>
      <vt:lpstr>Research Interest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 Hemonta Kr Dutta,MS,M.Ch.</dc:title>
  <dc:creator>Dr.H k Dutta</dc:creator>
  <cp:lastModifiedBy>Rakesh reddy S</cp:lastModifiedBy>
  <cp:revision>6</cp:revision>
  <dcterms:created xsi:type="dcterms:W3CDTF">2006-08-16T00:00:00Z</dcterms:created>
  <dcterms:modified xsi:type="dcterms:W3CDTF">2015-10-12T15:20:53Z</dcterms:modified>
</cp:coreProperties>
</file>