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41373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880982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Z:\MERE\Administrative\3rd Year Research\Mentors\Research Mentor Booklet\Research Mentor Booklet AY2012-2013 Compilations\Mentors' Individual Folders\Gubler, Duane J\Duane Gubler.jpg"/>
          <p:cNvPicPr>
            <a:picLocks noGrp="1"/>
          </p:cNvPicPr>
          <p:nvPr>
            <p:ph idx="1"/>
          </p:nvPr>
        </p:nvPicPr>
        <p:blipFill>
          <a:blip r:embed="rId2"/>
          <a:srcRect/>
          <a:stretch>
            <a:fillRect/>
          </a:stretch>
        </p:blipFill>
        <p:spPr bwMode="auto">
          <a:xfrm>
            <a:off x="5379702" y="1143000"/>
            <a:ext cx="3413795" cy="4525963"/>
          </a:xfrm>
          <a:prstGeom prst="round2DiagRect">
            <a:avLst/>
          </a:prstGeom>
          <a:noFill/>
          <a:ln w="9525">
            <a:noFill/>
            <a:miter lim="800000"/>
            <a:headEnd/>
            <a:tailEnd/>
          </a:ln>
        </p:spPr>
      </p:pic>
      <p:sp>
        <p:nvSpPr>
          <p:cNvPr id="5" name="Rectangle 4"/>
          <p:cNvSpPr/>
          <p:nvPr/>
        </p:nvSpPr>
        <p:spPr>
          <a:xfrm>
            <a:off x="471055" y="1219200"/>
            <a:ext cx="4572000" cy="954107"/>
          </a:xfrm>
          <a:prstGeom prst="rect">
            <a:avLst/>
          </a:prstGeom>
        </p:spPr>
        <p:txBody>
          <a:bodyPr>
            <a:spAutoFit/>
          </a:bodyPr>
          <a:lstStyle/>
          <a:p>
            <a:r>
              <a:rPr lang="en-US" sz="2800" b="1" dirty="0"/>
              <a:t>GUBLER, Duane J</a:t>
            </a:r>
            <a:endParaRPr lang="en-US" sz="2800" dirty="0"/>
          </a:p>
          <a:p>
            <a:r>
              <a:rPr lang="en-US" sz="2800" dirty="0"/>
              <a:t> </a:t>
            </a:r>
            <a:r>
              <a:rPr lang="en-US" sz="2800" b="1" i="1" dirty="0"/>
              <a:t>ScD, MS</a:t>
            </a:r>
            <a:endParaRPr lang="en-US" sz="2800" dirty="0"/>
          </a:p>
        </p:txBody>
      </p:sp>
      <p:sp>
        <p:nvSpPr>
          <p:cNvPr id="6" name="Rectangle 5"/>
          <p:cNvSpPr/>
          <p:nvPr/>
        </p:nvSpPr>
        <p:spPr>
          <a:xfrm>
            <a:off x="457200" y="2685871"/>
            <a:ext cx="4572000" cy="1200329"/>
          </a:xfrm>
          <a:prstGeom prst="rect">
            <a:avLst/>
          </a:prstGeom>
        </p:spPr>
        <p:txBody>
          <a:bodyPr>
            <a:spAutoFit/>
          </a:bodyPr>
          <a:lstStyle/>
          <a:p>
            <a:r>
              <a:rPr lang="en-US" b="1" dirty="0">
                <a:latin typeface="Times New Roman" pitchFamily="18" charset="0"/>
                <a:cs typeface="Times New Roman" pitchFamily="18" charset="0"/>
              </a:rPr>
              <a:t>Duke-NUS Appointment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Professor, Program in Emerging Infectious Diseases, Duke-NUS Graduate Medical School Singapore</a:t>
            </a:r>
            <a:endParaRPr lang="en-US" dirty="0">
              <a:latin typeface="Times New Roman" pitchFamily="18" charset="0"/>
              <a:cs typeface="Times New Roman" pitchFamily="18" charset="0"/>
            </a:endParaRPr>
          </a:p>
        </p:txBody>
      </p:sp>
      <p:sp>
        <p:nvSpPr>
          <p:cNvPr id="7" name="Rectangle 6"/>
          <p:cNvSpPr/>
          <p:nvPr/>
        </p:nvSpPr>
        <p:spPr>
          <a:xfrm>
            <a:off x="471055" y="4438471"/>
            <a:ext cx="4572000" cy="1200329"/>
          </a:xfrm>
          <a:prstGeom prst="rect">
            <a:avLst/>
          </a:prstGeom>
        </p:spPr>
        <p:txBody>
          <a:bodyPr>
            <a:spAutoFit/>
          </a:bodyPr>
          <a:lstStyle/>
          <a:p>
            <a:r>
              <a:rPr lang="en-US" b="1" dirty="0">
                <a:latin typeface="Times New Roman" pitchFamily="18" charset="0"/>
                <a:cs typeface="Times New Roman" pitchFamily="18" charset="0"/>
              </a:rPr>
              <a:t>Other Appointments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Adjunct Professor, Department of Tropical Medicine, University of Hawaii </a:t>
            </a:r>
          </a:p>
          <a:p>
            <a:r>
              <a:rPr lang="en-US" dirty="0">
                <a:latin typeface="Times New Roman" pitchFamily="18" charset="0"/>
                <a:cs typeface="Times New Roman" pitchFamily="18" charset="0"/>
              </a:rPr>
              <a:t>Adjunct Professor, Medicine, Duke University</a:t>
            </a:r>
            <a:endParaRPr lang="en-US" dirty="0">
              <a:latin typeface="Times New Roman" pitchFamily="18" charset="0"/>
              <a:cs typeface="Times New Roman" pitchFamily="18" charset="0"/>
            </a:endParaRPr>
          </a:p>
        </p:txBody>
      </p:sp>
      <p:pic>
        <p:nvPicPr>
          <p:cNvPr id="9" name="Picture 2" descr="C:\Users\neha-k\Pictures\JT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0"/>
            <a:ext cx="8991600" cy="106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419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5257800"/>
          </a:xfrm>
        </p:spPr>
        <p:txBody>
          <a:bodyPr>
            <a:normAutofit/>
          </a:bodyPr>
          <a:lstStyle/>
          <a:p>
            <a:pPr marL="0" indent="0">
              <a:buNone/>
            </a:pPr>
            <a:r>
              <a:rPr lang="en-US" sz="3000" b="1" dirty="0">
                <a:solidFill>
                  <a:schemeClr val="accent6">
                    <a:lumMod val="75000"/>
                  </a:schemeClr>
                </a:solidFill>
                <a:latin typeface="Times New Roman" pitchFamily="18" charset="0"/>
                <a:cs typeface="Times New Roman" pitchFamily="18" charset="0"/>
              </a:rPr>
              <a:t>Research </a:t>
            </a:r>
            <a:r>
              <a:rPr lang="en-US" sz="3000" b="1" dirty="0" smtClean="0">
                <a:solidFill>
                  <a:schemeClr val="accent6">
                    <a:lumMod val="75000"/>
                  </a:schemeClr>
                </a:solidFill>
                <a:latin typeface="Times New Roman" pitchFamily="18" charset="0"/>
                <a:cs typeface="Times New Roman" pitchFamily="18" charset="0"/>
              </a:rPr>
              <a:t>Summary</a:t>
            </a:r>
          </a:p>
          <a:p>
            <a:pPr marL="0" indent="0">
              <a:buNone/>
            </a:pPr>
            <a:endParaRPr lang="en-US" sz="2500" dirty="0">
              <a:solidFill>
                <a:schemeClr val="accent6">
                  <a:lumMod val="75000"/>
                </a:schemeClr>
              </a:solidFill>
              <a:latin typeface="Times New Roman" pitchFamily="18" charset="0"/>
              <a:cs typeface="Times New Roman" pitchFamily="18" charset="0"/>
            </a:endParaRPr>
          </a:p>
          <a:p>
            <a:pPr marL="0" indent="0" algn="just">
              <a:buNone/>
            </a:pPr>
            <a:r>
              <a:rPr lang="en-US" sz="2700" dirty="0">
                <a:latin typeface="Times New Roman" pitchFamily="18" charset="0"/>
                <a:cs typeface="Times New Roman" pitchFamily="18" charset="0"/>
              </a:rPr>
              <a:t>Dr </a:t>
            </a:r>
            <a:r>
              <a:rPr lang="en-US" sz="2700" dirty="0" err="1">
                <a:latin typeface="Times New Roman" pitchFamily="18" charset="0"/>
                <a:cs typeface="Times New Roman" pitchFamily="18" charset="0"/>
              </a:rPr>
              <a:t>Gubler</a:t>
            </a:r>
            <a:r>
              <a:rPr lang="en-US" sz="2700" dirty="0">
                <a:latin typeface="Times New Roman" pitchFamily="18" charset="0"/>
                <a:cs typeface="Times New Roman" pitchFamily="18" charset="0"/>
              </a:rPr>
              <a:t> conducts research on the epidemiology, prevention and control of emerging and re-emerging infectious diseases, with emphasis on dengue/dengue hemorrhagic fever, other </a:t>
            </a:r>
            <a:r>
              <a:rPr lang="en-US" sz="2700" dirty="0" err="1">
                <a:latin typeface="Times New Roman" pitchFamily="18" charset="0"/>
                <a:cs typeface="Times New Roman" pitchFamily="18" charset="0"/>
              </a:rPr>
              <a:t>arboviral</a:t>
            </a:r>
            <a:r>
              <a:rPr lang="en-US" sz="2700" dirty="0">
                <a:latin typeface="Times New Roman" pitchFamily="18" charset="0"/>
                <a:cs typeface="Times New Roman" pitchFamily="18" charset="0"/>
              </a:rPr>
              <a:t> and zoonotic viral diseases.  His research work has focused on emerging diseases of the Asia Pacific region, and building a network of early warning surveillance sites in Southeast Asian countries.  Dr </a:t>
            </a:r>
            <a:r>
              <a:rPr lang="en-US" sz="2700" dirty="0" err="1">
                <a:latin typeface="Times New Roman" pitchFamily="18" charset="0"/>
                <a:cs typeface="Times New Roman" pitchFamily="18" charset="0"/>
              </a:rPr>
              <a:t>Gubler</a:t>
            </a:r>
            <a:r>
              <a:rPr lang="en-US" sz="2700" dirty="0">
                <a:latin typeface="Times New Roman" pitchFamily="18" charset="0"/>
                <a:cs typeface="Times New Roman" pitchFamily="18" charset="0"/>
              </a:rPr>
              <a:t> has authored over </a:t>
            </a:r>
            <a:r>
              <a:rPr lang="en-US" sz="2700" i="1" dirty="0">
                <a:latin typeface="Times New Roman" pitchFamily="18" charset="0"/>
                <a:cs typeface="Times New Roman" pitchFamily="18" charset="0"/>
              </a:rPr>
              <a:t>300 scientific papers</a:t>
            </a:r>
            <a:r>
              <a:rPr lang="en-US" sz="2700" dirty="0">
                <a:latin typeface="Times New Roman" pitchFamily="18" charset="0"/>
                <a:cs typeface="Times New Roman" pitchFamily="18" charset="0"/>
              </a:rPr>
              <a:t>, and is editor of a book on dengue hemorrhagic fever.</a:t>
            </a:r>
            <a:endParaRPr lang="en-US" sz="2700" dirty="0">
              <a:latin typeface="Times New Roman" pitchFamily="18" charset="0"/>
              <a:cs typeface="Times New Roman" pitchFamily="18" charset="0"/>
            </a:endParaRPr>
          </a:p>
        </p:txBody>
      </p:sp>
      <p:pic>
        <p:nvPicPr>
          <p:cNvPr id="4" name="Picture 2" descr="C:\Users\neha-k\Pictures\JT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8991600" cy="106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26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US" sz="2500" b="1" dirty="0">
                <a:latin typeface="Times New Roman" pitchFamily="18" charset="0"/>
                <a:cs typeface="Times New Roman" pitchFamily="18" charset="0"/>
              </a:rPr>
              <a:t>Recent Key References</a:t>
            </a:r>
            <a:endParaRPr lang="en-US" sz="2500" dirty="0">
              <a:latin typeface="Times New Roman" pitchFamily="18" charset="0"/>
              <a:cs typeface="Times New Roman" pitchFamily="18" charset="0"/>
            </a:endParaRPr>
          </a:p>
          <a:p>
            <a:pPr marL="514350" lvl="0" indent="-514350">
              <a:buFont typeface="+mj-lt"/>
              <a:buAutoNum type="arabicPeriod"/>
            </a:pPr>
            <a:r>
              <a:rPr lang="en-US" sz="2500" dirty="0" err="1">
                <a:latin typeface="Times New Roman" pitchFamily="18" charset="0"/>
                <a:cs typeface="Times New Roman" pitchFamily="18" charset="0"/>
              </a:rPr>
              <a:t>Gubler</a:t>
            </a:r>
            <a:r>
              <a:rPr lang="en-US" sz="2500" dirty="0">
                <a:latin typeface="Times New Roman" pitchFamily="18" charset="0"/>
                <a:cs typeface="Times New Roman" pitchFamily="18" charset="0"/>
              </a:rPr>
              <a:t> DJ. Dengue, Urbanization and Globalization: The Unholy Trinity of the 21(</a:t>
            </a:r>
            <a:r>
              <a:rPr lang="en-US" sz="2500" dirty="0" err="1">
                <a:latin typeface="Times New Roman" pitchFamily="18" charset="0"/>
                <a:cs typeface="Times New Roman" pitchFamily="18" charset="0"/>
              </a:rPr>
              <a:t>st</a:t>
            </a:r>
            <a:r>
              <a:rPr lang="en-US" sz="2500" dirty="0">
                <a:latin typeface="Times New Roman" pitchFamily="18" charset="0"/>
                <a:cs typeface="Times New Roman" pitchFamily="18" charset="0"/>
              </a:rPr>
              <a:t>) Century. </a:t>
            </a:r>
            <a:r>
              <a:rPr lang="en-US" sz="2500" i="1" dirty="0">
                <a:latin typeface="Times New Roman" pitchFamily="18" charset="0"/>
                <a:cs typeface="Times New Roman" pitchFamily="18" charset="0"/>
              </a:rPr>
              <a:t>Trop Med Health</a:t>
            </a:r>
            <a:r>
              <a:rPr lang="en-US" sz="2500" dirty="0">
                <a:latin typeface="Times New Roman" pitchFamily="18" charset="0"/>
                <a:cs typeface="Times New Roman" pitchFamily="18" charset="0"/>
              </a:rPr>
              <a:t>. 2011 </a:t>
            </a:r>
            <a:r>
              <a:rPr lang="en-US" sz="2500" dirty="0" smtClean="0">
                <a:latin typeface="Times New Roman" pitchFamily="18" charset="0"/>
                <a:cs typeface="Times New Roman" pitchFamily="18" charset="0"/>
              </a:rPr>
              <a:t>Dec;39(4 </a:t>
            </a:r>
            <a:r>
              <a:rPr lang="en-US" sz="2500" dirty="0" err="1">
                <a:latin typeface="Times New Roman" pitchFamily="18" charset="0"/>
                <a:cs typeface="Times New Roman" pitchFamily="18" charset="0"/>
              </a:rPr>
              <a:t>Suppl</a:t>
            </a:r>
            <a:r>
              <a:rPr lang="en-US" sz="2500" dirty="0">
                <a:latin typeface="Times New Roman" pitchFamily="18" charset="0"/>
                <a:cs typeface="Times New Roman" pitchFamily="18" charset="0"/>
              </a:rPr>
              <a:t>):3-11</a:t>
            </a:r>
          </a:p>
          <a:p>
            <a:pPr marL="514350" lvl="0" indent="-514350">
              <a:buFont typeface="+mj-lt"/>
              <a:buAutoNum type="arabicPeriod"/>
            </a:pPr>
            <a:r>
              <a:rPr lang="en-US" sz="2500" dirty="0" err="1">
                <a:latin typeface="Times New Roman" pitchFamily="18" charset="0"/>
                <a:cs typeface="Times New Roman" pitchFamily="18" charset="0"/>
              </a:rPr>
              <a:t>Gubler</a:t>
            </a:r>
            <a:r>
              <a:rPr lang="en-US" sz="2500" dirty="0">
                <a:latin typeface="Times New Roman" pitchFamily="18" charset="0"/>
                <a:cs typeface="Times New Roman" pitchFamily="18" charset="0"/>
              </a:rPr>
              <a:t> DJ. The economic burden of dengue. </a:t>
            </a:r>
            <a:r>
              <a:rPr lang="en-US" sz="2500" i="1" dirty="0">
                <a:latin typeface="Times New Roman" pitchFamily="18" charset="0"/>
                <a:cs typeface="Times New Roman" pitchFamily="18" charset="0"/>
              </a:rPr>
              <a:t>Am J Trop Med </a:t>
            </a:r>
            <a:r>
              <a:rPr lang="en-US" sz="2500" i="1" dirty="0" err="1">
                <a:latin typeface="Times New Roman" pitchFamily="18" charset="0"/>
                <a:cs typeface="Times New Roman" pitchFamily="18" charset="0"/>
              </a:rPr>
              <a:t>Hyg</a:t>
            </a:r>
            <a:r>
              <a:rPr lang="en-US" sz="2500" dirty="0">
                <a:latin typeface="Times New Roman" pitchFamily="18" charset="0"/>
                <a:cs typeface="Times New Roman" pitchFamily="18" charset="0"/>
              </a:rPr>
              <a:t>. 2012 </a:t>
            </a:r>
            <a:r>
              <a:rPr lang="en-US" sz="2500" dirty="0" smtClean="0">
                <a:latin typeface="Times New Roman" pitchFamily="18" charset="0"/>
                <a:cs typeface="Times New Roman" pitchFamily="18" charset="0"/>
              </a:rPr>
              <a:t>May;86(5):743-4</a:t>
            </a:r>
            <a:r>
              <a:rPr lang="en-US" sz="2500" dirty="0">
                <a:latin typeface="Times New Roman" pitchFamily="18" charset="0"/>
                <a:cs typeface="Times New Roman" pitchFamily="18" charset="0"/>
              </a:rPr>
              <a:t>.</a:t>
            </a:r>
          </a:p>
          <a:p>
            <a:pPr marL="514350" indent="-514350">
              <a:buFont typeface="+mj-lt"/>
              <a:buAutoNum type="arabicPeriod"/>
            </a:pPr>
            <a:r>
              <a:rPr lang="en-US" sz="2500" dirty="0">
                <a:latin typeface="Times New Roman" pitchFamily="18" charset="0"/>
                <a:cs typeface="Times New Roman" pitchFamily="18" charset="0"/>
              </a:rPr>
              <a:t>St John AL, Abraham SN, </a:t>
            </a:r>
            <a:r>
              <a:rPr lang="en-US" sz="2500" dirty="0" err="1">
                <a:latin typeface="Times New Roman" pitchFamily="18" charset="0"/>
                <a:cs typeface="Times New Roman" pitchFamily="18" charset="0"/>
              </a:rPr>
              <a:t>Gubler</a:t>
            </a:r>
            <a:r>
              <a:rPr lang="en-US" sz="2500" dirty="0">
                <a:latin typeface="Times New Roman" pitchFamily="18" charset="0"/>
                <a:cs typeface="Times New Roman" pitchFamily="18" charset="0"/>
              </a:rPr>
              <a:t> DJ. Barriers to preclinical investigations of anti-dengue immunity and dengue pathogenesis. </a:t>
            </a:r>
            <a:r>
              <a:rPr lang="en-US" sz="2500" i="1" dirty="0">
                <a:latin typeface="Times New Roman" pitchFamily="18" charset="0"/>
                <a:cs typeface="Times New Roman" pitchFamily="18" charset="0"/>
              </a:rPr>
              <a:t>Nat Rev </a:t>
            </a:r>
            <a:r>
              <a:rPr lang="en-US" sz="2500" i="1" dirty="0" err="1">
                <a:latin typeface="Times New Roman" pitchFamily="18" charset="0"/>
                <a:cs typeface="Times New Roman" pitchFamily="18" charset="0"/>
              </a:rPr>
              <a:t>Microbiol</a:t>
            </a:r>
            <a:r>
              <a:rPr lang="en-US" sz="2500" dirty="0">
                <a:latin typeface="Times New Roman" pitchFamily="18" charset="0"/>
                <a:cs typeface="Times New Roman" pitchFamily="18" charset="0"/>
              </a:rPr>
              <a:t>. 2013 </a:t>
            </a:r>
            <a:r>
              <a:rPr lang="en-US" sz="2500" dirty="0" smtClean="0">
                <a:latin typeface="Times New Roman" pitchFamily="18" charset="0"/>
                <a:cs typeface="Times New Roman" pitchFamily="18" charset="0"/>
              </a:rPr>
              <a:t>Jun;11(6):420-6</a:t>
            </a:r>
            <a:r>
              <a:rPr lang="en-US" sz="2500"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pic>
        <p:nvPicPr>
          <p:cNvPr id="5" name="Picture 2" descr="C:\Users\neha-k\Pictures\JT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8991600" cy="106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0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247481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480</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Neha Kaliya</dc:creator>
  <cp:lastModifiedBy>Neha Kalia</cp:lastModifiedBy>
  <cp:revision>4</cp:revision>
  <dcterms:created xsi:type="dcterms:W3CDTF">2006-08-16T00:00:00Z</dcterms:created>
  <dcterms:modified xsi:type="dcterms:W3CDTF">2014-10-09T08:52:56Z</dcterms:modified>
</cp:coreProperties>
</file>