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6"/>
  </p:notesMasterIdLst>
  <p:sldIdLst>
    <p:sldId id="319" r:id="rId2"/>
    <p:sldId id="257" r:id="rId3"/>
    <p:sldId id="314" r:id="rId4"/>
    <p:sldId id="309" r:id="rId5"/>
    <p:sldId id="316" r:id="rId6"/>
    <p:sldId id="317" r:id="rId7"/>
    <p:sldId id="318" r:id="rId8"/>
    <p:sldId id="315" r:id="rId9"/>
    <p:sldId id="310" r:id="rId10"/>
    <p:sldId id="311" r:id="rId11"/>
    <p:sldId id="312" r:id="rId12"/>
    <p:sldId id="313" r:id="rId13"/>
    <p:sldId id="320" r:id="rId14"/>
    <p:sldId id="321" r:id="rId1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59" autoAdjust="0"/>
  </p:normalViewPr>
  <p:slideViewPr>
    <p:cSldViewPr>
      <p:cViewPr>
        <p:scale>
          <a:sx n="75" d="100"/>
          <a:sy n="75" d="100"/>
        </p:scale>
        <p:origin x="-122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FE62648-FD7C-4DDD-94FA-D9D4D68CCECC}" type="datetimeFigureOut">
              <a:rPr lang="cs-CZ"/>
              <a:pPr>
                <a:defRPr/>
              </a:pPr>
              <a:t>13.10.2015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3A5CFAA-807E-4F62-8962-B8CE13DC21FA}" type="slidenum">
              <a:rPr lang="cs-CZ"/>
              <a:pPr>
                <a:defRPr/>
              </a:pPr>
              <a:t>‹#›</a:t>
            </a:fld>
            <a:endParaRPr lang="cs-CZ"/>
          </a:p>
        </p:txBody>
      </p:sp>
    </p:spTree>
    <p:extLst>
      <p:ext uri="{BB962C8B-B14F-4D97-AF65-F5344CB8AC3E}">
        <p14:creationId xmlns:p14="http://schemas.microsoft.com/office/powerpoint/2010/main" val="27692551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6" name="Slide Number Placeholder 5"/>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6" name="Slide Number Placeholder 5"/>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6" name="Slide Number Placeholder 5"/>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6" name="Slide Number Placeholder 5"/>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6" name="Slide Number Placeholder 5"/>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7" name="Slide Number Placeholder 6"/>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cs-CZ"/>
          </a:p>
        </p:txBody>
      </p:sp>
      <p:sp>
        <p:nvSpPr>
          <p:cNvPr id="8" name="Footer Placeholder 7"/>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9" name="Slide Number Placeholder 8"/>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cs-CZ"/>
          </a:p>
        </p:txBody>
      </p:sp>
      <p:sp>
        <p:nvSpPr>
          <p:cNvPr id="4" name="Footer Placeholder 3"/>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5" name="Slide Number Placeholder 4"/>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4" name="Slide Number Placeholder 3"/>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r>
              <a:rPr lang="en-IN" smtClean="0"/>
              <a:t>This Presentation contains privileged and confidential information that is restricted from further circulation. Copyright of OMICS Group</a:t>
            </a:r>
            <a:endParaRPr lang="cs-CZ"/>
          </a:p>
        </p:txBody>
      </p:sp>
      <p:sp>
        <p:nvSpPr>
          <p:cNvPr id="7" name="Slide Number Placeholder 6"/>
          <p:cNvSpPr>
            <a:spLocks noGrp="1"/>
          </p:cNvSpPr>
          <p:nvPr>
            <p:ph type="sldNum" sz="quarter" idx="12"/>
          </p:nvPr>
        </p:nvSpPr>
        <p:spPr/>
        <p:txBody>
          <a:bodyPr/>
          <a:lstStyle/>
          <a:p>
            <a:pPr>
              <a:defRPr/>
            </a:pPr>
            <a:fld id="{1AC1DE92-EA81-4749-A959-7A14497FBDF6}" type="slidenum">
              <a:rPr lang="cs-CZ" smtClean="0"/>
              <a:pPr>
                <a:defRPr/>
              </a:pPr>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pPr>
              <a:defRPr/>
            </a:pPr>
            <a:endParaRPr lang="cs-CZ"/>
          </a:p>
        </p:txBody>
      </p:sp>
      <p:sp>
        <p:nvSpPr>
          <p:cNvPr id="9" name="Slide Number Placeholder 8"/>
          <p:cNvSpPr>
            <a:spLocks noGrp="1"/>
          </p:cNvSpPr>
          <p:nvPr>
            <p:ph type="sldNum" sz="quarter" idx="11"/>
          </p:nvPr>
        </p:nvSpPr>
        <p:spPr/>
        <p:txBody>
          <a:bodyPr/>
          <a:lstStyle/>
          <a:p>
            <a:pPr>
              <a:defRPr/>
            </a:pPr>
            <a:fld id="{1AC1DE92-EA81-4749-A959-7A14497FBDF6}" type="slidenum">
              <a:rPr lang="cs-CZ" smtClean="0"/>
              <a:pPr>
                <a:defRPr/>
              </a:pPr>
              <a:t>‹#›</a:t>
            </a:fld>
            <a:endParaRPr lang="cs-CZ"/>
          </a:p>
        </p:txBody>
      </p:sp>
      <p:sp>
        <p:nvSpPr>
          <p:cNvPr id="10" name="Footer Placeholder 9"/>
          <p:cNvSpPr>
            <a:spLocks noGrp="1"/>
          </p:cNvSpPr>
          <p:nvPr>
            <p:ph type="ftr" sz="quarter" idx="12"/>
          </p:nvPr>
        </p:nvSpPr>
        <p:spPr/>
        <p:txBody>
          <a:bodyPr/>
          <a:lstStyle/>
          <a:p>
            <a:pPr>
              <a:defRPr/>
            </a:pPr>
            <a:r>
              <a:rPr lang="en-IN" smtClean="0"/>
              <a:t>This Presentation contains privileged and confidential information that is restricted from further circulation. Copyright of OMICS Group</a:t>
            </a:r>
            <a:endParaRPr lang="cs-CZ"/>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1AC1DE92-EA81-4749-A959-7A14497FBDF6}" type="slidenum">
              <a:rPr lang="cs-CZ" smtClean="0"/>
              <a:pPr>
                <a:defRPr/>
              </a:pPr>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r>
              <a:rPr lang="en-IN" smtClean="0"/>
              <a:t>This Presentation contains privileged and confidential information that is restricted from further circulation. Copyright of OMICS Group</a:t>
            </a:r>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omicsonline.org/bioterrorism-biodefense.php" TargetMode="External"/><Relationship Id="rId7" Type="http://schemas.openxmlformats.org/officeDocument/2006/relationships/hyperlink" Target="http://www.scitechnol.com/defense-studies-resource-management.php"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www.omicsonline.org/chemical-engineering-process-technology.php" TargetMode="External"/><Relationship Id="rId5" Type="http://schemas.openxmlformats.org/officeDocument/2006/relationships/hyperlink" Target="http://www.omicsgroup.org/journals/astrophysics-aerospace-technology.php" TargetMode="External"/><Relationship Id="rId4" Type="http://schemas.openxmlformats.org/officeDocument/2006/relationships/hyperlink" Target="http://www.omicsgroup.org/journals/aeronautics-aerospace-engineering.ph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430609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2400" dirty="0" smtClean="0">
                <a:solidFill>
                  <a:srgbClr val="FF0000"/>
                </a:solidFill>
              </a:rPr>
              <a:t>Tactics and combat employment of chemical corps in operations</a:t>
            </a:r>
            <a:endParaRPr lang="en-US" sz="2400" dirty="0">
              <a:solidFill>
                <a:srgbClr val="FF0000"/>
              </a:solidFill>
            </a:endParaRPr>
          </a:p>
        </p:txBody>
      </p:sp>
      <p:sp>
        <p:nvSpPr>
          <p:cNvPr id="3" name="Zástupný symbol pro obsah 2"/>
          <p:cNvSpPr>
            <a:spLocks noGrp="1"/>
          </p:cNvSpPr>
          <p:nvPr>
            <p:ph idx="1"/>
          </p:nvPr>
        </p:nvSpPr>
        <p:spPr>
          <a:xfrm>
            <a:off x="611560" y="1844824"/>
            <a:ext cx="7772400" cy="4114800"/>
          </a:xfrm>
        </p:spPr>
        <p:txBody>
          <a:bodyPr/>
          <a:lstStyle/>
          <a:p>
            <a:r>
              <a:rPr lang="en-US" sz="2200" dirty="0" err="1" smtClean="0"/>
              <a:t>Devel</a:t>
            </a:r>
            <a:r>
              <a:rPr lang="cs-CZ" sz="2200" dirty="0" smtClean="0"/>
              <a:t>o</a:t>
            </a:r>
            <a:r>
              <a:rPr lang="en-US" sz="2200" dirty="0" smtClean="0"/>
              <a:t>ping of new procedures in new types of military o</a:t>
            </a:r>
            <a:r>
              <a:rPr lang="cs-CZ" sz="2200" dirty="0" smtClean="0"/>
              <a:t>p</a:t>
            </a:r>
            <a:r>
              <a:rPr lang="en-US" sz="2200" dirty="0" err="1" smtClean="0"/>
              <a:t>erations</a:t>
            </a:r>
            <a:r>
              <a:rPr lang="en-US" sz="2200" dirty="0" smtClean="0"/>
              <a:t> in accordance to the NATO standards and doctrines;</a:t>
            </a:r>
          </a:p>
          <a:p>
            <a:r>
              <a:rPr lang="en-US" sz="2200" dirty="0" smtClean="0"/>
              <a:t>Enhancing of </a:t>
            </a:r>
            <a:r>
              <a:rPr lang="en-US" sz="2200" dirty="0" err="1" smtClean="0"/>
              <a:t>capabilit</a:t>
            </a:r>
            <a:r>
              <a:rPr lang="cs-CZ" sz="2200" dirty="0" smtClean="0"/>
              <a:t>i</a:t>
            </a:r>
            <a:r>
              <a:rPr lang="en-US" sz="2200" dirty="0" err="1" smtClean="0"/>
              <a:t>es</a:t>
            </a:r>
            <a:r>
              <a:rPr lang="en-US" sz="2200" dirty="0" smtClean="0"/>
              <a:t> within the framework of CBRN Defence and chemical support;</a:t>
            </a:r>
          </a:p>
          <a:p>
            <a:r>
              <a:rPr lang="en-US" sz="2200" dirty="0" smtClean="0"/>
              <a:t>Contribution to the development of new material for the chemical corps units and formations.</a:t>
            </a:r>
          </a:p>
        </p:txBody>
      </p:sp>
      <p:sp>
        <p:nvSpPr>
          <p:cNvPr id="4" name="Footer Placeholder 3"/>
          <p:cNvSpPr>
            <a:spLocks noGrp="1"/>
          </p:cNvSpPr>
          <p:nvPr>
            <p:ph type="ftr" sz="quarter" idx="11"/>
          </p:nvPr>
        </p:nvSpPr>
        <p:spPr>
          <a:xfrm>
            <a:off x="0" y="6525344"/>
            <a:ext cx="8316416" cy="332656"/>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2400" dirty="0" smtClean="0">
                <a:solidFill>
                  <a:srgbClr val="FF0000"/>
                </a:solidFill>
              </a:rPr>
              <a:t>Tactics and combat employment of chemical corps in operations</a:t>
            </a:r>
            <a:endParaRPr lang="en-US" sz="2400" dirty="0">
              <a:solidFill>
                <a:srgbClr val="FF0000"/>
              </a:solidFill>
            </a:endParaRPr>
          </a:p>
        </p:txBody>
      </p:sp>
      <p:sp>
        <p:nvSpPr>
          <p:cNvPr id="3" name="Zástupný symbol pro obsah 2"/>
          <p:cNvSpPr>
            <a:spLocks noGrp="1"/>
          </p:cNvSpPr>
          <p:nvPr>
            <p:ph idx="1"/>
          </p:nvPr>
        </p:nvSpPr>
        <p:spPr>
          <a:xfrm>
            <a:off x="611560" y="1844824"/>
            <a:ext cx="7772400" cy="4114800"/>
          </a:xfrm>
        </p:spPr>
        <p:txBody>
          <a:bodyPr/>
          <a:lstStyle/>
          <a:p>
            <a:r>
              <a:rPr lang="en-US" sz="2200" dirty="0" smtClean="0"/>
              <a:t>Enhancing of decision making process with the application of command and control a</a:t>
            </a:r>
            <a:r>
              <a:rPr lang="cs-CZ" sz="2200" dirty="0" smtClean="0"/>
              <a:t>p</a:t>
            </a:r>
            <a:r>
              <a:rPr lang="en-US" sz="2200" dirty="0" smtClean="0"/>
              <a:t>roaches;</a:t>
            </a:r>
            <a:endParaRPr lang="cs-CZ" sz="2200" dirty="0" smtClean="0"/>
          </a:p>
          <a:p>
            <a:r>
              <a:rPr lang="en-US" sz="2200" dirty="0" smtClean="0"/>
              <a:t>Combining of tasks fulfilled within CBRN Defence and chemical support into one measurement named CBRN Defence in </a:t>
            </a:r>
            <a:r>
              <a:rPr lang="en-US" sz="2200" dirty="0" err="1" smtClean="0"/>
              <a:t>accrodance</a:t>
            </a:r>
            <a:r>
              <a:rPr lang="en-US" sz="2200" dirty="0" smtClean="0"/>
              <a:t> to NATO standard AJP-3.14.</a:t>
            </a:r>
          </a:p>
          <a:p>
            <a:endParaRPr lang="en-US" dirty="0" smtClean="0"/>
          </a:p>
        </p:txBody>
      </p:sp>
      <p:sp>
        <p:nvSpPr>
          <p:cNvPr id="4" name="Footer Placeholder 3"/>
          <p:cNvSpPr>
            <a:spLocks noGrp="1"/>
          </p:cNvSpPr>
          <p:nvPr>
            <p:ph type="ftr" sz="quarter" idx="11"/>
          </p:nvPr>
        </p:nvSpPr>
        <p:spPr>
          <a:xfrm>
            <a:off x="107504" y="6453336"/>
            <a:ext cx="8064896" cy="216024"/>
          </a:xfrm>
        </p:spPr>
        <p:txBody>
          <a:bodyPr/>
          <a:lstStyle/>
          <a:p>
            <a:pPr>
              <a:defRPr/>
            </a:pPr>
            <a:r>
              <a:rPr lang="en-IN" sz="1100" smtClean="0"/>
              <a:t>This Presentation contains privileged and confidential information that is restricted from further circulation. Copyright of OMICS Group</a:t>
            </a:r>
            <a:endParaRPr lang="cs-CZ" sz="110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smtClean="0">
                <a:solidFill>
                  <a:srgbClr val="FF0000"/>
                </a:solidFill>
              </a:rPr>
              <a:t>Joint CBRN Defence Centre </a:t>
            </a:r>
            <a:r>
              <a:rPr lang="cs-CZ" sz="2400" dirty="0" err="1" smtClean="0">
                <a:solidFill>
                  <a:srgbClr val="FF0000"/>
                </a:solidFill>
              </a:rPr>
              <a:t>of</a:t>
            </a:r>
            <a:r>
              <a:rPr lang="cs-CZ" sz="2400" dirty="0" smtClean="0">
                <a:solidFill>
                  <a:srgbClr val="FF0000"/>
                </a:solidFill>
              </a:rPr>
              <a:t> Excellence as a part </a:t>
            </a:r>
            <a:r>
              <a:rPr lang="cs-CZ" sz="2400" dirty="0" err="1" smtClean="0">
                <a:solidFill>
                  <a:srgbClr val="FF0000"/>
                </a:solidFill>
              </a:rPr>
              <a:t>of</a:t>
            </a:r>
            <a:r>
              <a:rPr lang="cs-CZ" sz="2400" dirty="0" smtClean="0">
                <a:solidFill>
                  <a:srgbClr val="FF0000"/>
                </a:solidFill>
              </a:rPr>
              <a:t> NATO </a:t>
            </a:r>
            <a:endParaRPr lang="en-US" sz="2400" dirty="0">
              <a:solidFill>
                <a:srgbClr val="FF0000"/>
              </a:solidFill>
            </a:endParaRPr>
          </a:p>
        </p:txBody>
      </p:sp>
      <p:sp>
        <p:nvSpPr>
          <p:cNvPr id="3" name="Zástupný symbol pro obsah 2"/>
          <p:cNvSpPr>
            <a:spLocks noGrp="1"/>
          </p:cNvSpPr>
          <p:nvPr>
            <p:ph idx="1"/>
          </p:nvPr>
        </p:nvSpPr>
        <p:spPr>
          <a:xfrm>
            <a:off x="611560" y="1844824"/>
            <a:ext cx="7772400" cy="4114800"/>
          </a:xfrm>
        </p:spPr>
        <p:txBody>
          <a:bodyPr/>
          <a:lstStyle/>
          <a:p>
            <a:r>
              <a:rPr lang="en-US" sz="2200" dirty="0" smtClean="0"/>
              <a:t>Place, organizational structure, mission and task of Joint CBRN Defence Centre of Excellence in the NATO structure;</a:t>
            </a:r>
          </a:p>
          <a:p>
            <a:r>
              <a:rPr lang="en-US" sz="2200" dirty="0" smtClean="0"/>
              <a:t>Role, responsibility and mission of </a:t>
            </a:r>
            <a:r>
              <a:rPr lang="en-US" sz="2200" dirty="0" err="1" smtClean="0"/>
              <a:t>finncial</a:t>
            </a:r>
            <a:r>
              <a:rPr lang="en-US" sz="2200" dirty="0" smtClean="0"/>
              <a:t> organs working in favour of this institution;</a:t>
            </a:r>
          </a:p>
          <a:p>
            <a:r>
              <a:rPr lang="en-US" sz="2200" dirty="0" smtClean="0"/>
              <a:t>Development of working procedures and their evaluation </a:t>
            </a:r>
            <a:r>
              <a:rPr lang="cs-CZ" sz="2200" dirty="0" smtClean="0"/>
              <a:t>w</a:t>
            </a:r>
            <a:r>
              <a:rPr lang="en-US" sz="2200" dirty="0" err="1" smtClean="0"/>
              <a:t>ithin</a:t>
            </a:r>
            <a:r>
              <a:rPr lang="en-US" sz="2200" dirty="0" smtClean="0"/>
              <a:t> other COEs.</a:t>
            </a:r>
          </a:p>
        </p:txBody>
      </p:sp>
      <p:sp>
        <p:nvSpPr>
          <p:cNvPr id="4" name="Footer Placeholder 3"/>
          <p:cNvSpPr>
            <a:spLocks noGrp="1"/>
          </p:cNvSpPr>
          <p:nvPr>
            <p:ph type="ftr" sz="quarter" idx="11"/>
          </p:nvPr>
        </p:nvSpPr>
        <p:spPr>
          <a:xfrm>
            <a:off x="251520" y="6525344"/>
            <a:ext cx="7920880" cy="180256"/>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latin typeface="Times New Roman" pitchFamily="18" charset="0"/>
                <a:cs typeface="Times New Roman" pitchFamily="18" charset="0"/>
              </a:rPr>
              <a:t>Journal of Defense Management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Related Journals</a:t>
            </a:r>
            <a:endParaRPr lang="en-US" dirty="0">
              <a:latin typeface="Times New Roman" pitchFamily="18" charset="0"/>
              <a:cs typeface="Times New Roman" pitchFamily="18" charset="0"/>
            </a:endParaRPr>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Arial" pitchFamily="34" charset="0"/>
              <a:buChar char="•"/>
            </a:pPr>
            <a:r>
              <a:rPr lang="en-IN" sz="2000" dirty="0">
                <a:hlinkClick r:id="rId3" tooltip=" Bioterrorism Journals"/>
              </a:rPr>
              <a:t>Bioterrorism Journals</a:t>
            </a:r>
            <a:endParaRPr lang="en-IN" sz="2000" dirty="0"/>
          </a:p>
          <a:p>
            <a:pPr marL="342900" indent="-342900">
              <a:buFont typeface="Arial" pitchFamily="34" charset="0"/>
              <a:buChar char="•"/>
            </a:pPr>
            <a:r>
              <a:rPr lang="en-IN" sz="2000" dirty="0">
                <a:hlinkClick r:id="rId4" tooltip="Aeronautics Journals"/>
              </a:rPr>
              <a:t>Aeronautics Journals</a:t>
            </a:r>
            <a:endParaRPr lang="en-IN" sz="2000" dirty="0"/>
          </a:p>
          <a:p>
            <a:pPr marL="342900" indent="-342900">
              <a:buFont typeface="Arial" pitchFamily="34" charset="0"/>
              <a:buChar char="•"/>
            </a:pPr>
            <a:r>
              <a:rPr lang="en-IN" sz="2000" dirty="0" err="1">
                <a:hlinkClick r:id="rId5" tooltip="Astophysics Journals"/>
              </a:rPr>
              <a:t>Astophysics</a:t>
            </a:r>
            <a:r>
              <a:rPr lang="en-IN" sz="2000" dirty="0">
                <a:hlinkClick r:id="rId5" tooltip="Astophysics Journals"/>
              </a:rPr>
              <a:t> Journals</a:t>
            </a:r>
            <a:endParaRPr lang="en-IN" sz="2000" dirty="0"/>
          </a:p>
          <a:p>
            <a:pPr marL="342900" indent="-342900">
              <a:buFont typeface="Arial" pitchFamily="34" charset="0"/>
              <a:buChar char="•"/>
            </a:pPr>
            <a:r>
              <a:rPr lang="en-IN" sz="2000" dirty="0">
                <a:hlinkClick r:id="rId6" tooltip="Chemical Engineering Journals"/>
              </a:rPr>
              <a:t>Chemical Engineering Journals</a:t>
            </a:r>
            <a:endParaRPr lang="en-IN" sz="2000" dirty="0"/>
          </a:p>
          <a:p>
            <a:pPr marL="342900" indent="-342900">
              <a:buFont typeface="Arial" pitchFamily="34" charset="0"/>
              <a:buChar char="•"/>
            </a:pPr>
            <a:r>
              <a:rPr lang="en-IN" sz="2000" dirty="0">
                <a:hlinkClick r:id="rId7" tooltip="Defense Studies Journals"/>
              </a:rPr>
              <a:t>Defense Studies Journals</a:t>
            </a:r>
            <a:endParaRPr lang="en-IN" sz="2000" dirty="0"/>
          </a:p>
        </p:txBody>
      </p:sp>
    </p:spTree>
    <p:extLst>
      <p:ext uri="{BB962C8B-B14F-4D97-AF65-F5344CB8AC3E}">
        <p14:creationId xmlns:p14="http://schemas.microsoft.com/office/powerpoint/2010/main" val="18357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0" y="956568"/>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a:defRPr/>
            </a:pPr>
            <a:r>
              <a:rPr lang="en-US" sz="2200" dirty="0">
                <a:latin typeface="Times New Roman" pitchFamily="18" charset="0"/>
                <a:cs typeface="Times New Roman" pitchFamily="18" charset="0"/>
                <a:hlinkClick r:id="rId3"/>
              </a:rPr>
              <a:t>http://</a:t>
            </a:r>
            <a:r>
              <a:rPr lang="en-US" sz="2200" dirty="0" smtClean="0">
                <a:latin typeface="Times New Roman" pitchFamily="18" charset="0"/>
                <a:cs typeface="Times New Roman" pitchFamily="18" charset="0"/>
                <a:hlinkClick r:id="rId3"/>
              </a:rPr>
              <a:t>www.conferenceseries.com</a:t>
            </a:r>
            <a:endParaRPr lang="en-US" sz="2200" dirty="0" smtClean="0">
              <a:latin typeface="Times New Roman" pitchFamily="18" charset="0"/>
              <a:cs typeface="Times New Roman" pitchFamily="18" charset="0"/>
            </a:endParaRPr>
          </a:p>
          <a:p>
            <a:pPr>
              <a:defRPr/>
            </a:pP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Conference Visit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430736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11"/>
          <p:cNvSpPr txBox="1">
            <a:spLocks noChangeArrowheads="1"/>
          </p:cNvSpPr>
          <p:nvPr/>
        </p:nvSpPr>
        <p:spPr bwMode="auto">
          <a:xfrm>
            <a:off x="1187624" y="3429000"/>
            <a:ext cx="6643687" cy="769441"/>
          </a:xfrm>
          <a:prstGeom prst="rect">
            <a:avLst/>
          </a:prstGeom>
          <a:noFill/>
          <a:ln w="9525">
            <a:noFill/>
            <a:miter lim="800000"/>
            <a:headEnd/>
            <a:tailEnd/>
          </a:ln>
        </p:spPr>
        <p:txBody>
          <a:bodyPr>
            <a:spAutoFit/>
          </a:bodyPr>
          <a:lstStyle/>
          <a:p>
            <a:pPr algn="ctr"/>
            <a:r>
              <a:rPr lang="cs-CZ" sz="2200" b="1" u="sng" dirty="0" err="1">
                <a:solidFill>
                  <a:srgbClr val="009900"/>
                </a:solidFill>
                <a:latin typeface="Times New Roman" pitchFamily="18" charset="0"/>
              </a:rPr>
              <a:t>Lt</a:t>
            </a:r>
            <a:r>
              <a:rPr lang="cs-CZ" sz="2200" b="1" u="sng" dirty="0">
                <a:solidFill>
                  <a:srgbClr val="009900"/>
                </a:solidFill>
                <a:latin typeface="Times New Roman" pitchFamily="18" charset="0"/>
              </a:rPr>
              <a:t>-</a:t>
            </a:r>
            <a:r>
              <a:rPr lang="cs-CZ" sz="2200" b="1" u="sng" dirty="0" err="1">
                <a:solidFill>
                  <a:srgbClr val="009900"/>
                </a:solidFill>
                <a:latin typeface="Times New Roman" pitchFamily="18" charset="0"/>
              </a:rPr>
              <a:t>Col</a:t>
            </a:r>
            <a:r>
              <a:rPr lang="cs-CZ" sz="2200" b="1" u="sng" dirty="0">
                <a:solidFill>
                  <a:srgbClr val="009900"/>
                </a:solidFill>
                <a:latin typeface="Times New Roman" pitchFamily="18" charset="0"/>
              </a:rPr>
              <a:t>. </a:t>
            </a:r>
            <a:r>
              <a:rPr lang="cs-CZ" sz="2200" b="1" u="sng" dirty="0" err="1">
                <a:solidFill>
                  <a:srgbClr val="009900"/>
                </a:solidFill>
                <a:latin typeface="Times New Roman" pitchFamily="18" charset="0"/>
              </a:rPr>
              <a:t>Dipl</a:t>
            </a:r>
            <a:r>
              <a:rPr lang="cs-CZ" sz="2200" b="1" u="sng" dirty="0">
                <a:solidFill>
                  <a:srgbClr val="009900"/>
                </a:solidFill>
                <a:latin typeface="Times New Roman" pitchFamily="18" charset="0"/>
              </a:rPr>
              <a:t>. </a:t>
            </a:r>
            <a:r>
              <a:rPr lang="cs-CZ" sz="2200" b="1" u="sng" dirty="0" err="1">
                <a:solidFill>
                  <a:srgbClr val="009900"/>
                </a:solidFill>
                <a:latin typeface="Times New Roman" pitchFamily="18" charset="0"/>
              </a:rPr>
              <a:t>Eng</a:t>
            </a:r>
            <a:r>
              <a:rPr lang="cs-CZ" sz="2200" b="1" u="sng" dirty="0">
                <a:solidFill>
                  <a:srgbClr val="009900"/>
                </a:solidFill>
                <a:latin typeface="Times New Roman" pitchFamily="18" charset="0"/>
              </a:rPr>
              <a:t>. Pavel OTŘÍSAL, </a:t>
            </a:r>
            <a:r>
              <a:rPr lang="cs-CZ" sz="2200" b="1" u="sng" dirty="0" err="1" smtClean="0">
                <a:solidFill>
                  <a:srgbClr val="009900"/>
                </a:solidFill>
                <a:latin typeface="Times New Roman" pitchFamily="18" charset="0"/>
              </a:rPr>
              <a:t>Ph.D</a:t>
            </a:r>
            <a:r>
              <a:rPr lang="cs-CZ" sz="2200" b="1" u="sng" dirty="0" smtClean="0">
                <a:solidFill>
                  <a:srgbClr val="009900"/>
                </a:solidFill>
                <a:latin typeface="Times New Roman" pitchFamily="18" charset="0"/>
              </a:rPr>
              <a:t>., MBA</a:t>
            </a:r>
            <a:endParaRPr lang="cs-CZ" sz="2200" b="1" u="sng" dirty="0">
              <a:solidFill>
                <a:srgbClr val="009900"/>
              </a:solidFill>
              <a:latin typeface="Times New Roman" pitchFamily="18" charset="0"/>
            </a:endParaRPr>
          </a:p>
          <a:p>
            <a:pPr algn="ctr"/>
            <a:endParaRPr lang="cs-CZ" sz="2200" b="1" dirty="0">
              <a:solidFill>
                <a:srgbClr val="009900"/>
              </a:solidFill>
              <a:latin typeface="Times New Roman" pitchFamily="18" charset="0"/>
            </a:endParaRPr>
          </a:p>
        </p:txBody>
      </p:sp>
      <p:sp>
        <p:nvSpPr>
          <p:cNvPr id="2060" name="Rectangle 12"/>
          <p:cNvSpPr>
            <a:spLocks noChangeArrowheads="1"/>
          </p:cNvSpPr>
          <p:nvPr/>
        </p:nvSpPr>
        <p:spPr bwMode="auto">
          <a:xfrm>
            <a:off x="0" y="404664"/>
            <a:ext cx="9078912" cy="430887"/>
          </a:xfrm>
          <a:prstGeom prst="rect">
            <a:avLst/>
          </a:prstGeom>
          <a:noFill/>
          <a:ln w="9525">
            <a:noFill/>
            <a:miter lim="800000"/>
            <a:headEnd/>
            <a:tailEnd/>
          </a:ln>
          <a:effectLst/>
        </p:spPr>
        <p:txBody>
          <a:bodyPr>
            <a:spAutoFit/>
          </a:bodyPr>
          <a:lstStyle/>
          <a:p>
            <a:pPr algn="ctr" eaLnBrk="0" hangingPunct="0">
              <a:spcBef>
                <a:spcPts val="300"/>
              </a:spcBef>
              <a:spcAft>
                <a:spcPts val="350"/>
              </a:spcAft>
              <a:defRPr/>
            </a:pPr>
            <a:r>
              <a:rPr lang="cs-CZ" sz="2200" b="1" dirty="0" smtClean="0">
                <a:solidFill>
                  <a:srgbClr val="CC0000"/>
                </a:solidFill>
                <a:effectLst>
                  <a:outerShdw blurRad="38100" dist="38100" dir="2700000" algn="tl">
                    <a:srgbClr val="000000"/>
                  </a:outerShdw>
                </a:effectLst>
                <a:latin typeface="Times New Roman" pitchFamily="18" charset="0"/>
              </a:rPr>
              <a:t>NBC Defence Institute of University of Defence</a:t>
            </a:r>
            <a:endParaRPr lang="cs-CZ" sz="2200" b="1" dirty="0">
              <a:solidFill>
                <a:srgbClr val="CC0000"/>
              </a:solidFill>
              <a:effectLst>
                <a:outerShdw blurRad="38100" dist="38100" dir="2700000" algn="tl">
                  <a:srgbClr val="000000"/>
                </a:outerShdw>
              </a:effectLst>
              <a:latin typeface="Times New Roman" pitchFamily="18" charset="0"/>
            </a:endParaRPr>
          </a:p>
        </p:txBody>
      </p:sp>
      <p:sp>
        <p:nvSpPr>
          <p:cNvPr id="1029" name="Rectangle 13"/>
          <p:cNvSpPr>
            <a:spLocks noChangeArrowheads="1"/>
          </p:cNvSpPr>
          <p:nvPr/>
        </p:nvSpPr>
        <p:spPr bwMode="auto">
          <a:xfrm>
            <a:off x="250825" y="1916113"/>
            <a:ext cx="8640763" cy="584200"/>
          </a:xfrm>
          <a:prstGeom prst="rect">
            <a:avLst/>
          </a:prstGeom>
          <a:noFill/>
          <a:ln w="9525">
            <a:noFill/>
            <a:miter lim="800000"/>
            <a:headEnd/>
            <a:tailEnd/>
          </a:ln>
        </p:spPr>
        <p:txBody>
          <a:bodyPr>
            <a:spAutoFit/>
          </a:bodyPr>
          <a:lstStyle/>
          <a:p>
            <a:pPr algn="ctr" eaLnBrk="0" hangingPunct="0"/>
            <a:r>
              <a:rPr lang="cs-CZ" sz="3200" b="1">
                <a:solidFill>
                  <a:srgbClr val="0000FF"/>
                </a:solidFill>
                <a:latin typeface="Times New Roman" pitchFamily="18" charset="0"/>
              </a:rPr>
              <a:t> </a:t>
            </a:r>
          </a:p>
        </p:txBody>
      </p:sp>
      <p:graphicFrame>
        <p:nvGraphicFramePr>
          <p:cNvPr id="8" name="Object 4"/>
          <p:cNvGraphicFramePr>
            <a:graphicFrameLocks noChangeAspect="1"/>
          </p:cNvGraphicFramePr>
          <p:nvPr/>
        </p:nvGraphicFramePr>
        <p:xfrm>
          <a:off x="6050350" y="4293096"/>
          <a:ext cx="2301562" cy="2304256"/>
        </p:xfrm>
        <a:graphic>
          <a:graphicData uri="http://schemas.openxmlformats.org/presentationml/2006/ole">
            <mc:AlternateContent xmlns:mc="http://schemas.openxmlformats.org/markup-compatibility/2006">
              <mc:Choice xmlns:v="urn:schemas-microsoft-com:vml" Requires="v">
                <p:oleObj spid="_x0000_s1083" name="CorelDRAW" r:id="rId3" imgW="1885680" imgH="1884960" progId="CorelDRAW.Graphic.14">
                  <p:embed/>
                </p:oleObj>
              </mc:Choice>
              <mc:Fallback>
                <p:oleObj name="CorelDRAW" r:id="rId3" imgW="1885680" imgH="1884960" progId="CorelDRAW.Graphic.1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50350" y="4293096"/>
                        <a:ext cx="2301562"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30" name="Picture 30" descr="_00UO"/>
          <p:cNvPicPr>
            <a:picLocks noChangeAspect="1" noChangeArrowheads="1"/>
          </p:cNvPicPr>
          <p:nvPr/>
        </p:nvPicPr>
        <p:blipFill>
          <a:blip r:embed="rId5" cstate="print"/>
          <a:srcRect/>
          <a:stretch>
            <a:fillRect/>
          </a:stretch>
        </p:blipFill>
        <p:spPr bwMode="auto">
          <a:xfrm>
            <a:off x="467544" y="4077072"/>
            <a:ext cx="2267744" cy="2589290"/>
          </a:xfrm>
          <a:prstGeom prst="rect">
            <a:avLst/>
          </a:prstGeom>
          <a:noFill/>
          <a:ln w="9525">
            <a:noFill/>
            <a:miter lim="800000"/>
            <a:headEnd/>
            <a:tailEnd/>
          </a:ln>
        </p:spPr>
      </p:pic>
      <p:sp>
        <p:nvSpPr>
          <p:cNvPr id="1031" name="Rectangle 13"/>
          <p:cNvSpPr>
            <a:spLocks noChangeArrowheads="1"/>
          </p:cNvSpPr>
          <p:nvPr/>
        </p:nvSpPr>
        <p:spPr bwMode="auto">
          <a:xfrm>
            <a:off x="323528" y="1988840"/>
            <a:ext cx="8640763" cy="830997"/>
          </a:xfrm>
          <a:prstGeom prst="rect">
            <a:avLst/>
          </a:prstGeom>
          <a:noFill/>
          <a:ln w="9525">
            <a:noFill/>
            <a:miter lim="800000"/>
            <a:headEnd/>
            <a:tailEnd/>
          </a:ln>
        </p:spPr>
        <p:txBody>
          <a:bodyPr>
            <a:spAutoFit/>
          </a:bodyPr>
          <a:lstStyle/>
          <a:p>
            <a:pPr algn="ctr" eaLnBrk="0" hangingPunct="0"/>
            <a:r>
              <a:rPr lang="cs-CZ" sz="2400" b="1" dirty="0" smtClean="0">
                <a:solidFill>
                  <a:srgbClr val="0000FF"/>
                </a:solidFill>
                <a:latin typeface="Times New Roman" pitchFamily="18" charset="0"/>
              </a:rPr>
              <a:t>THE MEMBER OF EDITORIAL BOARD´S </a:t>
            </a:r>
            <a:r>
              <a:rPr lang="en-US" sz="2400" b="1" dirty="0" smtClean="0">
                <a:solidFill>
                  <a:srgbClr val="0000FF"/>
                </a:solidFill>
                <a:latin typeface="Times New Roman" pitchFamily="18" charset="0"/>
              </a:rPr>
              <a:t>RESEARCH INTEREST </a:t>
            </a:r>
            <a:endParaRPr lang="cs-CZ" sz="2400" b="1" dirty="0">
              <a:solidFill>
                <a:srgbClr val="0000FF"/>
              </a:solidFill>
              <a:latin typeface="Times New Roman" pitchFamily="18" charset="0"/>
            </a:endParaRPr>
          </a:p>
        </p:txBody>
      </p:sp>
      <p:sp>
        <p:nvSpPr>
          <p:cNvPr id="2" name="Footer Placeholder 1"/>
          <p:cNvSpPr>
            <a:spLocks noGrp="1"/>
          </p:cNvSpPr>
          <p:nvPr>
            <p:ph type="ftr" sz="quarter" idx="11"/>
          </p:nvPr>
        </p:nvSpPr>
        <p:spPr>
          <a:xfrm>
            <a:off x="263029" y="6570543"/>
            <a:ext cx="7993583" cy="191638"/>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3" name="Slide Number Placeholder 2"/>
          <p:cNvSpPr>
            <a:spLocks noGrp="1"/>
          </p:cNvSpPr>
          <p:nvPr>
            <p:ph type="sldNum" sz="quarter" idx="12"/>
          </p:nvPr>
        </p:nvSpPr>
        <p:spPr/>
        <p:txBody>
          <a:bodyPr/>
          <a:lstStyle/>
          <a:p>
            <a:pPr>
              <a:defRPr/>
            </a:pPr>
            <a:fld id="{DE0485E8-8EFB-4279-B17C-8AD7159D7ED5}" type="slidenum">
              <a:rPr lang="cs-CZ" smtClean="0"/>
              <a:pPr>
                <a:defRPr/>
              </a:pPr>
              <a:t>2</a:t>
            </a:fld>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400" dirty="0" smtClean="0">
                <a:solidFill>
                  <a:srgbClr val="FF0000"/>
                </a:solidFill>
              </a:rPr>
              <a:t>Editorial Board Member</a:t>
            </a:r>
            <a:endParaRPr lang="en-IN" sz="2400" dirty="0">
              <a:solidFill>
                <a:srgbClr val="FF0000"/>
              </a:solidFill>
            </a:endParaRPr>
          </a:p>
        </p:txBody>
      </p:sp>
      <p:sp>
        <p:nvSpPr>
          <p:cNvPr id="10" name="Content Placeholder 9"/>
          <p:cNvSpPr>
            <a:spLocks noGrp="1"/>
          </p:cNvSpPr>
          <p:nvPr>
            <p:ph idx="1"/>
          </p:nvPr>
        </p:nvSpPr>
        <p:spPr>
          <a:xfrm>
            <a:off x="685800" y="1981200"/>
            <a:ext cx="7772400" cy="4184898"/>
          </a:xfrm>
        </p:spPr>
        <p:txBody>
          <a:bodyPr/>
          <a:lstStyle/>
          <a:p>
            <a:pPr marL="0" indent="0">
              <a:buNone/>
            </a:pPr>
            <a:r>
              <a:rPr lang="en-IN" sz="2400" b="1" dirty="0" smtClean="0"/>
              <a:t>Dr. Pavel Otrisal</a:t>
            </a:r>
          </a:p>
          <a:p>
            <a:pPr marL="0" indent="0">
              <a:buNone/>
            </a:pPr>
            <a:r>
              <a:rPr lang="en-IN" sz="2400" dirty="0" smtClean="0"/>
              <a:t>Lieutenant Colonel</a:t>
            </a:r>
          </a:p>
          <a:p>
            <a:pPr marL="0" indent="0">
              <a:buNone/>
            </a:pPr>
            <a:r>
              <a:rPr lang="en-IN" sz="2400" dirty="0" smtClean="0"/>
              <a:t>NBC Defence Institute </a:t>
            </a:r>
          </a:p>
          <a:p>
            <a:pPr marL="0" indent="0">
              <a:buNone/>
            </a:pPr>
            <a:r>
              <a:rPr lang="en-IN" sz="2400" dirty="0" smtClean="0"/>
              <a:t>University of Defense</a:t>
            </a:r>
          </a:p>
          <a:p>
            <a:pPr marL="0" indent="0">
              <a:buNone/>
            </a:pPr>
            <a:r>
              <a:rPr lang="en-IN" sz="2400" dirty="0" smtClean="0"/>
              <a:t>Czech Republic</a:t>
            </a:r>
          </a:p>
          <a:p>
            <a:pPr marL="0" indent="0">
              <a:buNone/>
            </a:pPr>
            <a:endParaRPr lang="en-IN" sz="2400" dirty="0"/>
          </a:p>
        </p:txBody>
      </p:sp>
      <p:sp>
        <p:nvSpPr>
          <p:cNvPr id="4" name="Footer Placeholder 3"/>
          <p:cNvSpPr>
            <a:spLocks noGrp="1"/>
          </p:cNvSpPr>
          <p:nvPr>
            <p:ph type="ftr" sz="quarter" idx="11"/>
          </p:nvPr>
        </p:nvSpPr>
        <p:spPr>
          <a:xfrm>
            <a:off x="107504" y="6570762"/>
            <a:ext cx="7920880" cy="204936"/>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3</a:t>
            </a:fld>
            <a:endParaRPr lang="cs-CZ"/>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2160" y="1995984"/>
            <a:ext cx="1316736" cy="1682496"/>
          </a:xfrm>
          <a:prstGeom prst="rect">
            <a:avLst/>
          </a:prstGeom>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8003" y="3861048"/>
            <a:ext cx="2305050"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4136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43808" y="404664"/>
            <a:ext cx="3240360" cy="771872"/>
          </a:xfrm>
        </p:spPr>
        <p:txBody>
          <a:bodyPr/>
          <a:lstStyle/>
          <a:p>
            <a:r>
              <a:rPr lang="en-US" sz="2400" dirty="0" smtClean="0">
                <a:solidFill>
                  <a:srgbClr val="FF0000"/>
                </a:solidFill>
              </a:rPr>
              <a:t>Biography</a:t>
            </a:r>
            <a:endParaRPr lang="en-US" sz="2400" dirty="0">
              <a:solidFill>
                <a:srgbClr val="FF0000"/>
              </a:solidFill>
            </a:endParaRPr>
          </a:p>
        </p:txBody>
      </p:sp>
      <p:sp>
        <p:nvSpPr>
          <p:cNvPr id="3" name="Zástupný symbol pro obsah 2"/>
          <p:cNvSpPr>
            <a:spLocks noGrp="1"/>
          </p:cNvSpPr>
          <p:nvPr>
            <p:ph idx="1"/>
          </p:nvPr>
        </p:nvSpPr>
        <p:spPr>
          <a:xfrm>
            <a:off x="755576" y="1196752"/>
            <a:ext cx="7772400" cy="4114800"/>
          </a:xfrm>
        </p:spPr>
        <p:txBody>
          <a:bodyPr/>
          <a:lstStyle/>
          <a:p>
            <a:r>
              <a:rPr lang="en-IN" sz="2200" dirty="0"/>
              <a:t>Dr. Pavel OTŘÍSAL. I was born on the 28th of January 1972 in </a:t>
            </a:r>
            <a:r>
              <a:rPr lang="en-IN" sz="2200" dirty="0" err="1"/>
              <a:t>Ústí</a:t>
            </a:r>
            <a:r>
              <a:rPr lang="en-IN" sz="2200" dirty="0"/>
              <a:t> </a:t>
            </a:r>
            <a:r>
              <a:rPr lang="en-IN" sz="2200" dirty="0" err="1"/>
              <a:t>nad</a:t>
            </a:r>
            <a:r>
              <a:rPr lang="en-IN" sz="2200" dirty="0"/>
              <a:t> </a:t>
            </a:r>
            <a:r>
              <a:rPr lang="en-IN" sz="2200" dirty="0" err="1"/>
              <a:t>Orlicí</a:t>
            </a:r>
            <a:r>
              <a:rPr lang="en-IN" sz="2200" dirty="0"/>
              <a:t>, Czech Republic. I am a soldier. I joined the army in 1986. My current rank is a Lieutenant-Colonel. I had been graduated from the Military College of Ground Forces before I started my military carrier. It was in 1994. Firstly, I had been working as a company commander, then I was a deputy of the chief of staff of the training battalion and then I was promoted to the position of a chief of the training group of the training battalion Secondly, in 1997 I had to move to </a:t>
            </a:r>
            <a:r>
              <a:rPr lang="en-IN" sz="2200" dirty="0" err="1"/>
              <a:t>Vyškov</a:t>
            </a:r>
            <a:r>
              <a:rPr lang="en-IN" sz="2200" dirty="0"/>
              <a:t> garrison. I had occupied a lot of various positions here before I won a selection procedure in October 2005</a:t>
            </a:r>
            <a:r>
              <a:rPr lang="en-IN" sz="2200" dirty="0" smtClean="0"/>
              <a:t>.</a:t>
            </a:r>
            <a:endParaRPr lang="en-US" sz="2200" dirty="0" smtClean="0"/>
          </a:p>
        </p:txBody>
      </p:sp>
      <p:sp>
        <p:nvSpPr>
          <p:cNvPr id="4" name="Footer Placeholder 3"/>
          <p:cNvSpPr>
            <a:spLocks noGrp="1"/>
          </p:cNvSpPr>
          <p:nvPr>
            <p:ph type="ftr" sz="quarter" idx="11"/>
          </p:nvPr>
        </p:nvSpPr>
        <p:spPr>
          <a:xfrm>
            <a:off x="225624" y="6589380"/>
            <a:ext cx="7848872" cy="216024"/>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4</a:t>
            </a:fld>
            <a:endParaRPr lang="cs-CZ"/>
          </a:p>
        </p:txBody>
      </p:sp>
      <p:sp>
        <p:nvSpPr>
          <p:cNvPr id="6" name="Rectangle 5"/>
          <p:cNvSpPr/>
          <p:nvPr/>
        </p:nvSpPr>
        <p:spPr>
          <a:xfrm>
            <a:off x="7236296" y="5877272"/>
            <a:ext cx="838200" cy="369332"/>
          </a:xfrm>
          <a:prstGeom prst="rect">
            <a:avLst/>
          </a:prstGeom>
        </p:spPr>
        <p:txBody>
          <a:bodyPr wrap="square">
            <a:spAutoFit/>
          </a:bodyPr>
          <a:lstStyle/>
          <a:p>
            <a:r>
              <a:rPr lang="en-US" b="1" dirty="0" smtClean="0"/>
              <a:t>&gt; &gt; &gt;</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1560" y="476672"/>
            <a:ext cx="7772400" cy="4114800"/>
          </a:xfrm>
        </p:spPr>
        <p:txBody>
          <a:bodyPr/>
          <a:lstStyle/>
          <a:p>
            <a:r>
              <a:rPr lang="en-IN" sz="2200" dirty="0"/>
              <a:t>Thirdly, from that time I have been working as a special assistant at the NBC defence institute of the University of Defence in Brno. As a teacher I am responsible for education of military students in a branch of CBRN defence (CBRN stands for chemical, biological, radiological and nuclear) and chemical support and furthermore in some courses concerning the branch mentioned above.  I was interested in a share of chemical units as a part of Integrated Rescue System. In the scientific work I elaborate problems concerning special protective abilities in the area of possible contamination not only with Chemical Warfare Agents but also with Toxic Industrial Materials.</a:t>
            </a:r>
            <a:endParaRPr lang="en-US" sz="2200" dirty="0" smtClean="0"/>
          </a:p>
        </p:txBody>
      </p:sp>
      <p:sp>
        <p:nvSpPr>
          <p:cNvPr id="4" name="Footer Placeholder 3"/>
          <p:cNvSpPr>
            <a:spLocks noGrp="1"/>
          </p:cNvSpPr>
          <p:nvPr>
            <p:ph type="ftr" sz="quarter" idx="11"/>
          </p:nvPr>
        </p:nvSpPr>
        <p:spPr>
          <a:xfrm>
            <a:off x="251520" y="6525344"/>
            <a:ext cx="7848872" cy="216024"/>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5</a:t>
            </a:fld>
            <a:endParaRPr lang="cs-CZ"/>
          </a:p>
        </p:txBody>
      </p:sp>
    </p:spTree>
    <p:extLst>
      <p:ext uri="{BB962C8B-B14F-4D97-AF65-F5344CB8AC3E}">
        <p14:creationId xmlns:p14="http://schemas.microsoft.com/office/powerpoint/2010/main" val="379275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43808" y="404664"/>
            <a:ext cx="3240360" cy="771872"/>
          </a:xfrm>
        </p:spPr>
        <p:txBody>
          <a:bodyPr/>
          <a:lstStyle/>
          <a:p>
            <a:r>
              <a:rPr lang="en-US" sz="2400" dirty="0" smtClean="0">
                <a:solidFill>
                  <a:srgbClr val="FF0000"/>
                </a:solidFill>
              </a:rPr>
              <a:t>Research Interests</a:t>
            </a:r>
            <a:endParaRPr lang="en-US" sz="2400" dirty="0">
              <a:solidFill>
                <a:srgbClr val="FF0000"/>
              </a:solidFill>
            </a:endParaRPr>
          </a:p>
        </p:txBody>
      </p:sp>
      <p:sp>
        <p:nvSpPr>
          <p:cNvPr id="3" name="Zástupný symbol pro obsah 2"/>
          <p:cNvSpPr>
            <a:spLocks noGrp="1"/>
          </p:cNvSpPr>
          <p:nvPr>
            <p:ph idx="1"/>
          </p:nvPr>
        </p:nvSpPr>
        <p:spPr>
          <a:xfrm>
            <a:off x="755576" y="1196752"/>
            <a:ext cx="7772400" cy="4114800"/>
          </a:xfrm>
        </p:spPr>
        <p:txBody>
          <a:bodyPr/>
          <a:lstStyle/>
          <a:p>
            <a:r>
              <a:rPr lang="en-IN" sz="2400" dirty="0"/>
              <a:t>Research activities in a branch of Individual and Collective Protective Equipment – development of new methods for testing of protective characteristics of barrier materials used in protection against CBRN threats especially against Chemical Warfare Agents and Toxic Industrial Chemicals. Research activities in a branch of Combat employment of Chemical Corps.</a:t>
            </a:r>
            <a:endParaRPr lang="en-US" sz="2200" dirty="0" smtClean="0"/>
          </a:p>
        </p:txBody>
      </p:sp>
      <p:sp>
        <p:nvSpPr>
          <p:cNvPr id="4" name="Footer Placeholder 3"/>
          <p:cNvSpPr>
            <a:spLocks noGrp="1"/>
          </p:cNvSpPr>
          <p:nvPr>
            <p:ph type="ftr" sz="quarter" idx="11"/>
          </p:nvPr>
        </p:nvSpPr>
        <p:spPr>
          <a:xfrm>
            <a:off x="225624" y="6525344"/>
            <a:ext cx="7848872" cy="216024"/>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6</a:t>
            </a:fld>
            <a:endParaRPr lang="cs-CZ"/>
          </a:p>
        </p:txBody>
      </p:sp>
      <p:sp>
        <p:nvSpPr>
          <p:cNvPr id="6" name="Rectangle 5"/>
          <p:cNvSpPr/>
          <p:nvPr/>
        </p:nvSpPr>
        <p:spPr>
          <a:xfrm>
            <a:off x="7236296" y="5877272"/>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3791202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43808" y="404664"/>
            <a:ext cx="3240360" cy="771872"/>
          </a:xfrm>
        </p:spPr>
        <p:txBody>
          <a:bodyPr/>
          <a:lstStyle/>
          <a:p>
            <a:r>
              <a:rPr lang="en-US" sz="2400" dirty="0" smtClean="0">
                <a:solidFill>
                  <a:srgbClr val="FF0000"/>
                </a:solidFill>
              </a:rPr>
              <a:t>Publications</a:t>
            </a:r>
            <a:endParaRPr lang="en-US" sz="2400" dirty="0">
              <a:solidFill>
                <a:srgbClr val="FF0000"/>
              </a:solidFill>
            </a:endParaRPr>
          </a:p>
        </p:txBody>
      </p:sp>
      <p:sp>
        <p:nvSpPr>
          <p:cNvPr id="3" name="Zástupný symbol pro obsah 2"/>
          <p:cNvSpPr>
            <a:spLocks noGrp="1"/>
          </p:cNvSpPr>
          <p:nvPr>
            <p:ph idx="1"/>
          </p:nvPr>
        </p:nvSpPr>
        <p:spPr>
          <a:xfrm>
            <a:off x="755576" y="1196752"/>
            <a:ext cx="7772400" cy="4114800"/>
          </a:xfrm>
        </p:spPr>
        <p:txBody>
          <a:bodyPr>
            <a:normAutofit lnSpcReduction="10000"/>
          </a:bodyPr>
          <a:lstStyle/>
          <a:p>
            <a:r>
              <a:rPr lang="en-IN" sz="2400" dirty="0"/>
              <a:t>Pavel Otrisal and </a:t>
            </a:r>
            <a:r>
              <a:rPr lang="en-IN" sz="2400" dirty="0" err="1"/>
              <a:t>Zdenek</a:t>
            </a:r>
            <a:r>
              <a:rPr lang="en-IN" sz="2400" dirty="0"/>
              <a:t> </a:t>
            </a:r>
            <a:r>
              <a:rPr lang="en-IN" sz="2400" dirty="0" err="1"/>
              <a:t>Melicharik</a:t>
            </a:r>
            <a:r>
              <a:rPr lang="en-IN" sz="2400" dirty="0"/>
              <a:t> (2014) </a:t>
            </a:r>
            <a:r>
              <a:rPr lang="en-IN" sz="2400" i="1" dirty="0"/>
              <a:t>Some Challenges within a Branch of Study of Protective Properties of Barrier </a:t>
            </a:r>
            <a:r>
              <a:rPr lang="en-IN" sz="2400" i="1" dirty="0" err="1"/>
              <a:t>Materails</a:t>
            </a:r>
            <a:r>
              <a:rPr lang="en-IN" sz="2400" i="1" dirty="0"/>
              <a:t> in the Czech Armed Forces </a:t>
            </a:r>
            <a:r>
              <a:rPr lang="en-IN" sz="2400" dirty="0"/>
              <a:t>J </a:t>
            </a:r>
            <a:r>
              <a:rPr lang="en-IN" sz="2400" dirty="0" err="1"/>
              <a:t>Def</a:t>
            </a:r>
            <a:r>
              <a:rPr lang="en-IN" sz="2400" dirty="0"/>
              <a:t> </a:t>
            </a:r>
            <a:r>
              <a:rPr lang="en-IN" sz="2400" dirty="0" err="1"/>
              <a:t>Manag</a:t>
            </a:r>
            <a:r>
              <a:rPr lang="en-IN" sz="2400" dirty="0"/>
              <a:t> </a:t>
            </a:r>
            <a:r>
              <a:rPr lang="en-IN" sz="2400" dirty="0" smtClean="0"/>
              <a:t>4:e123</a:t>
            </a:r>
          </a:p>
          <a:p>
            <a:r>
              <a:rPr lang="en-IN" sz="2400" dirty="0"/>
              <a:t>Pavel Otrisal (2012) </a:t>
            </a:r>
            <a:r>
              <a:rPr lang="en-IN" sz="2400" i="1" dirty="0"/>
              <a:t>Why to Study Chemical Resistance of Selected </a:t>
            </a:r>
            <a:r>
              <a:rPr lang="en-IN" sz="2400" i="1" dirty="0" err="1"/>
              <a:t>Ipe</a:t>
            </a:r>
            <a:r>
              <a:rPr lang="en-IN" sz="2400" i="1" dirty="0"/>
              <a:t> against Effects of Decontamination Mixtures?</a:t>
            </a:r>
            <a:r>
              <a:rPr lang="en-IN" sz="2400" dirty="0"/>
              <a:t> J </a:t>
            </a:r>
            <a:r>
              <a:rPr lang="en-IN" sz="2400" dirty="0" err="1"/>
              <a:t>Def</a:t>
            </a:r>
            <a:r>
              <a:rPr lang="en-IN" sz="2400" dirty="0"/>
              <a:t> </a:t>
            </a:r>
            <a:r>
              <a:rPr lang="en-IN" sz="2400" dirty="0" err="1"/>
              <a:t>Manag</a:t>
            </a:r>
            <a:r>
              <a:rPr lang="en-IN" sz="2400" dirty="0"/>
              <a:t> </a:t>
            </a:r>
            <a:r>
              <a:rPr lang="en-IN" sz="2400" dirty="0" smtClean="0"/>
              <a:t>3:e120</a:t>
            </a:r>
          </a:p>
          <a:p>
            <a:r>
              <a:rPr lang="en-IN" sz="2400" dirty="0"/>
              <a:t>Pavel Otrisal (2012) </a:t>
            </a:r>
            <a:r>
              <a:rPr lang="en-IN" sz="2400" i="1" dirty="0"/>
              <a:t>Selected Software Tools Used for CBRN Situation Assessment within CZECH Armed Forces Chemical Corps</a:t>
            </a:r>
            <a:r>
              <a:rPr lang="en-IN" sz="2400" dirty="0"/>
              <a:t> J </a:t>
            </a:r>
            <a:r>
              <a:rPr lang="en-IN" sz="2400" dirty="0" err="1"/>
              <a:t>Def</a:t>
            </a:r>
            <a:r>
              <a:rPr lang="en-IN" sz="2400" dirty="0"/>
              <a:t> </a:t>
            </a:r>
            <a:r>
              <a:rPr lang="en-IN" sz="2400" dirty="0" err="1"/>
              <a:t>Manag</a:t>
            </a:r>
            <a:r>
              <a:rPr lang="en-IN" sz="2400" dirty="0"/>
              <a:t> 2:e115</a:t>
            </a:r>
            <a:endParaRPr lang="en-IN" sz="2400" dirty="0" smtClean="0"/>
          </a:p>
          <a:p>
            <a:pPr marL="0" indent="0">
              <a:buNone/>
            </a:pPr>
            <a:r>
              <a:rPr lang="en-US" sz="2200" i="1" dirty="0" smtClean="0"/>
              <a:t>      </a:t>
            </a:r>
          </a:p>
        </p:txBody>
      </p:sp>
      <p:sp>
        <p:nvSpPr>
          <p:cNvPr id="4" name="Footer Placeholder 3"/>
          <p:cNvSpPr>
            <a:spLocks noGrp="1"/>
          </p:cNvSpPr>
          <p:nvPr>
            <p:ph type="ftr" sz="quarter" idx="11"/>
          </p:nvPr>
        </p:nvSpPr>
        <p:spPr>
          <a:xfrm>
            <a:off x="251520" y="6525344"/>
            <a:ext cx="7848872" cy="216024"/>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7</a:t>
            </a:fld>
            <a:endParaRPr lang="cs-CZ"/>
          </a:p>
        </p:txBody>
      </p:sp>
    </p:spTree>
    <p:extLst>
      <p:ext uri="{BB962C8B-B14F-4D97-AF65-F5344CB8AC3E}">
        <p14:creationId xmlns:p14="http://schemas.microsoft.com/office/powerpoint/2010/main" val="974277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2400" dirty="0" smtClean="0">
                <a:solidFill>
                  <a:srgbClr val="FF0000"/>
                </a:solidFill>
              </a:rPr>
              <a:t>Measurement of body surface isolative protection properties </a:t>
            </a:r>
            <a:endParaRPr lang="en-US" sz="2400" dirty="0">
              <a:solidFill>
                <a:srgbClr val="FF0000"/>
              </a:solidFill>
            </a:endParaRPr>
          </a:p>
        </p:txBody>
      </p:sp>
      <p:sp>
        <p:nvSpPr>
          <p:cNvPr id="3" name="Zástupný symbol pro obsah 2"/>
          <p:cNvSpPr>
            <a:spLocks noGrp="1"/>
          </p:cNvSpPr>
          <p:nvPr>
            <p:ph idx="1"/>
          </p:nvPr>
        </p:nvSpPr>
        <p:spPr/>
        <p:txBody>
          <a:bodyPr/>
          <a:lstStyle/>
          <a:p>
            <a:r>
              <a:rPr lang="en-US" sz="2200" dirty="0" smtClean="0"/>
              <a:t>Employment of new methods based on changes of characteristics of special sensor based on QCM;</a:t>
            </a:r>
          </a:p>
          <a:p>
            <a:r>
              <a:rPr lang="en-US" sz="2200" dirty="0" smtClean="0"/>
              <a:t>Development of working procedures related to testing protective materials in accordance to norms;</a:t>
            </a:r>
          </a:p>
          <a:p>
            <a:r>
              <a:rPr lang="en-US" sz="2200" dirty="0" smtClean="0"/>
              <a:t>Contribution to decision making process of commanders in all types </a:t>
            </a:r>
            <a:r>
              <a:rPr lang="cs-CZ" sz="2200" dirty="0" smtClean="0"/>
              <a:t>o</a:t>
            </a:r>
            <a:r>
              <a:rPr lang="en-US" sz="2200" dirty="0" smtClean="0"/>
              <a:t>f operations</a:t>
            </a:r>
          </a:p>
          <a:p>
            <a:endParaRPr lang="cs-CZ" sz="2000" dirty="0"/>
          </a:p>
        </p:txBody>
      </p:sp>
      <p:sp>
        <p:nvSpPr>
          <p:cNvPr id="4" name="Footer Placeholder 3"/>
          <p:cNvSpPr>
            <a:spLocks noGrp="1"/>
          </p:cNvSpPr>
          <p:nvPr>
            <p:ph type="ftr" sz="quarter" idx="11"/>
          </p:nvPr>
        </p:nvSpPr>
        <p:spPr>
          <a:xfrm>
            <a:off x="251520" y="6525344"/>
            <a:ext cx="7848872" cy="216024"/>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8</a:t>
            </a:fld>
            <a:endParaRPr lang="cs-CZ"/>
          </a:p>
        </p:txBody>
      </p:sp>
    </p:spTree>
    <p:extLst>
      <p:ext uri="{BB962C8B-B14F-4D97-AF65-F5344CB8AC3E}">
        <p14:creationId xmlns:p14="http://schemas.microsoft.com/office/powerpoint/2010/main" val="2682642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2400" dirty="0" smtClean="0">
                <a:solidFill>
                  <a:srgbClr val="FF0000"/>
                </a:solidFill>
              </a:rPr>
              <a:t>Measurement of body surface isolative protection properties </a:t>
            </a:r>
            <a:endParaRPr lang="en-US" sz="2400" dirty="0">
              <a:solidFill>
                <a:srgbClr val="FF0000"/>
              </a:solidFill>
            </a:endParaRPr>
          </a:p>
        </p:txBody>
      </p:sp>
      <p:sp>
        <p:nvSpPr>
          <p:cNvPr id="3" name="Zástupný symbol pro obsah 2"/>
          <p:cNvSpPr>
            <a:spLocks noGrp="1"/>
          </p:cNvSpPr>
          <p:nvPr>
            <p:ph idx="1"/>
          </p:nvPr>
        </p:nvSpPr>
        <p:spPr/>
        <p:txBody>
          <a:bodyPr/>
          <a:lstStyle/>
          <a:p>
            <a:r>
              <a:rPr lang="en-US" sz="2200" dirty="0" smtClean="0"/>
              <a:t>Using special </a:t>
            </a:r>
            <a:r>
              <a:rPr lang="en-US" sz="2200" dirty="0" err="1" smtClean="0"/>
              <a:t>softeare</a:t>
            </a:r>
            <a:r>
              <a:rPr lang="en-US" sz="2200" dirty="0" smtClean="0"/>
              <a:t> tools designated only for purposes of this measurements;</a:t>
            </a:r>
          </a:p>
          <a:p>
            <a:r>
              <a:rPr lang="en-US" sz="2200" dirty="0" smtClean="0"/>
              <a:t>Cooperation with other universities and special working places not only in the Czech Republic but also within the NATO framework;</a:t>
            </a:r>
          </a:p>
          <a:p>
            <a:r>
              <a:rPr lang="en-US" sz="2200" dirty="0" smtClean="0"/>
              <a:t>Cooperation with companies which produce material for physical protection.</a:t>
            </a:r>
          </a:p>
        </p:txBody>
      </p:sp>
      <p:sp>
        <p:nvSpPr>
          <p:cNvPr id="4" name="Footer Placeholder 3"/>
          <p:cNvSpPr>
            <a:spLocks noGrp="1"/>
          </p:cNvSpPr>
          <p:nvPr>
            <p:ph type="ftr" sz="quarter" idx="11"/>
          </p:nvPr>
        </p:nvSpPr>
        <p:spPr>
          <a:xfrm>
            <a:off x="179512" y="6525344"/>
            <a:ext cx="7992888" cy="180256"/>
          </a:xfrm>
        </p:spPr>
        <p:txBody>
          <a:bodyPr/>
          <a:lstStyle/>
          <a:p>
            <a:pPr>
              <a:defRPr/>
            </a:pPr>
            <a:r>
              <a:rPr lang="en-IN" sz="1100" dirty="0" smtClean="0"/>
              <a:t>This Presentation contains privileged and confidential information that is restricted from further circulation. Copyright of OMICS Group</a:t>
            </a:r>
            <a:endParaRPr lang="cs-CZ" sz="1100" dirty="0"/>
          </a:p>
        </p:txBody>
      </p:sp>
      <p:sp>
        <p:nvSpPr>
          <p:cNvPr id="5" name="Slide Number Placeholder 4"/>
          <p:cNvSpPr>
            <a:spLocks noGrp="1"/>
          </p:cNvSpPr>
          <p:nvPr>
            <p:ph type="sldNum" sz="quarter" idx="12"/>
          </p:nvPr>
        </p:nvSpPr>
        <p:spPr/>
        <p:txBody>
          <a:bodyPr/>
          <a:lstStyle/>
          <a:p>
            <a:pPr>
              <a:defRPr/>
            </a:pPr>
            <a:fld id="{0EE78268-6FE6-41E4-B22E-E90ECBE5228C}" type="slidenum">
              <a:rPr lang="cs-CZ" smtClean="0"/>
              <a:pPr>
                <a:defRPr/>
              </a:pPr>
              <a:t>9</a:t>
            </a:fld>
            <a:endParaRPr lang="cs-CZ"/>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594</TotalTime>
  <Words>1095</Words>
  <Application>Microsoft Office PowerPoint</Application>
  <PresentationFormat>On-screen Show (4:3)</PresentationFormat>
  <Paragraphs>77</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Adjacency</vt:lpstr>
      <vt:lpstr>CorelDRAW</vt:lpstr>
      <vt:lpstr>PowerPoint Presentation</vt:lpstr>
      <vt:lpstr>PowerPoint Presentation</vt:lpstr>
      <vt:lpstr>Editorial Board Member</vt:lpstr>
      <vt:lpstr>Biography</vt:lpstr>
      <vt:lpstr>PowerPoint Presentation</vt:lpstr>
      <vt:lpstr>Research Interests</vt:lpstr>
      <vt:lpstr>Publications</vt:lpstr>
      <vt:lpstr>Measurement of body surface isolative protection properties </vt:lpstr>
      <vt:lpstr>Measurement of body surface isolative protection properties </vt:lpstr>
      <vt:lpstr>Tactics and combat employment of chemical corps in operations</vt:lpstr>
      <vt:lpstr>Tactics and combat employment of chemical corps in operations</vt:lpstr>
      <vt:lpstr>Joint CBRN Defence Centre of Excellence as a part of NATO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Pavel Otřísal</dc:creator>
  <cp:lastModifiedBy>Shabana Sultana</cp:lastModifiedBy>
  <cp:revision>84</cp:revision>
  <dcterms:created xsi:type="dcterms:W3CDTF">2009-10-08T13:30:36Z</dcterms:created>
  <dcterms:modified xsi:type="dcterms:W3CDTF">2015-10-13T14:04:19Z</dcterms:modified>
</cp:coreProperties>
</file>