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60" r:id="rId3"/>
    <p:sldId id="258" r:id="rId4"/>
    <p:sldId id="261" r:id="rId5"/>
    <p:sldId id="262" r:id="rId6"/>
    <p:sldId id="263"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3705DBE-4AD4-654C-A153-C32C19A1BDF3}"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52FB8-DB2E-4747-8AA1-8FE54EAC05D0}" type="slidenum">
              <a:rPr lang="en-US" smtClean="0"/>
              <a:t>‹#›</a:t>
            </a:fld>
            <a:endParaRPr lang="en-US"/>
          </a:p>
        </p:txBody>
      </p:sp>
    </p:spTree>
    <p:extLst>
      <p:ext uri="{BB962C8B-B14F-4D97-AF65-F5344CB8AC3E}">
        <p14:creationId xmlns:p14="http://schemas.microsoft.com/office/powerpoint/2010/main" val="1525146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3705DBE-4AD4-654C-A153-C32C19A1BDF3}"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52FB8-DB2E-4747-8AA1-8FE54EAC05D0}" type="slidenum">
              <a:rPr lang="en-US" smtClean="0"/>
              <a:t>‹#›</a:t>
            </a:fld>
            <a:endParaRPr lang="en-US"/>
          </a:p>
        </p:txBody>
      </p:sp>
    </p:spTree>
    <p:extLst>
      <p:ext uri="{BB962C8B-B14F-4D97-AF65-F5344CB8AC3E}">
        <p14:creationId xmlns:p14="http://schemas.microsoft.com/office/powerpoint/2010/main" val="343881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3705DBE-4AD4-654C-A153-C32C19A1BDF3}"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52FB8-DB2E-4747-8AA1-8FE54EAC05D0}" type="slidenum">
              <a:rPr lang="en-US" smtClean="0"/>
              <a:t>‹#›</a:t>
            </a:fld>
            <a:endParaRPr lang="en-US"/>
          </a:p>
        </p:txBody>
      </p:sp>
    </p:spTree>
    <p:extLst>
      <p:ext uri="{BB962C8B-B14F-4D97-AF65-F5344CB8AC3E}">
        <p14:creationId xmlns:p14="http://schemas.microsoft.com/office/powerpoint/2010/main" val="308631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3705DBE-4AD4-654C-A153-C32C19A1BDF3}"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52FB8-DB2E-4747-8AA1-8FE54EAC05D0}" type="slidenum">
              <a:rPr lang="en-US" smtClean="0"/>
              <a:t>‹#›</a:t>
            </a:fld>
            <a:endParaRPr lang="en-US"/>
          </a:p>
        </p:txBody>
      </p:sp>
    </p:spTree>
    <p:extLst>
      <p:ext uri="{BB962C8B-B14F-4D97-AF65-F5344CB8AC3E}">
        <p14:creationId xmlns:p14="http://schemas.microsoft.com/office/powerpoint/2010/main" val="3101702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E3705DBE-4AD4-654C-A153-C32C19A1BDF3}"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52FB8-DB2E-4747-8AA1-8FE54EAC05D0}" type="slidenum">
              <a:rPr lang="en-US" smtClean="0"/>
              <a:t>‹#›</a:t>
            </a:fld>
            <a:endParaRPr lang="en-US"/>
          </a:p>
        </p:txBody>
      </p:sp>
    </p:spTree>
    <p:extLst>
      <p:ext uri="{BB962C8B-B14F-4D97-AF65-F5344CB8AC3E}">
        <p14:creationId xmlns:p14="http://schemas.microsoft.com/office/powerpoint/2010/main" val="2129629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E3705DBE-4AD4-654C-A153-C32C19A1BDF3}"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52FB8-DB2E-4747-8AA1-8FE54EAC05D0}" type="slidenum">
              <a:rPr lang="en-US" smtClean="0"/>
              <a:t>‹#›</a:t>
            </a:fld>
            <a:endParaRPr lang="en-US"/>
          </a:p>
        </p:txBody>
      </p:sp>
    </p:spTree>
    <p:extLst>
      <p:ext uri="{BB962C8B-B14F-4D97-AF65-F5344CB8AC3E}">
        <p14:creationId xmlns:p14="http://schemas.microsoft.com/office/powerpoint/2010/main" val="2296551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3705DBE-4AD4-654C-A153-C32C19A1BDF3}" type="datetimeFigureOut">
              <a:rPr lang="en-US" smtClean="0"/>
              <a:t>9/18/2015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E52FB8-DB2E-4747-8AA1-8FE54EAC05D0}" type="slidenum">
              <a:rPr lang="en-US" smtClean="0"/>
              <a:t>‹#›</a:t>
            </a:fld>
            <a:endParaRPr lang="en-US"/>
          </a:p>
        </p:txBody>
      </p:sp>
    </p:spTree>
    <p:extLst>
      <p:ext uri="{BB962C8B-B14F-4D97-AF65-F5344CB8AC3E}">
        <p14:creationId xmlns:p14="http://schemas.microsoft.com/office/powerpoint/2010/main" val="1625357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3705DBE-4AD4-654C-A153-C32C19A1BDF3}" type="datetimeFigureOut">
              <a:rPr lang="en-US" smtClean="0"/>
              <a:t>9/18/2015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E52FB8-DB2E-4747-8AA1-8FE54EAC05D0}" type="slidenum">
              <a:rPr lang="en-US" smtClean="0"/>
              <a:t>‹#›</a:t>
            </a:fld>
            <a:endParaRPr lang="en-US"/>
          </a:p>
        </p:txBody>
      </p:sp>
    </p:spTree>
    <p:extLst>
      <p:ext uri="{BB962C8B-B14F-4D97-AF65-F5344CB8AC3E}">
        <p14:creationId xmlns:p14="http://schemas.microsoft.com/office/powerpoint/2010/main" val="3229382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705DBE-4AD4-654C-A153-C32C19A1BDF3}" type="datetimeFigureOut">
              <a:rPr lang="en-US" smtClean="0"/>
              <a:t>9/18/2015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E52FB8-DB2E-4747-8AA1-8FE54EAC05D0}" type="slidenum">
              <a:rPr lang="en-US" smtClean="0"/>
              <a:t>‹#›</a:t>
            </a:fld>
            <a:endParaRPr lang="en-US"/>
          </a:p>
        </p:txBody>
      </p:sp>
    </p:spTree>
    <p:extLst>
      <p:ext uri="{BB962C8B-B14F-4D97-AF65-F5344CB8AC3E}">
        <p14:creationId xmlns:p14="http://schemas.microsoft.com/office/powerpoint/2010/main" val="3238542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3705DBE-4AD4-654C-A153-C32C19A1BDF3}"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52FB8-DB2E-4747-8AA1-8FE54EAC05D0}" type="slidenum">
              <a:rPr lang="en-US" smtClean="0"/>
              <a:t>‹#›</a:t>
            </a:fld>
            <a:endParaRPr lang="en-US"/>
          </a:p>
        </p:txBody>
      </p:sp>
    </p:spTree>
    <p:extLst>
      <p:ext uri="{BB962C8B-B14F-4D97-AF65-F5344CB8AC3E}">
        <p14:creationId xmlns:p14="http://schemas.microsoft.com/office/powerpoint/2010/main" val="19081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3705DBE-4AD4-654C-A153-C32C19A1BDF3}"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52FB8-DB2E-4747-8AA1-8FE54EAC05D0}" type="slidenum">
              <a:rPr lang="en-US" smtClean="0"/>
              <a:t>‹#›</a:t>
            </a:fld>
            <a:endParaRPr lang="en-US"/>
          </a:p>
        </p:txBody>
      </p:sp>
    </p:spTree>
    <p:extLst>
      <p:ext uri="{BB962C8B-B14F-4D97-AF65-F5344CB8AC3E}">
        <p14:creationId xmlns:p14="http://schemas.microsoft.com/office/powerpoint/2010/main" val="500308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705DBE-4AD4-654C-A153-C32C19A1BDF3}" type="datetimeFigureOut">
              <a:rPr lang="en-US" smtClean="0"/>
              <a:t>9/18/2015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52FB8-DB2E-4747-8AA1-8FE54EAC05D0}" type="slidenum">
              <a:rPr lang="en-US" smtClean="0"/>
              <a:t>‹#›</a:t>
            </a:fld>
            <a:endParaRPr lang="en-US"/>
          </a:p>
        </p:txBody>
      </p:sp>
    </p:spTree>
    <p:extLst>
      <p:ext uri="{BB962C8B-B14F-4D97-AF65-F5344CB8AC3E}">
        <p14:creationId xmlns:p14="http://schemas.microsoft.com/office/powerpoint/2010/main" val="3290722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376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Subtitle 2"/>
          <p:cNvSpPr txBox="1">
            <a:spLocks/>
          </p:cNvSpPr>
          <p:nvPr/>
        </p:nvSpPr>
        <p:spPr bwMode="auto">
          <a:xfrm>
            <a:off x="1217613" y="285750"/>
            <a:ext cx="6556375"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spcBef>
                <a:spcPct val="20000"/>
              </a:spcBef>
              <a:buFont typeface="Arial" charset="0"/>
              <a:buNone/>
            </a:pPr>
            <a:r>
              <a:rPr lang="en-US" sz="5400" b="1" dirty="0">
                <a:solidFill>
                  <a:srgbClr val="AC6D56"/>
                </a:solidFill>
                <a:latin typeface="Stencil" pitchFamily="82" charset="0"/>
              </a:rPr>
              <a:t>OMICS </a:t>
            </a:r>
            <a:r>
              <a:rPr lang="en-US" sz="5400" b="1" dirty="0" smtClean="0">
                <a:solidFill>
                  <a:srgbClr val="AC6D56"/>
                </a:solidFill>
                <a:latin typeface="Stencil" pitchFamily="82" charset="0"/>
              </a:rPr>
              <a:t>International</a:t>
            </a:r>
            <a:endParaRPr lang="en-US" sz="5400" b="1" dirty="0">
              <a:solidFill>
                <a:srgbClr val="AC6D56"/>
              </a:solidFill>
              <a:latin typeface="Stencil" pitchFamily="82" charset="0"/>
            </a:endParaRPr>
          </a:p>
        </p:txBody>
      </p:sp>
      <p:sp>
        <p:nvSpPr>
          <p:cNvPr id="27652" name="Rectangle 8"/>
          <p:cNvSpPr>
            <a:spLocks noChangeArrowheads="1"/>
          </p:cNvSpPr>
          <p:nvPr/>
        </p:nvSpPr>
        <p:spPr bwMode="auto">
          <a:xfrm>
            <a:off x="2209800" y="6372225"/>
            <a:ext cx="501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000">
                <a:solidFill>
                  <a:srgbClr val="7030A0"/>
                </a:solidFill>
                <a:cs typeface="Arial" charset="0"/>
              </a:rPr>
              <a:t>Contact us at: contact.omics@omicsonline.org</a:t>
            </a:r>
          </a:p>
        </p:txBody>
      </p:sp>
      <p:sp>
        <p:nvSpPr>
          <p:cNvPr id="2" name="Folded Corner 1"/>
          <p:cNvSpPr/>
          <p:nvPr/>
        </p:nvSpPr>
        <p:spPr>
          <a:xfrm>
            <a:off x="6350" y="3457183"/>
            <a:ext cx="9137650" cy="3315091"/>
          </a:xfrm>
          <a:prstGeom prst="foldedCorner">
            <a:avLst/>
          </a:prstGeom>
          <a:gradFill>
            <a:gsLst>
              <a:gs pos="95419">
                <a:srgbClr val="FFE7E6"/>
              </a:gs>
              <a:gs pos="90417">
                <a:srgbClr val="FFE5E3"/>
              </a:gs>
              <a:gs pos="76683">
                <a:srgbClr val="FFDFDD"/>
              </a:gs>
              <a:gs pos="61650">
                <a:srgbClr val="FFD8D6"/>
              </a:gs>
              <a:gs pos="0">
                <a:srgbClr val="FBA7A4"/>
              </a:gs>
              <a:gs pos="57493">
                <a:srgbClr val="FFD3D1"/>
              </a:gs>
              <a:gs pos="35000">
                <a:srgbClr val="FFB8B9"/>
              </a:gs>
              <a:gs pos="100000">
                <a:schemeClr val="accent5">
                  <a:tint val="15000"/>
                  <a:satMod val="350000"/>
                </a:schemeClr>
              </a:gs>
            </a:gsLst>
            <a:lin ang="16200000" scaled="1"/>
          </a:gra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sz="2200" dirty="0">
                <a:solidFill>
                  <a:srgbClr val="0070C0"/>
                </a:solidFill>
                <a:latin typeface="Nyala" panose="02000504070300020003" pitchFamily="2" charset="0"/>
              </a:rPr>
              <a:t>OMICS Group International through its Open Access Initiative is committed to make genuine and reliable contributions to the scientific community. </a:t>
            </a:r>
            <a:r>
              <a:rPr lang="en-US" sz="2200" dirty="0" smtClean="0">
                <a:solidFill>
                  <a:srgbClr val="0070C0"/>
                </a:solidFill>
                <a:latin typeface="Nyala" panose="02000504070300020003" pitchFamily="2" charset="0"/>
              </a:rPr>
              <a:t>OMICS </a:t>
            </a:r>
            <a:r>
              <a:rPr lang="en-US" sz="2200" dirty="0">
                <a:solidFill>
                  <a:srgbClr val="0070C0"/>
                </a:solidFill>
                <a:latin typeface="Nyala" panose="02000504070300020003" pitchFamily="2" charset="0"/>
              </a:rPr>
              <a:t>Group signed an agreement with more than 1000 International Societies to make healthcare information Open Access.</a:t>
            </a:r>
          </a:p>
        </p:txBody>
      </p:sp>
    </p:spTree>
    <p:extLst>
      <p:ext uri="{BB962C8B-B14F-4D97-AF65-F5344CB8AC3E}">
        <p14:creationId xmlns:p14="http://schemas.microsoft.com/office/powerpoint/2010/main" val="1660414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a:t>
            </a:r>
            <a:r>
              <a:rPr lang="en-IN" sz="2000" dirty="0" smtClean="0">
                <a:solidFill>
                  <a:schemeClr val="bg2">
                    <a:lumMod val="10000"/>
                  </a:schemeClr>
                </a:solidFill>
                <a:latin typeface="Centaur" panose="02030504050205020304" pitchFamily="18" charset="0"/>
              </a:rPr>
              <a:t>International </a:t>
            </a:r>
            <a:r>
              <a:rPr lang="en-IN" sz="2000" dirty="0">
                <a:solidFill>
                  <a:schemeClr val="bg2">
                    <a:lumMod val="10000"/>
                  </a:schemeClr>
                </a:solidFill>
                <a:latin typeface="Centaur" panose="02030504050205020304" pitchFamily="18" charset="0"/>
              </a:rPr>
              <a:t>welcomes 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a:t>
            </a:r>
            <a:r>
              <a:rPr lang="en-IN" sz="2000" dirty="0">
                <a:solidFill>
                  <a:schemeClr val="bg2">
                    <a:lumMod val="10000"/>
                  </a:schemeClr>
                </a:solidFill>
                <a:latin typeface="Centaur" panose="02030504050205020304" pitchFamily="18" charset="0"/>
              </a:rPr>
              <a:t>International </a:t>
            </a:r>
            <a:r>
              <a:rPr lang="en-US" sz="2000" dirty="0" smtClean="0">
                <a:solidFill>
                  <a:schemeClr val="bg2">
                    <a:lumMod val="10000"/>
                  </a:schemeClr>
                </a:solidFill>
                <a:latin typeface="Centaur" panose="02030504050205020304" pitchFamily="18" charset="0"/>
              </a:rPr>
              <a:t>Journals  </a:t>
            </a:r>
            <a:r>
              <a:rPr lang="en-US" sz="2000" dirty="0">
                <a:solidFill>
                  <a:schemeClr val="bg2">
                    <a:lumMod val="10000"/>
                  </a:schemeClr>
                </a:solidFill>
                <a:latin typeface="Centaur" panose="02030504050205020304" pitchFamily="18" charset="0"/>
              </a:rPr>
              <a:t>are poised in excellence by publishing high quality research. </a:t>
            </a:r>
            <a:r>
              <a:rPr lang="en-IN" sz="2000" dirty="0">
                <a:solidFill>
                  <a:schemeClr val="bg2">
                    <a:lumMod val="10000"/>
                  </a:schemeClr>
                </a:solidFill>
                <a:latin typeface="Centaur" panose="02030504050205020304" pitchFamily="18" charset="0"/>
              </a:rPr>
              <a:t>OMICS Group 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088" y="5910263"/>
            <a:ext cx="7010400" cy="92233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dirty="0" smtClean="0">
                <a:solidFill>
                  <a:schemeClr val="accent4">
                    <a:lumMod val="10000"/>
                  </a:schemeClr>
                </a:solidFill>
                <a:latin typeface="Baskerville Old Face" panose="02020602080505020303" pitchFamily="18" charset="0"/>
              </a:rPr>
              <a:t>OMICS Journals are welcoming Submissions</a:t>
            </a:r>
            <a:r>
              <a:rPr lang="en-US" sz="3200" dirty="0" smtClean="0">
                <a:solidFill>
                  <a:schemeClr val="accent4">
                    <a:lumMod val="10000"/>
                  </a:schemeClr>
                </a:solidFill>
              </a:rPr>
              <a:t/>
            </a:r>
            <a:br>
              <a:rPr lang="en-US" sz="3200"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2719285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6"/>
          <p:cNvSpPr txBox="1">
            <a:spLocks noChangeArrowheads="1"/>
          </p:cNvSpPr>
          <p:nvPr/>
        </p:nvSpPr>
        <p:spPr bwMode="auto">
          <a:xfrm>
            <a:off x="288518" y="1490"/>
            <a:ext cx="7963989" cy="954107"/>
          </a:xfrm>
          <a:prstGeom prst="rect">
            <a:avLst/>
          </a:prstGeom>
          <a:noFill/>
          <a:ln w="9525">
            <a:noFill/>
            <a:miter lim="800000"/>
            <a:headEnd/>
            <a:tailEnd/>
          </a:ln>
          <a:effectLst/>
        </p:spPr>
        <p:txBody>
          <a:bodyPr wrap="square">
            <a:spAutoFit/>
          </a:bodyPr>
          <a:lstStyle/>
          <a:p>
            <a:pPr algn="l"/>
            <a:r>
              <a:rPr lang="en-US" sz="3200" dirty="0" smtClean="0">
                <a:solidFill>
                  <a:srgbClr val="000099"/>
                </a:solidFill>
                <a:latin typeface="Calibri" pitchFamily="34" charset="0"/>
              </a:rPr>
              <a:t>Complex Fluids group – </a:t>
            </a:r>
            <a:r>
              <a:rPr lang="en-US" sz="3200" dirty="0" err="1" smtClean="0">
                <a:solidFill>
                  <a:srgbClr val="000099"/>
                </a:solidFill>
                <a:latin typeface="Calibri" pitchFamily="34" charset="0"/>
              </a:rPr>
              <a:t>dr</a:t>
            </a:r>
            <a:r>
              <a:rPr lang="en-US" sz="3200" dirty="0" smtClean="0">
                <a:solidFill>
                  <a:srgbClr val="000099"/>
                </a:solidFill>
                <a:latin typeface="Calibri" pitchFamily="34" charset="0"/>
              </a:rPr>
              <a:t> Edo Boek  </a:t>
            </a:r>
          </a:p>
          <a:p>
            <a:pPr algn="l"/>
            <a:r>
              <a:rPr lang="en-US" sz="2400" dirty="0" smtClean="0">
                <a:solidFill>
                  <a:srgbClr val="000099"/>
                </a:solidFill>
                <a:latin typeface="Calibri" pitchFamily="34" charset="0"/>
              </a:rPr>
              <a:t>Chemical Engineering </a:t>
            </a:r>
            <a:r>
              <a:rPr lang="en-US" sz="2400" dirty="0" err="1" smtClean="0">
                <a:solidFill>
                  <a:srgbClr val="000099"/>
                </a:solidFill>
                <a:latin typeface="Calibri" pitchFamily="34" charset="0"/>
              </a:rPr>
              <a:t>Dept</a:t>
            </a:r>
            <a:r>
              <a:rPr lang="en-US" sz="2400" dirty="0" smtClean="0">
                <a:solidFill>
                  <a:srgbClr val="000099"/>
                </a:solidFill>
                <a:latin typeface="Calibri" pitchFamily="34" charset="0"/>
              </a:rPr>
              <a:t>, Imperial College London, UK   </a:t>
            </a:r>
            <a:endParaRPr lang="en-US" sz="2400" dirty="0">
              <a:solidFill>
                <a:srgbClr val="000099"/>
              </a:solidFill>
              <a:latin typeface="Calibri" pitchFamily="34" charset="0"/>
            </a:endParaRPr>
          </a:p>
        </p:txBody>
      </p:sp>
      <p:sp>
        <p:nvSpPr>
          <p:cNvPr id="9" name="Text Box 144"/>
          <p:cNvSpPr txBox="1">
            <a:spLocks noChangeArrowheads="1"/>
          </p:cNvSpPr>
          <p:nvPr/>
        </p:nvSpPr>
        <p:spPr bwMode="auto">
          <a:xfrm>
            <a:off x="2514601" y="4653474"/>
            <a:ext cx="4419600" cy="1975926"/>
          </a:xfrm>
          <a:prstGeom prst="rect">
            <a:avLst/>
          </a:prstGeom>
          <a:solidFill>
            <a:srgbClr val="CCFFCC"/>
          </a:solidFill>
          <a:ln w="9525">
            <a:noFill/>
            <a:miter lim="800000"/>
            <a:headEnd/>
            <a:tailEnd/>
          </a:ln>
          <a:effectLst/>
        </p:spPr>
        <p:txBody>
          <a:bodyPr wrap="square">
            <a:spAutoFit/>
          </a:bodyPr>
          <a:lstStyle/>
          <a:p>
            <a:pPr algn="l">
              <a:spcBef>
                <a:spcPct val="20000"/>
              </a:spcBef>
              <a:buFontTx/>
              <a:buChar char="•"/>
            </a:pPr>
            <a:r>
              <a:rPr lang="en-US" sz="1800" dirty="0" smtClean="0">
                <a:solidFill>
                  <a:srgbClr val="006600"/>
                </a:solidFill>
                <a:latin typeface="Calibri" pitchFamily="34" charset="0"/>
              </a:rPr>
              <a:t> </a:t>
            </a:r>
            <a:r>
              <a:rPr lang="en-US" sz="1800" b="1" dirty="0" smtClean="0">
                <a:solidFill>
                  <a:srgbClr val="FF0000"/>
                </a:solidFill>
                <a:latin typeface="Calibri" pitchFamily="34" charset="0"/>
              </a:rPr>
              <a:t>Flow</a:t>
            </a:r>
            <a:r>
              <a:rPr lang="en-US" sz="1800" dirty="0" smtClean="0">
                <a:solidFill>
                  <a:srgbClr val="FF0000"/>
                </a:solidFill>
                <a:latin typeface="Calibri" pitchFamily="34" charset="0"/>
              </a:rPr>
              <a:t> </a:t>
            </a:r>
            <a:r>
              <a:rPr lang="en-US" b="1" dirty="0" smtClean="0">
                <a:solidFill>
                  <a:srgbClr val="FF0000"/>
                </a:solidFill>
                <a:latin typeface="Calibri" pitchFamily="34" charset="0"/>
              </a:rPr>
              <a:t>Im</a:t>
            </a:r>
            <a:r>
              <a:rPr lang="en-US" sz="1800" b="1" dirty="0" smtClean="0">
                <a:solidFill>
                  <a:srgbClr val="FF0000"/>
                </a:solidFill>
                <a:latin typeface="Calibri" pitchFamily="34" charset="0"/>
              </a:rPr>
              <a:t>aging</a:t>
            </a:r>
            <a:r>
              <a:rPr lang="en-US" sz="1800" b="1" dirty="0" smtClean="0">
                <a:solidFill>
                  <a:srgbClr val="006600"/>
                </a:solidFill>
                <a:latin typeface="Calibri" pitchFamily="34" charset="0"/>
              </a:rPr>
              <a:t>:</a:t>
            </a:r>
            <a:r>
              <a:rPr lang="en-US" sz="1800" dirty="0" smtClean="0">
                <a:solidFill>
                  <a:srgbClr val="006600"/>
                </a:solidFill>
                <a:latin typeface="Calibri" pitchFamily="34" charset="0"/>
              </a:rPr>
              <a:t> micro-CT and medical CT</a:t>
            </a:r>
          </a:p>
          <a:p>
            <a:pPr algn="l">
              <a:spcBef>
                <a:spcPct val="20000"/>
              </a:spcBef>
              <a:buFontTx/>
              <a:buChar char="•"/>
            </a:pPr>
            <a:r>
              <a:rPr lang="en-US" sz="1800" dirty="0" smtClean="0">
                <a:solidFill>
                  <a:srgbClr val="006600"/>
                </a:solidFill>
                <a:latin typeface="Calibri" pitchFamily="34" charset="0"/>
              </a:rPr>
              <a:t> </a:t>
            </a:r>
            <a:r>
              <a:rPr lang="en-US" sz="1800" b="1" dirty="0" smtClean="0">
                <a:solidFill>
                  <a:srgbClr val="FF0000"/>
                </a:solidFill>
                <a:latin typeface="Calibri" pitchFamily="34" charset="0"/>
              </a:rPr>
              <a:t>Microfluidics</a:t>
            </a:r>
            <a:r>
              <a:rPr lang="en-US" sz="1800" dirty="0" smtClean="0">
                <a:solidFill>
                  <a:srgbClr val="006600"/>
                </a:solidFill>
                <a:latin typeface="Calibri" pitchFamily="34" charset="0"/>
              </a:rPr>
              <a:t> &amp; etched micro-models</a:t>
            </a:r>
          </a:p>
          <a:p>
            <a:pPr algn="l">
              <a:spcBef>
                <a:spcPct val="20000"/>
              </a:spcBef>
              <a:buFontTx/>
              <a:buChar char="•"/>
            </a:pPr>
            <a:r>
              <a:rPr lang="en-US" sz="1800" dirty="0" smtClean="0">
                <a:solidFill>
                  <a:srgbClr val="006600"/>
                </a:solidFill>
                <a:latin typeface="Calibri" pitchFamily="34" charset="0"/>
              </a:rPr>
              <a:t> </a:t>
            </a:r>
            <a:r>
              <a:rPr lang="en-US" sz="1800" b="1" dirty="0" smtClean="0">
                <a:solidFill>
                  <a:srgbClr val="FF0000"/>
                </a:solidFill>
                <a:latin typeface="Calibri" pitchFamily="34" charset="0"/>
              </a:rPr>
              <a:t>Rheology</a:t>
            </a:r>
            <a:r>
              <a:rPr lang="en-US" sz="1800" dirty="0" smtClean="0">
                <a:solidFill>
                  <a:srgbClr val="006600"/>
                </a:solidFill>
                <a:latin typeface="Calibri" pitchFamily="34" charset="0"/>
              </a:rPr>
              <a:t>: ambient &amp; high P (1000 bar) </a:t>
            </a:r>
          </a:p>
          <a:p>
            <a:pPr algn="l">
              <a:spcBef>
                <a:spcPct val="20000"/>
              </a:spcBef>
              <a:buFontTx/>
              <a:buChar char="•"/>
            </a:pPr>
            <a:r>
              <a:rPr lang="en-US" dirty="0">
                <a:solidFill>
                  <a:srgbClr val="006600"/>
                </a:solidFill>
                <a:latin typeface="Calibri" pitchFamily="34" charset="0"/>
              </a:rPr>
              <a:t> </a:t>
            </a:r>
            <a:r>
              <a:rPr lang="en-US" sz="1800" b="1" dirty="0" smtClean="0">
                <a:solidFill>
                  <a:srgbClr val="FF0000"/>
                </a:solidFill>
                <a:latin typeface="Calibri" pitchFamily="34" charset="0"/>
              </a:rPr>
              <a:t>Microscopy</a:t>
            </a:r>
            <a:r>
              <a:rPr lang="en-US" sz="1800" dirty="0" smtClean="0">
                <a:solidFill>
                  <a:srgbClr val="006600"/>
                </a:solidFill>
                <a:latin typeface="Calibri" pitchFamily="34" charset="0"/>
              </a:rPr>
              <a:t>: light &amp; confocal laser scanning</a:t>
            </a:r>
          </a:p>
          <a:p>
            <a:pPr algn="l">
              <a:spcBef>
                <a:spcPct val="20000"/>
              </a:spcBef>
              <a:buFontTx/>
              <a:buChar char="•"/>
            </a:pPr>
            <a:r>
              <a:rPr lang="en-US" sz="1800" dirty="0" smtClean="0">
                <a:solidFill>
                  <a:srgbClr val="006600"/>
                </a:solidFill>
                <a:latin typeface="Calibri" pitchFamily="34" charset="0"/>
              </a:rPr>
              <a:t> </a:t>
            </a:r>
            <a:r>
              <a:rPr lang="en-US" sz="1800" b="1" dirty="0" smtClean="0">
                <a:solidFill>
                  <a:srgbClr val="3366FF"/>
                </a:solidFill>
                <a:latin typeface="Calibri" pitchFamily="34" charset="0"/>
              </a:rPr>
              <a:t>Simulation</a:t>
            </a:r>
            <a:r>
              <a:rPr lang="en-US" sz="1800" dirty="0" smtClean="0">
                <a:solidFill>
                  <a:srgbClr val="006600"/>
                </a:solidFill>
                <a:latin typeface="Calibri" pitchFamily="34" charset="0"/>
              </a:rPr>
              <a:t>: </a:t>
            </a:r>
            <a:r>
              <a:rPr lang="en-US" dirty="0" smtClean="0">
                <a:solidFill>
                  <a:srgbClr val="006600"/>
                </a:solidFill>
                <a:latin typeface="Calibri" pitchFamily="34" charset="0"/>
              </a:rPr>
              <a:t>Flow (LB, DPD, MPCD) and     </a:t>
            </a:r>
            <a:r>
              <a:rPr lang="en-US" sz="1800" dirty="0" smtClean="0">
                <a:solidFill>
                  <a:srgbClr val="006600"/>
                </a:solidFill>
                <a:latin typeface="Calibri" pitchFamily="34" charset="0"/>
              </a:rPr>
              <a:t>Structure (MD,MC) – hybrid methods</a:t>
            </a:r>
          </a:p>
        </p:txBody>
      </p:sp>
      <p:sp>
        <p:nvSpPr>
          <p:cNvPr id="10" name="Text Box 144"/>
          <p:cNvSpPr txBox="1">
            <a:spLocks noChangeArrowheads="1"/>
          </p:cNvSpPr>
          <p:nvPr/>
        </p:nvSpPr>
        <p:spPr bwMode="auto">
          <a:xfrm>
            <a:off x="404949" y="1600200"/>
            <a:ext cx="6757851" cy="2363724"/>
          </a:xfrm>
          <a:prstGeom prst="rect">
            <a:avLst/>
          </a:prstGeom>
          <a:solidFill>
            <a:srgbClr val="BADDDD"/>
          </a:solidFill>
          <a:ln w="9525">
            <a:noFill/>
            <a:miter lim="800000"/>
            <a:headEnd/>
            <a:tailEnd/>
          </a:ln>
          <a:effectLst/>
        </p:spPr>
        <p:txBody>
          <a:bodyPr wrap="square">
            <a:spAutoFit/>
          </a:bodyPr>
          <a:lstStyle/>
          <a:p>
            <a:pPr algn="l">
              <a:spcBef>
                <a:spcPct val="20000"/>
              </a:spcBef>
              <a:buFontTx/>
              <a:buChar char="•"/>
            </a:pPr>
            <a:r>
              <a:rPr lang="en-US" sz="1800" dirty="0">
                <a:solidFill>
                  <a:srgbClr val="003399"/>
                </a:solidFill>
                <a:latin typeface="Calibri" pitchFamily="34" charset="0"/>
              </a:rPr>
              <a:t> </a:t>
            </a:r>
            <a:r>
              <a:rPr lang="en-US" sz="1800" b="1" dirty="0" smtClean="0">
                <a:solidFill>
                  <a:srgbClr val="FF0000"/>
                </a:solidFill>
                <a:latin typeface="Calibri" pitchFamily="34" charset="0"/>
              </a:rPr>
              <a:t>Multi-scale imaging </a:t>
            </a:r>
            <a:r>
              <a:rPr lang="en-US" sz="1800" dirty="0" smtClean="0">
                <a:solidFill>
                  <a:srgbClr val="003399"/>
                </a:solidFill>
                <a:latin typeface="Calibri" pitchFamily="34" charset="0"/>
              </a:rPr>
              <a:t>and simulation of flow and structure</a:t>
            </a:r>
          </a:p>
          <a:p>
            <a:pPr algn="l">
              <a:spcBef>
                <a:spcPct val="20000"/>
              </a:spcBef>
              <a:buFontTx/>
              <a:buChar char="•"/>
            </a:pPr>
            <a:r>
              <a:rPr lang="en-US" sz="1800" dirty="0" smtClean="0">
                <a:solidFill>
                  <a:srgbClr val="003399"/>
                </a:solidFill>
                <a:latin typeface="Calibri" pitchFamily="34" charset="0"/>
              </a:rPr>
              <a:t> </a:t>
            </a:r>
            <a:r>
              <a:rPr lang="en-US" sz="1800" b="1" dirty="0" smtClean="0">
                <a:solidFill>
                  <a:srgbClr val="FF0000"/>
                </a:solidFill>
                <a:latin typeface="Calibri" pitchFamily="34" charset="0"/>
              </a:rPr>
              <a:t>Complex fluids</a:t>
            </a:r>
            <a:r>
              <a:rPr lang="en-US" sz="1800" dirty="0" smtClean="0">
                <a:solidFill>
                  <a:srgbClr val="003399"/>
                </a:solidFill>
                <a:latin typeface="Calibri" pitchFamily="34" charset="0"/>
              </a:rPr>
              <a:t>: oil / water / CO2 / colloids / polymers </a:t>
            </a:r>
            <a:r>
              <a:rPr lang="en-US" dirty="0" smtClean="0">
                <a:solidFill>
                  <a:srgbClr val="003399"/>
                </a:solidFill>
                <a:latin typeface="Calibri" pitchFamily="34" charset="0"/>
              </a:rPr>
              <a:t>/</a:t>
            </a:r>
            <a:r>
              <a:rPr lang="en-US" sz="1800" dirty="0" smtClean="0">
                <a:solidFill>
                  <a:srgbClr val="003399"/>
                </a:solidFill>
                <a:latin typeface="Calibri" pitchFamily="34" charset="0"/>
              </a:rPr>
              <a:t> surfactants ..   </a:t>
            </a:r>
          </a:p>
          <a:p>
            <a:pPr algn="l">
              <a:spcBef>
                <a:spcPct val="20000"/>
              </a:spcBef>
              <a:buFontTx/>
              <a:buChar char="•"/>
            </a:pPr>
            <a:r>
              <a:rPr lang="en-US" sz="1800" dirty="0" smtClean="0">
                <a:solidFill>
                  <a:srgbClr val="003399"/>
                </a:solidFill>
                <a:latin typeface="Calibri" pitchFamily="34" charset="0"/>
              </a:rPr>
              <a:t> Flow in porous media – applications in CO2 storage / EOR</a:t>
            </a:r>
          </a:p>
          <a:p>
            <a:pPr algn="l">
              <a:spcBef>
                <a:spcPct val="20000"/>
              </a:spcBef>
              <a:buFontTx/>
              <a:buChar char="•"/>
            </a:pPr>
            <a:r>
              <a:rPr lang="en-US" sz="1800" dirty="0" smtClean="0">
                <a:solidFill>
                  <a:srgbClr val="003399"/>
                </a:solidFill>
                <a:latin typeface="Calibri" pitchFamily="34" charset="0"/>
              </a:rPr>
              <a:t> </a:t>
            </a:r>
            <a:r>
              <a:rPr lang="en-US" sz="1800" dirty="0" smtClean="0">
                <a:solidFill>
                  <a:srgbClr val="FF0000"/>
                </a:solidFill>
                <a:latin typeface="Calibri" pitchFamily="34" charset="0"/>
              </a:rPr>
              <a:t>Formulation</a:t>
            </a:r>
            <a:r>
              <a:rPr lang="en-US" sz="1800" dirty="0" smtClean="0">
                <a:solidFill>
                  <a:srgbClr val="003399"/>
                </a:solidFill>
                <a:latin typeface="Calibri" pitchFamily="34" charset="0"/>
              </a:rPr>
              <a:t> and Non-Newtonian rheology</a:t>
            </a:r>
          </a:p>
          <a:p>
            <a:pPr algn="l">
              <a:spcBef>
                <a:spcPct val="20000"/>
              </a:spcBef>
              <a:buFontTx/>
              <a:buChar char="•"/>
            </a:pPr>
            <a:r>
              <a:rPr lang="en-US" dirty="0">
                <a:solidFill>
                  <a:srgbClr val="003399"/>
                </a:solidFill>
                <a:latin typeface="Calibri" pitchFamily="34" charset="0"/>
              </a:rPr>
              <a:t> </a:t>
            </a:r>
            <a:r>
              <a:rPr lang="en-US" dirty="0" smtClean="0">
                <a:solidFill>
                  <a:srgbClr val="FF0000"/>
                </a:solidFill>
                <a:latin typeface="Calibri" pitchFamily="34" charset="0"/>
              </a:rPr>
              <a:t>molecular</a:t>
            </a:r>
            <a:r>
              <a:rPr lang="en-US" dirty="0" smtClean="0">
                <a:solidFill>
                  <a:srgbClr val="003399"/>
                </a:solidFill>
                <a:latin typeface="Calibri" pitchFamily="34" charset="0"/>
              </a:rPr>
              <a:t> level explanation of </a:t>
            </a:r>
            <a:r>
              <a:rPr lang="en-US" dirty="0" smtClean="0">
                <a:solidFill>
                  <a:srgbClr val="FF0000"/>
                </a:solidFill>
                <a:latin typeface="Calibri" pitchFamily="34" charset="0"/>
              </a:rPr>
              <a:t>macroscopic</a:t>
            </a:r>
            <a:r>
              <a:rPr lang="en-US" dirty="0" smtClean="0">
                <a:solidFill>
                  <a:srgbClr val="003399"/>
                </a:solidFill>
                <a:latin typeface="Calibri" pitchFamily="34" charset="0"/>
              </a:rPr>
              <a:t> </a:t>
            </a:r>
            <a:r>
              <a:rPr lang="en-US" dirty="0" err="1" smtClean="0">
                <a:solidFill>
                  <a:srgbClr val="003399"/>
                </a:solidFill>
                <a:latin typeface="Calibri" pitchFamily="34" charset="0"/>
              </a:rPr>
              <a:t>behaviour</a:t>
            </a:r>
            <a:endParaRPr lang="en-US" sz="1800" dirty="0" smtClean="0">
              <a:solidFill>
                <a:srgbClr val="003399"/>
              </a:solidFill>
              <a:latin typeface="Calibri" pitchFamily="34" charset="0"/>
            </a:endParaRPr>
          </a:p>
          <a:p>
            <a:pPr algn="l">
              <a:spcBef>
                <a:spcPct val="20000"/>
              </a:spcBef>
              <a:buFontTx/>
              <a:buChar char="•"/>
            </a:pPr>
            <a:r>
              <a:rPr lang="en-US" dirty="0" smtClean="0">
                <a:solidFill>
                  <a:srgbClr val="003399"/>
                </a:solidFill>
                <a:latin typeface="Calibri" pitchFamily="34" charset="0"/>
              </a:rPr>
              <a:t> pore-scale </a:t>
            </a:r>
            <a:r>
              <a:rPr lang="en-US" dirty="0" smtClean="0">
                <a:solidFill>
                  <a:srgbClr val="FF0000"/>
                </a:solidFill>
                <a:latin typeface="Calibri" pitchFamily="34" charset="0"/>
              </a:rPr>
              <a:t>multiphase</a:t>
            </a:r>
            <a:r>
              <a:rPr lang="en-US" dirty="0" smtClean="0">
                <a:solidFill>
                  <a:srgbClr val="003399"/>
                </a:solidFill>
                <a:latin typeface="Calibri" pitchFamily="34" charset="0"/>
              </a:rPr>
              <a:t> flow and </a:t>
            </a:r>
            <a:r>
              <a:rPr lang="en-GB" sz="1800" dirty="0" smtClean="0">
                <a:solidFill>
                  <a:srgbClr val="FF0000"/>
                </a:solidFill>
                <a:latin typeface="Calibri" pitchFamily="34" charset="0"/>
              </a:rPr>
              <a:t>reactive</a:t>
            </a:r>
            <a:r>
              <a:rPr lang="en-GB" sz="1800" dirty="0" smtClean="0">
                <a:solidFill>
                  <a:srgbClr val="003399"/>
                </a:solidFill>
                <a:latin typeface="Calibri" pitchFamily="34" charset="0"/>
              </a:rPr>
              <a:t> transport </a:t>
            </a:r>
          </a:p>
          <a:p>
            <a:pPr algn="l">
              <a:spcBef>
                <a:spcPct val="20000"/>
              </a:spcBef>
              <a:buFontTx/>
              <a:buChar char="•"/>
            </a:pPr>
            <a:r>
              <a:rPr lang="en-GB" sz="1800" dirty="0" smtClean="0">
                <a:solidFill>
                  <a:srgbClr val="003399"/>
                </a:solidFill>
                <a:latin typeface="Calibri" pitchFamily="34" charset="0"/>
              </a:rPr>
              <a:t> </a:t>
            </a:r>
            <a:r>
              <a:rPr lang="en-GB" sz="1800" dirty="0" smtClean="0">
                <a:solidFill>
                  <a:srgbClr val="FF0000"/>
                </a:solidFill>
                <a:latin typeface="Calibri" pitchFamily="34" charset="0"/>
              </a:rPr>
              <a:t>dynamic</a:t>
            </a:r>
            <a:r>
              <a:rPr lang="en-GB" sz="1800" dirty="0" smtClean="0">
                <a:solidFill>
                  <a:srgbClr val="003399"/>
                </a:solidFill>
                <a:latin typeface="Calibri" pitchFamily="34" charset="0"/>
              </a:rPr>
              <a:t> properties (e.g. rheology) and </a:t>
            </a:r>
            <a:r>
              <a:rPr lang="en-GB" sz="1800" dirty="0" smtClean="0">
                <a:solidFill>
                  <a:srgbClr val="FF0000"/>
                </a:solidFill>
                <a:latin typeface="Calibri" pitchFamily="34" charset="0"/>
              </a:rPr>
              <a:t>microstructure</a:t>
            </a:r>
            <a:endParaRPr lang="en-US" sz="1800" dirty="0" smtClean="0">
              <a:solidFill>
                <a:srgbClr val="FF0000"/>
              </a:solidFill>
              <a:latin typeface="Calibri" pitchFamily="34" charset="0"/>
            </a:endParaRPr>
          </a:p>
        </p:txBody>
      </p:sp>
      <p:sp>
        <p:nvSpPr>
          <p:cNvPr id="11" name="Text Box 26"/>
          <p:cNvSpPr txBox="1">
            <a:spLocks noChangeArrowheads="1"/>
          </p:cNvSpPr>
          <p:nvPr/>
        </p:nvSpPr>
        <p:spPr bwMode="auto">
          <a:xfrm>
            <a:off x="404947" y="1080778"/>
            <a:ext cx="3592287" cy="523220"/>
          </a:xfrm>
          <a:prstGeom prst="rect">
            <a:avLst/>
          </a:prstGeom>
          <a:solidFill>
            <a:srgbClr val="002060"/>
          </a:solidFill>
          <a:ln w="9525">
            <a:noFill/>
            <a:miter lim="800000"/>
            <a:headEnd/>
            <a:tailEnd/>
          </a:ln>
          <a:effectLst/>
        </p:spPr>
        <p:txBody>
          <a:bodyPr wrap="square">
            <a:spAutoFit/>
          </a:bodyPr>
          <a:lstStyle/>
          <a:p>
            <a:pPr algn="l"/>
            <a:r>
              <a:rPr lang="en-US" sz="2800" dirty="0" smtClean="0">
                <a:solidFill>
                  <a:schemeClr val="bg1"/>
                </a:solidFill>
                <a:latin typeface="Calibri" pitchFamily="34" charset="0"/>
              </a:rPr>
              <a:t>Research interests</a:t>
            </a:r>
            <a:endParaRPr lang="en-US" sz="600" dirty="0">
              <a:solidFill>
                <a:schemeClr val="bg1"/>
              </a:solidFill>
              <a:latin typeface="Calibri" pitchFamily="34" charset="0"/>
            </a:endParaRPr>
          </a:p>
        </p:txBody>
      </p:sp>
      <p:sp>
        <p:nvSpPr>
          <p:cNvPr id="12" name="Text Box 26"/>
          <p:cNvSpPr txBox="1">
            <a:spLocks noChangeArrowheads="1"/>
          </p:cNvSpPr>
          <p:nvPr/>
        </p:nvSpPr>
        <p:spPr bwMode="auto">
          <a:xfrm>
            <a:off x="2514600" y="4127549"/>
            <a:ext cx="4419600" cy="523220"/>
          </a:xfrm>
          <a:prstGeom prst="rect">
            <a:avLst/>
          </a:prstGeom>
          <a:solidFill>
            <a:srgbClr val="006600"/>
          </a:solidFill>
          <a:ln w="9525">
            <a:noFill/>
            <a:miter lim="800000"/>
            <a:headEnd/>
            <a:tailEnd/>
          </a:ln>
          <a:effectLst/>
        </p:spPr>
        <p:txBody>
          <a:bodyPr wrap="square">
            <a:spAutoFit/>
          </a:bodyPr>
          <a:lstStyle/>
          <a:p>
            <a:pPr algn="l"/>
            <a:r>
              <a:rPr lang="en-US" sz="2800" dirty="0" smtClean="0">
                <a:solidFill>
                  <a:srgbClr val="FF0000"/>
                </a:solidFill>
                <a:latin typeface="Calibri" pitchFamily="34" charset="0"/>
              </a:rPr>
              <a:t>  Experiment</a:t>
            </a:r>
            <a:r>
              <a:rPr lang="en-US" sz="2800" dirty="0" smtClean="0">
                <a:solidFill>
                  <a:schemeClr val="bg1"/>
                </a:solidFill>
                <a:latin typeface="Calibri" pitchFamily="34" charset="0"/>
              </a:rPr>
              <a:t> &amp; </a:t>
            </a:r>
            <a:r>
              <a:rPr lang="en-US" sz="2800" dirty="0" smtClean="0">
                <a:solidFill>
                  <a:schemeClr val="tx2">
                    <a:lumMod val="60000"/>
                    <a:lumOff val="40000"/>
                  </a:schemeClr>
                </a:solidFill>
                <a:latin typeface="Calibri" pitchFamily="34" charset="0"/>
              </a:rPr>
              <a:t>Simulation</a:t>
            </a:r>
            <a:r>
              <a:rPr lang="en-US" sz="2800" dirty="0" smtClean="0">
                <a:solidFill>
                  <a:schemeClr val="bg1"/>
                </a:solidFill>
                <a:latin typeface="Calibri" pitchFamily="34" charset="0"/>
              </a:rPr>
              <a:t>: </a:t>
            </a:r>
            <a:endParaRPr lang="en-US" sz="600" dirty="0">
              <a:solidFill>
                <a:schemeClr val="bg1"/>
              </a:solidFill>
              <a:latin typeface="Calibri" pitchFamily="34" charset="0"/>
            </a:endParaRPr>
          </a:p>
        </p:txBody>
      </p:sp>
      <p:sp>
        <p:nvSpPr>
          <p:cNvPr id="13" name="Rectangle 12"/>
          <p:cNvSpPr/>
          <p:nvPr/>
        </p:nvSpPr>
        <p:spPr bwMode="auto">
          <a:xfrm>
            <a:off x="4728762" y="4323806"/>
            <a:ext cx="4258492" cy="199861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a:ln>
                <a:noFill/>
              </a:ln>
              <a:solidFill>
                <a:srgbClr val="FE9914"/>
              </a:solidFill>
              <a:effectLst/>
              <a:latin typeface="Arial" pitchFamily="-105" charset="0"/>
            </a:endParaRPr>
          </a:p>
        </p:txBody>
      </p:sp>
      <p:pic>
        <p:nvPicPr>
          <p:cNvPr id="17" name="Picture 16" descr="D:\Confocal_2D_Results\CFF 2\GT_4200x4200_2.5.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405688"/>
            <a:ext cx="1600200" cy="1313562"/>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2" descr="C:\Users\mga11\Google Drive\20130909_1034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038600"/>
            <a:ext cx="1724851" cy="12936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l="70665"/>
          <a:stretch/>
        </p:blipFill>
        <p:spPr bwMode="auto">
          <a:xfrm>
            <a:off x="7469958" y="1944282"/>
            <a:ext cx="1536636" cy="2945765"/>
          </a:xfrm>
          <a:prstGeom prst="rect">
            <a:avLst/>
          </a:prstGeom>
          <a:noFill/>
        </p:spPr>
      </p:pic>
      <p:pic>
        <p:nvPicPr>
          <p:cNvPr id="2" name="Picture 1"/>
          <p:cNvPicPr>
            <a:picLocks noChangeAspect="1"/>
          </p:cNvPicPr>
          <p:nvPr/>
        </p:nvPicPr>
        <p:blipFill>
          <a:blip r:embed="rId5"/>
          <a:stretch>
            <a:fillRect/>
          </a:stretch>
        </p:blipFill>
        <p:spPr>
          <a:xfrm>
            <a:off x="6196427" y="2725922"/>
            <a:ext cx="966373" cy="1238002"/>
          </a:xfrm>
          <a:prstGeom prst="rect">
            <a:avLst/>
          </a:prstGeom>
        </p:spPr>
      </p:pic>
      <p:pic>
        <p:nvPicPr>
          <p:cNvPr id="3" name="Picture 2" descr="00520825.jpg"/>
          <p:cNvPicPr>
            <a:picLocks noChangeAspect="1"/>
          </p:cNvPicPr>
          <p:nvPr/>
        </p:nvPicPr>
        <p:blipFill rotWithShape="1">
          <a:blip r:embed="rId6">
            <a:extLst>
              <a:ext uri="{28A0092B-C50C-407E-A947-70E740481C1C}">
                <a14:useLocalDpi xmlns:a14="http://schemas.microsoft.com/office/drawing/2010/main" val="0"/>
              </a:ext>
            </a:extLst>
          </a:blip>
          <a:srcRect l="12673" r="10593"/>
          <a:stretch/>
        </p:blipFill>
        <p:spPr>
          <a:xfrm>
            <a:off x="7789251" y="148758"/>
            <a:ext cx="1208896" cy="1575435"/>
          </a:xfrm>
          <a:prstGeom prst="rect">
            <a:avLst/>
          </a:prstGeom>
        </p:spPr>
      </p:pic>
      <p:pic>
        <p:nvPicPr>
          <p:cNvPr id="14" name="Picture 6" descr="Berea_Drainage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8012" y="4929329"/>
            <a:ext cx="1841675" cy="18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2989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en-US" smtClean="0"/>
          </a:p>
        </p:txBody>
      </p:sp>
      <p:sp>
        <p:nvSpPr>
          <p:cNvPr id="31747" name="Content Placeholder 2"/>
          <p:cNvSpPr>
            <a:spLocks noGrp="1"/>
          </p:cNvSpPr>
          <p:nvPr>
            <p:ph idx="1"/>
          </p:nvPr>
        </p:nvSpPr>
        <p:spPr/>
        <p:txBody>
          <a:bodyPr/>
          <a:lstStyle/>
          <a:p>
            <a:endParaRPr lang="en-US" smtClean="0"/>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0"/>
            <a:ext cx="9191625"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44450" y="225425"/>
            <a:ext cx="9007475" cy="1143000"/>
          </a:xfrm>
          <a:prstGeom prst="rect">
            <a:avLst/>
          </a:prstGeom>
          <a:gradFill flip="none" rotWithShape="1">
            <a:gsLst>
              <a:gs pos="0">
                <a:srgbClr val="B8A6A6">
                  <a:tint val="66000"/>
                  <a:satMod val="160000"/>
                </a:srgbClr>
              </a:gs>
              <a:gs pos="50000">
                <a:srgbClr val="B8A6A6">
                  <a:tint val="44500"/>
                  <a:satMod val="160000"/>
                </a:srgbClr>
              </a:gs>
              <a:gs pos="100000">
                <a:srgbClr val="B8A6A6">
                  <a:tint val="23500"/>
                  <a:satMod val="160000"/>
                </a:srgbClr>
              </a:gs>
            </a:gsLst>
            <a:lin ang="16200000" scaled="1"/>
            <a:tileRect/>
          </a:gradFill>
          <a:ln>
            <a:solidFill>
              <a:srgbClr val="B8A6A6"/>
            </a:solidFill>
          </a:ln>
        </p:spPr>
        <p:style>
          <a:lnRef idx="1">
            <a:schemeClr val="accent1"/>
          </a:lnRef>
          <a:fillRef idx="3">
            <a:schemeClr val="accent1"/>
          </a:fillRef>
          <a:effectRef idx="2">
            <a:schemeClr val="accent1"/>
          </a:effectRef>
          <a:fontRef idx="minor">
            <a:schemeClr val="lt1"/>
          </a:fontRef>
        </p:style>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kumimoji="0" lang="en-US" sz="3000" b="1" dirty="0" smtClean="0">
                <a:solidFill>
                  <a:srgbClr val="8C0000"/>
                </a:solidFill>
                <a:latin typeface="Calibri" pitchFamily="34" charset="0"/>
              </a:rPr>
              <a:t>Journal of Chemical Engineering &amp; Process Technology </a:t>
            </a:r>
            <a:r>
              <a:rPr kumimoji="0" lang="en-US" sz="3200" b="1" dirty="0" smtClean="0">
                <a:solidFill>
                  <a:srgbClr val="8C0000"/>
                </a:solidFill>
                <a:latin typeface="Calibri" pitchFamily="34" charset="0"/>
              </a:rPr>
              <a:t/>
            </a:r>
            <a:br>
              <a:rPr kumimoji="0" lang="en-US" sz="3200" b="1" dirty="0" smtClean="0">
                <a:solidFill>
                  <a:srgbClr val="8C0000"/>
                </a:solidFill>
                <a:latin typeface="Calibri" pitchFamily="34" charset="0"/>
              </a:rPr>
            </a:br>
            <a:r>
              <a:rPr kumimoji="0" lang="en-US" sz="3000" b="1" dirty="0" smtClean="0">
                <a:solidFill>
                  <a:srgbClr val="8C0000"/>
                </a:solidFill>
                <a:latin typeface="Calibri" pitchFamily="34" charset="0"/>
              </a:rPr>
              <a:t>Related Journals</a:t>
            </a:r>
            <a:endParaRPr kumimoji="0" lang="en-US" sz="3000" b="1" dirty="0">
              <a:solidFill>
                <a:srgbClr val="8C0000"/>
              </a:solidFill>
              <a:latin typeface="Calibri" pitchFamily="34" charset="0"/>
            </a:endParaRPr>
          </a:p>
        </p:txBody>
      </p:sp>
      <p:sp>
        <p:nvSpPr>
          <p:cNvPr id="7" name="Vertical Scroll 6"/>
          <p:cNvSpPr/>
          <p:nvPr/>
        </p:nvSpPr>
        <p:spPr>
          <a:xfrm>
            <a:off x="-82550" y="1471613"/>
            <a:ext cx="5864225" cy="5486400"/>
          </a:xfrm>
          <a:prstGeom prst="verticalScroll">
            <a:avLst/>
          </a:prstGeom>
          <a:solidFill>
            <a:srgbClr val="B8A6A6"/>
          </a:solidFill>
          <a:ln>
            <a:solidFill>
              <a:srgbClr val="B8A6A6"/>
            </a:solidFill>
          </a:ln>
        </p:spPr>
        <p:style>
          <a:lnRef idx="2">
            <a:schemeClr val="accent3"/>
          </a:lnRef>
          <a:fillRef idx="1">
            <a:schemeClr val="lt1"/>
          </a:fillRef>
          <a:effectRef idx="0">
            <a:schemeClr val="accent3"/>
          </a:effectRef>
          <a:fontRef idx="minor">
            <a:schemeClr val="dk1"/>
          </a:fontRef>
        </p:style>
        <p:txBody>
          <a:bodyPr anchor="ctr"/>
          <a:lstStyle/>
          <a:p>
            <a:pPr marL="342900" indent="-342900">
              <a:buFont typeface="Wingdings" panose="05000000000000000000" pitchFamily="2" charset="2"/>
              <a:buChar char="Ø"/>
              <a:defRPr/>
            </a:pPr>
            <a:r>
              <a:rPr kumimoji="0" lang="en-US" sz="2400" dirty="0">
                <a:solidFill>
                  <a:srgbClr val="460000"/>
                </a:solidFill>
                <a:latin typeface="Calibri" pitchFamily="34" charset="0"/>
                <a:ea typeface="Tahoma" pitchFamily="34" charset="0"/>
                <a:cs typeface="Tahoma" pitchFamily="34" charset="0"/>
              </a:rPr>
              <a:t>Journal of Petroleum &amp; Environmental Biotechnology</a:t>
            </a:r>
          </a:p>
          <a:p>
            <a:pPr marL="342900" indent="-342900">
              <a:buFont typeface="Wingdings" panose="05000000000000000000" pitchFamily="2" charset="2"/>
              <a:buChar char="Ø"/>
              <a:defRPr/>
            </a:pPr>
            <a:r>
              <a:rPr kumimoji="0" lang="en-US" sz="2400" dirty="0">
                <a:solidFill>
                  <a:srgbClr val="460000"/>
                </a:solidFill>
                <a:latin typeface="Calibri" pitchFamily="34" charset="0"/>
                <a:ea typeface="Tahoma" pitchFamily="34" charset="0"/>
                <a:cs typeface="Tahoma" pitchFamily="34" charset="0"/>
              </a:rPr>
              <a:t>Journal of Civil &amp; Environmental Engineering</a:t>
            </a:r>
          </a:p>
          <a:p>
            <a:pPr marL="342900" indent="-342900">
              <a:buFont typeface="Wingdings" panose="05000000000000000000" pitchFamily="2" charset="2"/>
              <a:buChar char="Ø"/>
              <a:defRPr/>
            </a:pPr>
            <a:r>
              <a:rPr kumimoji="0" lang="en-US" sz="2400" dirty="0">
                <a:solidFill>
                  <a:srgbClr val="460000"/>
                </a:solidFill>
                <a:latin typeface="Calibri" pitchFamily="34" charset="0"/>
                <a:ea typeface="Tahoma" pitchFamily="34" charset="0"/>
                <a:cs typeface="Tahoma" pitchFamily="34" charset="0"/>
              </a:rPr>
              <a:t>Journal of Advanced Chemical Engineering</a:t>
            </a:r>
          </a:p>
        </p:txBody>
      </p:sp>
      <p:pic>
        <p:nvPicPr>
          <p:cNvPr id="31751" name="Picture 8" descr="C:\Users\rakesh-s\Desktop\gocr-header.jpg"/>
          <p:cNvPicPr>
            <a:picLocks noChangeAspect="1" noChangeArrowheads="1"/>
          </p:cNvPicPr>
          <p:nvPr/>
        </p:nvPicPr>
        <p:blipFill>
          <a:blip r:embed="rId3">
            <a:extLst>
              <a:ext uri="{28A0092B-C50C-407E-A947-70E740481C1C}">
                <a14:useLocalDpi xmlns:a14="http://schemas.microsoft.com/office/drawing/2010/main" val="0"/>
              </a:ext>
            </a:extLst>
          </a:blip>
          <a:srcRect l="22462" r="12379"/>
          <a:stretch>
            <a:fillRect/>
          </a:stretch>
        </p:blipFill>
        <p:spPr bwMode="auto">
          <a:xfrm>
            <a:off x="5076825" y="4370388"/>
            <a:ext cx="393065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7273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346075" y="914400"/>
            <a:ext cx="8229600" cy="3429000"/>
          </a:xfrm>
          <a:prstGeom prst="horizontalScroll">
            <a:avLst/>
          </a:prstGeom>
          <a:solidFill>
            <a:srgbClr val="957878"/>
          </a:solidFill>
        </p:spPr>
        <p:style>
          <a:lnRef idx="3">
            <a:schemeClr val="lt1"/>
          </a:lnRef>
          <a:fillRef idx="1">
            <a:schemeClr val="accent2"/>
          </a:fillRef>
          <a:effectRef idx="1">
            <a:schemeClr val="accent2"/>
          </a:effectRef>
          <a:fontRef idx="minor">
            <a:schemeClr val="lt1"/>
          </a:fontRef>
        </p:style>
        <p:txBody>
          <a:bodyPr anchor="ctr"/>
          <a:lstStyle/>
          <a:p>
            <a:pPr marL="285750" indent="-285750">
              <a:buFont typeface="Wingdings" panose="05000000000000000000" pitchFamily="2" charset="2"/>
              <a:buChar char="Ø"/>
              <a:defRPr/>
            </a:pPr>
            <a:r>
              <a:rPr kumimoji="0" lang="en-US" sz="2400" dirty="0">
                <a:solidFill>
                  <a:srgbClr val="FFC000"/>
                </a:solidFill>
                <a:latin typeface="Calibri" pitchFamily="34" charset="0"/>
              </a:rPr>
              <a:t>3rd World Congress on </a:t>
            </a:r>
            <a:r>
              <a:rPr kumimoji="0" lang="en-US" sz="2400" dirty="0" err="1">
                <a:solidFill>
                  <a:srgbClr val="FFC000"/>
                </a:solidFill>
                <a:latin typeface="Calibri" pitchFamily="34" charset="0"/>
              </a:rPr>
              <a:t>Petrochemistry</a:t>
            </a:r>
            <a:r>
              <a:rPr kumimoji="0" lang="en-US" sz="2400" dirty="0">
                <a:solidFill>
                  <a:srgbClr val="FFC000"/>
                </a:solidFill>
                <a:latin typeface="Calibri" pitchFamily="34" charset="0"/>
              </a:rPr>
              <a:t> and Chemical Engineering</a:t>
            </a:r>
          </a:p>
          <a:p>
            <a:pPr marL="285750" indent="-285750">
              <a:buFont typeface="Wingdings" panose="05000000000000000000" pitchFamily="2" charset="2"/>
              <a:buChar char="Ø"/>
              <a:defRPr/>
            </a:pPr>
            <a:r>
              <a:rPr kumimoji="0" lang="en-US" sz="2400" dirty="0">
                <a:solidFill>
                  <a:srgbClr val="FFC000"/>
                </a:solidFill>
                <a:latin typeface="Calibri" pitchFamily="34" charset="0"/>
              </a:rPr>
              <a:t>International Conference on Significant Advances in Biomedical Engineering</a:t>
            </a:r>
            <a:endParaRPr kumimoji="0" lang="en-US" sz="2200" dirty="0">
              <a:solidFill>
                <a:srgbClr val="FFC000"/>
              </a:solidFill>
              <a:latin typeface="Calibri" pitchFamily="34" charset="0"/>
            </a:endParaRPr>
          </a:p>
        </p:txBody>
      </p:sp>
      <p:sp>
        <p:nvSpPr>
          <p:cNvPr id="7" name="Double Wave 6"/>
          <p:cNvSpPr/>
          <p:nvPr/>
        </p:nvSpPr>
        <p:spPr>
          <a:xfrm>
            <a:off x="187325" y="0"/>
            <a:ext cx="8777288" cy="1435100"/>
          </a:xfrm>
          <a:prstGeom prst="doubleWave">
            <a:avLst/>
          </a:prstGeom>
          <a:gradFill>
            <a:gsLst>
              <a:gs pos="6244">
                <a:srgbClr val="F2AEAF"/>
              </a:gs>
              <a:gs pos="12900">
                <a:srgbClr val="FBA7A4"/>
              </a:gs>
              <a:gs pos="83750">
                <a:srgbClr val="FBA7A4"/>
              </a:gs>
              <a:gs pos="5463">
                <a:srgbClr val="F3ABAC"/>
              </a:gs>
              <a:gs pos="4683">
                <a:srgbClr val="F4A8A8"/>
              </a:gs>
              <a:gs pos="3122">
                <a:srgbClr val="F6A1A0"/>
              </a:gs>
              <a:gs pos="0">
                <a:srgbClr val="FBA7A4">
                  <a:lumMod val="95000"/>
                </a:srgbClr>
              </a:gs>
              <a:gs pos="50000">
                <a:srgbClr val="FBA7A4"/>
              </a:gs>
              <a:gs pos="100000">
                <a:srgbClr val="FBA7A4"/>
              </a:gs>
            </a:gsLst>
            <a:lin ang="5400000" scaled="0"/>
          </a:gradFill>
          <a:ln>
            <a:no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kumimoji="0" lang="en-US" sz="3000" b="1" dirty="0">
                <a:solidFill>
                  <a:srgbClr val="8C0000"/>
                </a:solidFill>
                <a:latin typeface="Calibri" pitchFamily="34" charset="0"/>
              </a:rPr>
              <a:t>Journal of Chemical Engineering &amp; Process Technology</a:t>
            </a:r>
            <a:r>
              <a:rPr kumimoji="0" lang="en-US" sz="3400" b="1" dirty="0">
                <a:solidFill>
                  <a:srgbClr val="000000"/>
                </a:solidFill>
                <a:latin typeface="Calibri" pitchFamily="34" charset="0"/>
              </a:rPr>
              <a:t/>
            </a:r>
            <a:br>
              <a:rPr kumimoji="0" lang="en-US" sz="3400" b="1" dirty="0">
                <a:solidFill>
                  <a:srgbClr val="000000"/>
                </a:solidFill>
                <a:latin typeface="Calibri" pitchFamily="34" charset="0"/>
              </a:rPr>
            </a:br>
            <a:r>
              <a:rPr kumimoji="0" lang="en-US" sz="3000" b="1" dirty="0">
                <a:solidFill>
                  <a:srgbClr val="8C0000"/>
                </a:solidFill>
                <a:latin typeface="Calibri" pitchFamily="34" charset="0"/>
              </a:rPr>
              <a:t>Related Conferences</a:t>
            </a:r>
          </a:p>
        </p:txBody>
      </p:sp>
    </p:spTree>
    <p:extLst>
      <p:ext uri="{BB962C8B-B14F-4D97-AF65-F5344CB8AC3E}">
        <p14:creationId xmlns:p14="http://schemas.microsoft.com/office/powerpoint/2010/main" val="3727275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endParaRPr lang="en-US" smtClean="0"/>
          </a:p>
        </p:txBody>
      </p:sp>
      <p:sp>
        <p:nvSpPr>
          <p:cNvPr id="33795" name="Content Placeholder 2"/>
          <p:cNvSpPr>
            <a:spLocks noGrp="1"/>
          </p:cNvSpPr>
          <p:nvPr>
            <p:ph idx="1"/>
          </p:nvPr>
        </p:nvSpPr>
        <p:spPr/>
        <p:txBody>
          <a:bodyPr/>
          <a:lstStyle/>
          <a:p>
            <a:endParaRPr lang="en-US" smtClean="0"/>
          </a:p>
        </p:txBody>
      </p:sp>
      <p:pic>
        <p:nvPicPr>
          <p:cNvPr id="33796"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084388" y="215900"/>
            <a:ext cx="7086600" cy="830263"/>
          </a:xfrm>
          <a:prstGeom prst="rect">
            <a:avLst/>
          </a:prstGeom>
        </p:spPr>
        <p:txBody>
          <a:bodyPr>
            <a:spAutoFit/>
          </a:bodyPr>
          <a:lstStyle/>
          <a:p>
            <a:pPr>
              <a:defRPr/>
            </a:pPr>
            <a:r>
              <a:rPr kumimoji="0" lang="en-US" sz="2400" b="1" dirty="0">
                <a:solidFill>
                  <a:srgbClr val="CED5DD">
                    <a:lumMod val="10000"/>
                  </a:srgbClr>
                </a:solidFill>
                <a:latin typeface="Andalus" panose="02020603050405020304" pitchFamily="18" charset="-78"/>
                <a:ea typeface="+mn-ea"/>
                <a:cs typeface="Andalus" panose="02020603050405020304" pitchFamily="18" charset="-78"/>
              </a:rPr>
              <a:t>OMICS </a:t>
            </a:r>
            <a:r>
              <a:rPr kumimoji="0" lang="en-US" sz="2400" b="1" dirty="0" smtClean="0">
                <a:solidFill>
                  <a:srgbClr val="CED5DD">
                    <a:lumMod val="10000"/>
                  </a:srgbClr>
                </a:solidFill>
                <a:latin typeface="Andalus" panose="02020603050405020304" pitchFamily="18" charset="-78"/>
                <a:ea typeface="+mn-ea"/>
                <a:cs typeface="Andalus" panose="02020603050405020304" pitchFamily="18" charset="-78"/>
              </a:rPr>
              <a:t>International </a:t>
            </a:r>
            <a:r>
              <a:rPr kumimoji="0" lang="en-US" sz="2400" b="1" dirty="0">
                <a:solidFill>
                  <a:srgbClr val="CED5DD">
                    <a:lumMod val="10000"/>
                  </a:srgbClr>
                </a:solidFill>
                <a:latin typeface="Andalus" panose="02020603050405020304" pitchFamily="18" charset="-78"/>
                <a:ea typeface="+mn-ea"/>
                <a:cs typeface="Andalus" panose="02020603050405020304" pitchFamily="18" charset="-78"/>
              </a:rPr>
              <a:t>Open Access Membership</a:t>
            </a:r>
            <a:br>
              <a:rPr kumimoji="0" lang="en-US" sz="2400" b="1" dirty="0">
                <a:solidFill>
                  <a:srgbClr val="CED5DD">
                    <a:lumMod val="10000"/>
                  </a:srgbClr>
                </a:solidFill>
                <a:latin typeface="Andalus" panose="02020603050405020304" pitchFamily="18" charset="-78"/>
                <a:ea typeface="+mn-ea"/>
                <a:cs typeface="Andalus" panose="02020603050405020304" pitchFamily="18" charset="-78"/>
              </a:rPr>
            </a:br>
            <a:endParaRPr kumimoji="0" lang="en-US" sz="2400" b="1" dirty="0">
              <a:solidFill>
                <a:srgbClr val="CED5DD">
                  <a:lumMod val="10000"/>
                </a:srgbClr>
              </a:solidFill>
              <a:latin typeface="Andalus" panose="02020603050405020304" pitchFamily="18" charset="-78"/>
              <a:ea typeface="+mn-ea"/>
              <a:cs typeface="Andalus" panose="02020603050405020304" pitchFamily="18" charset="-78"/>
            </a:endParaRPr>
          </a:p>
        </p:txBody>
      </p:sp>
      <p:sp>
        <p:nvSpPr>
          <p:cNvPr id="7" name="Teardrop 6"/>
          <p:cNvSpPr/>
          <p:nvPr/>
        </p:nvSpPr>
        <p:spPr>
          <a:xfrm>
            <a:off x="1260475" y="630238"/>
            <a:ext cx="7696200" cy="3560762"/>
          </a:xfrm>
          <a:prstGeom prst="teardrop">
            <a:avLst/>
          </a:prstGeom>
          <a:solidFill>
            <a:srgbClr val="957878"/>
          </a:solidFill>
        </p:spPr>
        <p:style>
          <a:lnRef idx="1">
            <a:schemeClr val="accent5"/>
          </a:lnRef>
          <a:fillRef idx="2">
            <a:schemeClr val="accent5"/>
          </a:fillRef>
          <a:effectRef idx="1">
            <a:schemeClr val="accent5"/>
          </a:effectRef>
          <a:fontRef idx="minor">
            <a:schemeClr val="dk1"/>
          </a:fontRef>
        </p:style>
        <p:txBody>
          <a:bodyPr anchor="ctr"/>
          <a:lstStyle/>
          <a:p>
            <a:pPr>
              <a:defRPr/>
            </a:pPr>
            <a:r>
              <a:rPr kumimoji="0" lang="en-US" dirty="0">
                <a:solidFill>
                  <a:srgbClr val="000000"/>
                </a:solidFill>
                <a:latin typeface="Calisto MT" panose="02040603050505030304" pitchFamily="18" charset="0"/>
              </a:rPr>
              <a:t>OMICS </a:t>
            </a:r>
            <a:r>
              <a:rPr kumimoji="0" lang="en-US" dirty="0" smtClean="0">
                <a:solidFill>
                  <a:srgbClr val="000000"/>
                </a:solidFill>
                <a:latin typeface="Calisto MT" panose="02040603050505030304" pitchFamily="18" charset="0"/>
              </a:rPr>
              <a:t>International offers Open </a:t>
            </a:r>
            <a:r>
              <a:rPr kumimoji="0" lang="en-US" dirty="0">
                <a:solidFill>
                  <a:srgbClr val="000000"/>
                </a:solidFill>
                <a:latin typeface="Calisto MT" panose="02040603050505030304" pitchFamily="18" charset="0"/>
              </a:rPr>
              <a:t>Access Membership </a:t>
            </a:r>
            <a:r>
              <a:rPr lang="en-US" dirty="0" smtClean="0">
                <a:solidFill>
                  <a:srgbClr val="000000"/>
                </a:solidFill>
                <a:latin typeface="Calisto MT" panose="02040603050505030304" pitchFamily="18" charset="0"/>
              </a:rPr>
              <a:t>for</a:t>
            </a:r>
            <a:r>
              <a:rPr kumimoji="0" lang="en-US" dirty="0" smtClean="0">
                <a:solidFill>
                  <a:srgbClr val="000000"/>
                </a:solidFill>
                <a:latin typeface="Calisto MT" panose="02040603050505030304" pitchFamily="18" charset="0"/>
              </a:rPr>
              <a:t> </a:t>
            </a:r>
            <a:r>
              <a:rPr kumimoji="0" lang="en-US" dirty="0">
                <a:solidFill>
                  <a:srgbClr val="000000"/>
                </a:solidFill>
                <a:latin typeface="Calisto MT" panose="02040603050505030304" pitchFamily="18" charset="0"/>
              </a:rPr>
              <a:t>academic and research institutions, funders and corporations to actively encourage open access in scholarly communication and the dissemination of research published by their authors.</a:t>
            </a:r>
          </a:p>
          <a:p>
            <a:pPr>
              <a:defRPr/>
            </a:pPr>
            <a:r>
              <a:rPr kumimoji="0" lang="en-US" dirty="0">
                <a:solidFill>
                  <a:srgbClr val="000000"/>
                </a:solidFill>
                <a:latin typeface="Calisto MT" panose="02040603050505030304" pitchFamily="18" charset="0"/>
              </a:rPr>
              <a:t>For more details and benefits, click on the link below:</a:t>
            </a:r>
          </a:p>
          <a:p>
            <a:pPr>
              <a:defRPr/>
            </a:pPr>
            <a:r>
              <a:rPr kumimoji="0" lang="en-US" dirty="0">
                <a:solidFill>
                  <a:srgbClr val="CED5DD">
                    <a:lumMod val="75000"/>
                  </a:srgbClr>
                </a:solidFill>
                <a:latin typeface="Calisto MT" panose="02040603050505030304" pitchFamily="18" charset="0"/>
                <a:hlinkClick r:id="rId4"/>
              </a:rPr>
              <a:t>http://omicsonline.org/membership.php</a:t>
            </a:r>
            <a:r>
              <a:rPr kumimoji="0" lang="en-US" dirty="0">
                <a:solidFill>
                  <a:srgbClr val="000000">
                    <a:lumMod val="10000"/>
                  </a:srgbClr>
                </a:solidFill>
                <a:latin typeface="Calisto MT" panose="02040603050505030304" pitchFamily="18" charset="0"/>
              </a:rPr>
              <a:t> </a:t>
            </a:r>
          </a:p>
        </p:txBody>
      </p:sp>
    </p:spTree>
    <p:extLst>
      <p:ext uri="{BB962C8B-B14F-4D97-AF65-F5344CB8AC3E}">
        <p14:creationId xmlns:p14="http://schemas.microsoft.com/office/powerpoint/2010/main" val="456106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TotalTime>
  <Words>405</Words>
  <Application>Microsoft Office PowerPoint</Application>
  <PresentationFormat>On-screen Show (4:3)</PresentationFormat>
  <Paragraphs>36</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Imperial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Complex fluid flow  in porous media</dc:title>
  <dc:creator>Boek, Edo</dc:creator>
  <cp:lastModifiedBy>Sri Harsha Jalli</cp:lastModifiedBy>
  <cp:revision>7</cp:revision>
  <dcterms:created xsi:type="dcterms:W3CDTF">2014-10-21T11:18:01Z</dcterms:created>
  <dcterms:modified xsi:type="dcterms:W3CDTF">2015-09-18T11:53:52Z</dcterms:modified>
</cp:coreProperties>
</file>