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88" r:id="rId4"/>
    <p:sldId id="259" r:id="rId5"/>
    <p:sldId id="296" r:id="rId6"/>
    <p:sldId id="261" r:id="rId7"/>
    <p:sldId id="293" r:id="rId8"/>
    <p:sldId id="294" r:id="rId9"/>
    <p:sldId id="281" r:id="rId10"/>
    <p:sldId id="292" r:id="rId11"/>
    <p:sldId id="28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05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F0A04327-1C9E-4F93-8747-D7EE245DBABB}" type="datetimeFigureOut">
              <a:rPr lang="en-US" smtClean="0"/>
              <a:t>10/13/2015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D2D39BF-FD37-4A4D-9E22-1E7A7B24E25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A04327-1C9E-4F93-8747-D7EE245DBABB}"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A04327-1C9E-4F93-8747-D7EE245DBABB}"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A04327-1C9E-4F93-8747-D7EE245DBABB}"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0A04327-1C9E-4F93-8747-D7EE245DBABB}"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A04327-1C9E-4F93-8747-D7EE245DBABB}"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F0A04327-1C9E-4F93-8747-D7EE245DBABB}" type="datetimeFigureOut">
              <a:rPr lang="en-US" smtClean="0"/>
              <a:t>10/13/2015</a:t>
            </a:fld>
            <a:endParaRPr lang="en-US"/>
          </a:p>
        </p:txBody>
      </p:sp>
      <p:sp>
        <p:nvSpPr>
          <p:cNvPr id="27" name="Slide Number Placeholder 26"/>
          <p:cNvSpPr>
            <a:spLocks noGrp="1"/>
          </p:cNvSpPr>
          <p:nvPr>
            <p:ph type="sldNum" sz="quarter" idx="11"/>
          </p:nvPr>
        </p:nvSpPr>
        <p:spPr/>
        <p:txBody>
          <a:bodyPr rtlCol="0"/>
          <a:lstStyle/>
          <a:p>
            <a:fld id="{AD2D39BF-FD37-4A4D-9E22-1E7A7B24E254}"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F0A04327-1C9E-4F93-8747-D7EE245DBABB}" type="datetimeFigureOut">
              <a:rPr lang="en-US" smtClean="0"/>
              <a:t>10/13/2015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AD2D39BF-FD37-4A4D-9E22-1E7A7B24E25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A04327-1C9E-4F93-8747-D7EE245DBABB}" type="datetimeFigureOut">
              <a:rPr lang="en-US" smtClean="0"/>
              <a:t>10/13/2015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A04327-1C9E-4F93-8747-D7EE245DBABB}"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0A04327-1C9E-4F93-8747-D7EE245DBABB}"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0A04327-1C9E-4F93-8747-D7EE245DBABB}" type="datetimeFigureOut">
              <a:rPr lang="en-US" smtClean="0"/>
              <a:t>10/13/2015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D2D39BF-FD37-4A4D-9E22-1E7A7B24E25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08149" y="5638800"/>
            <a:ext cx="7543800" cy="646331"/>
          </a:xfrm>
          <a:prstGeom prst="rect">
            <a:avLst/>
          </a:prstGeom>
          <a:noFill/>
        </p:spPr>
        <p:txBody>
          <a:bodyPr wrap="square" rtlCol="0">
            <a:spAutoFit/>
          </a:bodyPr>
          <a:lstStyle/>
          <a:p>
            <a:pPr algn="ctr"/>
            <a:r>
              <a:rPr lang="en-US" b="1" dirty="0" smtClean="0"/>
              <a:t>Executive Editor</a:t>
            </a:r>
          </a:p>
          <a:p>
            <a:pPr algn="ctr"/>
            <a:r>
              <a:rPr lang="en-US" b="1" dirty="0"/>
              <a:t>Journal of Aging Science</a:t>
            </a:r>
          </a:p>
        </p:txBody>
      </p:sp>
      <p:sp>
        <p:nvSpPr>
          <p:cNvPr id="8" name="Rectangle 7"/>
          <p:cNvSpPr/>
          <p:nvPr/>
        </p:nvSpPr>
        <p:spPr>
          <a:xfrm>
            <a:off x="748854" y="4267200"/>
            <a:ext cx="760336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Edward A </a:t>
            </a:r>
            <a:r>
              <a:rPr lang="en-US" sz="5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Ratovitski</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149" y="914400"/>
            <a:ext cx="1499306"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0262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sz="2400" dirty="0"/>
              <a:t>5</a:t>
            </a:r>
            <a:r>
              <a:rPr lang="en-IN" sz="2400" baseline="30000" dirty="0" smtClean="0"/>
              <a:t>nd</a:t>
            </a:r>
            <a:r>
              <a:rPr lang="en-IN" sz="2400" dirty="0" smtClean="0"/>
              <a:t> International Conference on Clinical &amp; Experimental Dermatology. April 27-29, 2015 New Orleans, LA, USA</a:t>
            </a:r>
            <a:r>
              <a:rPr lang="en-US" sz="2400" dirty="0">
                <a:solidFill>
                  <a:schemeClr val="accent2">
                    <a:lumMod val="20000"/>
                    <a:lumOff val="80000"/>
                  </a:schemeClr>
                </a:solidFill>
              </a:rPr>
              <a:t> </a:t>
            </a:r>
            <a:endParaRPr lang="en-US" sz="2200" dirty="0">
              <a:solidFill>
                <a:schemeClr val="accent2">
                  <a:lumMod val="20000"/>
                  <a:lumOff val="80000"/>
                </a:schemeClr>
              </a:solidFill>
              <a:latin typeface="Footlight MT Light" panose="0204060206030A020304"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a:t>Journal of Aging Science</a:t>
            </a:r>
          </a:p>
          <a:p>
            <a:pPr algn="ctr">
              <a:defRPr/>
            </a:pPr>
            <a:r>
              <a:rPr lang="en-US" sz="3600" dirty="0" smtClean="0"/>
              <a:t>Related </a:t>
            </a:r>
            <a:r>
              <a:rPr lang="en-US" sz="3600" dirty="0"/>
              <a:t>Conferences</a:t>
            </a:r>
          </a:p>
        </p:txBody>
      </p:sp>
    </p:spTree>
    <p:extLst>
      <p:ext uri="{BB962C8B-B14F-4D97-AF65-F5344CB8AC3E}">
        <p14:creationId xmlns:p14="http://schemas.microsoft.com/office/powerpoint/2010/main" val="35824718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endParaRPr lang="en-US" smtClean="0"/>
          </a:p>
        </p:txBody>
      </p:sp>
      <p:sp>
        <p:nvSpPr>
          <p:cNvPr id="25603" name="Content Placeholder 2"/>
          <p:cNvSpPr>
            <a:spLocks noGrp="1"/>
          </p:cNvSpPr>
          <p:nvPr>
            <p:ph idx="1"/>
          </p:nvPr>
        </p:nvSpPr>
        <p:spPr/>
        <p:txBody>
          <a:bodyPr/>
          <a:lstStyle/>
          <a:p>
            <a:endParaRPr lang="en-US" smtClean="0"/>
          </a:p>
        </p:txBody>
      </p:sp>
      <p:pic>
        <p:nvPicPr>
          <p:cNvPr id="25604"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533400" y="685800"/>
            <a:ext cx="8451850" cy="4287839"/>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2400"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sz="2400" dirty="0">
                <a:latin typeface="Calisto MT" panose="02040603050505030304" pitchFamily="18" charset="0"/>
              </a:rPr>
              <a:t>For more details and benefits, click on the link below:</a:t>
            </a:r>
          </a:p>
          <a:p>
            <a:pPr>
              <a:defRPr/>
            </a:pPr>
            <a:r>
              <a:rPr lang="en-US" sz="2400" dirty="0">
                <a:solidFill>
                  <a:schemeClr val="accent4">
                    <a:lumMod val="10000"/>
                  </a:schemeClr>
                </a:solidFill>
                <a:latin typeface="Calisto MT" panose="02040603050505030304" pitchFamily="18" charset="0"/>
                <a:hlinkClick r:id="rId4"/>
              </a:rPr>
              <a:t>http://omicsonline.org/membership.php</a:t>
            </a:r>
            <a:r>
              <a:rPr lang="en-US" sz="24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155666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838200"/>
          </a:xfrm>
        </p:spPr>
        <p:txBody>
          <a:bodyPr/>
          <a:lstStyle/>
          <a:p>
            <a:r>
              <a:rPr lang="en-US" dirty="0" smtClean="0"/>
              <a:t>Biography</a:t>
            </a:r>
            <a:endParaRPr lang="en-US" dirty="0"/>
          </a:p>
        </p:txBody>
      </p:sp>
      <p:sp>
        <p:nvSpPr>
          <p:cNvPr id="3" name="Content Placeholder 2"/>
          <p:cNvSpPr>
            <a:spLocks noGrp="1"/>
          </p:cNvSpPr>
          <p:nvPr>
            <p:ph idx="1"/>
          </p:nvPr>
        </p:nvSpPr>
        <p:spPr>
          <a:xfrm>
            <a:off x="304800" y="1447800"/>
            <a:ext cx="8382000" cy="5279136"/>
          </a:xfrm>
        </p:spPr>
        <p:txBody>
          <a:bodyPr>
            <a:noAutofit/>
          </a:bodyPr>
          <a:lstStyle/>
          <a:p>
            <a:r>
              <a:rPr lang="en-IN" sz="2000" dirty="0" err="1">
                <a:latin typeface="Times New Roman" pitchFamily="18" charset="0"/>
                <a:cs typeface="Times New Roman" pitchFamily="18" charset="0"/>
              </a:rPr>
              <a:t>Dr.</a:t>
            </a:r>
            <a:r>
              <a:rPr lang="en-IN" sz="2000" dirty="0">
                <a:latin typeface="Times New Roman" pitchFamily="18" charset="0"/>
                <a:cs typeface="Times New Roman" pitchFamily="18" charset="0"/>
              </a:rPr>
              <a:t> Edward </a:t>
            </a:r>
            <a:r>
              <a:rPr lang="en-IN" sz="2000" dirty="0" err="1">
                <a:latin typeface="Times New Roman" pitchFamily="18" charset="0"/>
                <a:cs typeface="Times New Roman" pitchFamily="18" charset="0"/>
              </a:rPr>
              <a:t>Ratovitski</a:t>
            </a:r>
            <a:r>
              <a:rPr lang="en-IN" sz="2000" dirty="0">
                <a:latin typeface="Times New Roman" pitchFamily="18" charset="0"/>
                <a:cs typeface="Times New Roman" pitchFamily="18" charset="0"/>
              </a:rPr>
              <a:t> has received his Ph.D. Degree in Molecular Biology and Cancer Biology from the </a:t>
            </a:r>
            <a:r>
              <a:rPr lang="en-IN" sz="2000" dirty="0" err="1">
                <a:latin typeface="Times New Roman" pitchFamily="18" charset="0"/>
                <a:cs typeface="Times New Roman" pitchFamily="18" charset="0"/>
              </a:rPr>
              <a:t>Petrov</a:t>
            </a:r>
            <a:r>
              <a:rPr lang="en-IN" sz="2000" dirty="0">
                <a:latin typeface="Times New Roman" pitchFamily="18" charset="0"/>
                <a:cs typeface="Times New Roman" pitchFamily="18" charset="0"/>
              </a:rPr>
              <a:t> Cancer Research Institute (Leningrad, USSR) in 1979. </a:t>
            </a:r>
            <a:endParaRPr lang="en-IN" sz="2000" dirty="0" smtClean="0">
              <a:latin typeface="Times New Roman" pitchFamily="18" charset="0"/>
              <a:cs typeface="Times New Roman" pitchFamily="18" charset="0"/>
            </a:endParaRPr>
          </a:p>
          <a:p>
            <a:endParaRPr lang="en-IN" sz="2000" dirty="0">
              <a:latin typeface="Times New Roman" pitchFamily="18" charset="0"/>
              <a:cs typeface="Times New Roman" pitchFamily="18" charset="0"/>
            </a:endParaRPr>
          </a:p>
          <a:p>
            <a:r>
              <a:rPr lang="en-IN" sz="2000" dirty="0" smtClean="0">
                <a:latin typeface="Times New Roman" pitchFamily="18" charset="0"/>
                <a:cs typeface="Times New Roman" pitchFamily="18" charset="0"/>
              </a:rPr>
              <a:t>In </a:t>
            </a:r>
            <a:r>
              <a:rPr lang="en-IN" sz="2000" dirty="0">
                <a:latin typeface="Times New Roman" pitchFamily="18" charset="0"/>
                <a:cs typeface="Times New Roman" pitchFamily="18" charset="0"/>
              </a:rPr>
              <a:t>1990, he started working at the Weizmann Institute of Science (</a:t>
            </a:r>
            <a:r>
              <a:rPr lang="en-IN" sz="2000" dirty="0" err="1">
                <a:latin typeface="Times New Roman" pitchFamily="18" charset="0"/>
                <a:cs typeface="Times New Roman" pitchFamily="18" charset="0"/>
              </a:rPr>
              <a:t>Rehovot</a:t>
            </a:r>
            <a:r>
              <a:rPr lang="en-IN" sz="2000" dirty="0">
                <a:latin typeface="Times New Roman" pitchFamily="18" charset="0"/>
                <a:cs typeface="Times New Roman" pitchFamily="18" charset="0"/>
              </a:rPr>
              <a:t>, Israel), where he studied the interferon type I receptor </a:t>
            </a:r>
            <a:r>
              <a:rPr lang="en-IN" sz="2000" dirty="0" err="1">
                <a:latin typeface="Times New Roman" pitchFamily="18" charset="0"/>
                <a:cs typeface="Times New Roman" pitchFamily="18" charset="0"/>
              </a:rPr>
              <a:t>signaling</a:t>
            </a:r>
            <a:r>
              <a:rPr lang="en-IN" sz="2000" dirty="0">
                <a:latin typeface="Times New Roman" pitchFamily="18" charset="0"/>
                <a:cs typeface="Times New Roman" pitchFamily="18" charset="0"/>
              </a:rPr>
              <a:t>. In 1994, he joined the Johns Hopkins University School of Medicine (Baltimore, Maryland, USA), where he has developed a strong long-lasting interest in protein-protein interactions studies (e.g. MDK and NOS2). </a:t>
            </a:r>
          </a:p>
        </p:txBody>
      </p:sp>
    </p:spTree>
    <p:extLst>
      <p:ext uri="{BB962C8B-B14F-4D97-AF65-F5344CB8AC3E}">
        <p14:creationId xmlns:p14="http://schemas.microsoft.com/office/powerpoint/2010/main" val="1223060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838200"/>
          </a:xfrm>
        </p:spPr>
        <p:txBody>
          <a:bodyPr/>
          <a:lstStyle/>
          <a:p>
            <a:r>
              <a:rPr lang="en-US" dirty="0" smtClean="0"/>
              <a:t>Biography</a:t>
            </a:r>
            <a:endParaRPr lang="en-US" dirty="0"/>
          </a:p>
        </p:txBody>
      </p:sp>
      <p:sp>
        <p:nvSpPr>
          <p:cNvPr id="3" name="Content Placeholder 2"/>
          <p:cNvSpPr>
            <a:spLocks noGrp="1"/>
          </p:cNvSpPr>
          <p:nvPr>
            <p:ph idx="1"/>
          </p:nvPr>
        </p:nvSpPr>
        <p:spPr>
          <a:xfrm>
            <a:off x="304800" y="1295400"/>
            <a:ext cx="8382000" cy="5279136"/>
          </a:xfrm>
        </p:spPr>
        <p:txBody>
          <a:bodyPr>
            <a:noAutofit/>
          </a:bodyPr>
          <a:lstStyle/>
          <a:p>
            <a:r>
              <a:rPr lang="en-IN" sz="2000" dirty="0">
                <a:latin typeface="Times New Roman" pitchFamily="18" charset="0"/>
                <a:cs typeface="Times New Roman" pitchFamily="18" charset="0"/>
              </a:rPr>
              <a:t>Finally he focused on the p63 transcriptional factor implicated in head and neck cancer and ectodermal dysplasia. </a:t>
            </a:r>
            <a:endParaRPr lang="en-IN" sz="2000" dirty="0" smtClean="0">
              <a:latin typeface="Times New Roman" pitchFamily="18" charset="0"/>
              <a:cs typeface="Times New Roman" pitchFamily="18" charset="0"/>
            </a:endParaRPr>
          </a:p>
          <a:p>
            <a:endParaRPr lang="en-IN" sz="2000" dirty="0">
              <a:latin typeface="Times New Roman" pitchFamily="18" charset="0"/>
              <a:cs typeface="Times New Roman" pitchFamily="18" charset="0"/>
            </a:endParaRPr>
          </a:p>
          <a:p>
            <a:r>
              <a:rPr lang="en-IN" sz="2000" dirty="0" smtClean="0">
                <a:latin typeface="Times New Roman" pitchFamily="18" charset="0"/>
                <a:cs typeface="Times New Roman" pitchFamily="18" charset="0"/>
              </a:rPr>
              <a:t>He </a:t>
            </a:r>
            <a:r>
              <a:rPr lang="en-IN" sz="2000" dirty="0">
                <a:latin typeface="Times New Roman" pitchFamily="18" charset="0"/>
                <a:cs typeface="Times New Roman" pitchFamily="18" charset="0"/>
              </a:rPr>
              <a:t>has discovered a molecular mechanism underlying ectodermal dysplasia via p63-dependent regulation of RNA splicing for fibroblast growth factor receptor 2, which functions as a key regulator of the epithelial-</a:t>
            </a:r>
            <a:r>
              <a:rPr lang="en-IN" sz="2000" dirty="0" err="1">
                <a:latin typeface="Times New Roman" pitchFamily="18" charset="0"/>
                <a:cs typeface="Times New Roman" pitchFamily="18" charset="0"/>
              </a:rPr>
              <a:t>mesenchymal</a:t>
            </a:r>
            <a:r>
              <a:rPr lang="en-IN" sz="2000" dirty="0">
                <a:latin typeface="Times New Roman" pitchFamily="18" charset="0"/>
                <a:cs typeface="Times New Roman" pitchFamily="18" charset="0"/>
              </a:rPr>
              <a:t> transition. </a:t>
            </a:r>
            <a:endParaRPr lang="en-IN" sz="2000" dirty="0" smtClean="0">
              <a:latin typeface="Times New Roman" pitchFamily="18" charset="0"/>
              <a:cs typeface="Times New Roman" pitchFamily="18" charset="0"/>
            </a:endParaRPr>
          </a:p>
          <a:p>
            <a:endParaRPr lang="en-IN" sz="2000" dirty="0">
              <a:latin typeface="Times New Roman" pitchFamily="18" charset="0"/>
              <a:cs typeface="Times New Roman" pitchFamily="18" charset="0"/>
            </a:endParaRPr>
          </a:p>
          <a:p>
            <a:r>
              <a:rPr lang="en-IN" sz="2000" dirty="0" smtClean="0">
                <a:latin typeface="Times New Roman" pitchFamily="18" charset="0"/>
                <a:cs typeface="Times New Roman" pitchFamily="18" charset="0"/>
              </a:rPr>
              <a:t>His </a:t>
            </a:r>
            <a:r>
              <a:rPr lang="en-IN" sz="2000" dirty="0">
                <a:latin typeface="Times New Roman" pitchFamily="18" charset="0"/>
                <a:cs typeface="Times New Roman" pitchFamily="18" charset="0"/>
              </a:rPr>
              <a:t>collaborative efforts with </a:t>
            </a:r>
            <a:r>
              <a:rPr lang="en-IN" sz="2000" dirty="0" err="1">
                <a:latin typeface="Times New Roman" pitchFamily="18" charset="0"/>
                <a:cs typeface="Times New Roman" pitchFamily="18" charset="0"/>
              </a:rPr>
              <a:t>Drs.</a:t>
            </a:r>
            <a:r>
              <a:rPr lang="en-IN" sz="2000" dirty="0">
                <a:latin typeface="Times New Roman" pitchFamily="18" charset="0"/>
                <a:cs typeface="Times New Roman" pitchFamily="18" charset="0"/>
              </a:rPr>
              <a:t> David </a:t>
            </a:r>
            <a:r>
              <a:rPr lang="en-IN" sz="2000" dirty="0" err="1">
                <a:latin typeface="Times New Roman" pitchFamily="18" charset="0"/>
                <a:cs typeface="Times New Roman" pitchFamily="18" charset="0"/>
              </a:rPr>
              <a:t>Sidransky</a:t>
            </a:r>
            <a:r>
              <a:rPr lang="en-IN" sz="2000" dirty="0">
                <a:latin typeface="Times New Roman" pitchFamily="18" charset="0"/>
                <a:cs typeface="Times New Roman" pitchFamily="18" charset="0"/>
              </a:rPr>
              <a:t> and Barry </a:t>
            </a:r>
            <a:r>
              <a:rPr lang="en-IN" sz="2000" dirty="0" err="1">
                <a:latin typeface="Times New Roman" pitchFamily="18" charset="0"/>
                <a:cs typeface="Times New Roman" pitchFamily="18" charset="0"/>
              </a:rPr>
              <a:t>Trink</a:t>
            </a:r>
            <a:r>
              <a:rPr lang="en-IN" sz="2000" dirty="0">
                <a:latin typeface="Times New Roman" pitchFamily="18" charset="0"/>
                <a:cs typeface="Times New Roman" pitchFamily="18" charset="0"/>
              </a:rPr>
              <a:t> led to more than 45 international publications, reviews and patents on p63 function.</a:t>
            </a:r>
          </a:p>
        </p:txBody>
      </p:sp>
    </p:spTree>
    <p:extLst>
      <p:ext uri="{BB962C8B-B14F-4D97-AF65-F5344CB8AC3E}">
        <p14:creationId xmlns:p14="http://schemas.microsoft.com/office/powerpoint/2010/main" val="4015179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066800"/>
          </a:xfrm>
        </p:spPr>
        <p:txBody>
          <a:bodyPr/>
          <a:lstStyle/>
          <a:p>
            <a:r>
              <a:rPr lang="en-US" dirty="0" smtClean="0"/>
              <a:t>Research Interest</a:t>
            </a:r>
            <a:endParaRPr lang="en-US" dirty="0"/>
          </a:p>
        </p:txBody>
      </p:sp>
      <p:sp>
        <p:nvSpPr>
          <p:cNvPr id="3" name="Content Placeholder 2"/>
          <p:cNvSpPr>
            <a:spLocks noGrp="1"/>
          </p:cNvSpPr>
          <p:nvPr>
            <p:ph idx="1"/>
          </p:nvPr>
        </p:nvSpPr>
        <p:spPr/>
        <p:txBody>
          <a:bodyPr>
            <a:normAutofit/>
          </a:bodyPr>
          <a:lstStyle/>
          <a:p>
            <a:pPr marL="109728" indent="0">
              <a:buNone/>
            </a:pPr>
            <a:r>
              <a:rPr lang="en-IN" sz="4000" dirty="0" smtClean="0">
                <a:latin typeface="Arabic Typesetting" pitchFamily="66" charset="-78"/>
                <a:cs typeface="Arabic Typesetting" pitchFamily="66" charset="-78"/>
              </a:rPr>
              <a:t>Cancer</a:t>
            </a:r>
            <a:r>
              <a:rPr lang="en-IN" sz="4000" dirty="0">
                <a:latin typeface="Arabic Typesetting" pitchFamily="66" charset="-78"/>
                <a:cs typeface="Arabic Typesetting" pitchFamily="66" charset="-78"/>
              </a:rPr>
              <a:t>, ectodermal dysplasia, inflammation, molecular mechanisms of </a:t>
            </a:r>
            <a:r>
              <a:rPr lang="en-IN" sz="4000" dirty="0" err="1">
                <a:latin typeface="Arabic Typesetting" pitchFamily="66" charset="-78"/>
                <a:cs typeface="Arabic Typesetting" pitchFamily="66" charset="-78"/>
              </a:rPr>
              <a:t>chemoresistance</a:t>
            </a:r>
            <a:r>
              <a:rPr lang="en-IN" sz="4000" dirty="0">
                <a:latin typeface="Arabic Typesetting" pitchFamily="66" charset="-78"/>
                <a:cs typeface="Arabic Typesetting" pitchFamily="66" charset="-78"/>
              </a:rPr>
              <a:t>, </a:t>
            </a:r>
            <a:r>
              <a:rPr lang="en-IN" sz="4000" dirty="0" err="1">
                <a:latin typeface="Arabic Typesetting" pitchFamily="66" charset="-78"/>
                <a:cs typeface="Arabic Typesetting" pitchFamily="66" charset="-78"/>
              </a:rPr>
              <a:t>signaling</a:t>
            </a:r>
            <a:r>
              <a:rPr lang="en-IN" sz="4000" dirty="0">
                <a:latin typeface="Arabic Typesetting" pitchFamily="66" charset="-78"/>
                <a:cs typeface="Arabic Typesetting" pitchFamily="66" charset="-78"/>
              </a:rPr>
              <a:t>, protein interactions, protein modifications, transcription, splicing, microRNA, oncogenes and </a:t>
            </a:r>
            <a:r>
              <a:rPr lang="en-IN" sz="4000" dirty="0" err="1">
                <a:latin typeface="Arabic Typesetting" pitchFamily="66" charset="-78"/>
                <a:cs typeface="Arabic Typesetting" pitchFamily="66" charset="-78"/>
              </a:rPr>
              <a:t>tumor</a:t>
            </a:r>
            <a:r>
              <a:rPr lang="en-IN" sz="4000" dirty="0">
                <a:latin typeface="Arabic Typesetting" pitchFamily="66" charset="-78"/>
                <a:cs typeface="Arabic Typesetting" pitchFamily="66" charset="-78"/>
              </a:rPr>
              <a:t> suppressors, p53 family members, NOS2</a:t>
            </a:r>
            <a:endParaRPr lang="en-US" sz="4000" dirty="0"/>
          </a:p>
        </p:txBody>
      </p:sp>
    </p:spTree>
    <p:extLst>
      <p:ext uri="{BB962C8B-B14F-4D97-AF65-F5344CB8AC3E}">
        <p14:creationId xmlns:p14="http://schemas.microsoft.com/office/powerpoint/2010/main" val="3469655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066800"/>
          </a:xfrm>
        </p:spPr>
        <p:txBody>
          <a:bodyPr/>
          <a:lstStyle/>
          <a:p>
            <a:r>
              <a:rPr lang="en-US" dirty="0" smtClean="0"/>
              <a:t>Recent Articles</a:t>
            </a:r>
            <a:endParaRPr lang="en-US" dirty="0"/>
          </a:p>
        </p:txBody>
      </p:sp>
      <p:sp>
        <p:nvSpPr>
          <p:cNvPr id="3" name="Content Placeholder 2"/>
          <p:cNvSpPr>
            <a:spLocks noGrp="1"/>
          </p:cNvSpPr>
          <p:nvPr>
            <p:ph idx="1"/>
          </p:nvPr>
        </p:nvSpPr>
        <p:spPr/>
        <p:txBody>
          <a:bodyPr>
            <a:normAutofit/>
          </a:bodyPr>
          <a:lstStyle/>
          <a:p>
            <a:r>
              <a:rPr lang="en-US" sz="3600" dirty="0" err="1">
                <a:latin typeface="Arabic Typesetting" pitchFamily="66" charset="-78"/>
                <a:cs typeface="Arabic Typesetting" pitchFamily="66" charset="-78"/>
              </a:rPr>
              <a:t>Ratovitski</a:t>
            </a:r>
            <a:r>
              <a:rPr lang="en-US" sz="3600" dirty="0">
                <a:latin typeface="Arabic Typesetting" pitchFamily="66" charset="-78"/>
                <a:cs typeface="Arabic Typesetting" pitchFamily="66" charset="-78"/>
              </a:rPr>
              <a:t> EA </a:t>
            </a:r>
            <a:r>
              <a:rPr lang="en-US" sz="3600" dirty="0" smtClean="0">
                <a:latin typeface="Arabic Typesetting" pitchFamily="66" charset="-78"/>
                <a:cs typeface="Arabic Typesetting" pitchFamily="66" charset="-78"/>
              </a:rPr>
              <a:t>(2013</a:t>
            </a:r>
            <a:r>
              <a:rPr lang="en-US" sz="3600" dirty="0">
                <a:latin typeface="Arabic Typesetting" pitchFamily="66" charset="-78"/>
                <a:cs typeface="Arabic Typesetting" pitchFamily="66" charset="-78"/>
              </a:rPr>
              <a:t>) Tumor Protein p63/microRNA Network in Epithelial Cancer Cells. </a:t>
            </a:r>
            <a:r>
              <a:rPr lang="en-US" sz="3600" dirty="0" err="1">
                <a:latin typeface="Arabic Typesetting" pitchFamily="66" charset="-78"/>
                <a:cs typeface="Arabic Typesetting" pitchFamily="66" charset="-78"/>
              </a:rPr>
              <a:t>Curr</a:t>
            </a:r>
            <a:r>
              <a:rPr lang="en-US" sz="3600" dirty="0">
                <a:latin typeface="Arabic Typesetting" pitchFamily="66" charset="-78"/>
                <a:cs typeface="Arabic Typesetting" pitchFamily="66" charset="-78"/>
              </a:rPr>
              <a:t> Genomics. 2013 Nov;14(7):</a:t>
            </a:r>
            <a:r>
              <a:rPr lang="en-US" sz="3600" dirty="0" smtClean="0">
                <a:latin typeface="Arabic Typesetting" pitchFamily="66" charset="-78"/>
                <a:cs typeface="Arabic Typesetting" pitchFamily="66" charset="-78"/>
              </a:rPr>
              <a:t>441-452</a:t>
            </a:r>
            <a:r>
              <a:rPr lang="en-US" sz="3600" dirty="0">
                <a:latin typeface="Arabic Typesetting" pitchFamily="66" charset="-78"/>
                <a:cs typeface="Arabic Typesetting" pitchFamily="66" charset="-78"/>
              </a:rPr>
              <a:t>. </a:t>
            </a:r>
            <a:r>
              <a:rPr lang="en-US" sz="3600" dirty="0" err="1" smtClean="0">
                <a:latin typeface="Arabic Typesetting" pitchFamily="66" charset="-78"/>
                <a:cs typeface="Arabic Typesetting" pitchFamily="66" charset="-78"/>
              </a:rPr>
              <a:t>doi</a:t>
            </a:r>
            <a:r>
              <a:rPr lang="en-US" sz="3600" dirty="0" smtClean="0">
                <a:latin typeface="Arabic Typesetting" pitchFamily="66" charset="-78"/>
                <a:cs typeface="Arabic Typesetting" pitchFamily="66" charset="-78"/>
              </a:rPr>
              <a:t>: 10.2174/13892029113146660011.</a:t>
            </a:r>
          </a:p>
          <a:p>
            <a:r>
              <a:rPr lang="en-US" sz="3600" dirty="0" err="1">
                <a:latin typeface="Arabic Typesetting" pitchFamily="66" charset="-78"/>
                <a:cs typeface="Arabic Typesetting" pitchFamily="66" charset="-78"/>
              </a:rPr>
              <a:t>Ratovitski</a:t>
            </a:r>
            <a:r>
              <a:rPr lang="en-US" sz="3600" dirty="0">
                <a:latin typeface="Arabic Typesetting" pitchFamily="66" charset="-78"/>
                <a:cs typeface="Arabic Typesetting" pitchFamily="66" charset="-78"/>
              </a:rPr>
              <a:t> </a:t>
            </a:r>
            <a:r>
              <a:rPr lang="en-US" sz="3600" dirty="0" smtClean="0">
                <a:latin typeface="Arabic Typesetting" pitchFamily="66" charset="-78"/>
                <a:cs typeface="Arabic Typesetting" pitchFamily="66" charset="-78"/>
              </a:rPr>
              <a:t>EA (2014</a:t>
            </a:r>
            <a:r>
              <a:rPr lang="en-US" sz="3600" dirty="0">
                <a:latin typeface="Arabic Typesetting" pitchFamily="66" charset="-78"/>
                <a:cs typeface="Arabic Typesetting" pitchFamily="66" charset="-78"/>
              </a:rPr>
              <a:t>) </a:t>
            </a:r>
            <a:r>
              <a:rPr lang="en-US" sz="3600" dirty="0" err="1">
                <a:latin typeface="Arabic Typesetting" pitchFamily="66" charset="-78"/>
                <a:cs typeface="Arabic Typesetting" pitchFamily="66" charset="-78"/>
              </a:rPr>
              <a:t>Phospho</a:t>
            </a:r>
            <a:r>
              <a:rPr lang="en-US" sz="3600" dirty="0">
                <a:latin typeface="Arabic Typesetting" pitchFamily="66" charset="-78"/>
                <a:cs typeface="Arabic Typesetting" pitchFamily="66" charset="-78"/>
              </a:rPr>
              <a:t>-</a:t>
            </a:r>
            <a:r>
              <a:rPr lang="el-GR" sz="3600" dirty="0">
                <a:latin typeface="Arabic Typesetting" pitchFamily="66" charset="-78"/>
                <a:cs typeface="Arabic Typesetting" pitchFamily="66" charset="-78"/>
              </a:rPr>
              <a:t>Δ</a:t>
            </a:r>
            <a:r>
              <a:rPr lang="en-US" sz="3600" dirty="0">
                <a:latin typeface="Arabic Typesetting" pitchFamily="66" charset="-78"/>
                <a:cs typeface="Arabic Typesetting" pitchFamily="66" charset="-78"/>
              </a:rPr>
              <a:t>Np63</a:t>
            </a:r>
            <a:r>
              <a:rPr lang="el-GR" sz="3600" dirty="0">
                <a:latin typeface="Arabic Typesetting" pitchFamily="66" charset="-78"/>
                <a:cs typeface="Arabic Typesetting" pitchFamily="66" charset="-78"/>
              </a:rPr>
              <a:t>α/</a:t>
            </a:r>
            <a:r>
              <a:rPr lang="en-US" sz="3600" dirty="0">
                <a:latin typeface="Arabic Typesetting" pitchFamily="66" charset="-78"/>
                <a:cs typeface="Arabic Typesetting" pitchFamily="66" charset="-78"/>
              </a:rPr>
              <a:t>microRNA network modulates epigenetic regulatory enzymes in squamous cell carcinomas</a:t>
            </a:r>
            <a:r>
              <a:rPr lang="en-US" sz="3600" dirty="0" smtClean="0">
                <a:latin typeface="Arabic Typesetting" pitchFamily="66" charset="-78"/>
                <a:cs typeface="Arabic Typesetting" pitchFamily="66" charset="-78"/>
              </a:rPr>
              <a:t>. </a:t>
            </a:r>
            <a:r>
              <a:rPr lang="en-IN" sz="3600" dirty="0">
                <a:latin typeface="Arabic Typesetting" pitchFamily="66" charset="-78"/>
                <a:cs typeface="Arabic Typesetting" pitchFamily="66" charset="-78"/>
              </a:rPr>
              <a:t>Cell Cycle. 2014 Mar 1;13(5):749-61. </a:t>
            </a:r>
            <a:r>
              <a:rPr lang="en-IN" sz="3600" dirty="0" err="1">
                <a:latin typeface="Arabic Typesetting" pitchFamily="66" charset="-78"/>
                <a:cs typeface="Arabic Typesetting" pitchFamily="66" charset="-78"/>
              </a:rPr>
              <a:t>doi</a:t>
            </a:r>
            <a:r>
              <a:rPr lang="en-IN" sz="3600" dirty="0">
                <a:latin typeface="Arabic Typesetting" pitchFamily="66" charset="-78"/>
                <a:cs typeface="Arabic Typesetting" pitchFamily="66" charset="-78"/>
              </a:rPr>
              <a:t>: 10.4161/cc.27676. </a:t>
            </a:r>
            <a:r>
              <a:rPr lang="en-IN" sz="3600" dirty="0" err="1">
                <a:latin typeface="Arabic Typesetting" pitchFamily="66" charset="-78"/>
                <a:cs typeface="Arabic Typesetting" pitchFamily="66" charset="-78"/>
              </a:rPr>
              <a:t>Epub</a:t>
            </a:r>
            <a:r>
              <a:rPr lang="en-IN" sz="3600" dirty="0">
                <a:latin typeface="Arabic Typesetting" pitchFamily="66" charset="-78"/>
                <a:cs typeface="Arabic Typesetting" pitchFamily="66" charset="-78"/>
              </a:rPr>
              <a:t> 2014 Jan 6.</a:t>
            </a:r>
            <a:endParaRPr lang="en-US" sz="36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328203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fontScale="90000"/>
          </a:bodyPr>
          <a:lstStyle/>
          <a:p>
            <a:r>
              <a:rPr lang="en-IN" b="1" dirty="0"/>
              <a:t>Dysplasia</a:t>
            </a:r>
          </a:p>
        </p:txBody>
      </p:sp>
      <p:sp>
        <p:nvSpPr>
          <p:cNvPr id="3" name="Content Placeholder 2"/>
          <p:cNvSpPr>
            <a:spLocks noGrp="1"/>
          </p:cNvSpPr>
          <p:nvPr>
            <p:ph idx="1"/>
          </p:nvPr>
        </p:nvSpPr>
        <p:spPr>
          <a:xfrm>
            <a:off x="304800" y="1752600"/>
            <a:ext cx="5486400" cy="2819400"/>
          </a:xfrm>
        </p:spPr>
        <p:txBody>
          <a:bodyPr>
            <a:normAutofit/>
          </a:bodyPr>
          <a:lstStyle/>
          <a:p>
            <a:pPr>
              <a:buFont typeface="Arial" pitchFamily="34" charset="0"/>
              <a:buChar char="•"/>
            </a:pPr>
            <a:r>
              <a:rPr lang="en-IN" dirty="0">
                <a:latin typeface="Arabic Typesetting" pitchFamily="66" charset="-78"/>
                <a:cs typeface="Arabic Typesetting" pitchFamily="66" charset="-78"/>
              </a:rPr>
              <a:t>Dysplasia </a:t>
            </a:r>
            <a:r>
              <a:rPr lang="en-IN" dirty="0" smtClean="0">
                <a:latin typeface="Arabic Typesetting" pitchFamily="66" charset="-78"/>
                <a:cs typeface="Arabic Typesetting" pitchFamily="66" charset="-78"/>
              </a:rPr>
              <a:t>is </a:t>
            </a:r>
            <a:r>
              <a:rPr lang="en-IN" dirty="0">
                <a:latin typeface="Arabic Typesetting" pitchFamily="66" charset="-78"/>
                <a:cs typeface="Arabic Typesetting" pitchFamily="66" charset="-78"/>
              </a:rPr>
              <a:t>an abnormality of development or an epithelial anomaly of growth and differentiation (epithelial o</a:t>
            </a:r>
            <a:r>
              <a:rPr lang="en-IN" dirty="0" smtClean="0">
                <a:latin typeface="Arabic Typesetting" pitchFamily="66" charset="-78"/>
                <a:cs typeface="Arabic Typesetting" pitchFamily="66" charset="-78"/>
              </a:rPr>
              <a:t>r ectodermal dysplasia</a:t>
            </a:r>
            <a:r>
              <a:rPr lang="en-IN" dirty="0">
                <a:latin typeface="Arabic Typesetting" pitchFamily="66" charset="-78"/>
                <a:cs typeface="Arabic Typesetting" pitchFamily="66" charset="-78"/>
              </a:rPr>
              <a:t>). </a:t>
            </a:r>
            <a:endParaRPr lang="en-IN" dirty="0" smtClean="0">
              <a:latin typeface="Arabic Typesetting" pitchFamily="66" charset="-78"/>
              <a:cs typeface="Arabic Typesetting" pitchFamily="66" charset="-78"/>
            </a:endParaRPr>
          </a:p>
        </p:txBody>
      </p:sp>
      <p:sp>
        <p:nvSpPr>
          <p:cNvPr id="5" name="AutoShape 2" descr="data:image/jpeg;base64,/9j/4AAQSkZJRgABAQAAAQABAAD/2wCEAAkGBxQQERQQDxAVFBUUFBQUFBQUFBQUEBQPFBQWFxQUFxQYHCggGBolGxQUITEhJSkrLi4uFx8zODMsNygtLisBCgoKDg0OGxAQGiwkHyQsLCwsLCwsLCwsNCwsLCwsLCwsLCwsLCwsLCwsLCwsLCwsLCwsLCwsLCwsLCwsLCwsLP/AABEIAK4BIgMBIgACEQEDEQH/xAAcAAEAAQUBAQAAAAAAAAAAAAAABwECAwQIBQb/xABDEAACAQICBAcOAwgCAwAAAAAAAQIDEQQhBQYSMUFRVHOTstIHCBMWFyI0NWFkcYGRoUKx0RQjMlJicsHwM6IkQ/H/xAAaAQEAAwEBAQAAAAAAAAAAAAAAAQIDBAUG/8QAIxEBAQADAAICAgMBAQAAAAAAAAECAxESIQQxQVETImEzFP/aAAwDAQACEQMRAD8AnEAAeRrTrFR0bh3isTt+DjKMXsR2pXk7LK6Pi/Lhoz3jol2jP3evU9XnaPXRzCB0v5cNGe8dEu0PLhoz3jol2jmgAdL+XDRnvHRLtDy4aM946Jdo5oAHS/lw0Z7x0S7Q8uGjPeOiXaOaQB0t5cNGe8dEu0PLhoz3jol2jmkAdLeXDRnvHRLtDy4aM946Jdo5pAHS3lw0Z7x0S7Q8uGjPeOiXaOaQB0t5cNGe8dEu0PLhoz3jol2jmkIDp/R3di0fiKsKNGOJlObtFeCX1/i3H2sNJwedpfRfqQt3HNUfBU/22tHz6q/dp/hov8Xxlk/hYlGtUUUEWvVqaXpx37X0X6nlY/XfC0MqjnfiUU2/lcjfW/ugUqHhIQmp1IppRWfnvcm1uIk0rrLiMRU8JKezkopR3JL4/Fke1pP26Zn3RsHGLlJ1ElvbjFLrHiS7t2jE2v8AyH7VSVn/ANjm/EYypU/jqSl7G8voYBCulvLhoz3jol2h5cNGe8dEu0c0glDpby4aM946JdoeXDRnvHRLtHNIA6W8uGjPeOiXaHlw0Z7x0S7RzQAOl/Lhoz3jol2h5cNGe8dEu0c0ADpfy4aM946Jdo+h1N1+wulZ1IYTwt6UYyl4SCirSbStm77jkcmbvavSMZzVLryAnwAAAAAAAEd93r1PV52j10cwnT3d69T1edo9dHMIAAAACqAAG3orR8sTVjSp75cL3Rit7YJOtQEq4LVnD0YKDpRm+Gc4pyb+e75HiaxaoRcXUwq2ZJXdO/my/t4n7NxnNuNvGt05SdfCgq0UNGQAVhBt2Sbb4Erv6AUPU1Yw0KuLowrZwcryXHGKcrfO1jJg9WMTVt+62U/xTeyl8t/2PotFaqSoTVTwqbW9bOVnvs7/AHMtm3HCfbq+N8bPbnJJeflMWi9ZKUoWhZJZWtbI+P7pevLpU/A4d2qVLq/8keF/HPIw0aWyvNyduPeyP9cND1oVZV2pTpzzU1dqH9Mv5Tn0b8s8uWvQ+f8AB16dflhK+bk7ttu7ebb3t8ZaVKHa8UAAAAAUBUoAAAAAACZu9q9IxnNUuvIhkmbvavSMZzVLryAnwAAAAAAAEd93r1PV52j10cwnT3d69T1edo9dHMIAAACoQAqlfJf6yQ9RtByoxderG05pKMX/ABRp78+JvLL2I2NRNXlRgq9VfvJpON1/BB7vm+H6H1lWkc23b31Hbo0c/tWlXLYo2atNvI13FreYOm4+ni6R1aw9eTlKLjJ75Qdm3xtbmeFjdRWs6NZPiU1b/sv0PtY34ingm9/0NZt5GGXx/Ko9wGp9aU7VLRit7Tu37EfZ6P0VTw0PMgl7bXk37W8z14xS4DDiabee4z2bbY30fHxmUY1C5ty2NlK0trh4mrZW+ZbhKsY5uO17Hf8AwZVK9mll9Dzrm+nx18n1yMFCm+EyQd5tbOTVm+A2MU42Tp3WSvf+bhsMJhWs3my+qe3N8rbJj7eHpfUWhXTlCPgpP8UF5t/6o7n9iOtO6u18G/3sLwvlUjnB8WfA/YycaTcdxbiKEakXGUU1LJxaumvgenhssfN7dMyvXPIPt9b9SXQ2q+FTlT3yp75QXC1xx/I+JOmZSzscOWNxvKoACVQAAAABQFQBQmbvavSMZzVLryIaJl72r0jGc1S68gJ8AAAAAAABHfd69T1edo9dHMJ093evU9XnaPXRzCAAKgD3NTtE/tWJjGSvCHnz4mluj83b7niRV3bjJe1O0HDDU9qDblNLbk97avu4lmzPbn4xto1+WXv6e5ThwGaSKWzLtk4nqcYGjG48aNrYXH8jFOBVf013EtvbgMs4lsI5lbTi6hR2mZa+GbVjew9FJb/1Ltknnr2Y3l9PFp0Zx/Dc2b1JRUdmyXwX/wBPWjQ9hkdNcCMv4P8AXb/7sufUeDR0fJb3lfcenCNjYlExtGmGEw+nPt3Zbb3JY0WNGZoskjRhYwyfAyN9dtUtm+Jwscs3Upx4P6or80SVOJgcPoaYZ2VzbdUyiAChKuntQ6VdupQl4Kbu2kr05PjceD5Ec6W0TVws9ivBx4pb4S+EuE68cpXn5Y3H7aAKn2mpmpf7SvD4pSjS/BDOMqntvvUfzJuUn2Y43K8j4oH0uvOiqOGqxWHWymneO1KVmrZ3k2+E+aEvZ1GWNxvKAAlATL3tfpGM5ql15ENEy97X6RjOapdeQE+AAAAAAAAjvu9ep6vO0eujmE6e7vXqepztHro5iAAADJho3nFLhkl9yatXqn7tLiyId0PS2q0F7SXdEw2UvbmcfysuWO/4mPcbX0Pg1IxzT3cRShVNpJS+JjL11TsarjksjDNcRvSjxmJ0E9zsTYmZRosy4aF2WygZsN7DL8tPw3ZZZGWlT4WYaUbv8zcpytmaT2pfS5RsX0VfP/cjEpXdjYnFRiy0Vv6alVZmKxsSzS+5iks7Fa0jCymyZGi2QGOcTXmja2bmGrAtFLGKCLMVho1Fs1IRmnvUkmn8mZKabdkbkaajm8y8y4wy1deBhdVsMpeE/Zqas7rzFv4zLpfSsaMZNtJRWfEsuA3dIYq0XYhrWjTUq85U03sqTv7Wnb6CW7MuRGUx1Ydrz9NaReJqyqPdfzVxRNAqDsk5OR51tt7VAASgJl72v0jGc1S68iGiZe9r9IxnNUuvICfAAAAAAAAR33efU9TnaPXRzEdO93n1PU52j10cxAAAB7+p1DarN23WX5t/kSZSyaXsPgdQKfnylLdey/utn9mSCmrnn/I9516vxf8AnG5TkbtKZ51GZt05HPLx02N+20a9Wm08si+jUNmUdpG0vYys481xM9NZFJ0bby+lB8ZXl6vPpsUovZvx5f79TM4Oy9quUi8kuIvbb+W4vIr5RWlTuyslxspCo1kU3g/1eotZr6FjknvRVVRscILefbDOJaol9RCm7ZhbvpRwRhnDPMpUqmGVYrc4THJsRaijBXq3yRhq1C2lLIi5d9L+PrrXx8PMZBeK/jn/AHS/Nkza0aTjQoSm+DcuOT3IhWcrtt72238WdXxp9153zMu8igAOpwhQqAKEy97X6RjOapdeRDZMne1+kYzmqXXkBPgAAAAAAAI77vPqepztHro5iOne7z6nqc7R66OYgAAA+51Vhs0IW3t3+r/Q+rWIzz4cvmfIal1dtQh/K3/n9T6vH4dpprdf7nn78b5deh8TZJ/WvRoM2qcjXpLzU/YVoVeDiMK7pe+3oUmbtKR59NmeExPSLOtqtHd8fsWOeZY6hR5l7kjxZdsKrYxlrZXtJjG5GdyrRpwkZHWLTP8AZ4cvpmbzLts1nUuXReRHVrj+2ZzMNWrwIpORgkye1Exi6ysa0qqdki+c1w8CNDDtydlvf2RTL/FuydtXYyukt5jpTlLcsitfCefZvKxt3UUTjqyyvtz7PlSY/wBUad0uU1UpxcnsbLajwbSe/wCNmfGH1/dHxSnVpxX4Ytv5tW/JnyB6evHxxkjys8rll2gALqgAAEy97X6RjOapdeRDRMve1+kYzmqXXkBPYAAAAAAAI77vPqepztHro5iOnu7z6nqc7R66OYgKAqUA+g1JxOxiEm8mvuSbimpJe2xC+ErunOM1wP7cJJ2F0mpQhK/An+phtx6vheV9FUpbEU1uNOlV/eHq0ZKUF8DXwWHSqP7HFs13vp3afkcxsrdpJNZFssmbTw/EadeZTKWfbfVt8mSM7mxE0qMszepoiVpnlIpJmJzNio7GhWnnkWticL1mUxtFtJZFK9RIjsW8vfF6lmZozNClO7uzagr7kRMkZ5Sfa6tUsjQ/abvL6FuPrNOxl0bQz2mRbcryKXZjhj1biYSUL2+Rs6MoqKu973mzj5JQNOGISR0Y6uXrz899ynFmkKyU/kfLaw60U6ElTk22035udlwX+58/rprLNYlxw9Rx2U4yas027ZZ8X+WfHVarnJyk223dt5ts7McP25rWxpPGOvVlUfDuXFFbkaoBqqAAAAABMve1+kYzmqXXkQ0TL3tfpGM5ql15AT2AAAAAAACPO7z6nqc7R66OYjp3u8+p6nO0eujmIAAAKG1Q0jUhHYjN24jWA50THq1pDwlGLvwL8rm3h8R58n7SNdVtYlhrwq32bZNK7T4rH1WidKqsvCRyUm8nvWfCcu3CyNMa++wta6NLSUbO64TX0bijdxvnRZhlj5Ytdefhl1j0ZTvm/kezBI8jCzsjdpVyJj4zidmy5XrJi6KaPFhTcpW+p7k55Gnh4JNvjZGerysX177hKz0cMkjzdK07Wtwux6rq2PPxlVNxXtGWuePEYbspl1jwWFbzZ6ewkjFSmkizE4pJE44TFXPbc68zSUltr5/4M9CrZEda/wClZQrUXSqOM47UsnwNq11wp7LyL9Ea8qStifMkt0opuDXwzaZvjq9eTK5/h9TrhpbwOHnKMrSS83+7csvifBS14rOnsuEdvcpq9l7dnjPP1m028XUybVOOUVx/1NcZ49jfHCc9s7VZNttt3bd2+Ft72UsCpohQFSgAAAAAAJl72v0jGc1S68iGiZe9r9IxnNUuvICewAAAAAAAR53efU9TnaPXRzEdO93n1PU52j10cxAAAAAAA39G6UnQfm5x3uL3fJ8BogizokDQmtVOTSlLYfFLc/hLcfYz0gnBPaVnazvk291iDhF2aayazTWTTW5plP45+FupwhibLebFHFEPUNZcTH/27X9yUvvvPUwuu9SP/JRjL2xk4fmmZXVU+SWnifNNHB6TjUjtwd1eS+cZOL+6I5x+vcp05QpUthyVttz2nG/Cko7/AJnzWD0pWoxcaVacIvOyeV+OxaarxHU0Vsfw3Ph9La5KOLp7Er0oNqo1uk5ZZcez+p8XicbUq/8AJVnP+6Ta+hrk46Z+S5Juo6UjOKlCScWrpp3TR5OsGsMKMbyefBFfxN8SIvw2NqUv+OrKK4lJpfQxVajm3KcnJve27v6kfw+/Z5MukcZKvUlUnvfBwKK3JGtYqDdUAAAAACgAAAAAAAJl72v0jGc1S68iGiZe9r9IxnNUuvICewAAAAAAAR33efU9TnaPXRzHc7axWFhVjsVacakbp7M4qUbrc7PI0vF7Ccjw/QUuyBxlcXOzfF7Ccjw/QUuyPF7Ccjw/QUuyBxlcXOzfF7Ccjw/QUuyPF7Ccjw/QUuyBxlcXOzfF7Ccjw/QUuyPF7Ccjw/QUuyBxlcXOzfF7Ccjw/QUuyPF7Ccjw/QUuyBxlcrc7M8XsJyPD9BS7I8XsJyPD9BS7IHGdxc7M8XsJyPD9BS7I8XsJyPD9BS7IHGdxc7M8XsJyPD9BS7I8XsJyPD9BS7IHGdxc7M8XsJyPD9BS7I8XsJyPD9BS7IHGdylzs3xewnI8P0FLsjxewnI8P0FLsgcZXFzs3xewnI8P0FLsjxewnI8P0FLsgcZXFzs3xewnI8P0FLsjxewnI8P0FLsgcZC52b4vYTkeH6Cl2R4vYTkeH6Cl2QOMri52b4vYTkeH6Cl2R4vYTkeH6Cl2QOMri52b4vYTkeH6Cl2R4vYTkeH6Cl2QOMrkyd7X6RjOapdeRNPi9hOR4foKXZNjB6Mo0W3RoU6bas3Tpwg2uJuKzA2wAAAAH//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6" name="AutoShape 4" descr="data:image/jpeg;base64,/9j/4AAQSkZJRgABAQAAAQABAAD/2wCEAAkGBxQQERQQDxAVFBUUFBQUFBQUFBQUEBQPFBQWFxQUFxQYHCggGBolGxQUITEhJSkrLi4uFx8zODMsNygtLisBCgoKDg0OGxAQGiwkHyQsLCwsLCwsLCwsNCwsLCwsLCwsLCwsLCwsLCwsLCwsLCwsLCwsLCwsLCwsLCwsLCwsLP/AABEIAK4BIgMBIgACEQEDEQH/xAAcAAEAAQUBAQAAAAAAAAAAAAAABwECAwQIBQb/xABDEAACAQICBAcOAwgCAwAAAAAAAQIDEQQhBQYSMUFRVHOTstIHCBMWFyI0NWFkcYGRoUKx0RQjMlJicsHwM6IkQ/H/xAAaAQEAAwEBAQAAAAAAAAAAAAAAAQIDBAUG/8QAIxEBAQADAAICAgMBAQAAAAAAAAECAxESIQQxQVETImEzFP/aAAwDAQACEQMRAD8AnEAAeRrTrFR0bh3isTt+DjKMXsR2pXk7LK6Pi/Lhoz3jol2jP3evU9XnaPXRzCB0v5cNGe8dEu0PLhoz3jol2jmgAdL+XDRnvHRLtDy4aM946Jdo5oAHS/lw0Z7x0S7Q8uGjPeOiXaOaQB0t5cNGe8dEu0PLhoz3jol2jmkAdLeXDRnvHRLtDy4aM946Jdo5pAHS3lw0Z7x0S7Q8uGjPeOiXaOaQB0t5cNGe8dEu0PLhoz3jol2jmkIDp/R3di0fiKsKNGOJlObtFeCX1/i3H2sNJwedpfRfqQt3HNUfBU/22tHz6q/dp/hov8Xxlk/hYlGtUUUEWvVqaXpx37X0X6nlY/XfC0MqjnfiUU2/lcjfW/ugUqHhIQmp1IppRWfnvcm1uIk0rrLiMRU8JKezkopR3JL4/Fke1pP26Zn3RsHGLlJ1ElvbjFLrHiS7t2jE2v8AyH7VSVn/ANjm/EYypU/jqSl7G8voYBCulvLhoz3jol2h5cNGe8dEu0c0glDpby4aM946JdoeXDRnvHRLtHNIA6W8uGjPeOiXaHlw0Z7x0S7RzQAOl/Lhoz3jol2h5cNGe8dEu0c0ADpfy4aM946Jdo+h1N1+wulZ1IYTwt6UYyl4SCirSbStm77jkcmbvavSMZzVLryAnwAAAAAAAEd93r1PV52j10cwnT3d69T1edo9dHMIAAAACqAAG3orR8sTVjSp75cL3Rit7YJOtQEq4LVnD0YKDpRm+Gc4pyb+e75HiaxaoRcXUwq2ZJXdO/my/t4n7NxnNuNvGt05SdfCgq0UNGQAVhBt2Sbb4Erv6AUPU1Yw0KuLowrZwcryXHGKcrfO1jJg9WMTVt+62U/xTeyl8t/2PotFaqSoTVTwqbW9bOVnvs7/AHMtm3HCfbq+N8bPbnJJeflMWi9ZKUoWhZJZWtbI+P7pevLpU/A4d2qVLq/8keF/HPIw0aWyvNyduPeyP9cND1oVZV2pTpzzU1dqH9Mv5Tn0b8s8uWvQ+f8AB16dflhK+bk7ttu7ebb3t8ZaVKHa8UAAAAAUBUoAAAAAACZu9q9IxnNUuvIhkmbvavSMZzVLryAnwAAAAAAAEd93r1PV52j10cwnT3d69T1edo9dHMIAAACoQAqlfJf6yQ9RtByoxderG05pKMX/ABRp78+JvLL2I2NRNXlRgq9VfvJpON1/BB7vm+H6H1lWkc23b31Hbo0c/tWlXLYo2atNvI13FreYOm4+ni6R1aw9eTlKLjJ75Qdm3xtbmeFjdRWs6NZPiU1b/sv0PtY34ingm9/0NZt5GGXx/Ko9wGp9aU7VLRit7Tu37EfZ6P0VTw0PMgl7bXk37W8z14xS4DDiabee4z2bbY30fHxmUY1C5ty2NlK0trh4mrZW+ZbhKsY5uO17Hf8AwZVK9mll9Dzrm+nx18n1yMFCm+EyQd5tbOTVm+A2MU42Tp3WSvf+bhsMJhWs3my+qe3N8rbJj7eHpfUWhXTlCPgpP8UF5t/6o7n9iOtO6u18G/3sLwvlUjnB8WfA/YycaTcdxbiKEakXGUU1LJxaumvgenhssfN7dMyvXPIPt9b9SXQ2q+FTlT3yp75QXC1xx/I+JOmZSzscOWNxvKoACVQAAAABQFQBQmbvavSMZzVLryIaJl72r0jGc1S68gJ8AAAAAAABHfd69T1edo9dHMJ093evU9XnaPXRzCAAKgD3NTtE/tWJjGSvCHnz4mluj83b7niRV3bjJe1O0HDDU9qDblNLbk97avu4lmzPbn4xto1+WXv6e5ThwGaSKWzLtk4nqcYGjG48aNrYXH8jFOBVf013EtvbgMs4lsI5lbTi6hR2mZa+GbVjew9FJb/1Ltknnr2Y3l9PFp0Zx/Dc2b1JRUdmyXwX/wBPWjQ9hkdNcCMv4P8AXb/7sufUeDR0fJb3lfcenCNjYlExtGmGEw+nPt3Zbb3JY0WNGZoskjRhYwyfAyN9dtUtm+Jwscs3Upx4P6or80SVOJgcPoaYZ2VzbdUyiAChKuntQ6VdupQl4Kbu2kr05PjceD5Ec6W0TVws9ivBx4pb4S+EuE68cpXn5Y3H7aAKn2mpmpf7SvD4pSjS/BDOMqntvvUfzJuUn2Y43K8j4oH0uvOiqOGqxWHWymneO1KVmrZ3k2+E+aEvZ1GWNxvKAAlATL3tfpGM5ql15ENEy97X6RjOapdeQE+AAAAAAAAjvu9ep6vO0eujmE6e7vXqepztHro5iAAADJho3nFLhkl9yatXqn7tLiyId0PS2q0F7SXdEw2UvbmcfysuWO/4mPcbX0Pg1IxzT3cRShVNpJS+JjL11TsarjksjDNcRvSjxmJ0E9zsTYmZRosy4aF2WygZsN7DL8tPw3ZZZGWlT4WYaUbv8zcpytmaT2pfS5RsX0VfP/cjEpXdjYnFRiy0Vv6alVZmKxsSzS+5iks7Fa0jCymyZGi2QGOcTXmja2bmGrAtFLGKCLMVho1Fs1IRmnvUkmn8mZKabdkbkaajm8y8y4wy1deBhdVsMpeE/Zqas7rzFv4zLpfSsaMZNtJRWfEsuA3dIYq0XYhrWjTUq85U03sqTv7Wnb6CW7MuRGUx1Ydrz9NaReJqyqPdfzVxRNAqDsk5OR51tt7VAASgJl72v0jGc1S68iGiZe9r9IxnNUuvICfAAAAAAAAR33efU9TnaPXRzEdO93n1PU52j10cxAAAB7+p1DarN23WX5t/kSZSyaXsPgdQKfnylLdey/utn9mSCmrnn/I9516vxf8AnG5TkbtKZ51GZt05HPLx02N+20a9Wm08si+jUNmUdpG0vYys481xM9NZFJ0bby+lB8ZXl6vPpsUovZvx5f79TM4Oy9quUi8kuIvbb+W4vIr5RWlTuyslxspCo1kU3g/1eotZr6FjknvRVVRscILefbDOJaol9RCm7ZhbvpRwRhnDPMpUqmGVYrc4THJsRaijBXq3yRhq1C2lLIi5d9L+PrrXx8PMZBeK/jn/AHS/Nkza0aTjQoSm+DcuOT3IhWcrtt72238WdXxp9153zMu8igAOpwhQqAKEy97X6RjOapdeRDZMne1+kYzmqXXkBPgAAAAAAAI77vPqepztHro5iOne7z6nqc7R66OYgAAA+51Vhs0IW3t3+r/Q+rWIzz4cvmfIal1dtQh/K3/n9T6vH4dpprdf7nn78b5deh8TZJ/WvRoM2qcjXpLzU/YVoVeDiMK7pe+3oUmbtKR59NmeExPSLOtqtHd8fsWOeZY6hR5l7kjxZdsKrYxlrZXtJjG5GdyrRpwkZHWLTP8AZ4cvpmbzLts1nUuXReRHVrj+2ZzMNWrwIpORgkye1Exi6ysa0qqdki+c1w8CNDDtydlvf2RTL/FuydtXYyukt5jpTlLcsitfCefZvKxt3UUTjqyyvtz7PlSY/wBUad0uU1UpxcnsbLajwbSe/wCNmfGH1/dHxSnVpxX4Ytv5tW/JnyB6evHxxkjys8rll2gALqgAAEy97X6RjOapdeRDRMve1+kYzmqXXkBPYAAAAAAAI77vPqepztHro5iOnu7z6nqc7R66OYgKAqUA+g1JxOxiEm8mvuSbimpJe2xC+ErunOM1wP7cJJ2F0mpQhK/An+phtx6vheV9FUpbEU1uNOlV/eHq0ZKUF8DXwWHSqP7HFs13vp3afkcxsrdpJNZFssmbTw/EadeZTKWfbfVt8mSM7mxE0qMszepoiVpnlIpJmJzNio7GhWnnkWticL1mUxtFtJZFK9RIjsW8vfF6lmZozNClO7uzagr7kRMkZ5Sfa6tUsjQ/abvL6FuPrNOxl0bQz2mRbcryKXZjhj1biYSUL2+Rs6MoqKu973mzj5JQNOGISR0Y6uXrz899ynFmkKyU/kfLaw60U6ElTk22035udlwX+58/rprLNYlxw9Rx2U4yas027ZZ8X+WfHVarnJyk223dt5ts7McP25rWxpPGOvVlUfDuXFFbkaoBqqAAAAABMve1+kYzmqXXkQ0TL3tfpGM5ql15AT2AAAAAAACPO7z6nqc7R66OYjp3u8+p6nO0eujmIAAAKG1Q0jUhHYjN24jWA50THq1pDwlGLvwL8rm3h8R58n7SNdVtYlhrwq32bZNK7T4rH1WidKqsvCRyUm8nvWfCcu3CyNMa++wta6NLSUbO64TX0bijdxvnRZhlj5Ytdefhl1j0ZTvm/kezBI8jCzsjdpVyJj4zidmy5XrJi6KaPFhTcpW+p7k55Gnh4JNvjZGerysX177hKz0cMkjzdK07Wtwux6rq2PPxlVNxXtGWuePEYbspl1jwWFbzZ6ewkjFSmkizE4pJE44TFXPbc68zSUltr5/4M9CrZEda/wClZQrUXSqOM47UsnwNq11wp7LyL9Ea8qStifMkt0opuDXwzaZvjq9eTK5/h9TrhpbwOHnKMrSS83+7csvifBS14rOnsuEdvcpq9l7dnjPP1m028XUybVOOUVx/1NcZ49jfHCc9s7VZNttt3bd2+Ft72UsCpohQFSgAAAAAAJl72v0jGc1S68iGiZe9r9IxnNUuvICewAAAAAAAR53efU9TnaPXRzEdO93n1PU52j10cxAAAAAAA39G6UnQfm5x3uL3fJ8BogizokDQmtVOTSlLYfFLc/hLcfYz0gnBPaVnazvk291iDhF2aayazTWTTW5plP45+FupwhibLebFHFEPUNZcTH/27X9yUvvvPUwuu9SP/JRjL2xk4fmmZXVU+SWnifNNHB6TjUjtwd1eS+cZOL+6I5x+vcp05QpUthyVttz2nG/Cko7/AJnzWD0pWoxcaVacIvOyeV+OxaarxHU0Vsfw3Ph9La5KOLp7Er0oNqo1uk5ZZcez+p8XicbUq/8AJVnP+6Ta+hrk46Z+S5Juo6UjOKlCScWrpp3TR5OsGsMKMbyefBFfxN8SIvw2NqUv+OrKK4lJpfQxVajm3KcnJve27v6kfw+/Z5MukcZKvUlUnvfBwKK3JGtYqDdUAAAAACgAAAAAAAJl72v0jGc1S68iGiZe9r9IxnNUuvICewAAAAAAAR33efU9TnaPXRzHc7axWFhVjsVacakbp7M4qUbrc7PI0vF7Ccjw/QUuyBxlcXOzfF7Ccjw/QUuyPF7Ccjw/QUuyBxlcXOzfF7Ccjw/QUuyPF7Ccjw/QUuyBxlcXOzfF7Ccjw/QUuyPF7Ccjw/QUuyBxlcXOzfF7Ccjw/QUuyPF7Ccjw/QUuyBxlcrc7M8XsJyPD9BS7I8XsJyPD9BS7IHGdxc7M8XsJyPD9BS7I8XsJyPD9BS7IHGdxc7M8XsJyPD9BS7I8XsJyPD9BS7IHGdxc7M8XsJyPD9BS7I8XsJyPD9BS7IHGdylzs3xewnI8P0FLsjxewnI8P0FLsgcZXFzs3xewnI8P0FLsjxewnI8P0FLsgcZXFzs3xewnI8P0FLsjxewnI8P0FLsgcZC52b4vYTkeH6Cl2R4vYTkeH6Cl2QOMri52b4vYTkeH6Cl2R4vYTkeH6Cl2QOMri52b4vYTkeH6Cl2R4vYTkeH6Cl2QOMrkyd7X6RjOapdeRNPi9hOR4foKXZNjB6Mo0W3RoU6bas3Tpwg2uJuKzA2wAAAAH//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7" name="AutoShape 6" descr="data:image/jpeg;base64,/9j/4AAQSkZJRgABAQAAAQABAAD/2wCEAAkGBxQQERQQDxAVFBUUFBQUFBQUFBQUEBQPFBQWFxQUFxQYHCggGBolGxQUITEhJSkrLi4uFx8zODMsNygtLisBCgoKDg0OGxAQGiwkHyQsLCwsLCwsLCwsNCwsLCwsLCwsLCwsLCwsLCwsLCwsLCwsLCwsLCwsLCwsLCwsLCwsLP/AABEIAK4BIgMBIgACEQEDEQH/xAAcAAEAAQUBAQAAAAAAAAAAAAAABwECAwQIBQb/xABDEAACAQICBAcOAwgCAwAAAAAAAQIDEQQhBQYSMUFRVHOTstIHCBMWFyI0NWFkcYGRoUKx0RQjMlJicsHwM6IkQ/H/xAAaAQEAAwEBAQAAAAAAAAAAAAAAAQIDBAUG/8QAIxEBAQADAAICAgMBAQAAAAAAAAECAxESIQQxQVETImEzFP/aAAwDAQACEQMRAD8AnEAAeRrTrFR0bh3isTt+DjKMXsR2pXk7LK6Pi/Lhoz3jol2jP3evU9XnaPXRzCB0v5cNGe8dEu0PLhoz3jol2jmgAdL+XDRnvHRLtDy4aM946Jdo5oAHS/lw0Z7x0S7Q8uGjPeOiXaOaQB0t5cNGe8dEu0PLhoz3jol2jmkAdLeXDRnvHRLtDy4aM946Jdo5pAHS3lw0Z7x0S7Q8uGjPeOiXaOaQB0t5cNGe8dEu0PLhoz3jol2jmkIDp/R3di0fiKsKNGOJlObtFeCX1/i3H2sNJwedpfRfqQt3HNUfBU/22tHz6q/dp/hov8Xxlk/hYlGtUUUEWvVqaXpx37X0X6nlY/XfC0MqjnfiUU2/lcjfW/ugUqHhIQmp1IppRWfnvcm1uIk0rrLiMRU8JKezkopR3JL4/Fke1pP26Zn3RsHGLlJ1ElvbjFLrHiS7t2jE2v8AyH7VSVn/ANjm/EYypU/jqSl7G8voYBCulvLhoz3jol2h5cNGe8dEu0c0glDpby4aM946JdoeXDRnvHRLtHNIA6W8uGjPeOiXaHlw0Z7x0S7RzQAOl/Lhoz3jol2h5cNGe8dEu0c0ADpfy4aM946Jdo+h1N1+wulZ1IYTwt6UYyl4SCirSbStm77jkcmbvavSMZzVLryAnwAAAAAAAEd93r1PV52j10cwnT3d69T1edo9dHMIAAAACqAAG3orR8sTVjSp75cL3Rit7YJOtQEq4LVnD0YKDpRm+Gc4pyb+e75HiaxaoRcXUwq2ZJXdO/my/t4n7NxnNuNvGt05SdfCgq0UNGQAVhBt2Sbb4Erv6AUPU1Yw0KuLowrZwcryXHGKcrfO1jJg9WMTVt+62U/xTeyl8t/2PotFaqSoTVTwqbW9bOVnvs7/AHMtm3HCfbq+N8bPbnJJeflMWi9ZKUoWhZJZWtbI+P7pevLpU/A4d2qVLq/8keF/HPIw0aWyvNyduPeyP9cND1oVZV2pTpzzU1dqH9Mv5Tn0b8s8uWvQ+f8AB16dflhK+bk7ttu7ebb3t8ZaVKHa8UAAAAAUBUoAAAAAACZu9q9IxnNUuvIhkmbvavSMZzVLryAnwAAAAAAAEd93r1PV52j10cwnT3d69T1edo9dHMIAAACoQAqlfJf6yQ9RtByoxderG05pKMX/ABRp78+JvLL2I2NRNXlRgq9VfvJpON1/BB7vm+H6H1lWkc23b31Hbo0c/tWlXLYo2atNvI13FreYOm4+ni6R1aw9eTlKLjJ75Qdm3xtbmeFjdRWs6NZPiU1b/sv0PtY34ingm9/0NZt5GGXx/Ko9wGp9aU7VLRit7Tu37EfZ6P0VTw0PMgl7bXk37W8z14xS4DDiabee4z2bbY30fHxmUY1C5ty2NlK0trh4mrZW+ZbhKsY5uO17Hf8AwZVK9mll9Dzrm+nx18n1yMFCm+EyQd5tbOTVm+A2MU42Tp3WSvf+bhsMJhWs3my+qe3N8rbJj7eHpfUWhXTlCPgpP8UF5t/6o7n9iOtO6u18G/3sLwvlUjnB8WfA/YycaTcdxbiKEakXGUU1LJxaumvgenhssfN7dMyvXPIPt9b9SXQ2q+FTlT3yp75QXC1xx/I+JOmZSzscOWNxvKoACVQAAAABQFQBQmbvavSMZzVLryIaJl72r0jGc1S68gJ8AAAAAAABHfd69T1edo9dHMJ093evU9XnaPXRzCAAKgD3NTtE/tWJjGSvCHnz4mluj83b7niRV3bjJe1O0HDDU9qDblNLbk97avu4lmzPbn4xto1+WXv6e5ThwGaSKWzLtk4nqcYGjG48aNrYXH8jFOBVf013EtvbgMs4lsI5lbTi6hR2mZa+GbVjew9FJb/1Ltknnr2Y3l9PFp0Zx/Dc2b1JRUdmyXwX/wBPWjQ9hkdNcCMv4P8AXb/7sufUeDR0fJb3lfcenCNjYlExtGmGEw+nPt3Zbb3JY0WNGZoskjRhYwyfAyN9dtUtm+Jwscs3Upx4P6or80SVOJgcPoaYZ2VzbdUyiAChKuntQ6VdupQl4Kbu2kr05PjceD5Ec6W0TVws9ivBx4pb4S+EuE68cpXn5Y3H7aAKn2mpmpf7SvD4pSjS/BDOMqntvvUfzJuUn2Y43K8j4oH0uvOiqOGqxWHWymneO1KVmrZ3k2+E+aEvZ1GWNxvKAAlATL3tfpGM5ql15ENEy97X6RjOapdeQE+AAAAAAAAjvu9ep6vO0eujmE6e7vXqepztHro5iAAADJho3nFLhkl9yatXqn7tLiyId0PS2q0F7SXdEw2UvbmcfysuWO/4mPcbX0Pg1IxzT3cRShVNpJS+JjL11TsarjksjDNcRvSjxmJ0E9zsTYmZRosy4aF2WygZsN7DL8tPw3ZZZGWlT4WYaUbv8zcpytmaT2pfS5RsX0VfP/cjEpXdjYnFRiy0Vv6alVZmKxsSzS+5iks7Fa0jCymyZGi2QGOcTXmja2bmGrAtFLGKCLMVho1Fs1IRmnvUkmn8mZKabdkbkaajm8y8y4wy1deBhdVsMpeE/Zqas7rzFv4zLpfSsaMZNtJRWfEsuA3dIYq0XYhrWjTUq85U03sqTv7Wnb6CW7MuRGUx1Ydrz9NaReJqyqPdfzVxRNAqDsk5OR51tt7VAASgJl72v0jGc1S68iGiZe9r9IxnNUuvICfAAAAAAAAR33efU9TnaPXRzEdO93n1PU52j10cxAAAB7+p1DarN23WX5t/kSZSyaXsPgdQKfnylLdey/utn9mSCmrnn/I9516vxf8AnG5TkbtKZ51GZt05HPLx02N+20a9Wm08si+jUNmUdpG0vYys481xM9NZFJ0bby+lB8ZXl6vPpsUovZvx5f79TM4Oy9quUi8kuIvbb+W4vIr5RWlTuyslxspCo1kU3g/1eotZr6FjknvRVVRscILefbDOJaol9RCm7ZhbvpRwRhnDPMpUqmGVYrc4THJsRaijBXq3yRhq1C2lLIi5d9L+PrrXx8PMZBeK/jn/AHS/Nkza0aTjQoSm+DcuOT3IhWcrtt72238WdXxp9153zMu8igAOpwhQqAKEy97X6RjOapdeRDZMne1+kYzmqXXkBPgAAAAAAAI77vPqepztHro5iOne7z6nqc7R66OYgAAA+51Vhs0IW3t3+r/Q+rWIzz4cvmfIal1dtQh/K3/n9T6vH4dpprdf7nn78b5deh8TZJ/WvRoM2qcjXpLzU/YVoVeDiMK7pe+3oUmbtKR59NmeExPSLOtqtHd8fsWOeZY6hR5l7kjxZdsKrYxlrZXtJjG5GdyrRpwkZHWLTP8AZ4cvpmbzLts1nUuXReRHVrj+2ZzMNWrwIpORgkye1Exi6ysa0qqdki+c1w8CNDDtydlvf2RTL/FuydtXYyukt5jpTlLcsitfCefZvKxt3UUTjqyyvtz7PlSY/wBUad0uU1UpxcnsbLajwbSe/wCNmfGH1/dHxSnVpxX4Ytv5tW/JnyB6evHxxkjys8rll2gALqgAAEy97X6RjOapdeRDRMve1+kYzmqXXkBPYAAAAAAAI77vPqepztHro5iOnu7z6nqc7R66OYgKAqUA+g1JxOxiEm8mvuSbimpJe2xC+ErunOM1wP7cJJ2F0mpQhK/An+phtx6vheV9FUpbEU1uNOlV/eHq0ZKUF8DXwWHSqP7HFs13vp3afkcxsrdpJNZFssmbTw/EadeZTKWfbfVt8mSM7mxE0qMszepoiVpnlIpJmJzNio7GhWnnkWticL1mUxtFtJZFK9RIjsW8vfF6lmZozNClO7uzagr7kRMkZ5Sfa6tUsjQ/abvL6FuPrNOxl0bQz2mRbcryKXZjhj1biYSUL2+Rs6MoqKu973mzj5JQNOGISR0Y6uXrz899ynFmkKyU/kfLaw60U6ElTk22035udlwX+58/rprLNYlxw9Rx2U4yas027ZZ8X+WfHVarnJyk223dt5ts7McP25rWxpPGOvVlUfDuXFFbkaoBqqAAAAABMve1+kYzmqXXkQ0TL3tfpGM5ql15AT2AAAAAAACPO7z6nqc7R66OYjp3u8+p6nO0eujmIAAAKG1Q0jUhHYjN24jWA50THq1pDwlGLvwL8rm3h8R58n7SNdVtYlhrwq32bZNK7T4rH1WidKqsvCRyUm8nvWfCcu3CyNMa++wta6NLSUbO64TX0bijdxvnRZhlj5Ytdefhl1j0ZTvm/kezBI8jCzsjdpVyJj4zidmy5XrJi6KaPFhTcpW+p7k55Gnh4JNvjZGerysX177hKz0cMkjzdK07Wtwux6rq2PPxlVNxXtGWuePEYbspl1jwWFbzZ6ewkjFSmkizE4pJE44TFXPbc68zSUltr5/4M9CrZEda/wClZQrUXSqOM47UsnwNq11wp7LyL9Ea8qStifMkt0opuDXwzaZvjq9eTK5/h9TrhpbwOHnKMrSS83+7csvifBS14rOnsuEdvcpq9l7dnjPP1m028XUybVOOUVx/1NcZ49jfHCc9s7VZNttt3bd2+Ft72UsCpohQFSgAAAAAAJl72v0jGc1S68iGiZe9r9IxnNUuvICewAAAAAAAR53efU9TnaPXRzEdO93n1PU52j10cxAAAAAAA39G6UnQfm5x3uL3fJ8BogizokDQmtVOTSlLYfFLc/hLcfYz0gnBPaVnazvk291iDhF2aayazTWTTW5plP45+FupwhibLebFHFEPUNZcTH/27X9yUvvvPUwuu9SP/JRjL2xk4fmmZXVU+SWnifNNHB6TjUjtwd1eS+cZOL+6I5x+vcp05QpUthyVttz2nG/Cko7/AJnzWD0pWoxcaVacIvOyeV+OxaarxHU0Vsfw3Ph9La5KOLp7Er0oNqo1uk5ZZcez+p8XicbUq/8AJVnP+6Ta+hrk46Z+S5Juo6UjOKlCScWrpp3TR5OsGsMKMbyefBFfxN8SIvw2NqUv+OrKK4lJpfQxVajm3KcnJve27v6kfw+/Z5MukcZKvUlUnvfBwKK3JGtYqDdUAAAAACgAAAAAAAJl72v0jGc1S68iGiZe9r9IxnNUuvICewAAAAAAAR33efU9TnaPXRzHc7axWFhVjsVacakbp7M4qUbrc7PI0vF7Ccjw/QUuyBxlcXOzfF7Ccjw/QUuyPF7Ccjw/QUuyBxlcXOzfF7Ccjw/QUuyPF7Ccjw/QUuyBxlcXOzfF7Ccjw/QUuyPF7Ccjw/QUuyBxlcXOzfF7Ccjw/QUuyPF7Ccjw/QUuyBxlcrc7M8XsJyPD9BS7I8XsJyPD9BS7IHGdxc7M8XsJyPD9BS7I8XsJyPD9BS7IHGdxc7M8XsJyPD9BS7I8XsJyPD9BS7IHGdxc7M8XsJyPD9BS7I8XsJyPD9BS7IHGdylzs3xewnI8P0FLsjxewnI8P0FLsgcZXFzs3xewnI8P0FLsjxewnI8P0FLsgcZXFzs3xewnI8P0FLsjxewnI8P0FLsgcZC52b4vYTkeH6Cl2R4vYTkeH6Cl2QOMri52b4vYTkeH6Cl2R4vYTkeH6Cl2QOMri52b4vYTkeH6Cl2R4vYTkeH6Cl2QOMrkyd7X6RjOapdeRNPi9hOR4foKXZNjB6Mo0W3RoU6bas3Tpwg2uJuKzA2wAAAAH//Z"/>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4" name="AutoShape 2" descr="data:image/jpeg;base64,/9j/4AAQSkZJRgABAQAAAQABAAD/2wCEAAkGBxQSEhUUEhQUFRUUEhUUFBUUDxQUFRQUFBUWFxQUFBQYHCggGBolHBQUITEhJSkrLi4uFx8zODMsNygtLisBCgoKDg0OGhAQGiwkICQsLCwsLCwsLCwsLCwsLCwsLCwsLCwsLCwsLCwsLCwsLCwsLCwsLCwsLCwsLCwsLCwsLP/AABEIAJQBVQMBIgACEQEDEQH/xAAcAAACAwEBAQEAAAAAAAAAAAADBAACBQYBBwj/xAA3EAABBAEDAwIEBQMDBAMAAAABAAIDESEEEjEFQVFhcRMigZEGMqHB8BRCsVLR4SQzgpIVI0P/xAAZAQADAQEBAAAAAAAAAAAAAAABAgMABAX/xAAjEQADAQADAQEAAgIDAAAAAAAAAQIRAxIhMUETYSJRI5Hw/9oADAMBAAIRAxEAPwDkYHJ6OVIMCJuXGjtY67UJeTUpaSVLuciAZdNa9Y20KJicjakbGSPWNVwF6Gq1JdGwrtR9Pp7KrG2ytfRRIOg9R3p+noLVjaloAnI1pQtM8MYQZdKD2TRXoRaRtOe6l0feDhcD1fpzoncGvZfYWNvCV1nTWSAhzQhOodWfGWPTMcq6br/4Q226L/1XIOaWmiKI7KirS8NM2+macykgGgBZK6LpvSW8kHHd3f2CV/DOmqIHu839OAul2gUG8Vn3v9VzXbbwNMNpYgOBS0tO1JwBaECaTnoZgblGmaORwqablElVU/CL+gQExA20IJrRMtyy+mYOePC4P8Z/hoOaZYhThlzR3H+6+j6iCm36rNmjta0Nxcjh6jifwVJ/0wHh77+9/uukibaxdNovgPlaPyuk3tHiwA79QtjSPtQVe4X5PXo9p8LqNN1BhY0EGw3lcvGn4JCBXYqsX1Oep0b1dElw7lXf/wBsC/ZBhdghFeBtQdGwmgprtx7J+KcvNluFnDignmzbYzXcUjFfgKQr1KcuU0ZLWONZIpKHKdH/AG6WV69M5xYY8rVm62IuLGjlz2gfUha8rVmax21zHDlp3D/xo/so2/PSsfTa6DICX+ziK9b4+6AOUDoUu17XHi/moditHXQ7XnGCTVCh9FZPYTEpZQANUVw216thj4iGqrgrkoT3KmgwDIqNUe5eMK2hwaiCbjSsITbAgxkECsGrxoR2NSDItp4lsaNqQiC1dIxKwsehCaYgxBMMCdEzwRkmky+LaAppvzBG1cgPHZFL9F0XYpMKVbRZwCAd14z2pYwq4B2DS5DrnQ2ucTVFdU9Z2uN2pW8WluNtMV0EG0Bo7AAJ3Tuz5SDXHsntG2v3XNvpZoehCehSkITkQV5I0N6c0ryBBjRi1U0lhRqf6eaJPokmhMsNBGX6Boe1ElxD3WUW5TpPypdhsp69FXhz/UdNczcAndQBNA7sAFD0JIweQSP1Tf4ldtLXNxRWT0mRzppS4/nIc33r5q/RcLaV4diluNN6FOxJJmE7ErEWNtbhXrCgGMqzRYRYp5GrMbzajW9kXYlSZmKUmn1sHlLvbRTEo+RUlAZmynKxesSU5o7kH9VsSlc71sf/AGRk9ja5+av8WX4Z2jX0LPlW5HLuZR7LH0RH3taenNYXRxvwla9LvYOxr3FKIzo/S/qoqkz8/velpZF7I9KSPWHRYuRoUq0p3ThYI3EE2wIETUw1ZmRcIzCghFhFlIOPacZWzp24WfpoqWnE4AIYBsYYjNes7+sAKZZO08FZMXBxr0QyWkS6kWN1opgwNapI5F+I0MotO7sbwi6mCMhnwiXEst99j4CHU2mYTaS1WLXQaLp4eDkNPr/hZ/X9BsIzaFS+o00u2GPAxPwBLhlfZNaZcuF2ORlNMKVaEeJVTJtDkabcBSTZwiMKomTaDwtsoj25pe6RndUbbn/VH4gDD2YS7WpxxHCE9oHdM6QqTOc/FcoDAFidC1ILs8glv0OUf8U6zc9rR5XPdIm2zgHhzq9l5l12t0j1eLi/4sZ9B2/8eyZjKDGLaPRXYuzdWnA0PMkJCM04S+nfiinNPRFFOvRGewn5k66Pg/RIflcMp5pxzgcKkIShbWt+YBC1RoUjPO54S+vPzH0Rf6zIztQcFcr1mRxmaBw0C/f+ErpOpSbWhYkem3lxd3K8/kfa+p28K6rsPabU1TuR/MLbY66K57TsoEepW508/IDVeipw008YnLKzUaAJICiHFJXCi7FSObGfneR6We5Xe5BJTlEg8S0dOFnQrS06BsHY0YIDCihywEgib0Lc5SrUaF9JGUUmy6QAJDV60hFYwuSuv05AW9BiMzUdXpJwdfeHc4SXUG5WU8EKkpMW9R9M0PWQ4ZIWtp+oNqwbC+PR6p/AJytn8OdRdHJtcSWu8pKnDSux9W00hmNN+/Ye6LKPhv2hwJaORxfhc9oOoOjJ2nlNwP3HlK2FQbLtbG3Y6yXHL/8AYJPrvU2PraEu6E3jKBPpDyUHTwMxO6NwR74Q7uEsx5aU305poNbnc6gPUrzXaNzXOttbXFpyK3Dx6IONWhTx4MafUD+dk5LWCFzheQtPp2vDxtvI7KP9DOf1GxH+VECzxMQixykqiom5ZswvqP3KvG9sbbPJSjHfKEm55cjd9V59FmdNB+uaVj6/WG8cIE2pzQQ3vsZXHe39OrjhSZ2t0O5zXji/m9Fl/wBO0PGc7siu2KIPvf2C39VqKj2jlxv6DusR0Vm6HuefumXGjph0zqema3Av2KePoud0T+R/LC2dPNYyn49XjOXlnHpqacWm2sWdFMfKYZq6V1mHM0wrjXKa08uCfCQmks2F62XCaWhWh7S/mtK6w/Mfdewaivsgyuta6/xMl6ZfUvmKzmzll13JH0IorS1RyVi6ltmvBXJCynX+zuhasNJhs35z9+y1NFx79lh6V1c8LX07/CdL3ROSc8NIKIUUn1XquqRz4fnYqm1FXlLpHwtEnoXJFqbgSM2D0SZY1C08afjjWwpMFGNTETMq0caJtRK4bHTGBF6npxsPskdBIj6/VfKtvhy1L7HC9W01ErElOaXVdR+a1hPgG5TmvS1RqAwxDCI6K3tryEebT0MIfTmkyD3RuvDcUHYxAN234C02Hxx5WdC2yCfC0WNU16UXGXbIRwULUzPITLWL0x2m6hyV+DPQn7Wh/O12R5B5Wtr4PiNEm6JrRuDQXjcQSXBtC8gGsrG0fytd3og0e48ILprs1WTgcC+yKfVYc1w3WoW6j8rjz4ysOTVlr7BojhPdU1YDT5xn0pct/UbiSudrszr45ydZ9D6X1MTNzQeOfVaUb18yZqngWw/MF234T6mNRGLI3t/MEyRDkjPTqi/5QAhHCjnKj3JrIShHUNF33QZRhFlNlC1rSK8EY9lBLTrlfEIuNlehoAtUPKvtwrTJ1YetdlaUD7bjBAysqkzppfsRS3X0hyxqNJ79vfjwfP8AlDZ1Adz+qzJtVUUppxDG52kkjOHEdm5q1xeo6m7c0h3bNcA5x6pWn+Ep40/GfTP60DvymYNcx2ARfuuB/wDli9o22aGUnoOoESgGwQfmBvCSu0+oM8Cr6fT2yq3xFn6Sfc0G0WWXCb76Q648B6iS7SOxFnkVWkopHTCxEaxPaSWvXyCk2g81jyie6bA0tNmKXC8SUEuFEPTncHwsFe0qhEYF1jYWY1PaaNAiYtHTtSjJDumYmwlo1feiMlo5EvXocJRXIaELpzSBrtQrF9BZGrmsqVXhlGsFJlZmpwVpdlla0WUifpTqR0t4Wz0fptfM76BJ9H6cSdzuOy6WJqb6NM4g8DU+wJWIJyNOhaLBqibD2g1Xb6fdLyijj+eEzJr0jDk+oQJX00jbknk+OwCtu7+qLqnNPkCvdTYrWM5DrBGx2aLcV55yPt+q57QsJ3emVtdZhO9987ilumQUT6j9wkhrS9r/ABK6YbXNJFg/Y0cp3oLnabWAHDZTx6Emkzp9LZAH8tMdUjcfhu5+G/ZxxwQb+gRvxNk59fV/p3W9R7kCF9tB9Ar2lZzJYwO3ueLSusl3OJ4HAWjqWgRbjyTQ9PVZYCCWeHVxLfQccdnml45tI5iQjCVVF09B1fCq0o5jpCe1Zgfpg9V174XvsFzJY9hAeW97zjIHjuuc6nBIwMc6Mta9jZGGrBY+9pJF80ec4XX9bgD4jjIyFyel6gY3HeHSM2OYGGQhrbujWRi3dv7isv8ATJuc9SFNNrnMr14XU6HT/GZNO54eIRGGPMjG0Cc/FBpzh81A+hx55XV6U7d9tzmro5PZp/a6Uc1wAJoBxrkWS2jlvIGRlPqx6SabpYfR/wAN6y7HbNLahjMjiB/a0uP0XL/hv8l+i6rpMm2GSQ/3HaPZuT/n9FGJ8NzLK8M51km/KbhjPhD0EBe4NHLjn08la+pjAc0MPbbfkp+OPNHus8F3aYhoN/KewPjyFWXTubdjsDyDg8FaM3SZBYFn24P1SrtOW0XZzW3d832VKklNp/ondcFeI7oacRW6vFqKXUpqPhwRo0EI8SuIhuELQhCRhT8KARgKBRqtSzGkZhcjlyRY9GMiXRup7M7CydRynXvSkjLKhZaJwGXIml0O425MafSjkp5rVph/odReKOkwxqqwIzGquC6Fh9R/AmYpLsZFWW1WD6+iF/aP08eoV4n7eQPy1R+1j1WE+kY8o7Ql4VpaWJrmmzRzncB2uqPt/hCfQW0hYRZo497v2Xgbj2RHtPBzXqhDCWnguaZP4i0wsPH9wzjuMFYuwtqwR3z+i658QcKPm8+O6w/xFZdd37KLrPSnH7kgGSbf2RItU55DHZG7dwLuq59lmfHptE2bu/HstzoeldK/eQfUnuVO+VvxFP4lCdM6KLgD0TMTSUeHSk8BFncGgBvY2T5V0vDgdeiPVZbIbVbRkeqVghJz4V9SdxJPdEjB2Umn16dM+SkUI8okbQBZyPCam1bXxhpbTm9x4RNF07ewvLgGtNf4/wB1Vf0I6xe+GbPTj8oIXjNKT2KddM0kDaKGMd12eigiDBto2P1VJjsS5ef+NLw+Za2HBC43q2gq6GCvqXXekuFvDcZsVwuT1elB5UblpnVxWrRwc4ecV2ryKrsDwfUI+ny1zSwFznNqQ3ua1v8Aa0dr8rrI9A3NiwO3dGj6bGDujYa7b+UmtoPaZfwr02Atjqjff08WtFk5LWt/taPuTklXbqXiP4djYTZoZPpfhDbGs1+IWVr7UO6DUFjrHivutKOzsOT82AOa7pbo3THTOoYAy5x4AC0Ndr2tcWRYYAGg9zXJtXlYtZLkadYvptajqO1oeLDarb/qdf7eVjSkvla7Fk7q7V/wsp2pvGS0diSvXTBxsk0OADlF3okcHU0tHOBuLskuUSn9SRj4RqhX5ga8muV6h2C+Pfw+IgI0aEiMTGQ5EU/CVnRJ6EoBHGlXQmFEWZkUcV6HqjlfZhTLJnjlGBQIjQgVTCxFHYhMCIwpgDUaZYPVKxJsPxXk81lARhrBaAOQePRE1L9xGK2srjmr8IDHEfRMAlxJHNE549aQB8Fi6qxz/MrQ6dExt7hyMVXP7dlns5Tcbkq+6NfzDV6pC1rzt/KQ0t+oCzHtWvK9r4WOB+Zlt9aGQf8AKySbTcqIcW5hUNIXr4WvHzNB9UYMtFY1coWwEPTox/8Am3/1C1YBtFAAfRBYEWMHuVSfCVNv6NfHcRXZK6htBGYPH19ErqDZx9E7egifRN4tW02o285WgyJsbCX/AJj+UePUrJk5tNnU6ZarwsTlHg1BAIvBSdozOEExqnwuDn6rp42BjmOaSWACwHd/JC5QEWn4RjDvpf6qsMhyxp0kWreZCH0WPNAVxfquV/EOgEcrmgUO3sUaXWPbY3WL+y14epQahv8A1Ap4Fbh3VHlLCUzXE+yXn9HGxRgK9rfb0yJzsSCicXz6WlDpGtkLdwIBoO7e6l/GdP8ALLM7ZfZbfTOikgvltkYFknBPoEvDK2N94dXFjH2U6j1Z8v5nWBw0YATSpkSndeT/ANj+s6u0R/Cibsb3Pc+659z1WSW0aPaQNrDbQRI45bng+izboeONca8DwSvZuhDMyUKP6ZV3RuhaQQ0nc00eWluQQfGUoycc7juo5JqvGRypp5QB8SQ7jZpr2Eh1D/X+yxmv/f7HZdQ553OeGEjjOR5/yosqeS/mNDdZADuAPTsFENMo8PlSuxeUrNTkEMRlNxOSTCmIygOPsKLuSrHK+9YyCOK9D0EuVmOSMrIdoRGhUYjNSj6ehFaFVrUQLB0YiKZYUoxyM1ywGMAq5dj2/VADl64/RAyRI3J1nCzWFORuQQ1IdjeVAO5/4QGuTLcov0m1gSNHYxKq7ZFJyI50dAVrSrXlHjaP7j9uVkmxHOfSxJOAmWxtjbudReeB/p9SgGWvy49e6XLlWUkbrpWaybPKWc1MlyGSiys+CxCiIQqEUlwppGFMxm8BKtK9E9Jp8BS0akjbRO7PiksQqGUnNKjno6BSy/xF6JkvuUDkdHcoIZLVN6o96C+VY2BXyUqnWn8tnaTZbdX7pKTUUkZtXm0NHUaa2qnvKW/rgG1m7sHdgDuNqzZJyRhCDCeUGxp41npou1vr+iiTDAohoeiOVUC9UXQeYgjExGoogMHaVYFRRAKIVeNeqJGVQywo7FFEowZqu1RRYyPQcozXKKLDIuCvXOwoogwoowpuMqKJUMw7CmIyoomEYcFWCiizERdqKxeqLIFHhKoVFEQHhQ3KKLBQFzyMLwuUUSlAT3Uq/EIz4UUTBSKGYnlVLlFFkHPTxpUtRRMgMWmebSWolK8UQKSJSvJKtHEFFEpR+BnCgqhRRBmk9pRRRAY//9k="/>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1752600"/>
            <a:ext cx="3200400" cy="246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920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685800"/>
          </a:xfrm>
        </p:spPr>
        <p:txBody>
          <a:bodyPr>
            <a:normAutofit fontScale="90000"/>
          </a:bodyPr>
          <a:lstStyle/>
          <a:p>
            <a:r>
              <a:rPr lang="en-IN" b="1" dirty="0" smtClean="0"/>
              <a:t>Ectodermal Dysplasia</a:t>
            </a:r>
            <a:endParaRPr lang="en-IN" b="1" dirty="0"/>
          </a:p>
        </p:txBody>
      </p:sp>
      <p:sp>
        <p:nvSpPr>
          <p:cNvPr id="3" name="Content Placeholder 2"/>
          <p:cNvSpPr>
            <a:spLocks noGrp="1"/>
          </p:cNvSpPr>
          <p:nvPr>
            <p:ph idx="1"/>
          </p:nvPr>
        </p:nvSpPr>
        <p:spPr>
          <a:xfrm>
            <a:off x="304800" y="1752600"/>
            <a:ext cx="5181600" cy="4114800"/>
          </a:xfrm>
        </p:spPr>
        <p:txBody>
          <a:bodyPr>
            <a:noAutofit/>
          </a:bodyPr>
          <a:lstStyle/>
          <a:p>
            <a:r>
              <a:rPr lang="en-IN" sz="1800" dirty="0" smtClean="0">
                <a:latin typeface="Arabic Typesetting" pitchFamily="66" charset="-78"/>
                <a:cs typeface="Arabic Typesetting" pitchFamily="66" charset="-78"/>
              </a:rPr>
              <a:t>Ectodermal dysplasia is a group of syndromes deriving from the abnormolaities  of the ectodermal structures. More than 150 different syndromes have been identified.</a:t>
            </a:r>
          </a:p>
          <a:p>
            <a:r>
              <a:rPr lang="en-IN" sz="1800" dirty="0" smtClean="0">
                <a:latin typeface="Arabic Typesetting" pitchFamily="66" charset="-78"/>
                <a:cs typeface="Arabic Typesetting" pitchFamily="66" charset="-78"/>
              </a:rPr>
              <a:t>Worldwide around 7,000 individuals have been diagnosed with an ectodermal dysplasia  conditions.</a:t>
            </a:r>
          </a:p>
          <a:p>
            <a:r>
              <a:rPr lang="en-IN" sz="1800" dirty="0" smtClean="0">
                <a:latin typeface="Arabic Typesetting" pitchFamily="66" charset="-78"/>
                <a:cs typeface="Arabic Typesetting" pitchFamily="66" charset="-78"/>
              </a:rPr>
              <a:t>Ectodermal dysplasia syndromes are “heritable conditions”, showing the abnormalities of ectodermal structures, such as hair, nails, teeth, sweat glands, cranial-facial structures, digits and limbs and mammary glands</a:t>
            </a:r>
          </a:p>
        </p:txBody>
      </p:sp>
      <p:sp>
        <p:nvSpPr>
          <p:cNvPr id="5" name="AutoShape 2" descr="data:image/jpeg;base64,/9j/4AAQSkZJRgABAQAAAQABAAD/2wCEAAkGBxQQERQQDxAVFBUUFBQUFBQUFBQUEBQPFBQWFxQUFxQYHCggGBolGxQUITEhJSkrLi4uFx8zODMsNygtLisBCgoKDg0OGxAQGiwkHyQsLCwsLCwsLCwsNCwsLCwsLCwsLCwsLCwsLCwsLCwsLCwsLCwsLCwsLCwsLCwsLCwsLP/AABEIAK4BIgMBIgACEQEDEQH/xAAcAAEAAQUBAQAAAAAAAAAAAAAABwECAwQIBQb/xABDEAACAQICBAcOAwgCAwAAAAAAAQIDEQQhBQYSMUFRVHOTstIHCBMWFyI0NWFkcYGRoUKx0RQjMlJicsHwM6IkQ/H/xAAaAQEAAwEBAQAAAAAAAAAAAAAAAQIDBAUG/8QAIxEBAQADAAICAgMBAQAAAAAAAAECAxESIQQxQVETImEzFP/aAAwDAQACEQMRAD8AnEAAeRrTrFR0bh3isTt+DjKMXsR2pXk7LK6Pi/Lhoz3jol2jP3evU9XnaPXRzCB0v5cNGe8dEu0PLhoz3jol2jmgAdL+XDRnvHRLtDy4aM946Jdo5oAHS/lw0Z7x0S7Q8uGjPeOiXaOaQB0t5cNGe8dEu0PLhoz3jol2jmkAdLeXDRnvHRLtDy4aM946Jdo5pAHS3lw0Z7x0S7Q8uGjPeOiXaOaQB0t5cNGe8dEu0PLhoz3jol2jmkIDp/R3di0fiKsKNGOJlObtFeCX1/i3H2sNJwedpfRfqQt3HNUfBU/22tHz6q/dp/hov8Xxlk/hYlGtUUUEWvVqaXpx37X0X6nlY/XfC0MqjnfiUU2/lcjfW/ugUqHhIQmp1IppRWfnvcm1uIk0rrLiMRU8JKezkopR3JL4/Fke1pP26Zn3RsHGLlJ1ElvbjFLrHiS7t2jE2v8AyH7VSVn/ANjm/EYypU/jqSl7G8voYBCulvLhoz3jol2h5cNGe8dEu0c0glDpby4aM946JdoeXDRnvHRLtHNIA6W8uGjPeOiXaHlw0Z7x0S7RzQAOl/Lhoz3jol2h5cNGe8dEu0c0ADpfy4aM946Jdo+h1N1+wulZ1IYTwt6UYyl4SCirSbStm77jkcmbvavSMZzVLryAnwAAAAAAAEd93r1PV52j10cwnT3d69T1edo9dHMIAAAACqAAG3orR8sTVjSp75cL3Rit7YJOtQEq4LVnD0YKDpRm+Gc4pyb+e75HiaxaoRcXUwq2ZJXdO/my/t4n7NxnNuNvGt05SdfCgq0UNGQAVhBt2Sbb4Erv6AUPU1Yw0KuLowrZwcryXHGKcrfO1jJg9WMTVt+62U/xTeyl8t/2PotFaqSoTVTwqbW9bOVnvs7/AHMtm3HCfbq+N8bPbnJJeflMWi9ZKUoWhZJZWtbI+P7pevLpU/A4d2qVLq/8keF/HPIw0aWyvNyduPeyP9cND1oVZV2pTpzzU1dqH9Mv5Tn0b8s8uWvQ+f8AB16dflhK+bk7ttu7ebb3t8ZaVKHa8UAAAAAUBUoAAAAAACZu9q9IxnNUuvIhkmbvavSMZzVLryAnwAAAAAAAEd93r1PV52j10cwnT3d69T1edo9dHMIAAACoQAqlfJf6yQ9RtByoxderG05pKMX/ABRp78+JvLL2I2NRNXlRgq9VfvJpON1/BB7vm+H6H1lWkc23b31Hbo0c/tWlXLYo2atNvI13FreYOm4+ni6R1aw9eTlKLjJ75Qdm3xtbmeFjdRWs6NZPiU1b/sv0PtY34ingm9/0NZt5GGXx/Ko9wGp9aU7VLRit7Tu37EfZ6P0VTw0PMgl7bXk37W8z14xS4DDiabee4z2bbY30fHxmUY1C5ty2NlK0trh4mrZW+ZbhKsY5uO17Hf8AwZVK9mll9Dzrm+nx18n1yMFCm+EyQd5tbOTVm+A2MU42Tp3WSvf+bhsMJhWs3my+qe3N8rbJj7eHpfUWhXTlCPgpP8UF5t/6o7n9iOtO6u18G/3sLwvlUjnB8WfA/YycaTcdxbiKEakXGUU1LJxaumvgenhssfN7dMyvXPIPt9b9SXQ2q+FTlT3yp75QXC1xx/I+JOmZSzscOWNxvKoACVQAAAABQFQBQmbvavSMZzVLryIaJl72r0jGc1S68gJ8AAAAAAABHfd69T1edo9dHMJ093evU9XnaPXRzCAAKgD3NTtE/tWJjGSvCHnz4mluj83b7niRV3bjJe1O0HDDU9qDblNLbk97avu4lmzPbn4xto1+WXv6e5ThwGaSKWzLtk4nqcYGjG48aNrYXH8jFOBVf013EtvbgMs4lsI5lbTi6hR2mZa+GbVjew9FJb/1Ltknnr2Y3l9PFp0Zx/Dc2b1JRUdmyXwX/wBPWjQ9hkdNcCMv4P8AXb/7sufUeDR0fJb3lfcenCNjYlExtGmGEw+nPt3Zbb3JY0WNGZoskjRhYwyfAyN9dtUtm+Jwscs3Upx4P6or80SVOJgcPoaYZ2VzbdUyiAChKuntQ6VdupQl4Kbu2kr05PjceD5Ec6W0TVws9ivBx4pb4S+EuE68cpXn5Y3H7aAKn2mpmpf7SvD4pSjS/BDOMqntvvUfzJuUn2Y43K8j4oH0uvOiqOGqxWHWymneO1KVmrZ3k2+E+aEvZ1GWNxvKAAlATL3tfpGM5ql15ENEy97X6RjOapdeQE+AAAAAAAAjvu9ep6vO0eujmE6e7vXqepztHro5iAAADJho3nFLhkl9yatXqn7tLiyId0PS2q0F7SXdEw2UvbmcfysuWO/4mPcbX0Pg1IxzT3cRShVNpJS+JjL11TsarjksjDNcRvSjxmJ0E9zsTYmZRosy4aF2WygZsN7DL8tPw3ZZZGWlT4WYaUbv8zcpytmaT2pfS5RsX0VfP/cjEpXdjYnFRiy0Vv6alVZmKxsSzS+5iks7Fa0jCymyZGi2QGOcTXmja2bmGrAtFLGKCLMVho1Fs1IRmnvUkmn8mZKabdkbkaajm8y8y4wy1deBhdVsMpeE/Zqas7rzFv4zLpfSsaMZNtJRWfEsuA3dIYq0XYhrWjTUq85U03sqTv7Wnb6CW7MuRGUx1Ydrz9NaReJqyqPdfzVxRNAqDsk5OR51tt7VAASgJl72v0jGc1S68iGiZe9r9IxnNUuvICfAAAAAAAAR33efU9TnaPXRzEdO93n1PU52j10cxAAAB7+p1DarN23WX5t/kSZSyaXsPgdQKfnylLdey/utn9mSCmrnn/I9516vxf8AnG5TkbtKZ51GZt05HPLx02N+20a9Wm08si+jUNmUdpG0vYys481xM9NZFJ0bby+lB8ZXl6vPpsUovZvx5f79TM4Oy9quUi8kuIvbb+W4vIr5RWlTuyslxspCo1kU3g/1eotZr6FjknvRVVRscILefbDOJaol9RCm7ZhbvpRwRhnDPMpUqmGVYrc4THJsRaijBXq3yRhq1C2lLIi5d9L+PrrXx8PMZBeK/jn/AHS/Nkza0aTjQoSm+DcuOT3IhWcrtt72238WdXxp9153zMu8igAOpwhQqAKEy97X6RjOapdeRDZMne1+kYzmqXXkBPgAAAAAAAI77vPqepztHro5iOne7z6nqc7R66OYgAAA+51Vhs0IW3t3+r/Q+rWIzz4cvmfIal1dtQh/K3/n9T6vH4dpprdf7nn78b5deh8TZJ/WvRoM2qcjXpLzU/YVoVeDiMK7pe+3oUmbtKR59NmeExPSLOtqtHd8fsWOeZY6hR5l7kjxZdsKrYxlrZXtJjG5GdyrRpwkZHWLTP8AZ4cvpmbzLts1nUuXReRHVrj+2ZzMNWrwIpORgkye1Exi6ysa0qqdki+c1w8CNDDtydlvf2RTL/FuydtXYyukt5jpTlLcsitfCefZvKxt3UUTjqyyvtz7PlSY/wBUad0uU1UpxcnsbLajwbSe/wCNmfGH1/dHxSnVpxX4Ytv5tW/JnyB6evHxxkjys8rll2gALqgAAEy97X6RjOapdeRDRMve1+kYzmqXXkBPYAAAAAAAI77vPqepztHro5iOnu7z6nqc7R66OYgKAqUA+g1JxOxiEm8mvuSbimpJe2xC+ErunOM1wP7cJJ2F0mpQhK/An+phtx6vheV9FUpbEU1uNOlV/eHq0ZKUF8DXwWHSqP7HFs13vp3afkcxsrdpJNZFssmbTw/EadeZTKWfbfVt8mSM7mxE0qMszepoiVpnlIpJmJzNio7GhWnnkWticL1mUxtFtJZFK9RIjsW8vfF6lmZozNClO7uzagr7kRMkZ5Sfa6tUsjQ/abvL6FuPrNOxl0bQz2mRbcryKXZjhj1biYSUL2+Rs6MoqKu973mzj5JQNOGISR0Y6uXrz899ynFmkKyU/kfLaw60U6ElTk22035udlwX+58/rprLNYlxw9Rx2U4yas027ZZ8X+WfHVarnJyk223dt5ts7McP25rWxpPGOvVlUfDuXFFbkaoBqqAAAAABMve1+kYzmqXXkQ0TL3tfpGM5ql15AT2AAAAAAACPO7z6nqc7R66OYjp3u8+p6nO0eujmIAAAKG1Q0jUhHYjN24jWA50THq1pDwlGLvwL8rm3h8R58n7SNdVtYlhrwq32bZNK7T4rH1WidKqsvCRyUm8nvWfCcu3CyNMa++wta6NLSUbO64TX0bijdxvnRZhlj5Ytdefhl1j0ZTvm/kezBI8jCzsjdpVyJj4zidmy5XrJi6KaPFhTcpW+p7k55Gnh4JNvjZGerysX177hKz0cMkjzdK07Wtwux6rq2PPxlVNxXtGWuePEYbspl1jwWFbzZ6ewkjFSmkizE4pJE44TFXPbc68zSUltr5/4M9CrZEda/wClZQrUXSqOM47UsnwNq11wp7LyL9Ea8qStifMkt0opuDXwzaZvjq9eTK5/h9TrhpbwOHnKMrSS83+7csvifBS14rOnsuEdvcpq9l7dnjPP1m028XUybVOOUVx/1NcZ49jfHCc9s7VZNttt3bd2+Ft72UsCpohQFSgAAAAAAJl72v0jGc1S68iGiZe9r9IxnNUuvICewAAAAAAAR53efU9TnaPXRzEdO93n1PU52j10cxAAAAAAA39G6UnQfm5x3uL3fJ8BogizokDQmtVOTSlLYfFLc/hLcfYz0gnBPaVnazvk291iDhF2aayazTWTTW5plP45+FupwhibLebFHFEPUNZcTH/27X9yUvvvPUwuu9SP/JRjL2xk4fmmZXVU+SWnifNNHB6TjUjtwd1eS+cZOL+6I5x+vcp05QpUthyVttz2nG/Cko7/AJnzWD0pWoxcaVacIvOyeV+OxaarxHU0Vsfw3Ph9La5KOLp7Er0oNqo1uk5ZZcez+p8XicbUq/8AJVnP+6Ta+hrk46Z+S5Juo6UjOKlCScWrpp3TR5OsGsMKMbyefBFfxN8SIvw2NqUv+OrKK4lJpfQxVajm3KcnJve27v6kfw+/Z5MukcZKvUlUnvfBwKK3JGtYqDdUAAAAACgAAAAAAAJl72v0jGc1S68iGiZe9r9IxnNUuvICewAAAAAAAR33efU9TnaPXRzHc7axWFhVjsVacakbp7M4qUbrc7PI0vF7Ccjw/QUuyBxlcXOzfF7Ccjw/QUuyPF7Ccjw/QUuyBxlcXOzfF7Ccjw/QUuyPF7Ccjw/QUuyBxlcXOzfF7Ccjw/QUuyPF7Ccjw/QUuyBxlcXOzfF7Ccjw/QUuyPF7Ccjw/QUuyBxlcrc7M8XsJyPD9BS7I8XsJyPD9BS7IHGdxc7M8XsJyPD9BS7I8XsJyPD9BS7IHGdxc7M8XsJyPD9BS7I8XsJyPD9BS7IHGdxc7M8XsJyPD9BS7I8XsJyPD9BS7IHGdylzs3xewnI8P0FLsjxewnI8P0FLsgcZXFzs3xewnI8P0FLsjxewnI8P0FLsgcZXFzs3xewnI8P0FLsjxewnI8P0FLsgcZC52b4vYTkeH6Cl2R4vYTkeH6Cl2QOMri52b4vYTkeH6Cl2R4vYTkeH6Cl2QOMri52b4vYTkeH6Cl2R4vYTkeH6Cl2QOMrkyd7X6RjOapdeRNPi9hOR4foKXZNjB6Mo0W3RoU6bas3Tpwg2uJuKzA2wAAAAH//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6" name="AutoShape 4" descr="data:image/jpeg;base64,/9j/4AAQSkZJRgABAQAAAQABAAD/2wCEAAkGBxQQERQQDxAVFBUUFBQUFBQUFBQUEBQPFBQWFxQUFxQYHCggGBolGxQUITEhJSkrLi4uFx8zODMsNygtLisBCgoKDg0OGxAQGiwkHyQsLCwsLCwsLCwsNCwsLCwsLCwsLCwsLCwsLCwsLCwsLCwsLCwsLCwsLCwsLCwsLCwsLP/AABEIAK4BIgMBIgACEQEDEQH/xAAcAAEAAQUBAQAAAAAAAAAAAAAABwECAwQIBQb/xABDEAACAQICBAcOAwgCAwAAAAAAAQIDEQQhBQYSMUFRVHOTstIHCBMWFyI0NWFkcYGRoUKx0RQjMlJicsHwM6IkQ/H/xAAaAQEAAwEBAQAAAAAAAAAAAAAAAQIDBAUG/8QAIxEBAQADAAICAgMBAQAAAAAAAAECAxESIQQxQVETImEzFP/aAAwDAQACEQMRAD8AnEAAeRrTrFR0bh3isTt+DjKMXsR2pXk7LK6Pi/Lhoz3jol2jP3evU9XnaPXRzCB0v5cNGe8dEu0PLhoz3jol2jmgAdL+XDRnvHRLtDy4aM946Jdo5oAHS/lw0Z7x0S7Q8uGjPeOiXaOaQB0t5cNGe8dEu0PLhoz3jol2jmkAdLeXDRnvHRLtDy4aM946Jdo5pAHS3lw0Z7x0S7Q8uGjPeOiXaOaQB0t5cNGe8dEu0PLhoz3jol2jmkIDp/R3di0fiKsKNGOJlObtFeCX1/i3H2sNJwedpfRfqQt3HNUfBU/22tHz6q/dp/hov8Xxlk/hYlGtUUUEWvVqaXpx37X0X6nlY/XfC0MqjnfiUU2/lcjfW/ugUqHhIQmp1IppRWfnvcm1uIk0rrLiMRU8JKezkopR3JL4/Fke1pP26Zn3RsHGLlJ1ElvbjFLrHiS7t2jE2v8AyH7VSVn/ANjm/EYypU/jqSl7G8voYBCulvLhoz3jol2h5cNGe8dEu0c0glDpby4aM946JdoeXDRnvHRLtHNIA6W8uGjPeOiXaHlw0Z7x0S7RzQAOl/Lhoz3jol2h5cNGe8dEu0c0ADpfy4aM946Jdo+h1N1+wulZ1IYTwt6UYyl4SCirSbStm77jkcmbvavSMZzVLryAnwAAAAAAAEd93r1PV52j10cwnT3d69T1edo9dHMIAAAACqAAG3orR8sTVjSp75cL3Rit7YJOtQEq4LVnD0YKDpRm+Gc4pyb+e75HiaxaoRcXUwq2ZJXdO/my/t4n7NxnNuNvGt05SdfCgq0UNGQAVhBt2Sbb4Erv6AUPU1Yw0KuLowrZwcryXHGKcrfO1jJg9WMTVt+62U/xTeyl8t/2PotFaqSoTVTwqbW9bOVnvs7/AHMtm3HCfbq+N8bPbnJJeflMWi9ZKUoWhZJZWtbI+P7pevLpU/A4d2qVLq/8keF/HPIw0aWyvNyduPeyP9cND1oVZV2pTpzzU1dqH9Mv5Tn0b8s8uWvQ+f8AB16dflhK+bk7ttu7ebb3t8ZaVKHa8UAAAAAUBUoAAAAAACZu9q9IxnNUuvIhkmbvavSMZzVLryAnwAAAAAAAEd93r1PV52j10cwnT3d69T1edo9dHMIAAACoQAqlfJf6yQ9RtByoxderG05pKMX/ABRp78+JvLL2I2NRNXlRgq9VfvJpON1/BB7vm+H6H1lWkc23b31Hbo0c/tWlXLYo2atNvI13FreYOm4+ni6R1aw9eTlKLjJ75Qdm3xtbmeFjdRWs6NZPiU1b/sv0PtY34ingm9/0NZt5GGXx/Ko9wGp9aU7VLRit7Tu37EfZ6P0VTw0PMgl7bXk37W8z14xS4DDiabee4z2bbY30fHxmUY1C5ty2NlK0trh4mrZW+ZbhKsY5uO17Hf8AwZVK9mll9Dzrm+nx18n1yMFCm+EyQd5tbOTVm+A2MU42Tp3WSvf+bhsMJhWs3my+qe3N8rbJj7eHpfUWhXTlCPgpP8UF5t/6o7n9iOtO6u18G/3sLwvlUjnB8WfA/YycaTcdxbiKEakXGUU1LJxaumvgenhssfN7dMyvXPIPt9b9SXQ2q+FTlT3yp75QXC1xx/I+JOmZSzscOWNxvKoACVQAAAABQFQBQmbvavSMZzVLryIaJl72r0jGc1S68gJ8AAAAAAABHfd69T1edo9dHMJ093evU9XnaPXRzCAAKgD3NTtE/tWJjGSvCHnz4mluj83b7niRV3bjJe1O0HDDU9qDblNLbk97avu4lmzPbn4xto1+WXv6e5ThwGaSKWzLtk4nqcYGjG48aNrYXH8jFOBVf013EtvbgMs4lsI5lbTi6hR2mZa+GbVjew9FJb/1Ltknnr2Y3l9PFp0Zx/Dc2b1JRUdmyXwX/wBPWjQ9hkdNcCMv4P8AXb/7sufUeDR0fJb3lfcenCNjYlExtGmGEw+nPt3Zbb3JY0WNGZoskjRhYwyfAyN9dtUtm+Jwscs3Upx4P6or80SVOJgcPoaYZ2VzbdUyiAChKuntQ6VdupQl4Kbu2kr05PjceD5Ec6W0TVws9ivBx4pb4S+EuE68cpXn5Y3H7aAKn2mpmpf7SvD4pSjS/BDOMqntvvUfzJuUn2Y43K8j4oH0uvOiqOGqxWHWymneO1KVmrZ3k2+E+aEvZ1GWNxvKAAlATL3tfpGM5ql15ENEy97X6RjOapdeQE+AAAAAAAAjvu9ep6vO0eujmE6e7vXqepztHro5iAAADJho3nFLhkl9yatXqn7tLiyId0PS2q0F7SXdEw2UvbmcfysuWO/4mPcbX0Pg1IxzT3cRShVNpJS+JjL11TsarjksjDNcRvSjxmJ0E9zsTYmZRosy4aF2WygZsN7DL8tPw3ZZZGWlT4WYaUbv8zcpytmaT2pfS5RsX0VfP/cjEpXdjYnFRiy0Vv6alVZmKxsSzS+5iks7Fa0jCymyZGi2QGOcTXmja2bmGrAtFLGKCLMVho1Fs1IRmnvUkmn8mZKabdkbkaajm8y8y4wy1deBhdVsMpeE/Zqas7rzFv4zLpfSsaMZNtJRWfEsuA3dIYq0XYhrWjTUq85U03sqTv7Wnb6CW7MuRGUx1Ydrz9NaReJqyqPdfzVxRNAqDsk5OR51tt7VAASgJl72v0jGc1S68iGiZe9r9IxnNUuvICfAAAAAAAAR33efU9TnaPXRzEdO93n1PU52j10cxAAAB7+p1DarN23WX5t/kSZSyaXsPgdQKfnylLdey/utn9mSCmrnn/I9516vxf8AnG5TkbtKZ51GZt05HPLx02N+20a9Wm08si+jUNmUdpG0vYys481xM9NZFJ0bby+lB8ZXl6vPpsUovZvx5f79TM4Oy9quUi8kuIvbb+W4vIr5RWlTuyslxspCo1kU3g/1eotZr6FjknvRVVRscILefbDOJaol9RCm7ZhbvpRwRhnDPMpUqmGVYrc4THJsRaijBXq3yRhq1C2lLIi5d9L+PrrXx8PMZBeK/jn/AHS/Nkza0aTjQoSm+DcuOT3IhWcrtt72238WdXxp9153zMu8igAOpwhQqAKEy97X6RjOapdeRDZMne1+kYzmqXXkBPgAAAAAAAI77vPqepztHro5iOne7z6nqc7R66OYgAAA+51Vhs0IW3t3+r/Q+rWIzz4cvmfIal1dtQh/K3/n9T6vH4dpprdf7nn78b5deh8TZJ/WvRoM2qcjXpLzU/YVoVeDiMK7pe+3oUmbtKR59NmeExPSLOtqtHd8fsWOeZY6hR5l7kjxZdsKrYxlrZXtJjG5GdyrRpwkZHWLTP8AZ4cvpmbzLts1nUuXReRHVrj+2ZzMNWrwIpORgkye1Exi6ysa0qqdki+c1w8CNDDtydlvf2RTL/FuydtXYyukt5jpTlLcsitfCefZvKxt3UUTjqyyvtz7PlSY/wBUad0uU1UpxcnsbLajwbSe/wCNmfGH1/dHxSnVpxX4Ytv5tW/JnyB6evHxxkjys8rll2gALqgAAEy97X6RjOapdeRDRMve1+kYzmqXXkBPYAAAAAAAI77vPqepztHro5iOnu7z6nqc7R66OYgKAqUA+g1JxOxiEm8mvuSbimpJe2xC+ErunOM1wP7cJJ2F0mpQhK/An+phtx6vheV9FUpbEU1uNOlV/eHq0ZKUF8DXwWHSqP7HFs13vp3afkcxsrdpJNZFssmbTw/EadeZTKWfbfVt8mSM7mxE0qMszepoiVpnlIpJmJzNio7GhWnnkWticL1mUxtFtJZFK9RIjsW8vfF6lmZozNClO7uzagr7kRMkZ5Sfa6tUsjQ/abvL6FuPrNOxl0bQz2mRbcryKXZjhj1biYSUL2+Rs6MoqKu973mzj5JQNOGISR0Y6uXrz899ynFmkKyU/kfLaw60U6ElTk22035udlwX+58/rprLNYlxw9Rx2U4yas027ZZ8X+WfHVarnJyk223dt5ts7McP25rWxpPGOvVlUfDuXFFbkaoBqqAAAAABMve1+kYzmqXXkQ0TL3tfpGM5ql15AT2AAAAAAACPO7z6nqc7R66OYjp3u8+p6nO0eujmIAAAKG1Q0jUhHYjN24jWA50THq1pDwlGLvwL8rm3h8R58n7SNdVtYlhrwq32bZNK7T4rH1WidKqsvCRyUm8nvWfCcu3CyNMa++wta6NLSUbO64TX0bijdxvnRZhlj5Ytdefhl1j0ZTvm/kezBI8jCzsjdpVyJj4zidmy5XrJi6KaPFhTcpW+p7k55Gnh4JNvjZGerysX177hKz0cMkjzdK07Wtwux6rq2PPxlVNxXtGWuePEYbspl1jwWFbzZ6ewkjFSmkizE4pJE44TFXPbc68zSUltr5/4M9CrZEda/wClZQrUXSqOM47UsnwNq11wp7LyL9Ea8qStifMkt0opuDXwzaZvjq9eTK5/h9TrhpbwOHnKMrSS83+7csvifBS14rOnsuEdvcpq9l7dnjPP1m028XUybVOOUVx/1NcZ49jfHCc9s7VZNttt3bd2+Ft72UsCpohQFSgAAAAAAJl72v0jGc1S68iGiZe9r9IxnNUuvICewAAAAAAAR53efU9TnaPXRzEdO93n1PU52j10cxAAAAAAA39G6UnQfm5x3uL3fJ8BogizokDQmtVOTSlLYfFLc/hLcfYz0gnBPaVnazvk291iDhF2aayazTWTTW5plP45+FupwhibLebFHFEPUNZcTH/27X9yUvvvPUwuu9SP/JRjL2xk4fmmZXVU+SWnifNNHB6TjUjtwd1eS+cZOL+6I5x+vcp05QpUthyVttz2nG/Cko7/AJnzWD0pWoxcaVacIvOyeV+OxaarxHU0Vsfw3Ph9La5KOLp7Er0oNqo1uk5ZZcez+p8XicbUq/8AJVnP+6Ta+hrk46Z+S5Juo6UjOKlCScWrpp3TR5OsGsMKMbyefBFfxN8SIvw2NqUv+OrKK4lJpfQxVajm3KcnJve27v6kfw+/Z5MukcZKvUlUnvfBwKK3JGtYqDdUAAAAACgAAAAAAAJl72v0jGc1S68iGiZe9r9IxnNUuvICewAAAAAAAR33efU9TnaPXRzHc7axWFhVjsVacakbp7M4qUbrc7PI0vF7Ccjw/QUuyBxlcXOzfF7Ccjw/QUuyPF7Ccjw/QUuyBxlcXOzfF7Ccjw/QUuyPF7Ccjw/QUuyBxlcXOzfF7Ccjw/QUuyPF7Ccjw/QUuyBxlcXOzfF7Ccjw/QUuyPF7Ccjw/QUuyBxlcrc7M8XsJyPD9BS7I8XsJyPD9BS7IHGdxc7M8XsJyPD9BS7I8XsJyPD9BS7IHGdxc7M8XsJyPD9BS7I8XsJyPD9BS7IHGdxc7M8XsJyPD9BS7I8XsJyPD9BS7IHGdylzs3xewnI8P0FLsjxewnI8P0FLsgcZXFzs3xewnI8P0FLsjxewnI8P0FLsgcZXFzs3xewnI8P0FLsjxewnI8P0FLsgcZC52b4vYTkeH6Cl2R4vYTkeH6Cl2QOMri52b4vYTkeH6Cl2R4vYTkeH6Cl2QOMri52b4vYTkeH6Cl2R4vYTkeH6Cl2QOMrkyd7X6RjOapdeRNPi9hOR4foKXZNjB6Mo0W3RoU6bas3Tpwg2uJuKzA2wAAAAH//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7" name="AutoShape 6" descr="data:image/jpeg;base64,/9j/4AAQSkZJRgABAQAAAQABAAD/2wCEAAkGBxQQERQQDxAVFBUUFBQUFBQUFBQUEBQPFBQWFxQUFxQYHCggGBolGxQUITEhJSkrLi4uFx8zODMsNygtLisBCgoKDg0OGxAQGiwkHyQsLCwsLCwsLCwsNCwsLCwsLCwsLCwsLCwsLCwsLCwsLCwsLCwsLCwsLCwsLCwsLCwsLP/AABEIAK4BIgMBIgACEQEDEQH/xAAcAAEAAQUBAQAAAAAAAAAAAAAABwECAwQIBQb/xABDEAACAQICBAcOAwgCAwAAAAAAAQIDEQQhBQYSMUFRVHOTstIHCBMWFyI0NWFkcYGRoUKx0RQjMlJicsHwM6IkQ/H/xAAaAQEAAwEBAQAAAAAAAAAAAAAAAQIDBAUG/8QAIxEBAQADAAICAgMBAQAAAAAAAAECAxESIQQxQVETImEzFP/aAAwDAQACEQMRAD8AnEAAeRrTrFR0bh3isTt+DjKMXsR2pXk7LK6Pi/Lhoz3jol2jP3evU9XnaPXRzCB0v5cNGe8dEu0PLhoz3jol2jmgAdL+XDRnvHRLtDy4aM946Jdo5oAHS/lw0Z7x0S7Q8uGjPeOiXaOaQB0t5cNGe8dEu0PLhoz3jol2jmkAdLeXDRnvHRLtDy4aM946Jdo5pAHS3lw0Z7x0S7Q8uGjPeOiXaOaQB0t5cNGe8dEu0PLhoz3jol2jmkIDp/R3di0fiKsKNGOJlObtFeCX1/i3H2sNJwedpfRfqQt3HNUfBU/22tHz6q/dp/hov8Xxlk/hYlGtUUUEWvVqaXpx37X0X6nlY/XfC0MqjnfiUU2/lcjfW/ugUqHhIQmp1IppRWfnvcm1uIk0rrLiMRU8JKezkopR3JL4/Fke1pP26Zn3RsHGLlJ1ElvbjFLrHiS7t2jE2v8AyH7VSVn/ANjm/EYypU/jqSl7G8voYBCulvLhoz3jol2h5cNGe8dEu0c0glDpby4aM946JdoeXDRnvHRLtHNIA6W8uGjPeOiXaHlw0Z7x0S7RzQAOl/Lhoz3jol2h5cNGe8dEu0c0ADpfy4aM946Jdo+h1N1+wulZ1IYTwt6UYyl4SCirSbStm77jkcmbvavSMZzVLryAnwAAAAAAAEd93r1PV52j10cwnT3d69T1edo9dHMIAAAACqAAG3orR8sTVjSp75cL3Rit7YJOtQEq4LVnD0YKDpRm+Gc4pyb+e75HiaxaoRcXUwq2ZJXdO/my/t4n7NxnNuNvGt05SdfCgq0UNGQAVhBt2Sbb4Erv6AUPU1Yw0KuLowrZwcryXHGKcrfO1jJg9WMTVt+62U/xTeyl8t/2PotFaqSoTVTwqbW9bOVnvs7/AHMtm3HCfbq+N8bPbnJJeflMWi9ZKUoWhZJZWtbI+P7pevLpU/A4d2qVLq/8keF/HPIw0aWyvNyduPeyP9cND1oVZV2pTpzzU1dqH9Mv5Tn0b8s8uWvQ+f8AB16dflhK+bk7ttu7ebb3t8ZaVKHa8UAAAAAUBUoAAAAAACZu9q9IxnNUuvIhkmbvavSMZzVLryAnwAAAAAAAEd93r1PV52j10cwnT3d69T1edo9dHMIAAACoQAqlfJf6yQ9RtByoxderG05pKMX/ABRp78+JvLL2I2NRNXlRgq9VfvJpON1/BB7vm+H6H1lWkc23b31Hbo0c/tWlXLYo2atNvI13FreYOm4+ni6R1aw9eTlKLjJ75Qdm3xtbmeFjdRWs6NZPiU1b/sv0PtY34ingm9/0NZt5GGXx/Ko9wGp9aU7VLRit7Tu37EfZ6P0VTw0PMgl7bXk37W8z14xS4DDiabee4z2bbY30fHxmUY1C5ty2NlK0trh4mrZW+ZbhKsY5uO17Hf8AwZVK9mll9Dzrm+nx18n1yMFCm+EyQd5tbOTVm+A2MU42Tp3WSvf+bhsMJhWs3my+qe3N8rbJj7eHpfUWhXTlCPgpP8UF5t/6o7n9iOtO6u18G/3sLwvlUjnB8WfA/YycaTcdxbiKEakXGUU1LJxaumvgenhssfN7dMyvXPIPt9b9SXQ2q+FTlT3yp75QXC1xx/I+JOmZSzscOWNxvKoACVQAAAABQFQBQmbvavSMZzVLryIaJl72r0jGc1S68gJ8AAAAAAABHfd69T1edo9dHMJ093evU9XnaPXRzCAAKgD3NTtE/tWJjGSvCHnz4mluj83b7niRV3bjJe1O0HDDU9qDblNLbk97avu4lmzPbn4xto1+WXv6e5ThwGaSKWzLtk4nqcYGjG48aNrYXH8jFOBVf013EtvbgMs4lsI5lbTi6hR2mZa+GbVjew9FJb/1Ltknnr2Y3l9PFp0Zx/Dc2b1JRUdmyXwX/wBPWjQ9hkdNcCMv4P8AXb/7sufUeDR0fJb3lfcenCNjYlExtGmGEw+nPt3Zbb3JY0WNGZoskjRhYwyfAyN9dtUtm+Jwscs3Upx4P6or80SVOJgcPoaYZ2VzbdUyiAChKuntQ6VdupQl4Kbu2kr05PjceD5Ec6W0TVws9ivBx4pb4S+EuE68cpXn5Y3H7aAKn2mpmpf7SvD4pSjS/BDOMqntvvUfzJuUn2Y43K8j4oH0uvOiqOGqxWHWymneO1KVmrZ3k2+E+aEvZ1GWNxvKAAlATL3tfpGM5ql15ENEy97X6RjOapdeQE+AAAAAAAAjvu9ep6vO0eujmE6e7vXqepztHro5iAAADJho3nFLhkl9yatXqn7tLiyId0PS2q0F7SXdEw2UvbmcfysuWO/4mPcbX0Pg1IxzT3cRShVNpJS+JjL11TsarjksjDNcRvSjxmJ0E9zsTYmZRosy4aF2WygZsN7DL8tPw3ZZZGWlT4WYaUbv8zcpytmaT2pfS5RsX0VfP/cjEpXdjYnFRiy0Vv6alVZmKxsSzS+5iks7Fa0jCymyZGi2QGOcTXmja2bmGrAtFLGKCLMVho1Fs1IRmnvUkmn8mZKabdkbkaajm8y8y4wy1deBhdVsMpeE/Zqas7rzFv4zLpfSsaMZNtJRWfEsuA3dIYq0XYhrWjTUq85U03sqTv7Wnb6CW7MuRGUx1Ydrz9NaReJqyqPdfzVxRNAqDsk5OR51tt7VAASgJl72v0jGc1S68iGiZe9r9IxnNUuvICfAAAAAAAAR33efU9TnaPXRzEdO93n1PU52j10cxAAAB7+p1DarN23WX5t/kSZSyaXsPgdQKfnylLdey/utn9mSCmrnn/I9516vxf8AnG5TkbtKZ51GZt05HPLx02N+20a9Wm08si+jUNmUdpG0vYys481xM9NZFJ0bby+lB8ZXl6vPpsUovZvx5f79TM4Oy9quUi8kuIvbb+W4vIr5RWlTuyslxspCo1kU3g/1eotZr6FjknvRVVRscILefbDOJaol9RCm7ZhbvpRwRhnDPMpUqmGVYrc4THJsRaijBXq3yRhq1C2lLIi5d9L+PrrXx8PMZBeK/jn/AHS/Nkza0aTjQoSm+DcuOT3IhWcrtt72238WdXxp9153zMu8igAOpwhQqAKEy97X6RjOapdeRDZMne1+kYzmqXXkBPgAAAAAAAI77vPqepztHro5iOne7z6nqc7R66OYgAAA+51Vhs0IW3t3+r/Q+rWIzz4cvmfIal1dtQh/K3/n9T6vH4dpprdf7nn78b5deh8TZJ/WvRoM2qcjXpLzU/YVoVeDiMK7pe+3oUmbtKR59NmeExPSLOtqtHd8fsWOeZY6hR5l7kjxZdsKrYxlrZXtJjG5GdyrRpwkZHWLTP8AZ4cvpmbzLts1nUuXReRHVrj+2ZzMNWrwIpORgkye1Exi6ysa0qqdki+c1w8CNDDtydlvf2RTL/FuydtXYyukt5jpTlLcsitfCefZvKxt3UUTjqyyvtz7PlSY/wBUad0uU1UpxcnsbLajwbSe/wCNmfGH1/dHxSnVpxX4Ytv5tW/JnyB6evHxxkjys8rll2gALqgAAEy97X6RjOapdeRDRMve1+kYzmqXXkBPYAAAAAAAI77vPqepztHro5iOnu7z6nqc7R66OYgKAqUA+g1JxOxiEm8mvuSbimpJe2xC+ErunOM1wP7cJJ2F0mpQhK/An+phtx6vheV9FUpbEU1uNOlV/eHq0ZKUF8DXwWHSqP7HFs13vp3afkcxsrdpJNZFssmbTw/EadeZTKWfbfVt8mSM7mxE0qMszepoiVpnlIpJmJzNio7GhWnnkWticL1mUxtFtJZFK9RIjsW8vfF6lmZozNClO7uzagr7kRMkZ5Sfa6tUsjQ/abvL6FuPrNOxl0bQz2mRbcryKXZjhj1biYSUL2+Rs6MoqKu973mzj5JQNOGISR0Y6uXrz899ynFmkKyU/kfLaw60U6ElTk22035udlwX+58/rprLNYlxw9Rx2U4yas027ZZ8X+WfHVarnJyk223dt5ts7McP25rWxpPGOvVlUfDuXFFbkaoBqqAAAAABMve1+kYzmqXXkQ0TL3tfpGM5ql15AT2AAAAAAACPO7z6nqc7R66OYjp3u8+p6nO0eujmIAAAKG1Q0jUhHYjN24jWA50THq1pDwlGLvwL8rm3h8R58n7SNdVtYlhrwq32bZNK7T4rH1WidKqsvCRyUm8nvWfCcu3CyNMa++wta6NLSUbO64TX0bijdxvnRZhlj5Ytdefhl1j0ZTvm/kezBI8jCzsjdpVyJj4zidmy5XrJi6KaPFhTcpW+p7k55Gnh4JNvjZGerysX177hKz0cMkjzdK07Wtwux6rq2PPxlVNxXtGWuePEYbspl1jwWFbzZ6ewkjFSmkizE4pJE44TFXPbc68zSUltr5/4M9CrZEda/wClZQrUXSqOM47UsnwNq11wp7LyL9Ea8qStifMkt0opuDXwzaZvjq9eTK5/h9TrhpbwOHnKMrSS83+7csvifBS14rOnsuEdvcpq9l7dnjPP1m028XUybVOOUVx/1NcZ49jfHCc9s7VZNttt3bd2+Ft72UsCpohQFSgAAAAAAJl72v0jGc1S68iGiZe9r9IxnNUuvICewAAAAAAAR53efU9TnaPXRzEdO93n1PU52j10cxAAAAAAA39G6UnQfm5x3uL3fJ8BogizokDQmtVOTSlLYfFLc/hLcfYz0gnBPaVnazvk291iDhF2aayazTWTTW5plP45+FupwhibLebFHFEPUNZcTH/27X9yUvvvPUwuu9SP/JRjL2xk4fmmZXVU+SWnifNNHB6TjUjtwd1eS+cZOL+6I5x+vcp05QpUthyVttz2nG/Cko7/AJnzWD0pWoxcaVacIvOyeV+OxaarxHU0Vsfw3Ph9La5KOLp7Er0oNqo1uk5ZZcez+p8XicbUq/8AJVnP+6Ta+hrk46Z+S5Juo6UjOKlCScWrpp3TR5OsGsMKMbyefBFfxN8SIvw2NqUv+OrKK4lJpfQxVajm3KcnJve27v6kfw+/Z5MukcZKvUlUnvfBwKK3JGtYqDdUAAAAACgAAAAAAAJl72v0jGc1S68iGiZe9r9IxnNUuvICewAAAAAAAR33efU9TnaPXRzHc7axWFhVjsVacakbp7M4qUbrc7PI0vF7Ccjw/QUuyBxlcXOzfF7Ccjw/QUuyPF7Ccjw/QUuyBxlcXOzfF7Ccjw/QUuyPF7Ccjw/QUuyBxlcXOzfF7Ccjw/QUuyPF7Ccjw/QUuyBxlcXOzfF7Ccjw/QUuyPF7Ccjw/QUuyBxlcrc7M8XsJyPD9BS7I8XsJyPD9BS7IHGdxc7M8XsJyPD9BS7I8XsJyPD9BS7IHGdxc7M8XsJyPD9BS7I8XsJyPD9BS7IHGdxc7M8XsJyPD9BS7I8XsJyPD9BS7IHGdylzs3xewnI8P0FLsjxewnI8P0FLsgcZXFzs3xewnI8P0FLsjxewnI8P0FLsgcZXFzs3xewnI8P0FLsjxewnI8P0FLsgcZC52b4vYTkeH6Cl2R4vYTkeH6Cl2QOMri52b4vYTkeH6Cl2R4vYTkeH6Cl2QOMri52b4vYTkeH6Cl2R4vYTkeH6Cl2QOMrkyd7X6RjOapdeRNPi9hOR4foKXZNjB6Mo0W3RoU6bas3Tpwg2uJuKzA2wAAAAH//Z"/>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4" name="AutoShape 2" descr="data:image/jpeg;base64,/9j/4AAQSkZJRgABAQAAAQABAAD/2wCEAAkGBxQSEhUUEhQUFRUUEhUUFBUUDxQUFRQUFBUWFxQUFBQYHCggGBolHBQUITEhJSkrLi4uFx8zODMsNygtLisBCgoKDg0OGhAQGiwkICQsLCwsLCwsLCwsLCwsLCwsLCwsLCwsLCwsLCwsLCwsLCwsLCwsLCwsLCwsLCwsLCwsLP/AABEIAJQBVQMBIgACEQEDEQH/xAAcAAACAwEBAQEAAAAAAAAAAAADBAACBQYBBwj/xAA3EAABBAEDAwIEBQMDBAMAAAABAAIDESEEEjEFQVFhcRMigZEGMqHB8BRCsVLR4SQzgpIVI0P/xAAZAQADAQEBAAAAAAAAAAAAAAABAgMABAX/xAAjEQADAQADAQEAAgIDAAAAAAAAAQIRAxIhMUETYSJRI5Hw/9oADAMBAAIRAxEAPwDkYHJ6OVIMCJuXGjtY67UJeTUpaSVLuciAZdNa9Y20KJicjakbGSPWNVwF6Gq1JdGwrtR9Pp7KrG2ytfRRIOg9R3p+noLVjaloAnI1pQtM8MYQZdKD2TRXoRaRtOe6l0feDhcD1fpzoncGvZfYWNvCV1nTWSAhzQhOodWfGWPTMcq6br/4Q226L/1XIOaWmiKI7KirS8NM2+macykgGgBZK6LpvSW8kHHd3f2CV/DOmqIHu839OAul2gUG8Vn3v9VzXbbwNMNpYgOBS0tO1JwBaECaTnoZgblGmaORwqablElVU/CL+gQExA20IJrRMtyy+mYOePC4P8Z/hoOaZYhThlzR3H+6+j6iCm36rNmjta0Nxcjh6jifwVJ/0wHh77+9/uukibaxdNovgPlaPyuk3tHiwA79QtjSPtQVe4X5PXo9p8LqNN1BhY0EGw3lcvGn4JCBXYqsX1Oep0b1dElw7lXf/wBsC/ZBhdghFeBtQdGwmgprtx7J+KcvNluFnDignmzbYzXcUjFfgKQr1KcuU0ZLWONZIpKHKdH/AG6WV69M5xYY8rVm62IuLGjlz2gfUha8rVmax21zHDlp3D/xo/so2/PSsfTa6DICX+ziK9b4+6AOUDoUu17XHi/moditHXQ7XnGCTVCh9FZPYTEpZQANUVw216thj4iGqrgrkoT3KmgwDIqNUe5eMK2hwaiCbjSsITbAgxkECsGrxoR2NSDItp4lsaNqQiC1dIxKwsehCaYgxBMMCdEzwRkmky+LaAppvzBG1cgPHZFL9F0XYpMKVbRZwCAd14z2pYwq4B2DS5DrnQ2ucTVFdU9Z2uN2pW8WluNtMV0EG0Bo7AAJ3Tuz5SDXHsntG2v3XNvpZoehCehSkITkQV5I0N6c0ryBBjRi1U0lhRqf6eaJPokmhMsNBGX6Boe1ElxD3WUW5TpPypdhsp69FXhz/UdNczcAndQBNA7sAFD0JIweQSP1Tf4ldtLXNxRWT0mRzppS4/nIc33r5q/RcLaV4diluNN6FOxJJmE7ErEWNtbhXrCgGMqzRYRYp5GrMbzajW9kXYlSZmKUmn1sHlLvbRTEo+RUlAZmynKxesSU5o7kH9VsSlc71sf/AGRk9ja5+av8WX4Z2jX0LPlW5HLuZR7LH0RH3taenNYXRxvwla9LvYOxr3FKIzo/S/qoqkz8/velpZF7I9KSPWHRYuRoUq0p3ThYI3EE2wIETUw1ZmRcIzCghFhFlIOPacZWzp24WfpoqWnE4AIYBsYYjNes7+sAKZZO08FZMXBxr0QyWkS6kWN1opgwNapI5F+I0MotO7sbwi6mCMhnwiXEst99j4CHU2mYTaS1WLXQaLp4eDkNPr/hZ/X9BsIzaFS+o00u2GPAxPwBLhlfZNaZcuF2ORlNMKVaEeJVTJtDkabcBSTZwiMKomTaDwtsoj25pe6RndUbbn/VH4gDD2YS7WpxxHCE9oHdM6QqTOc/FcoDAFidC1ILs8glv0OUf8U6zc9rR5XPdIm2zgHhzq9l5l12t0j1eLi/4sZ9B2/8eyZjKDGLaPRXYuzdWnA0PMkJCM04S+nfiinNPRFFOvRGewn5k66Pg/RIflcMp5pxzgcKkIShbWt+YBC1RoUjPO54S+vPzH0Rf6zIztQcFcr1mRxmaBw0C/f+ErpOpSbWhYkem3lxd3K8/kfa+p28K6rsPabU1TuR/MLbY66K57TsoEepW508/IDVeipw008YnLKzUaAJICiHFJXCi7FSObGfneR6We5Xe5BJTlEg8S0dOFnQrS06BsHY0YIDCihywEgib0Lc5SrUaF9JGUUmy6QAJDV60hFYwuSuv05AW9BiMzUdXpJwdfeHc4SXUG5WU8EKkpMW9R9M0PWQ4ZIWtp+oNqwbC+PR6p/AJytn8OdRdHJtcSWu8pKnDSux9W00hmNN+/Ye6LKPhv2hwJaORxfhc9oOoOjJ2nlNwP3HlK2FQbLtbG3Y6yXHL/8AYJPrvU2PraEu6E3jKBPpDyUHTwMxO6NwR74Q7uEsx5aU305poNbnc6gPUrzXaNzXOttbXFpyK3Dx6IONWhTx4MafUD+dk5LWCFzheQtPp2vDxtvI7KP9DOf1GxH+VECzxMQixykqiom5ZswvqP3KvG9sbbPJSjHfKEm55cjd9V59FmdNB+uaVj6/WG8cIE2pzQQ3vsZXHe39OrjhSZ2t0O5zXji/m9Fl/wBO0PGc7siu2KIPvf2C39VqKj2jlxv6DusR0Vm6HuefumXGjph0zqema3Av2KePoud0T+R/LC2dPNYyn49XjOXlnHpqacWm2sWdFMfKYZq6V1mHM0wrjXKa08uCfCQmks2F62XCaWhWh7S/mtK6w/Mfdewaivsgyuta6/xMl6ZfUvmKzmzll13JH0IorS1RyVi6ltmvBXJCynX+zuhasNJhs35z9+y1NFx79lh6V1c8LX07/CdL3ROSc8NIKIUUn1XquqRz4fnYqm1FXlLpHwtEnoXJFqbgSM2D0SZY1C08afjjWwpMFGNTETMq0caJtRK4bHTGBF6npxsPskdBIj6/VfKtvhy1L7HC9W01ErElOaXVdR+a1hPgG5TmvS1RqAwxDCI6K3tryEebT0MIfTmkyD3RuvDcUHYxAN234C02Hxx5WdC2yCfC0WNU16UXGXbIRwULUzPITLWL0x2m6hyV+DPQn7Wh/O12R5B5Wtr4PiNEm6JrRuDQXjcQSXBtC8gGsrG0fytd3og0e48ILprs1WTgcC+yKfVYc1w3WoW6j8rjz4ysOTVlr7BojhPdU1YDT5xn0pct/UbiSudrszr45ydZ9D6X1MTNzQeOfVaUb18yZqngWw/MF234T6mNRGLI3t/MEyRDkjPTqi/5QAhHCjnKj3JrIShHUNF33QZRhFlNlC1rSK8EY9lBLTrlfEIuNlehoAtUPKvtwrTJ1YetdlaUD7bjBAysqkzppfsRS3X0hyxqNJ79vfjwfP8AlDZ1Adz+qzJtVUUppxDG52kkjOHEdm5q1xeo6m7c0h3bNcA5x6pWn+Ep40/GfTP60DvymYNcx2ARfuuB/wDli9o22aGUnoOoESgGwQfmBvCSu0+oM8Cr6fT2yq3xFn6Sfc0G0WWXCb76Q648B6iS7SOxFnkVWkopHTCxEaxPaSWvXyCk2g81jyie6bA0tNmKXC8SUEuFEPTncHwsFe0qhEYF1jYWY1PaaNAiYtHTtSjJDumYmwlo1feiMlo5EvXocJRXIaELpzSBrtQrF9BZGrmsqVXhlGsFJlZmpwVpdlla0WUifpTqR0t4Wz0fptfM76BJ9H6cSdzuOy6WJqb6NM4g8DU+wJWIJyNOhaLBqibD2g1Xb6fdLyijj+eEzJr0jDk+oQJX00jbknk+OwCtu7+qLqnNPkCvdTYrWM5DrBGx2aLcV55yPt+q57QsJ3emVtdZhO9987ilumQUT6j9wkhrS9r/ABK6YbXNJFg/Y0cp3oLnabWAHDZTx6Emkzp9LZAH8tMdUjcfhu5+G/ZxxwQb+gRvxNk59fV/p3W9R7kCF9tB9Ar2lZzJYwO3ueLSusl3OJ4HAWjqWgRbjyTQ9PVZYCCWeHVxLfQccdnml45tI5iQjCVVF09B1fCq0o5jpCe1Zgfpg9V174XvsFzJY9hAeW97zjIHjuuc6nBIwMc6Mta9jZGGrBY+9pJF80ec4XX9bgD4jjIyFyel6gY3HeHSM2OYGGQhrbujWRi3dv7isv8ATJuc9SFNNrnMr14XU6HT/GZNO54eIRGGPMjG0Cc/FBpzh81A+hx55XV6U7d9tzmro5PZp/a6Uc1wAJoBxrkWS2jlvIGRlPqx6SabpYfR/wAN6y7HbNLahjMjiB/a0uP0XL/hv8l+i6rpMm2GSQ/3HaPZuT/n9FGJ8NzLK8M51km/KbhjPhD0EBe4NHLjn08la+pjAc0MPbbfkp+OPNHus8F3aYhoN/KewPjyFWXTubdjsDyDg8FaM3SZBYFn24P1SrtOW0XZzW3d832VKklNp/ondcFeI7oacRW6vFqKXUpqPhwRo0EI8SuIhuELQhCRhT8KARgKBRqtSzGkZhcjlyRY9GMiXRup7M7CydRynXvSkjLKhZaJwGXIml0O425MafSjkp5rVph/odReKOkwxqqwIzGquC6Fh9R/AmYpLsZFWW1WD6+iF/aP08eoV4n7eQPy1R+1j1WE+kY8o7Ql4VpaWJrmmzRzncB2uqPt/hCfQW0hYRZo497v2Xgbj2RHtPBzXqhDCWnguaZP4i0wsPH9wzjuMFYuwtqwR3z+i658QcKPm8+O6w/xFZdd37KLrPSnH7kgGSbf2RItU55DHZG7dwLuq59lmfHptE2bu/HstzoeldK/eQfUnuVO+VvxFP4lCdM6KLgD0TMTSUeHSk8BFncGgBvY2T5V0vDgdeiPVZbIbVbRkeqVghJz4V9SdxJPdEjB2Umn16dM+SkUI8okbQBZyPCam1bXxhpbTm9x4RNF07ewvLgGtNf4/wB1Vf0I6xe+GbPTj8oIXjNKT2KddM0kDaKGMd12eigiDBto2P1VJjsS5ef+NLw+Za2HBC43q2gq6GCvqXXekuFvDcZsVwuT1elB5UblpnVxWrRwc4ecV2ryKrsDwfUI+ny1zSwFznNqQ3ua1v8Aa0dr8rrI9A3NiwO3dGj6bGDujYa7b+UmtoPaZfwr02Atjqjff08WtFk5LWt/taPuTklXbqXiP4djYTZoZPpfhDbGs1+IWVr7UO6DUFjrHivutKOzsOT82AOa7pbo3THTOoYAy5x4AC0Ndr2tcWRYYAGg9zXJtXlYtZLkadYvptajqO1oeLDarb/qdf7eVjSkvla7Fk7q7V/wsp2pvGS0diSvXTBxsk0OADlF3okcHU0tHOBuLskuUSn9SRj4RqhX5ga8muV6h2C+Pfw+IgI0aEiMTGQ5EU/CVnRJ6EoBHGlXQmFEWZkUcV6HqjlfZhTLJnjlGBQIjQgVTCxFHYhMCIwpgDUaZYPVKxJsPxXk81lARhrBaAOQePRE1L9xGK2srjmr8IDHEfRMAlxJHNE549aQB8Fi6qxz/MrQ6dExt7hyMVXP7dlns5Tcbkq+6NfzDV6pC1rzt/KQ0t+oCzHtWvK9r4WOB+Zlt9aGQf8AKySbTcqIcW5hUNIXr4WvHzNB9UYMtFY1coWwEPTox/8Am3/1C1YBtFAAfRBYEWMHuVSfCVNv6NfHcRXZK6htBGYPH19ErqDZx9E7egifRN4tW02o285WgyJsbCX/AJj+UePUrJk5tNnU6ZarwsTlHg1BAIvBSdozOEExqnwuDn6rp42BjmOaSWACwHd/JC5QEWn4RjDvpf6qsMhyxp0kWreZCH0WPNAVxfquV/EOgEcrmgUO3sUaXWPbY3WL+y14epQahv8A1Ap4Fbh3VHlLCUzXE+yXn9HGxRgK9rfb0yJzsSCicXz6WlDpGtkLdwIBoO7e6l/GdP8ALLM7ZfZbfTOikgvltkYFknBPoEvDK2N94dXFjH2U6j1Z8v5nWBw0YATSpkSndeT/ANj+s6u0R/Cibsb3Pc+659z1WSW0aPaQNrDbQRI45bng+izboeONca8DwSvZuhDMyUKP6ZV3RuhaQQ0nc00eWluQQfGUoycc7juo5JqvGRypp5QB8SQ7jZpr2Eh1D/X+yxmv/f7HZdQ553OeGEjjOR5/yosqeS/mNDdZADuAPTsFENMo8PlSuxeUrNTkEMRlNxOSTCmIygOPsKLuSrHK+9YyCOK9D0EuVmOSMrIdoRGhUYjNSj6ehFaFVrUQLB0YiKZYUoxyM1ywGMAq5dj2/VADl64/RAyRI3J1nCzWFORuQQ1IdjeVAO5/4QGuTLcov0m1gSNHYxKq7ZFJyI50dAVrSrXlHjaP7j9uVkmxHOfSxJOAmWxtjbudReeB/p9SgGWvy49e6XLlWUkbrpWaybPKWc1MlyGSiys+CxCiIQqEUlwppGFMxm8BKtK9E9Jp8BS0akjbRO7PiksQqGUnNKjno6BSy/xF6JkvuUDkdHcoIZLVN6o96C+VY2BXyUqnWn8tnaTZbdX7pKTUUkZtXm0NHUaa2qnvKW/rgG1m7sHdgDuNqzZJyRhCDCeUGxp41npou1vr+iiTDAohoeiOVUC9UXQeYgjExGoogMHaVYFRRAKIVeNeqJGVQywo7FFEowZqu1RRYyPQcozXKKLDIuCvXOwoogwoowpuMqKJUMw7CmIyoomEYcFWCiizERdqKxeqLIFHhKoVFEQHhQ3KKLBQFzyMLwuUUSlAT3Uq/EIz4UUTBSKGYnlVLlFFkHPTxpUtRRMgMWmebSWolK8UQKSJSvJKtHEFFEpR+BnCgqhRRBmk9pRRRAY//9k="/>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1828800"/>
            <a:ext cx="3397637"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7254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fontScale="90000"/>
          </a:bodyPr>
          <a:lstStyle/>
          <a:p>
            <a:r>
              <a:rPr lang="en-IN" b="1" dirty="0" smtClean="0"/>
              <a:t>Tumor protein (TP)-p63 in ectodermal dysplasia</a:t>
            </a:r>
            <a:endParaRPr lang="en-IN" b="1" dirty="0"/>
          </a:p>
        </p:txBody>
      </p:sp>
      <p:sp>
        <p:nvSpPr>
          <p:cNvPr id="3" name="Content Placeholder 2"/>
          <p:cNvSpPr>
            <a:spLocks noGrp="1"/>
          </p:cNvSpPr>
          <p:nvPr>
            <p:ph idx="1"/>
          </p:nvPr>
        </p:nvSpPr>
        <p:spPr>
          <a:xfrm>
            <a:off x="304800" y="1752600"/>
            <a:ext cx="8382000" cy="2819400"/>
          </a:xfrm>
        </p:spPr>
        <p:txBody>
          <a:bodyPr>
            <a:normAutofit fontScale="77500" lnSpcReduction="20000"/>
          </a:bodyPr>
          <a:lstStyle/>
          <a:p>
            <a:pPr>
              <a:buFont typeface="Arial" pitchFamily="34" charset="0"/>
              <a:buChar char="•"/>
            </a:pPr>
            <a:r>
              <a:rPr lang="en-IN" dirty="0" smtClean="0">
                <a:latin typeface="Arabic Typesetting" pitchFamily="66" charset="-78"/>
                <a:cs typeface="Arabic Typesetting" pitchFamily="66" charset="-78"/>
              </a:rPr>
              <a:t>Tumor protein (TP)-p53 family members consist of  TP53, the key tumor suppressor, “the guardian of genome”, TP63 and TP73. The genes encoding these critical transcriptional factors play decisive roles in the regulation of cancer and develpmental diseases. While p53 mutations are wide spread among more than 50% of human cancers, mutations in p63 and p73 are quite rare in cancer patients. However, p63 mutations are often found in the patients with ectodermal dysplasia affecting several regulatory pathways and inducing phenotypes of various severity altering development of ectodermal structures and impairing the ectodermal differentiation. At the molecular level, the p63 mutations alter the transcription of important p63 downstream gene targets, RNA splicing, proteasome-dependent degradation of p63 proteins. </a:t>
            </a:r>
          </a:p>
        </p:txBody>
      </p:sp>
      <p:sp>
        <p:nvSpPr>
          <p:cNvPr id="5" name="AutoShape 2" descr="data:image/jpeg;base64,/9j/4AAQSkZJRgABAQAAAQABAAD/2wCEAAkGBxQQERQQDxAVFBUUFBQUFBQUFBQUEBQPFBQWFxQUFxQYHCggGBolGxQUITEhJSkrLi4uFx8zODMsNygtLisBCgoKDg0OGxAQGiwkHyQsLCwsLCwsLCwsNCwsLCwsLCwsLCwsLCwsLCwsLCwsLCwsLCwsLCwsLCwsLCwsLCwsLP/AABEIAK4BIgMBIgACEQEDEQH/xAAcAAEAAQUBAQAAAAAAAAAAAAAABwECAwQIBQb/xABDEAACAQICBAcOAwgCAwAAAAAAAQIDEQQhBQYSMUFRVHOTstIHCBMWFyI0NWFkcYGRoUKx0RQjMlJicsHwM6IkQ/H/xAAaAQEAAwEBAQAAAAAAAAAAAAAAAQIDBAUG/8QAIxEBAQADAAICAgMBAQAAAAAAAAECAxESIQQxQVETImEzFP/aAAwDAQACEQMRAD8AnEAAeRrTrFR0bh3isTt+DjKMXsR2pXk7LK6Pi/Lhoz3jol2jP3evU9XnaPXRzCB0v5cNGe8dEu0PLhoz3jol2jmgAdL+XDRnvHRLtDy4aM946Jdo5oAHS/lw0Z7x0S7Q8uGjPeOiXaOaQB0t5cNGe8dEu0PLhoz3jol2jmkAdLeXDRnvHRLtDy4aM946Jdo5pAHS3lw0Z7x0S7Q8uGjPeOiXaOaQB0t5cNGe8dEu0PLhoz3jol2jmkIDp/R3di0fiKsKNGOJlObtFeCX1/i3H2sNJwedpfRfqQt3HNUfBU/22tHz6q/dp/hov8Xxlk/hYlGtUUUEWvVqaXpx37X0X6nlY/XfC0MqjnfiUU2/lcjfW/ugUqHhIQmp1IppRWfnvcm1uIk0rrLiMRU8JKezkopR3JL4/Fke1pP26Zn3RsHGLlJ1ElvbjFLrHiS7t2jE2v8AyH7VSVn/ANjm/EYypU/jqSl7G8voYBCulvLhoz3jol2h5cNGe8dEu0c0glDpby4aM946JdoeXDRnvHRLtHNIA6W8uGjPeOiXaHlw0Z7x0S7RzQAOl/Lhoz3jol2h5cNGe8dEu0c0ADpfy4aM946Jdo+h1N1+wulZ1IYTwt6UYyl4SCirSbStm77jkcmbvavSMZzVLryAnwAAAAAAAEd93r1PV52j10cwnT3d69T1edo9dHMIAAAACqAAG3orR8sTVjSp75cL3Rit7YJOtQEq4LVnD0YKDpRm+Gc4pyb+e75HiaxaoRcXUwq2ZJXdO/my/t4n7NxnNuNvGt05SdfCgq0UNGQAVhBt2Sbb4Erv6AUPU1Yw0KuLowrZwcryXHGKcrfO1jJg9WMTVt+62U/xTeyl8t/2PotFaqSoTVTwqbW9bOVnvs7/AHMtm3HCfbq+N8bPbnJJeflMWi9ZKUoWhZJZWtbI+P7pevLpU/A4d2qVLq/8keF/HPIw0aWyvNyduPeyP9cND1oVZV2pTpzzU1dqH9Mv5Tn0b8s8uWvQ+f8AB16dflhK+bk7ttu7ebb3t8ZaVKHa8UAAAAAUBUoAAAAAACZu9q9IxnNUuvIhkmbvavSMZzVLryAnwAAAAAAAEd93r1PV52j10cwnT3d69T1edo9dHMIAAACoQAqlfJf6yQ9RtByoxderG05pKMX/ABRp78+JvLL2I2NRNXlRgq9VfvJpON1/BB7vm+H6H1lWkc23b31Hbo0c/tWlXLYo2atNvI13FreYOm4+ni6R1aw9eTlKLjJ75Qdm3xtbmeFjdRWs6NZPiU1b/sv0PtY34ingm9/0NZt5GGXx/Ko9wGp9aU7VLRit7Tu37EfZ6P0VTw0PMgl7bXk37W8z14xS4DDiabee4z2bbY30fHxmUY1C5ty2NlK0trh4mrZW+ZbhKsY5uO17Hf8AwZVK9mll9Dzrm+nx18n1yMFCm+EyQd5tbOTVm+A2MU42Tp3WSvf+bhsMJhWs3my+qe3N8rbJj7eHpfUWhXTlCPgpP8UF5t/6o7n9iOtO6u18G/3sLwvlUjnB8WfA/YycaTcdxbiKEakXGUU1LJxaumvgenhssfN7dMyvXPIPt9b9SXQ2q+FTlT3yp75QXC1xx/I+JOmZSzscOWNxvKoACVQAAAABQFQBQmbvavSMZzVLryIaJl72r0jGc1S68gJ8AAAAAAABHfd69T1edo9dHMJ093evU9XnaPXRzCAAKgD3NTtE/tWJjGSvCHnz4mluj83b7niRV3bjJe1O0HDDU9qDblNLbk97avu4lmzPbn4xto1+WXv6e5ThwGaSKWzLtk4nqcYGjG48aNrYXH8jFOBVf013EtvbgMs4lsI5lbTi6hR2mZa+GbVjew9FJb/1Ltknnr2Y3l9PFp0Zx/Dc2b1JRUdmyXwX/wBPWjQ9hkdNcCMv4P8AXb/7sufUeDR0fJb3lfcenCNjYlExtGmGEw+nPt3Zbb3JY0WNGZoskjRhYwyfAyN9dtUtm+Jwscs3Upx4P6or80SVOJgcPoaYZ2VzbdUyiAChKuntQ6VdupQl4Kbu2kr05PjceD5Ec6W0TVws9ivBx4pb4S+EuE68cpXn5Y3H7aAKn2mpmpf7SvD4pSjS/BDOMqntvvUfzJuUn2Y43K8j4oH0uvOiqOGqxWHWymneO1KVmrZ3k2+E+aEvZ1GWNxvKAAlATL3tfpGM5ql15ENEy97X6RjOapdeQE+AAAAAAAAjvu9ep6vO0eujmE6e7vXqepztHro5iAAADJho3nFLhkl9yatXqn7tLiyId0PS2q0F7SXdEw2UvbmcfysuWO/4mPcbX0Pg1IxzT3cRShVNpJS+JjL11TsarjksjDNcRvSjxmJ0E9zsTYmZRosy4aF2WygZsN7DL8tPw3ZZZGWlT4WYaUbv8zcpytmaT2pfS5RsX0VfP/cjEpXdjYnFRiy0Vv6alVZmKxsSzS+5iks7Fa0jCymyZGi2QGOcTXmja2bmGrAtFLGKCLMVho1Fs1IRmnvUkmn8mZKabdkbkaajm8y8y4wy1deBhdVsMpeE/Zqas7rzFv4zLpfSsaMZNtJRWfEsuA3dIYq0XYhrWjTUq85U03sqTv7Wnb6CW7MuRGUx1Ydrz9NaReJqyqPdfzVxRNAqDsk5OR51tt7VAASgJl72v0jGc1S68iGiZe9r9IxnNUuvICfAAAAAAAAR33efU9TnaPXRzEdO93n1PU52j10cxAAAB7+p1DarN23WX5t/kSZSyaXsPgdQKfnylLdey/utn9mSCmrnn/I9516vxf8AnG5TkbtKZ51GZt05HPLx02N+20a9Wm08si+jUNmUdpG0vYys481xM9NZFJ0bby+lB8ZXl6vPpsUovZvx5f79TM4Oy9quUi8kuIvbb+W4vIr5RWlTuyslxspCo1kU3g/1eotZr6FjknvRVVRscILefbDOJaol9RCm7ZhbvpRwRhnDPMpUqmGVYrc4THJsRaijBXq3yRhq1C2lLIi5d9L+PrrXx8PMZBeK/jn/AHS/Nkza0aTjQoSm+DcuOT3IhWcrtt72238WdXxp9153zMu8igAOpwhQqAKEy97X6RjOapdeRDZMne1+kYzmqXXkBPgAAAAAAAI77vPqepztHro5iOne7z6nqc7R66OYgAAA+51Vhs0IW3t3+r/Q+rWIzz4cvmfIal1dtQh/K3/n9T6vH4dpprdf7nn78b5deh8TZJ/WvRoM2qcjXpLzU/YVoVeDiMK7pe+3oUmbtKR59NmeExPSLOtqtHd8fsWOeZY6hR5l7kjxZdsKrYxlrZXtJjG5GdyrRpwkZHWLTP8AZ4cvpmbzLts1nUuXReRHVrj+2ZzMNWrwIpORgkye1Exi6ysa0qqdki+c1w8CNDDtydlvf2RTL/FuydtXYyukt5jpTlLcsitfCefZvKxt3UUTjqyyvtz7PlSY/wBUad0uU1UpxcnsbLajwbSe/wCNmfGH1/dHxSnVpxX4Ytv5tW/JnyB6evHxxkjys8rll2gALqgAAEy97X6RjOapdeRDRMve1+kYzmqXXkBPYAAAAAAAI77vPqepztHro5iOnu7z6nqc7R66OYgKAqUA+g1JxOxiEm8mvuSbimpJe2xC+ErunOM1wP7cJJ2F0mpQhK/An+phtx6vheV9FUpbEU1uNOlV/eHq0ZKUF8DXwWHSqP7HFs13vp3afkcxsrdpJNZFssmbTw/EadeZTKWfbfVt8mSM7mxE0qMszepoiVpnlIpJmJzNio7GhWnnkWticL1mUxtFtJZFK9RIjsW8vfF6lmZozNClO7uzagr7kRMkZ5Sfa6tUsjQ/abvL6FuPrNOxl0bQz2mRbcryKXZjhj1biYSUL2+Rs6MoqKu973mzj5JQNOGISR0Y6uXrz899ynFmkKyU/kfLaw60U6ElTk22035udlwX+58/rprLNYlxw9Rx2U4yas027ZZ8X+WfHVarnJyk223dt5ts7McP25rWxpPGOvVlUfDuXFFbkaoBqqAAAAABMve1+kYzmqXXkQ0TL3tfpGM5ql15AT2AAAAAAACPO7z6nqc7R66OYjp3u8+p6nO0eujmIAAAKG1Q0jUhHYjN24jWA50THq1pDwlGLvwL8rm3h8R58n7SNdVtYlhrwq32bZNK7T4rH1WidKqsvCRyUm8nvWfCcu3CyNMa++wta6NLSUbO64TX0bijdxvnRZhlj5Ytdefhl1j0ZTvm/kezBI8jCzsjdpVyJj4zidmy5XrJi6KaPFhTcpW+p7k55Gnh4JNvjZGerysX177hKz0cMkjzdK07Wtwux6rq2PPxlVNxXtGWuePEYbspl1jwWFbzZ6ewkjFSmkizE4pJE44TFXPbc68zSUltr5/4M9CrZEda/wClZQrUXSqOM47UsnwNq11wp7LyL9Ea8qStifMkt0opuDXwzaZvjq9eTK5/h9TrhpbwOHnKMrSS83+7csvifBS14rOnsuEdvcpq9l7dnjPP1m028XUybVOOUVx/1NcZ49jfHCc9s7VZNttt3bd2+Ft72UsCpohQFSgAAAAAAJl72v0jGc1S68iGiZe9r9IxnNUuvICewAAAAAAAR53efU9TnaPXRzEdO93n1PU52j10cxAAAAAAA39G6UnQfm5x3uL3fJ8BogizokDQmtVOTSlLYfFLc/hLcfYz0gnBPaVnazvk291iDhF2aayazTWTTW5plP45+FupwhibLebFHFEPUNZcTH/27X9yUvvvPUwuu9SP/JRjL2xk4fmmZXVU+SWnifNNHB6TjUjtwd1eS+cZOL+6I5x+vcp05QpUthyVttz2nG/Cko7/AJnzWD0pWoxcaVacIvOyeV+OxaarxHU0Vsfw3Ph9La5KOLp7Er0oNqo1uk5ZZcez+p8XicbUq/8AJVnP+6Ta+hrk46Z+S5Juo6UjOKlCScWrpp3TR5OsGsMKMbyefBFfxN8SIvw2NqUv+OrKK4lJpfQxVajm3KcnJve27v6kfw+/Z5MukcZKvUlUnvfBwKK3JGtYqDdUAAAAACgAAAAAAAJl72v0jGc1S68iGiZe9r9IxnNUuvICewAAAAAAAR33efU9TnaPXRzHc7axWFhVjsVacakbp7M4qUbrc7PI0vF7Ccjw/QUuyBxlcXOzfF7Ccjw/QUuyPF7Ccjw/QUuyBxlcXOzfF7Ccjw/QUuyPF7Ccjw/QUuyBxlcXOzfF7Ccjw/QUuyPF7Ccjw/QUuyBxlcXOzfF7Ccjw/QUuyPF7Ccjw/QUuyBxlcrc7M8XsJyPD9BS7I8XsJyPD9BS7IHGdxc7M8XsJyPD9BS7I8XsJyPD9BS7IHGdxc7M8XsJyPD9BS7I8XsJyPD9BS7IHGdxc7M8XsJyPD9BS7I8XsJyPD9BS7IHGdylzs3xewnI8P0FLsjxewnI8P0FLsgcZXFzs3xewnI8P0FLsjxewnI8P0FLsgcZXFzs3xewnI8P0FLsjxewnI8P0FLsgcZC52b4vYTkeH6Cl2R4vYTkeH6Cl2QOMri52b4vYTkeH6Cl2R4vYTkeH6Cl2QOMri52b4vYTkeH6Cl2R4vYTkeH6Cl2QOMrkyd7X6RjOapdeRNPi9hOR4foKXZNjB6Mo0W3RoU6bas3Tpwg2uJuKzA2wAAAAH//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6" name="AutoShape 4" descr="data:image/jpeg;base64,/9j/4AAQSkZJRgABAQAAAQABAAD/2wCEAAkGBxQQERQQDxAVFBUUFBQUFBQUFBQUEBQPFBQWFxQUFxQYHCggGBolGxQUITEhJSkrLi4uFx8zODMsNygtLisBCgoKDg0OGxAQGiwkHyQsLCwsLCwsLCwsNCwsLCwsLCwsLCwsLCwsLCwsLCwsLCwsLCwsLCwsLCwsLCwsLCwsLP/AABEIAK4BIgMBIgACEQEDEQH/xAAcAAEAAQUBAQAAAAAAAAAAAAAABwECAwQIBQb/xABDEAACAQICBAcOAwgCAwAAAAAAAQIDEQQhBQYSMUFRVHOTstIHCBMWFyI0NWFkcYGRoUKx0RQjMlJicsHwM6IkQ/H/xAAaAQEAAwEBAQAAAAAAAAAAAAAAAQIDBAUG/8QAIxEBAQADAAICAgMBAQAAAAAAAAECAxESIQQxQVETImEzFP/aAAwDAQACEQMRAD8AnEAAeRrTrFR0bh3isTt+DjKMXsR2pXk7LK6Pi/Lhoz3jol2jP3evU9XnaPXRzCB0v5cNGe8dEu0PLhoz3jol2jmgAdL+XDRnvHRLtDy4aM946Jdo5oAHS/lw0Z7x0S7Q8uGjPeOiXaOaQB0t5cNGe8dEu0PLhoz3jol2jmkAdLeXDRnvHRLtDy4aM946Jdo5pAHS3lw0Z7x0S7Q8uGjPeOiXaOaQB0t5cNGe8dEu0PLhoz3jol2jmkIDp/R3di0fiKsKNGOJlObtFeCX1/i3H2sNJwedpfRfqQt3HNUfBU/22tHz6q/dp/hov8Xxlk/hYlGtUUUEWvVqaXpx37X0X6nlY/XfC0MqjnfiUU2/lcjfW/ugUqHhIQmp1IppRWfnvcm1uIk0rrLiMRU8JKezkopR3JL4/Fke1pP26Zn3RsHGLlJ1ElvbjFLrHiS7t2jE2v8AyH7VSVn/ANjm/EYypU/jqSl7G8voYBCulvLhoz3jol2h5cNGe8dEu0c0glDpby4aM946JdoeXDRnvHRLtHNIA6W8uGjPeOiXaHlw0Z7x0S7RzQAOl/Lhoz3jol2h5cNGe8dEu0c0ADpfy4aM946Jdo+h1N1+wulZ1IYTwt6UYyl4SCirSbStm77jkcmbvavSMZzVLryAnwAAAAAAAEd93r1PV52j10cwnT3d69T1edo9dHMIAAAACqAAG3orR8sTVjSp75cL3Rit7YJOtQEq4LVnD0YKDpRm+Gc4pyb+e75HiaxaoRcXUwq2ZJXdO/my/t4n7NxnNuNvGt05SdfCgq0UNGQAVhBt2Sbb4Erv6AUPU1Yw0KuLowrZwcryXHGKcrfO1jJg9WMTVt+62U/xTeyl8t/2PotFaqSoTVTwqbW9bOVnvs7/AHMtm3HCfbq+N8bPbnJJeflMWi9ZKUoWhZJZWtbI+P7pevLpU/A4d2qVLq/8keF/HPIw0aWyvNyduPeyP9cND1oVZV2pTpzzU1dqH9Mv5Tn0b8s8uWvQ+f8AB16dflhK+bk7ttu7ebb3t8ZaVKHa8UAAAAAUBUoAAAAAACZu9q9IxnNUuvIhkmbvavSMZzVLryAnwAAAAAAAEd93r1PV52j10cwnT3d69T1edo9dHMIAAACoQAqlfJf6yQ9RtByoxderG05pKMX/ABRp78+JvLL2I2NRNXlRgq9VfvJpON1/BB7vm+H6H1lWkc23b31Hbo0c/tWlXLYo2atNvI13FreYOm4+ni6R1aw9eTlKLjJ75Qdm3xtbmeFjdRWs6NZPiU1b/sv0PtY34ingm9/0NZt5GGXx/Ko9wGp9aU7VLRit7Tu37EfZ6P0VTw0PMgl7bXk37W8z14xS4DDiabee4z2bbY30fHxmUY1C5ty2NlK0trh4mrZW+ZbhKsY5uO17Hf8AwZVK9mll9Dzrm+nx18n1yMFCm+EyQd5tbOTVm+A2MU42Tp3WSvf+bhsMJhWs3my+qe3N8rbJj7eHpfUWhXTlCPgpP8UF5t/6o7n9iOtO6u18G/3sLwvlUjnB8WfA/YycaTcdxbiKEakXGUU1LJxaumvgenhssfN7dMyvXPIPt9b9SXQ2q+FTlT3yp75QXC1xx/I+JOmZSzscOWNxvKoACVQAAAABQFQBQmbvavSMZzVLryIaJl72r0jGc1S68gJ8AAAAAAABHfd69T1edo9dHMJ093evU9XnaPXRzCAAKgD3NTtE/tWJjGSvCHnz4mluj83b7niRV3bjJe1O0HDDU9qDblNLbk97avu4lmzPbn4xto1+WXv6e5ThwGaSKWzLtk4nqcYGjG48aNrYXH8jFOBVf013EtvbgMs4lsI5lbTi6hR2mZa+GbVjew9FJb/1Ltknnr2Y3l9PFp0Zx/Dc2b1JRUdmyXwX/wBPWjQ9hkdNcCMv4P8AXb/7sufUeDR0fJb3lfcenCNjYlExtGmGEw+nPt3Zbb3JY0WNGZoskjRhYwyfAyN9dtUtm+Jwscs3Upx4P6or80SVOJgcPoaYZ2VzbdUyiAChKuntQ6VdupQl4Kbu2kr05PjceD5Ec6W0TVws9ivBx4pb4S+EuE68cpXn5Y3H7aAKn2mpmpf7SvD4pSjS/BDOMqntvvUfzJuUn2Y43K8j4oH0uvOiqOGqxWHWymneO1KVmrZ3k2+E+aEvZ1GWNxvKAAlATL3tfpGM5ql15ENEy97X6RjOapdeQE+AAAAAAAAjvu9ep6vO0eujmE6e7vXqepztHro5iAAADJho3nFLhkl9yatXqn7tLiyId0PS2q0F7SXdEw2UvbmcfysuWO/4mPcbX0Pg1IxzT3cRShVNpJS+JjL11TsarjksjDNcRvSjxmJ0E9zsTYmZRosy4aF2WygZsN7DL8tPw3ZZZGWlT4WYaUbv8zcpytmaT2pfS5RsX0VfP/cjEpXdjYnFRiy0Vv6alVZmKxsSzS+5iks7Fa0jCymyZGi2QGOcTXmja2bmGrAtFLGKCLMVho1Fs1IRmnvUkmn8mZKabdkbkaajm8y8y4wy1deBhdVsMpeE/Zqas7rzFv4zLpfSsaMZNtJRWfEsuA3dIYq0XYhrWjTUq85U03sqTv7Wnb6CW7MuRGUx1Ydrz9NaReJqyqPdfzVxRNAqDsk5OR51tt7VAASgJl72v0jGc1S68iGiZe9r9IxnNUuvICfAAAAAAAAR33efU9TnaPXRzEdO93n1PU52j10cxAAAB7+p1DarN23WX5t/kSZSyaXsPgdQKfnylLdey/utn9mSCmrnn/I9516vxf8AnG5TkbtKZ51GZt05HPLx02N+20a9Wm08si+jUNmUdpG0vYys481xM9NZFJ0bby+lB8ZXl6vPpsUovZvx5f79TM4Oy9quUi8kuIvbb+W4vIr5RWlTuyslxspCo1kU3g/1eotZr6FjknvRVVRscILefbDOJaol9RCm7ZhbvpRwRhnDPMpUqmGVYrc4THJsRaijBXq3yRhq1C2lLIi5d9L+PrrXx8PMZBeK/jn/AHS/Nkza0aTjQoSm+DcuOT3IhWcrtt72238WdXxp9153zMu8igAOpwhQqAKEy97X6RjOapdeRDZMne1+kYzmqXXkBPgAAAAAAAI77vPqepztHro5iOne7z6nqc7R66OYgAAA+51Vhs0IW3t3+r/Q+rWIzz4cvmfIal1dtQh/K3/n9T6vH4dpprdf7nn78b5deh8TZJ/WvRoM2qcjXpLzU/YVoVeDiMK7pe+3oUmbtKR59NmeExPSLOtqtHd8fsWOeZY6hR5l7kjxZdsKrYxlrZXtJjG5GdyrRpwkZHWLTP8AZ4cvpmbzLts1nUuXReRHVrj+2ZzMNWrwIpORgkye1Exi6ysa0qqdki+c1w8CNDDtydlvf2RTL/FuydtXYyukt5jpTlLcsitfCefZvKxt3UUTjqyyvtz7PlSY/wBUad0uU1UpxcnsbLajwbSe/wCNmfGH1/dHxSnVpxX4Ytv5tW/JnyB6evHxxkjys8rll2gALqgAAEy97X6RjOapdeRDRMve1+kYzmqXXkBPYAAAAAAAI77vPqepztHro5iOnu7z6nqc7R66OYgKAqUA+g1JxOxiEm8mvuSbimpJe2xC+ErunOM1wP7cJJ2F0mpQhK/An+phtx6vheV9FUpbEU1uNOlV/eHq0ZKUF8DXwWHSqP7HFs13vp3afkcxsrdpJNZFssmbTw/EadeZTKWfbfVt8mSM7mxE0qMszepoiVpnlIpJmJzNio7GhWnnkWticL1mUxtFtJZFK9RIjsW8vfF6lmZozNClO7uzagr7kRMkZ5Sfa6tUsjQ/abvL6FuPrNOxl0bQz2mRbcryKXZjhj1biYSUL2+Rs6MoqKu973mzj5JQNOGISR0Y6uXrz899ynFmkKyU/kfLaw60U6ElTk22035udlwX+58/rprLNYlxw9Rx2U4yas027ZZ8X+WfHVarnJyk223dt5ts7McP25rWxpPGOvVlUfDuXFFbkaoBqqAAAAABMve1+kYzmqXXkQ0TL3tfpGM5ql15AT2AAAAAAACPO7z6nqc7R66OYjp3u8+p6nO0eujmIAAAKG1Q0jUhHYjN24jWA50THq1pDwlGLvwL8rm3h8R58n7SNdVtYlhrwq32bZNK7T4rH1WidKqsvCRyUm8nvWfCcu3CyNMa++wta6NLSUbO64TX0bijdxvnRZhlj5Ytdefhl1j0ZTvm/kezBI8jCzsjdpVyJj4zidmy5XrJi6KaPFhTcpW+p7k55Gnh4JNvjZGerysX177hKz0cMkjzdK07Wtwux6rq2PPxlVNxXtGWuePEYbspl1jwWFbzZ6ewkjFSmkizE4pJE44TFXPbc68zSUltr5/4M9CrZEda/wClZQrUXSqOM47UsnwNq11wp7LyL9Ea8qStifMkt0opuDXwzaZvjq9eTK5/h9TrhpbwOHnKMrSS83+7csvifBS14rOnsuEdvcpq9l7dnjPP1m028XUybVOOUVx/1NcZ49jfHCc9s7VZNttt3bd2+Ft72UsCpohQFSgAAAAAAJl72v0jGc1S68iGiZe9r9IxnNUuvICewAAAAAAAR53efU9TnaPXRzEdO93n1PU52j10cxAAAAAAA39G6UnQfm5x3uL3fJ8BogizokDQmtVOTSlLYfFLc/hLcfYz0gnBPaVnazvk291iDhF2aayazTWTTW5plP45+FupwhibLebFHFEPUNZcTH/27X9yUvvvPUwuu9SP/JRjL2xk4fmmZXVU+SWnifNNHB6TjUjtwd1eS+cZOL+6I5x+vcp05QpUthyVttz2nG/Cko7/AJnzWD0pWoxcaVacIvOyeV+OxaarxHU0Vsfw3Ph9La5KOLp7Er0oNqo1uk5ZZcez+p8XicbUq/8AJVnP+6Ta+hrk46Z+S5Juo6UjOKlCScWrpp3TR5OsGsMKMbyefBFfxN8SIvw2NqUv+OrKK4lJpfQxVajm3KcnJve27v6kfw+/Z5MukcZKvUlUnvfBwKK3JGtYqDdUAAAAACgAAAAAAAJl72v0jGc1S68iGiZe9r9IxnNUuvICewAAAAAAAR33efU9TnaPXRzHc7axWFhVjsVacakbp7M4qUbrc7PI0vF7Ccjw/QUuyBxlcXOzfF7Ccjw/QUuyPF7Ccjw/QUuyBxlcXOzfF7Ccjw/QUuyPF7Ccjw/QUuyBxlcXOzfF7Ccjw/QUuyPF7Ccjw/QUuyBxlcXOzfF7Ccjw/QUuyPF7Ccjw/QUuyBxlcrc7M8XsJyPD9BS7I8XsJyPD9BS7IHGdxc7M8XsJyPD9BS7I8XsJyPD9BS7IHGdxc7M8XsJyPD9BS7I8XsJyPD9BS7IHGdxc7M8XsJyPD9BS7I8XsJyPD9BS7IHGdylzs3xewnI8P0FLsjxewnI8P0FLsgcZXFzs3xewnI8P0FLsjxewnI8P0FLsgcZXFzs3xewnI8P0FLsjxewnI8P0FLsgcZC52b4vYTkeH6Cl2R4vYTkeH6Cl2QOMri52b4vYTkeH6Cl2R4vYTkeH6Cl2QOMri52b4vYTkeH6Cl2R4vYTkeH6Cl2QOMrkyd7X6RjOapdeRNPi9hOR4foKXZNjB6Mo0W3RoU6bas3Tpwg2uJuKzA2wAAAAH//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7" name="AutoShape 6" descr="data:image/jpeg;base64,/9j/4AAQSkZJRgABAQAAAQABAAD/2wCEAAkGBxQQERQQDxAVFBUUFBQUFBQUFBQUEBQPFBQWFxQUFxQYHCggGBolGxQUITEhJSkrLi4uFx8zODMsNygtLisBCgoKDg0OGxAQGiwkHyQsLCwsLCwsLCwsNCwsLCwsLCwsLCwsLCwsLCwsLCwsLCwsLCwsLCwsLCwsLCwsLCwsLP/AABEIAK4BIgMBIgACEQEDEQH/xAAcAAEAAQUBAQAAAAAAAAAAAAAABwECAwQIBQb/xABDEAACAQICBAcOAwgCAwAAAAAAAQIDEQQhBQYSMUFRVHOTstIHCBMWFyI0NWFkcYGRoUKx0RQjMlJicsHwM6IkQ/H/xAAaAQEAAwEBAQAAAAAAAAAAAAAAAQIDBAUG/8QAIxEBAQADAAICAgMBAQAAAAAAAAECAxESIQQxQVETImEzFP/aAAwDAQACEQMRAD8AnEAAeRrTrFR0bh3isTt+DjKMXsR2pXk7LK6Pi/Lhoz3jol2jP3evU9XnaPXRzCB0v5cNGe8dEu0PLhoz3jol2jmgAdL+XDRnvHRLtDy4aM946Jdo5oAHS/lw0Z7x0S7Q8uGjPeOiXaOaQB0t5cNGe8dEu0PLhoz3jol2jmkAdLeXDRnvHRLtDy4aM946Jdo5pAHS3lw0Z7x0S7Q8uGjPeOiXaOaQB0t5cNGe8dEu0PLhoz3jol2jmkIDp/R3di0fiKsKNGOJlObtFeCX1/i3H2sNJwedpfRfqQt3HNUfBU/22tHz6q/dp/hov8Xxlk/hYlGtUUUEWvVqaXpx37X0X6nlY/XfC0MqjnfiUU2/lcjfW/ugUqHhIQmp1IppRWfnvcm1uIk0rrLiMRU8JKezkopR3JL4/Fke1pP26Zn3RsHGLlJ1ElvbjFLrHiS7t2jE2v8AyH7VSVn/ANjm/EYypU/jqSl7G8voYBCulvLhoz3jol2h5cNGe8dEu0c0glDpby4aM946JdoeXDRnvHRLtHNIA6W8uGjPeOiXaHlw0Z7x0S7RzQAOl/Lhoz3jol2h5cNGe8dEu0c0ADpfy4aM946Jdo+h1N1+wulZ1IYTwt6UYyl4SCirSbStm77jkcmbvavSMZzVLryAnwAAAAAAAEd93r1PV52j10cwnT3d69T1edo9dHMIAAAACqAAG3orR8sTVjSp75cL3Rit7YJOtQEq4LVnD0YKDpRm+Gc4pyb+e75HiaxaoRcXUwq2ZJXdO/my/t4n7NxnNuNvGt05SdfCgq0UNGQAVhBt2Sbb4Erv6AUPU1Yw0KuLowrZwcryXHGKcrfO1jJg9WMTVt+62U/xTeyl8t/2PotFaqSoTVTwqbW9bOVnvs7/AHMtm3HCfbq+N8bPbnJJeflMWi9ZKUoWhZJZWtbI+P7pevLpU/A4d2qVLq/8keF/HPIw0aWyvNyduPeyP9cND1oVZV2pTpzzU1dqH9Mv5Tn0b8s8uWvQ+f8AB16dflhK+bk7ttu7ebb3t8ZaVKHa8UAAAAAUBUoAAAAAACZu9q9IxnNUuvIhkmbvavSMZzVLryAnwAAAAAAAEd93r1PV52j10cwnT3d69T1edo9dHMIAAACoQAqlfJf6yQ9RtByoxderG05pKMX/ABRp78+JvLL2I2NRNXlRgq9VfvJpON1/BB7vm+H6H1lWkc23b31Hbo0c/tWlXLYo2atNvI13FreYOm4+ni6R1aw9eTlKLjJ75Qdm3xtbmeFjdRWs6NZPiU1b/sv0PtY34ingm9/0NZt5GGXx/Ko9wGp9aU7VLRit7Tu37EfZ6P0VTw0PMgl7bXk37W8z14xS4DDiabee4z2bbY30fHxmUY1C5ty2NlK0trh4mrZW+ZbhKsY5uO17Hf8AwZVK9mll9Dzrm+nx18n1yMFCm+EyQd5tbOTVm+A2MU42Tp3WSvf+bhsMJhWs3my+qe3N8rbJj7eHpfUWhXTlCPgpP8UF5t/6o7n9iOtO6u18G/3sLwvlUjnB8WfA/YycaTcdxbiKEakXGUU1LJxaumvgenhssfN7dMyvXPIPt9b9SXQ2q+FTlT3yp75QXC1xx/I+JOmZSzscOWNxvKoACVQAAAABQFQBQmbvavSMZzVLryIaJl72r0jGc1S68gJ8AAAAAAABHfd69T1edo9dHMJ093evU9XnaPXRzCAAKgD3NTtE/tWJjGSvCHnz4mluj83b7niRV3bjJe1O0HDDU9qDblNLbk97avu4lmzPbn4xto1+WXv6e5ThwGaSKWzLtk4nqcYGjG48aNrYXH8jFOBVf013EtvbgMs4lsI5lbTi6hR2mZa+GbVjew9FJb/1Ltknnr2Y3l9PFp0Zx/Dc2b1JRUdmyXwX/wBPWjQ9hkdNcCMv4P8AXb/7sufUeDR0fJb3lfcenCNjYlExtGmGEw+nPt3Zbb3JY0WNGZoskjRhYwyfAyN9dtUtm+Jwscs3Upx4P6or80SVOJgcPoaYZ2VzbdUyiAChKuntQ6VdupQl4Kbu2kr05PjceD5Ec6W0TVws9ivBx4pb4S+EuE68cpXn5Y3H7aAKn2mpmpf7SvD4pSjS/BDOMqntvvUfzJuUn2Y43K8j4oH0uvOiqOGqxWHWymneO1KVmrZ3k2+E+aEvZ1GWNxvKAAlATL3tfpGM5ql15ENEy97X6RjOapdeQE+AAAAAAAAjvu9ep6vO0eujmE6e7vXqepztHro5iAAADJho3nFLhkl9yatXqn7tLiyId0PS2q0F7SXdEw2UvbmcfysuWO/4mPcbX0Pg1IxzT3cRShVNpJS+JjL11TsarjksjDNcRvSjxmJ0E9zsTYmZRosy4aF2WygZsN7DL8tPw3ZZZGWlT4WYaUbv8zcpytmaT2pfS5RsX0VfP/cjEpXdjYnFRiy0Vv6alVZmKxsSzS+5iks7Fa0jCymyZGi2QGOcTXmja2bmGrAtFLGKCLMVho1Fs1IRmnvUkmn8mZKabdkbkaajm8y8y4wy1deBhdVsMpeE/Zqas7rzFv4zLpfSsaMZNtJRWfEsuA3dIYq0XYhrWjTUq85U03sqTv7Wnb6CW7MuRGUx1Ydrz9NaReJqyqPdfzVxRNAqDsk5OR51tt7VAASgJl72v0jGc1S68iGiZe9r9IxnNUuvICfAAAAAAAAR33efU9TnaPXRzEdO93n1PU52j10cxAAAB7+p1DarN23WX5t/kSZSyaXsPgdQKfnylLdey/utn9mSCmrnn/I9516vxf8AnG5TkbtKZ51GZt05HPLx02N+20a9Wm08si+jUNmUdpG0vYys481xM9NZFJ0bby+lB8ZXl6vPpsUovZvx5f79TM4Oy9quUi8kuIvbb+W4vIr5RWlTuyslxspCo1kU3g/1eotZr6FjknvRVVRscILefbDOJaol9RCm7ZhbvpRwRhnDPMpUqmGVYrc4THJsRaijBXq3yRhq1C2lLIi5d9L+PrrXx8PMZBeK/jn/AHS/Nkza0aTjQoSm+DcuOT3IhWcrtt72238WdXxp9153zMu8igAOpwhQqAKEy97X6RjOapdeRDZMne1+kYzmqXXkBPgAAAAAAAI77vPqepztHro5iOne7z6nqc7R66OYgAAA+51Vhs0IW3t3+r/Q+rWIzz4cvmfIal1dtQh/K3/n9T6vH4dpprdf7nn78b5deh8TZJ/WvRoM2qcjXpLzU/YVoVeDiMK7pe+3oUmbtKR59NmeExPSLOtqtHd8fsWOeZY6hR5l7kjxZdsKrYxlrZXtJjG5GdyrRpwkZHWLTP8AZ4cvpmbzLts1nUuXReRHVrj+2ZzMNWrwIpORgkye1Exi6ysa0qqdki+c1w8CNDDtydlvf2RTL/FuydtXYyukt5jpTlLcsitfCefZvKxt3UUTjqyyvtz7PlSY/wBUad0uU1UpxcnsbLajwbSe/wCNmfGH1/dHxSnVpxX4Ytv5tW/JnyB6evHxxkjys8rll2gALqgAAEy97X6RjOapdeRDRMve1+kYzmqXXkBPYAAAAAAAI77vPqepztHro5iOnu7z6nqc7R66OYgKAqUA+g1JxOxiEm8mvuSbimpJe2xC+ErunOM1wP7cJJ2F0mpQhK/An+phtx6vheV9FUpbEU1uNOlV/eHq0ZKUF8DXwWHSqP7HFs13vp3afkcxsrdpJNZFssmbTw/EadeZTKWfbfVt8mSM7mxE0qMszepoiVpnlIpJmJzNio7GhWnnkWticL1mUxtFtJZFK9RIjsW8vfF6lmZozNClO7uzagr7kRMkZ5Sfa6tUsjQ/abvL6FuPrNOxl0bQz2mRbcryKXZjhj1biYSUL2+Rs6MoqKu973mzj5JQNOGISR0Y6uXrz899ynFmkKyU/kfLaw60U6ElTk22035udlwX+58/rprLNYlxw9Rx2U4yas027ZZ8X+WfHVarnJyk223dt5ts7McP25rWxpPGOvVlUfDuXFFbkaoBqqAAAAABMve1+kYzmqXXkQ0TL3tfpGM5ql15AT2AAAAAAACPO7z6nqc7R66OYjp3u8+p6nO0eujmIAAAKG1Q0jUhHYjN24jWA50THq1pDwlGLvwL8rm3h8R58n7SNdVtYlhrwq32bZNK7T4rH1WidKqsvCRyUm8nvWfCcu3CyNMa++wta6NLSUbO64TX0bijdxvnRZhlj5Ytdefhl1j0ZTvm/kezBI8jCzsjdpVyJj4zidmy5XrJi6KaPFhTcpW+p7k55Gnh4JNvjZGerysX177hKz0cMkjzdK07Wtwux6rq2PPxlVNxXtGWuePEYbspl1jwWFbzZ6ewkjFSmkizE4pJE44TFXPbc68zSUltr5/4M9CrZEda/wClZQrUXSqOM47UsnwNq11wp7LyL9Ea8qStifMkt0opuDXwzaZvjq9eTK5/h9TrhpbwOHnKMrSS83+7csvifBS14rOnsuEdvcpq9l7dnjPP1m028XUybVOOUVx/1NcZ49jfHCc9s7VZNttt3bd2+Ft72UsCpohQFSgAAAAAAJl72v0jGc1S68iGiZe9r9IxnNUuvICewAAAAAAAR53efU9TnaPXRzEdO93n1PU52j10cxAAAAAAA39G6UnQfm5x3uL3fJ8BogizokDQmtVOTSlLYfFLc/hLcfYz0gnBPaVnazvk291iDhF2aayazTWTTW5plP45+FupwhibLebFHFEPUNZcTH/27X9yUvvvPUwuu9SP/JRjL2xk4fmmZXVU+SWnifNNHB6TjUjtwd1eS+cZOL+6I5x+vcp05QpUthyVttz2nG/Cko7/AJnzWD0pWoxcaVacIvOyeV+OxaarxHU0Vsfw3Ph9La5KOLp7Er0oNqo1uk5ZZcez+p8XicbUq/8AJVnP+6Ta+hrk46Z+S5Juo6UjOKlCScWrpp3TR5OsGsMKMbyefBFfxN8SIvw2NqUv+OrKK4lJpfQxVajm3KcnJve27v6kfw+/Z5MukcZKvUlUnvfBwKK3JGtYqDdUAAAAACgAAAAAAAJl72v0jGc1S68iGiZe9r9IxnNUuvICewAAAAAAAR33efU9TnaPXRzHc7axWFhVjsVacakbp7M4qUbrc7PI0vF7Ccjw/QUuyBxlcXOzfF7Ccjw/QUuyPF7Ccjw/QUuyBxlcXOzfF7Ccjw/QUuyPF7Ccjw/QUuyBxlcXOzfF7Ccjw/QUuyPF7Ccjw/QUuyBxlcXOzfF7Ccjw/QUuyPF7Ccjw/QUuyBxlcrc7M8XsJyPD9BS7I8XsJyPD9BS7IHGdxc7M8XsJyPD9BS7I8XsJyPD9BS7IHGdxc7M8XsJyPD9BS7I8XsJyPD9BS7IHGdxc7M8XsJyPD9BS7I8XsJyPD9BS7IHGdylzs3xewnI8P0FLsjxewnI8P0FLsgcZXFzs3xewnI8P0FLsjxewnI8P0FLsgcZXFzs3xewnI8P0FLsjxewnI8P0FLsgcZC52b4vYTkeH6Cl2R4vYTkeH6Cl2QOMri52b4vYTkeH6Cl2R4vYTkeH6Cl2QOMri52b4vYTkeH6Cl2R4vYTkeH6Cl2QOMrkyd7X6RjOapdeRNPi9hOR4foKXZNjB6Mo0W3RoU6bas3Tpwg2uJuKzA2wAAAAH//Z"/>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4" name="AutoShape 2" descr="data:image/jpeg;base64,/9j/4AAQSkZJRgABAQAAAQABAAD/2wCEAAkGBxQSEhUUEhQUFRUUEhUUFBUUDxQUFRQUFBUWFxQUFBQYHCggGBolHBQUITEhJSkrLi4uFx8zODMsNygtLisBCgoKDg0OGhAQGiwkICQsLCwsLCwsLCwsLCwsLCwsLCwsLCwsLCwsLCwsLCwsLCwsLCwsLCwsLCwsLCwsLCwsLP/AABEIAJQBVQMBIgACEQEDEQH/xAAcAAACAwEBAQEAAAAAAAAAAAADBAACBQYBBwj/xAA3EAABBAEDAwIEBQMDBAMAAAABAAIDESEEEjEFQVFhcRMigZEGMqHB8BRCsVLR4SQzgpIVI0P/xAAZAQADAQEBAAAAAAAAAAAAAAABAgMABAX/xAAjEQADAQADAQEAAgIDAAAAAAAAAQIRAxIhMUETYSJRI5Hw/9oADAMBAAIRAxEAPwDkYHJ6OVIMCJuXGjtY67UJeTUpaSVLuciAZdNa9Y20KJicjakbGSPWNVwF6Gq1JdGwrtR9Pp7KrG2ytfRRIOg9R3p+noLVjaloAnI1pQtM8MYQZdKD2TRXoRaRtOe6l0feDhcD1fpzoncGvZfYWNvCV1nTWSAhzQhOodWfGWPTMcq6br/4Q226L/1XIOaWmiKI7KirS8NM2+macykgGgBZK6LpvSW8kHHd3f2CV/DOmqIHu839OAul2gUG8Vn3v9VzXbbwNMNpYgOBS0tO1JwBaECaTnoZgblGmaORwqablElVU/CL+gQExA20IJrRMtyy+mYOePC4P8Z/hoOaZYhThlzR3H+6+j6iCm36rNmjta0Nxcjh6jifwVJ/0wHh77+9/uukibaxdNovgPlaPyuk3tHiwA79QtjSPtQVe4X5PXo9p8LqNN1BhY0EGw3lcvGn4JCBXYqsX1Oep0b1dElw7lXf/wBsC/ZBhdghFeBtQdGwmgprtx7J+KcvNluFnDignmzbYzXcUjFfgKQr1KcuU0ZLWONZIpKHKdH/AG6WV69M5xYY8rVm62IuLGjlz2gfUha8rVmax21zHDlp3D/xo/so2/PSsfTa6DICX+ziK9b4+6AOUDoUu17XHi/moditHXQ7XnGCTVCh9FZPYTEpZQANUVw216thj4iGqrgrkoT3KmgwDIqNUe5eMK2hwaiCbjSsITbAgxkECsGrxoR2NSDItp4lsaNqQiC1dIxKwsehCaYgxBMMCdEzwRkmky+LaAppvzBG1cgPHZFL9F0XYpMKVbRZwCAd14z2pYwq4B2DS5DrnQ2ucTVFdU9Z2uN2pW8WluNtMV0EG0Bo7AAJ3Tuz5SDXHsntG2v3XNvpZoehCehSkITkQV5I0N6c0ryBBjRi1U0lhRqf6eaJPokmhMsNBGX6Boe1ElxD3WUW5TpPypdhsp69FXhz/UdNczcAndQBNA7sAFD0JIweQSP1Tf4ldtLXNxRWT0mRzppS4/nIc33r5q/RcLaV4diluNN6FOxJJmE7ErEWNtbhXrCgGMqzRYRYp5GrMbzajW9kXYlSZmKUmn1sHlLvbRTEo+RUlAZmynKxesSU5o7kH9VsSlc71sf/AGRk9ja5+av8WX4Z2jX0LPlW5HLuZR7LH0RH3taenNYXRxvwla9LvYOxr3FKIzo/S/qoqkz8/velpZF7I9KSPWHRYuRoUq0p3ThYI3EE2wIETUw1ZmRcIzCghFhFlIOPacZWzp24WfpoqWnE4AIYBsYYjNes7+sAKZZO08FZMXBxr0QyWkS6kWN1opgwNapI5F+I0MotO7sbwi6mCMhnwiXEst99j4CHU2mYTaS1WLXQaLp4eDkNPr/hZ/X9BsIzaFS+o00u2GPAxPwBLhlfZNaZcuF2ORlNMKVaEeJVTJtDkabcBSTZwiMKomTaDwtsoj25pe6RndUbbn/VH4gDD2YS7WpxxHCE9oHdM6QqTOc/FcoDAFidC1ILs8glv0OUf8U6zc9rR5XPdIm2zgHhzq9l5l12t0j1eLi/4sZ9B2/8eyZjKDGLaPRXYuzdWnA0PMkJCM04S+nfiinNPRFFOvRGewn5k66Pg/RIflcMp5pxzgcKkIShbWt+YBC1RoUjPO54S+vPzH0Rf6zIztQcFcr1mRxmaBw0C/f+ErpOpSbWhYkem3lxd3K8/kfa+p28K6rsPabU1TuR/MLbY66K57TsoEepW508/IDVeipw008YnLKzUaAJICiHFJXCi7FSObGfneR6We5Xe5BJTlEg8S0dOFnQrS06BsHY0YIDCihywEgib0Lc5SrUaF9JGUUmy6QAJDV60hFYwuSuv05AW9BiMzUdXpJwdfeHc4SXUG5WU8EKkpMW9R9M0PWQ4ZIWtp+oNqwbC+PR6p/AJytn8OdRdHJtcSWu8pKnDSux9W00hmNN+/Ye6LKPhv2hwJaORxfhc9oOoOjJ2nlNwP3HlK2FQbLtbG3Y6yXHL/8AYJPrvU2PraEu6E3jKBPpDyUHTwMxO6NwR74Q7uEsx5aU305poNbnc6gPUrzXaNzXOttbXFpyK3Dx6IONWhTx4MafUD+dk5LWCFzheQtPp2vDxtvI7KP9DOf1GxH+VECzxMQixykqiom5ZswvqP3KvG9sbbPJSjHfKEm55cjd9V59FmdNB+uaVj6/WG8cIE2pzQQ3vsZXHe39OrjhSZ2t0O5zXji/m9Fl/wBO0PGc7siu2KIPvf2C39VqKj2jlxv6DusR0Vm6HuefumXGjph0zqema3Av2KePoud0T+R/LC2dPNYyn49XjOXlnHpqacWm2sWdFMfKYZq6V1mHM0wrjXKa08uCfCQmks2F62XCaWhWh7S/mtK6w/Mfdewaivsgyuta6/xMl6ZfUvmKzmzll13JH0IorS1RyVi6ltmvBXJCynX+zuhasNJhs35z9+y1NFx79lh6V1c8LX07/CdL3ROSc8NIKIUUn1XquqRz4fnYqm1FXlLpHwtEnoXJFqbgSM2D0SZY1C08afjjWwpMFGNTETMq0caJtRK4bHTGBF6npxsPskdBIj6/VfKtvhy1L7HC9W01ErElOaXVdR+a1hPgG5TmvS1RqAwxDCI6K3tryEebT0MIfTmkyD3RuvDcUHYxAN234C02Hxx5WdC2yCfC0WNU16UXGXbIRwULUzPITLWL0x2m6hyV+DPQn7Wh/O12R5B5Wtr4PiNEm6JrRuDQXjcQSXBtC8gGsrG0fytd3og0e48ILprs1WTgcC+yKfVYc1w3WoW6j8rjz4ysOTVlr7BojhPdU1YDT5xn0pct/UbiSudrszr45ydZ9D6X1MTNzQeOfVaUb18yZqngWw/MF234T6mNRGLI3t/MEyRDkjPTqi/5QAhHCjnKj3JrIShHUNF33QZRhFlNlC1rSK8EY9lBLTrlfEIuNlehoAtUPKvtwrTJ1YetdlaUD7bjBAysqkzppfsRS3X0hyxqNJ79vfjwfP8AlDZ1Adz+qzJtVUUppxDG52kkjOHEdm5q1xeo6m7c0h3bNcA5x6pWn+Ep40/GfTP60DvymYNcx2ARfuuB/wDli9o22aGUnoOoESgGwQfmBvCSu0+oM8Cr6fT2yq3xFn6Sfc0G0WWXCb76Q648B6iS7SOxFnkVWkopHTCxEaxPaSWvXyCk2g81jyie6bA0tNmKXC8SUEuFEPTncHwsFe0qhEYF1jYWY1PaaNAiYtHTtSjJDumYmwlo1feiMlo5EvXocJRXIaELpzSBrtQrF9BZGrmsqVXhlGsFJlZmpwVpdlla0WUifpTqR0t4Wz0fptfM76BJ9H6cSdzuOy6WJqb6NM4g8DU+wJWIJyNOhaLBqibD2g1Xb6fdLyijj+eEzJr0jDk+oQJX00jbknk+OwCtu7+qLqnNPkCvdTYrWM5DrBGx2aLcV55yPt+q57QsJ3emVtdZhO9987ilumQUT6j9wkhrS9r/ABK6YbXNJFg/Y0cp3oLnabWAHDZTx6Emkzp9LZAH8tMdUjcfhu5+G/ZxxwQb+gRvxNk59fV/p3W9R7kCF9tB9Ar2lZzJYwO3ueLSusl3OJ4HAWjqWgRbjyTQ9PVZYCCWeHVxLfQccdnml45tI5iQjCVVF09B1fCq0o5jpCe1Zgfpg9V174XvsFzJY9hAeW97zjIHjuuc6nBIwMc6Mta9jZGGrBY+9pJF80ec4XX9bgD4jjIyFyel6gY3HeHSM2OYGGQhrbujWRi3dv7isv8ATJuc9SFNNrnMr14XU6HT/GZNO54eIRGGPMjG0Cc/FBpzh81A+hx55XV6U7d9tzmro5PZp/a6Uc1wAJoBxrkWS2jlvIGRlPqx6SabpYfR/wAN6y7HbNLahjMjiB/a0uP0XL/hv8l+i6rpMm2GSQ/3HaPZuT/n9FGJ8NzLK8M51km/KbhjPhD0EBe4NHLjn08la+pjAc0MPbbfkp+OPNHus8F3aYhoN/KewPjyFWXTubdjsDyDg8FaM3SZBYFn24P1SrtOW0XZzW3d832VKklNp/ondcFeI7oacRW6vFqKXUpqPhwRo0EI8SuIhuELQhCRhT8KARgKBRqtSzGkZhcjlyRY9GMiXRup7M7CydRynXvSkjLKhZaJwGXIml0O425MafSjkp5rVph/odReKOkwxqqwIzGquC6Fh9R/AmYpLsZFWW1WD6+iF/aP08eoV4n7eQPy1R+1j1WE+kY8o7Ql4VpaWJrmmzRzncB2uqPt/hCfQW0hYRZo497v2Xgbj2RHtPBzXqhDCWnguaZP4i0wsPH9wzjuMFYuwtqwR3z+i658QcKPm8+O6w/xFZdd37KLrPSnH7kgGSbf2RItU55DHZG7dwLuq59lmfHptE2bu/HstzoeldK/eQfUnuVO+VvxFP4lCdM6KLgD0TMTSUeHSk8BFncGgBvY2T5V0vDgdeiPVZbIbVbRkeqVghJz4V9SdxJPdEjB2Umn16dM+SkUI8okbQBZyPCam1bXxhpbTm9x4RNF07ewvLgGtNf4/wB1Vf0I6xe+GbPTj8oIXjNKT2KddM0kDaKGMd12eigiDBto2P1VJjsS5ef+NLw+Za2HBC43q2gq6GCvqXXekuFvDcZsVwuT1elB5UblpnVxWrRwc4ecV2ryKrsDwfUI+ny1zSwFznNqQ3ua1v8Aa0dr8rrI9A3NiwO3dGj6bGDujYa7b+UmtoPaZfwr02Atjqjff08WtFk5LWt/taPuTklXbqXiP4djYTZoZPpfhDbGs1+IWVr7UO6DUFjrHivutKOzsOT82AOa7pbo3THTOoYAy5x4AC0Ndr2tcWRYYAGg9zXJtXlYtZLkadYvptajqO1oeLDarb/qdf7eVjSkvla7Fk7q7V/wsp2pvGS0diSvXTBxsk0OADlF3okcHU0tHOBuLskuUSn9SRj4RqhX5ga8muV6h2C+Pfw+IgI0aEiMTGQ5EU/CVnRJ6EoBHGlXQmFEWZkUcV6HqjlfZhTLJnjlGBQIjQgVTCxFHYhMCIwpgDUaZYPVKxJsPxXk81lARhrBaAOQePRE1L9xGK2srjmr8IDHEfRMAlxJHNE549aQB8Fi6qxz/MrQ6dExt7hyMVXP7dlns5Tcbkq+6NfzDV6pC1rzt/KQ0t+oCzHtWvK9r4WOB+Zlt9aGQf8AKySbTcqIcW5hUNIXr4WvHzNB9UYMtFY1coWwEPTox/8Am3/1C1YBtFAAfRBYEWMHuVSfCVNv6NfHcRXZK6htBGYPH19ErqDZx9E7egifRN4tW02o285WgyJsbCX/AJj+UePUrJk5tNnU6ZarwsTlHg1BAIvBSdozOEExqnwuDn6rp42BjmOaSWACwHd/JC5QEWn4RjDvpf6qsMhyxp0kWreZCH0WPNAVxfquV/EOgEcrmgUO3sUaXWPbY3WL+y14epQahv8A1Ap4Fbh3VHlLCUzXE+yXn9HGxRgK9rfb0yJzsSCicXz6WlDpGtkLdwIBoO7e6l/GdP8ALLM7ZfZbfTOikgvltkYFknBPoEvDK2N94dXFjH2U6j1Z8v5nWBw0YATSpkSndeT/ANj+s6u0R/Cibsb3Pc+659z1WSW0aPaQNrDbQRI45bng+izboeONca8DwSvZuhDMyUKP6ZV3RuhaQQ0nc00eWluQQfGUoycc7juo5JqvGRypp5QB8SQ7jZpr2Eh1D/X+yxmv/f7HZdQ553OeGEjjOR5/yosqeS/mNDdZADuAPTsFENMo8PlSuxeUrNTkEMRlNxOSTCmIygOPsKLuSrHK+9YyCOK9D0EuVmOSMrIdoRGhUYjNSj6ehFaFVrUQLB0YiKZYUoxyM1ywGMAq5dj2/VADl64/RAyRI3J1nCzWFORuQQ1IdjeVAO5/4QGuTLcov0m1gSNHYxKq7ZFJyI50dAVrSrXlHjaP7j9uVkmxHOfSxJOAmWxtjbudReeB/p9SgGWvy49e6XLlWUkbrpWaybPKWc1MlyGSiys+CxCiIQqEUlwppGFMxm8BKtK9E9Jp8BS0akjbRO7PiksQqGUnNKjno6BSy/xF6JkvuUDkdHcoIZLVN6o96C+VY2BXyUqnWn8tnaTZbdX7pKTUUkZtXm0NHUaa2qnvKW/rgG1m7sHdgDuNqzZJyRhCDCeUGxp41npou1vr+iiTDAohoeiOVUC9UXQeYgjExGoogMHaVYFRRAKIVeNeqJGVQywo7FFEowZqu1RRYyPQcozXKKLDIuCvXOwoogwoowpuMqKJUMw7CmIyoomEYcFWCiizERdqKxeqLIFHhKoVFEQHhQ3KKLBQFzyMLwuUUSlAT3Uq/EIz4UUTBSKGYnlVLlFFkHPTxpUtRRMgMWmebSWolK8UQKSJSvJKtHEFFEpR+BnCgqhRRBmk9pRRRAY//9k="/>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4267200"/>
            <a:ext cx="43434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7740" y="4343400"/>
            <a:ext cx="3504786"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8896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endParaRPr lang="en-US" smtClean="0"/>
          </a:p>
        </p:txBody>
      </p:sp>
      <p:pic>
        <p:nvPicPr>
          <p:cNvPr id="2355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75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a:t>Journal of Aging Science</a:t>
            </a:r>
          </a:p>
        </p:txBody>
      </p:sp>
      <p:sp>
        <p:nvSpPr>
          <p:cNvPr id="7" name="Vertical Scroll 6"/>
          <p:cNvSpPr/>
          <p:nvPr/>
        </p:nvSpPr>
        <p:spPr>
          <a:xfrm>
            <a:off x="-117186"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smtClean="0"/>
              <a:t>Aging</a:t>
            </a:r>
          </a:p>
          <a:p>
            <a:pPr marL="342900" indent="-342900">
              <a:buFont typeface="Wingdings" panose="05000000000000000000" pitchFamily="2" charset="2"/>
              <a:buChar char="Ø"/>
              <a:defRPr/>
            </a:pPr>
            <a:r>
              <a:rPr lang="en-US" sz="2000" dirty="0" smtClean="0"/>
              <a:t>Alzheimer</a:t>
            </a:r>
          </a:p>
          <a:p>
            <a:pPr marL="342900" indent="-342900">
              <a:buFont typeface="Wingdings" panose="05000000000000000000" pitchFamily="2" charset="2"/>
              <a:buChar char="Ø"/>
              <a:defRPr/>
            </a:pPr>
            <a:r>
              <a:rPr lang="en-US" sz="2000" dirty="0"/>
              <a:t>neurodegenerative disorder</a:t>
            </a:r>
            <a:endParaRPr lang="en-US" sz="2000" dirty="0" smtClean="0"/>
          </a:p>
          <a:p>
            <a:pPr marL="342900" indent="-342900">
              <a:buFont typeface="Wingdings" panose="05000000000000000000" pitchFamily="2" charset="2"/>
              <a:buChar char="Ø"/>
              <a:defRPr/>
            </a:pPr>
            <a:endParaRPr lang="en-US" sz="2000" u="sng" dirty="0">
              <a:solidFill>
                <a:schemeClr val="accent2">
                  <a:lumMod val="20000"/>
                  <a:lumOff val="80000"/>
                </a:schemeClr>
              </a:solidFill>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9021" y="4724401"/>
            <a:ext cx="3499104"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6292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793</TotalTime>
  <Words>573</Words>
  <Application>Microsoft Office PowerPoint</Application>
  <PresentationFormat>On-screen Show (4:3)</PresentationFormat>
  <Paragraphs>37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Urban</vt:lpstr>
      <vt:lpstr>PowerPoint Presentation</vt:lpstr>
      <vt:lpstr>Biography</vt:lpstr>
      <vt:lpstr>Biography</vt:lpstr>
      <vt:lpstr>Research Interest</vt:lpstr>
      <vt:lpstr>Recent Articles</vt:lpstr>
      <vt:lpstr>Dysplasia</vt:lpstr>
      <vt:lpstr>Ectodermal Dysplasia</vt:lpstr>
      <vt:lpstr>Tumor protein (TP)-p63 in ectodermal dysplasia</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Shua Ram</dc:creator>
  <cp:lastModifiedBy>Sravan kumar Valluru</cp:lastModifiedBy>
  <cp:revision>63</cp:revision>
  <dcterms:created xsi:type="dcterms:W3CDTF">2014-10-15T12:46:57Z</dcterms:created>
  <dcterms:modified xsi:type="dcterms:W3CDTF">2015-10-13T13:21:41Z</dcterms:modified>
</cp:coreProperties>
</file>