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88" r:id="rId4"/>
    <p:sldId id="259" r:id="rId5"/>
    <p:sldId id="296" r:id="rId6"/>
    <p:sldId id="261" r:id="rId7"/>
    <p:sldId id="293" r:id="rId8"/>
    <p:sldId id="294" r:id="rId9"/>
    <p:sldId id="281" r:id="rId10"/>
    <p:sldId id="292" r:id="rId11"/>
    <p:sldId id="28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05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F0A04327-1C9E-4F93-8747-D7EE245DBABB}" type="datetimeFigureOut">
              <a:rPr lang="en-US" smtClean="0"/>
              <a:t>10/13/2015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AD2D39BF-FD37-4A4D-9E22-1E7A7B24E25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0A04327-1C9E-4F93-8747-D7EE245DBABB}"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0A04327-1C9E-4F93-8747-D7EE245DBABB}"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A04327-1C9E-4F93-8747-D7EE245DBABB}"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F0A04327-1C9E-4F93-8747-D7EE245DBABB}" type="datetimeFigureOut">
              <a:rPr lang="en-US" smtClean="0"/>
              <a:t>10/13/2015</a:t>
            </a:fld>
            <a:endParaRPr lang="en-US"/>
          </a:p>
        </p:txBody>
      </p:sp>
      <p:sp>
        <p:nvSpPr>
          <p:cNvPr id="27" name="Slide Number Placeholder 26"/>
          <p:cNvSpPr>
            <a:spLocks noGrp="1"/>
          </p:cNvSpPr>
          <p:nvPr>
            <p:ph type="sldNum" sz="quarter" idx="11"/>
          </p:nvPr>
        </p:nvSpPr>
        <p:spPr/>
        <p:txBody>
          <a:bodyPr rtlCol="0"/>
          <a:lstStyle/>
          <a:p>
            <a:fld id="{AD2D39BF-FD37-4A4D-9E22-1E7A7B24E254}"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F0A04327-1C9E-4F93-8747-D7EE245DBABB}" type="datetimeFigureOut">
              <a:rPr lang="en-US" smtClean="0"/>
              <a:t>10/13/2015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AD2D39BF-FD37-4A4D-9E22-1E7A7B24E25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A04327-1C9E-4F93-8747-D7EE245DBABB}" type="datetimeFigureOut">
              <a:rPr lang="en-US" smtClean="0"/>
              <a:t>10/13/2015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0A04327-1C9E-4F93-8747-D7EE245DBABB}"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0A04327-1C9E-4F93-8747-D7EE245DBABB}"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2D39BF-FD37-4A4D-9E22-1E7A7B24E25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0A04327-1C9E-4F93-8747-D7EE245DBABB}" type="datetimeFigureOut">
              <a:rPr lang="en-US" smtClean="0"/>
              <a:t>10/13/2015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AD2D39BF-FD37-4A4D-9E22-1E7A7B24E25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08149" y="5638800"/>
            <a:ext cx="7543800" cy="646331"/>
          </a:xfrm>
          <a:prstGeom prst="rect">
            <a:avLst/>
          </a:prstGeom>
          <a:noFill/>
        </p:spPr>
        <p:txBody>
          <a:bodyPr wrap="square" rtlCol="0">
            <a:spAutoFit/>
          </a:bodyPr>
          <a:lstStyle/>
          <a:p>
            <a:pPr algn="ctr"/>
            <a:r>
              <a:rPr lang="en-US" b="1" dirty="0" smtClean="0"/>
              <a:t>Executive Editor</a:t>
            </a:r>
          </a:p>
          <a:p>
            <a:pPr algn="ctr"/>
            <a:r>
              <a:rPr lang="en-US" b="1" dirty="0"/>
              <a:t>Journal of Aging Science</a:t>
            </a:r>
          </a:p>
        </p:txBody>
      </p:sp>
      <p:sp>
        <p:nvSpPr>
          <p:cNvPr id="8" name="Rectangle 7"/>
          <p:cNvSpPr/>
          <p:nvPr/>
        </p:nvSpPr>
        <p:spPr>
          <a:xfrm>
            <a:off x="748854" y="4267200"/>
            <a:ext cx="760336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Edward A </a:t>
            </a:r>
            <a:r>
              <a:rPr lang="en-US" sz="54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Ratovitski</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149" y="914400"/>
            <a:ext cx="1499306"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00262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sz="2400" dirty="0"/>
              <a:t>5</a:t>
            </a:r>
            <a:r>
              <a:rPr lang="en-IN" sz="2400" baseline="30000" dirty="0" smtClean="0"/>
              <a:t>nd</a:t>
            </a:r>
            <a:r>
              <a:rPr lang="en-IN" sz="2400" dirty="0" smtClean="0"/>
              <a:t> International Conference on Clinical &amp; Experimental Dermatology. April 27-29, 2015 New Orleans, LA, USA</a:t>
            </a:r>
            <a:r>
              <a:rPr lang="en-US" sz="2400" dirty="0">
                <a:solidFill>
                  <a:schemeClr val="accent2">
                    <a:lumMod val="20000"/>
                    <a:lumOff val="80000"/>
                  </a:schemeClr>
                </a:solidFill>
              </a:rPr>
              <a:t> </a:t>
            </a:r>
            <a:endParaRPr lang="en-US" sz="2200" dirty="0">
              <a:solidFill>
                <a:schemeClr val="accent2">
                  <a:lumMod val="20000"/>
                  <a:lumOff val="80000"/>
                </a:schemeClr>
              </a:solidFill>
              <a:latin typeface="Footlight MT Light" panose="0204060206030A020304"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Journal of Aging Science</a:t>
            </a:r>
          </a:p>
          <a:p>
            <a:pPr algn="ctr">
              <a:defRPr/>
            </a:pPr>
            <a:r>
              <a:rPr lang="en-US" sz="3600" dirty="0" smtClean="0"/>
              <a:t>Related </a:t>
            </a:r>
            <a:r>
              <a:rPr lang="en-US" sz="3600" dirty="0"/>
              <a:t>Conferences</a:t>
            </a:r>
          </a:p>
        </p:txBody>
      </p:sp>
    </p:spTree>
    <p:extLst>
      <p:ext uri="{BB962C8B-B14F-4D97-AF65-F5344CB8AC3E}">
        <p14:creationId xmlns:p14="http://schemas.microsoft.com/office/powerpoint/2010/main" val="35824718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endParaRPr lang="en-US" smtClean="0"/>
          </a:p>
        </p:txBody>
      </p:sp>
      <p:sp>
        <p:nvSpPr>
          <p:cNvPr id="25603" name="Content Placeholder 2"/>
          <p:cNvSpPr>
            <a:spLocks noGrp="1"/>
          </p:cNvSpPr>
          <p:nvPr>
            <p:ph idx="1"/>
          </p:nvPr>
        </p:nvSpPr>
        <p:spPr/>
        <p:txBody>
          <a:bodyPr/>
          <a:lstStyle/>
          <a:p>
            <a:endParaRPr lang="en-US" smtClean="0"/>
          </a:p>
        </p:txBody>
      </p:sp>
      <p:pic>
        <p:nvPicPr>
          <p:cNvPr id="25604"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533400" y="685800"/>
            <a:ext cx="8451850" cy="4287839"/>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400"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400" dirty="0">
                <a:latin typeface="Calisto MT" panose="02040603050505030304" pitchFamily="18" charset="0"/>
              </a:rPr>
              <a:t>For more details and benefits, click on the link below:</a:t>
            </a:r>
          </a:p>
          <a:p>
            <a:pPr>
              <a:defRPr/>
            </a:pPr>
            <a:r>
              <a:rPr lang="en-US" sz="2400" dirty="0">
                <a:solidFill>
                  <a:schemeClr val="accent4">
                    <a:lumMod val="10000"/>
                  </a:schemeClr>
                </a:solidFill>
                <a:latin typeface="Calisto MT" panose="02040603050505030304" pitchFamily="18" charset="0"/>
                <a:hlinkClick r:id="rId4"/>
              </a:rPr>
              <a:t>http://omicsonline.org/membership.php</a:t>
            </a:r>
            <a:r>
              <a:rPr lang="en-US" sz="24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155666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838200"/>
          </a:xfrm>
        </p:spPr>
        <p:txBody>
          <a:bodyPr/>
          <a:lstStyle/>
          <a:p>
            <a:r>
              <a:rPr lang="en-US" dirty="0" smtClean="0"/>
              <a:t>Biography</a:t>
            </a:r>
            <a:endParaRPr lang="en-US" dirty="0"/>
          </a:p>
        </p:txBody>
      </p:sp>
      <p:sp>
        <p:nvSpPr>
          <p:cNvPr id="3" name="Content Placeholder 2"/>
          <p:cNvSpPr>
            <a:spLocks noGrp="1"/>
          </p:cNvSpPr>
          <p:nvPr>
            <p:ph idx="1"/>
          </p:nvPr>
        </p:nvSpPr>
        <p:spPr>
          <a:xfrm>
            <a:off x="304800" y="1447800"/>
            <a:ext cx="8382000" cy="5279136"/>
          </a:xfrm>
        </p:spPr>
        <p:txBody>
          <a:bodyPr>
            <a:noAutofit/>
          </a:bodyPr>
          <a:lstStyle/>
          <a:p>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Edward </a:t>
            </a:r>
            <a:r>
              <a:rPr lang="en-IN" sz="2000" dirty="0" err="1">
                <a:latin typeface="Times New Roman" pitchFamily="18" charset="0"/>
                <a:cs typeface="Times New Roman" pitchFamily="18" charset="0"/>
              </a:rPr>
              <a:t>Ratovitski</a:t>
            </a:r>
            <a:r>
              <a:rPr lang="en-IN" sz="2000" dirty="0">
                <a:latin typeface="Times New Roman" pitchFamily="18" charset="0"/>
                <a:cs typeface="Times New Roman" pitchFamily="18" charset="0"/>
              </a:rPr>
              <a:t> has received his Ph.D. Degree in Molecular Biology and Cancer Biology from the </a:t>
            </a:r>
            <a:r>
              <a:rPr lang="en-IN" sz="2000" dirty="0" err="1">
                <a:latin typeface="Times New Roman" pitchFamily="18" charset="0"/>
                <a:cs typeface="Times New Roman" pitchFamily="18" charset="0"/>
              </a:rPr>
              <a:t>Petrov</a:t>
            </a:r>
            <a:r>
              <a:rPr lang="en-IN" sz="2000" dirty="0">
                <a:latin typeface="Times New Roman" pitchFamily="18" charset="0"/>
                <a:cs typeface="Times New Roman" pitchFamily="18" charset="0"/>
              </a:rPr>
              <a:t> Cancer Research Institute (Leningrad, USSR) in 1979. </a:t>
            </a:r>
            <a:endParaRPr lang="en-IN" sz="2000" dirty="0" smtClean="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a:p>
            <a:r>
              <a:rPr lang="en-IN" sz="2000" dirty="0" smtClean="0">
                <a:latin typeface="Times New Roman" pitchFamily="18" charset="0"/>
                <a:cs typeface="Times New Roman" pitchFamily="18" charset="0"/>
              </a:rPr>
              <a:t>In </a:t>
            </a:r>
            <a:r>
              <a:rPr lang="en-IN" sz="2000" dirty="0">
                <a:latin typeface="Times New Roman" pitchFamily="18" charset="0"/>
                <a:cs typeface="Times New Roman" pitchFamily="18" charset="0"/>
              </a:rPr>
              <a:t>1990, he started working at the Weizmann Institute of Science (</a:t>
            </a:r>
            <a:r>
              <a:rPr lang="en-IN" sz="2000" dirty="0" err="1">
                <a:latin typeface="Times New Roman" pitchFamily="18" charset="0"/>
                <a:cs typeface="Times New Roman" pitchFamily="18" charset="0"/>
              </a:rPr>
              <a:t>Rehovot</a:t>
            </a:r>
            <a:r>
              <a:rPr lang="en-IN" sz="2000" dirty="0">
                <a:latin typeface="Times New Roman" pitchFamily="18" charset="0"/>
                <a:cs typeface="Times New Roman" pitchFamily="18" charset="0"/>
              </a:rPr>
              <a:t>, Israel), where he studied the interferon type I receptor </a:t>
            </a:r>
            <a:r>
              <a:rPr lang="en-IN" sz="2000" dirty="0" err="1">
                <a:latin typeface="Times New Roman" pitchFamily="18" charset="0"/>
                <a:cs typeface="Times New Roman" pitchFamily="18" charset="0"/>
              </a:rPr>
              <a:t>signaling</a:t>
            </a:r>
            <a:r>
              <a:rPr lang="en-IN" sz="2000" dirty="0">
                <a:latin typeface="Times New Roman" pitchFamily="18" charset="0"/>
                <a:cs typeface="Times New Roman" pitchFamily="18" charset="0"/>
              </a:rPr>
              <a:t>. In 1994, he joined the Johns Hopkins University School of Medicine (Baltimore, Maryland, USA), where he has developed a strong long-lasting interest in protein-protein interactions studies (e.g. MDK and NOS2). </a:t>
            </a:r>
          </a:p>
        </p:txBody>
      </p:sp>
    </p:spTree>
    <p:extLst>
      <p:ext uri="{BB962C8B-B14F-4D97-AF65-F5344CB8AC3E}">
        <p14:creationId xmlns:p14="http://schemas.microsoft.com/office/powerpoint/2010/main" val="1223060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838200"/>
          </a:xfrm>
        </p:spPr>
        <p:txBody>
          <a:bodyPr/>
          <a:lstStyle/>
          <a:p>
            <a:r>
              <a:rPr lang="en-US" dirty="0" smtClean="0"/>
              <a:t>Biography</a:t>
            </a:r>
            <a:endParaRPr lang="en-US" dirty="0"/>
          </a:p>
        </p:txBody>
      </p:sp>
      <p:sp>
        <p:nvSpPr>
          <p:cNvPr id="3" name="Content Placeholder 2"/>
          <p:cNvSpPr>
            <a:spLocks noGrp="1"/>
          </p:cNvSpPr>
          <p:nvPr>
            <p:ph idx="1"/>
          </p:nvPr>
        </p:nvSpPr>
        <p:spPr>
          <a:xfrm>
            <a:off x="304800" y="1295400"/>
            <a:ext cx="8382000" cy="5279136"/>
          </a:xfrm>
        </p:spPr>
        <p:txBody>
          <a:bodyPr>
            <a:noAutofit/>
          </a:bodyPr>
          <a:lstStyle/>
          <a:p>
            <a:r>
              <a:rPr lang="en-IN" sz="2000" dirty="0">
                <a:latin typeface="Times New Roman" pitchFamily="18" charset="0"/>
                <a:cs typeface="Times New Roman" pitchFamily="18" charset="0"/>
              </a:rPr>
              <a:t>Finally he focused on the p63 transcriptional factor implicated in head and neck cancer and ectodermal dysplasia. </a:t>
            </a:r>
            <a:endParaRPr lang="en-IN" sz="2000" dirty="0" smtClean="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a:p>
            <a:r>
              <a:rPr lang="en-IN" sz="2000" dirty="0" smtClean="0">
                <a:latin typeface="Times New Roman" pitchFamily="18" charset="0"/>
                <a:cs typeface="Times New Roman" pitchFamily="18" charset="0"/>
              </a:rPr>
              <a:t>He </a:t>
            </a:r>
            <a:r>
              <a:rPr lang="en-IN" sz="2000" dirty="0">
                <a:latin typeface="Times New Roman" pitchFamily="18" charset="0"/>
                <a:cs typeface="Times New Roman" pitchFamily="18" charset="0"/>
              </a:rPr>
              <a:t>has discovered a molecular mechanism underlying ectodermal dysplasia via p63-dependent regulation of RNA splicing for fibroblast growth factor receptor 2, which functions as a key regulator of the epithelial-</a:t>
            </a:r>
            <a:r>
              <a:rPr lang="en-IN" sz="2000" dirty="0" err="1">
                <a:latin typeface="Times New Roman" pitchFamily="18" charset="0"/>
                <a:cs typeface="Times New Roman" pitchFamily="18" charset="0"/>
              </a:rPr>
              <a:t>mesenchymal</a:t>
            </a:r>
            <a:r>
              <a:rPr lang="en-IN" sz="2000" dirty="0">
                <a:latin typeface="Times New Roman" pitchFamily="18" charset="0"/>
                <a:cs typeface="Times New Roman" pitchFamily="18" charset="0"/>
              </a:rPr>
              <a:t> transition. </a:t>
            </a:r>
            <a:endParaRPr lang="en-IN" sz="2000" dirty="0" smtClean="0">
              <a:latin typeface="Times New Roman" pitchFamily="18" charset="0"/>
              <a:cs typeface="Times New Roman" pitchFamily="18" charset="0"/>
            </a:endParaRPr>
          </a:p>
          <a:p>
            <a:endParaRPr lang="en-IN" sz="2000" dirty="0">
              <a:latin typeface="Times New Roman" pitchFamily="18" charset="0"/>
              <a:cs typeface="Times New Roman" pitchFamily="18" charset="0"/>
            </a:endParaRPr>
          </a:p>
          <a:p>
            <a:r>
              <a:rPr lang="en-IN" sz="2000" dirty="0" smtClean="0">
                <a:latin typeface="Times New Roman" pitchFamily="18" charset="0"/>
                <a:cs typeface="Times New Roman" pitchFamily="18" charset="0"/>
              </a:rPr>
              <a:t>His </a:t>
            </a:r>
            <a:r>
              <a:rPr lang="en-IN" sz="2000" dirty="0">
                <a:latin typeface="Times New Roman" pitchFamily="18" charset="0"/>
                <a:cs typeface="Times New Roman" pitchFamily="18" charset="0"/>
              </a:rPr>
              <a:t>collaborative efforts with </a:t>
            </a:r>
            <a:r>
              <a:rPr lang="en-IN" sz="2000" dirty="0" err="1">
                <a:latin typeface="Times New Roman" pitchFamily="18" charset="0"/>
                <a:cs typeface="Times New Roman" pitchFamily="18" charset="0"/>
              </a:rPr>
              <a:t>Drs.</a:t>
            </a:r>
            <a:r>
              <a:rPr lang="en-IN" sz="2000" dirty="0">
                <a:latin typeface="Times New Roman" pitchFamily="18" charset="0"/>
                <a:cs typeface="Times New Roman" pitchFamily="18" charset="0"/>
              </a:rPr>
              <a:t> David </a:t>
            </a:r>
            <a:r>
              <a:rPr lang="en-IN" sz="2000" dirty="0" err="1">
                <a:latin typeface="Times New Roman" pitchFamily="18" charset="0"/>
                <a:cs typeface="Times New Roman" pitchFamily="18" charset="0"/>
              </a:rPr>
              <a:t>Sidransky</a:t>
            </a:r>
            <a:r>
              <a:rPr lang="en-IN" sz="2000" dirty="0">
                <a:latin typeface="Times New Roman" pitchFamily="18" charset="0"/>
                <a:cs typeface="Times New Roman" pitchFamily="18" charset="0"/>
              </a:rPr>
              <a:t> and Barry </a:t>
            </a:r>
            <a:r>
              <a:rPr lang="en-IN" sz="2000" dirty="0" err="1">
                <a:latin typeface="Times New Roman" pitchFamily="18" charset="0"/>
                <a:cs typeface="Times New Roman" pitchFamily="18" charset="0"/>
              </a:rPr>
              <a:t>Trink</a:t>
            </a:r>
            <a:r>
              <a:rPr lang="en-IN" sz="2000" dirty="0">
                <a:latin typeface="Times New Roman" pitchFamily="18" charset="0"/>
                <a:cs typeface="Times New Roman" pitchFamily="18" charset="0"/>
              </a:rPr>
              <a:t> led to more than 45 international publications, reviews and patents on p63 function.</a:t>
            </a:r>
          </a:p>
        </p:txBody>
      </p:sp>
    </p:spTree>
    <p:extLst>
      <p:ext uri="{BB962C8B-B14F-4D97-AF65-F5344CB8AC3E}">
        <p14:creationId xmlns:p14="http://schemas.microsoft.com/office/powerpoint/2010/main" val="4015179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066800"/>
          </a:xfrm>
        </p:spPr>
        <p:txBody>
          <a:bodyPr/>
          <a:lstStyle/>
          <a:p>
            <a:r>
              <a:rPr lang="en-US" dirty="0" smtClean="0"/>
              <a:t>Research Interest</a:t>
            </a:r>
            <a:endParaRPr lang="en-US" dirty="0"/>
          </a:p>
        </p:txBody>
      </p:sp>
      <p:sp>
        <p:nvSpPr>
          <p:cNvPr id="3" name="Content Placeholder 2"/>
          <p:cNvSpPr>
            <a:spLocks noGrp="1"/>
          </p:cNvSpPr>
          <p:nvPr>
            <p:ph idx="1"/>
          </p:nvPr>
        </p:nvSpPr>
        <p:spPr/>
        <p:txBody>
          <a:bodyPr>
            <a:normAutofit/>
          </a:bodyPr>
          <a:lstStyle/>
          <a:p>
            <a:pPr marL="109728" indent="0">
              <a:buNone/>
            </a:pPr>
            <a:r>
              <a:rPr lang="en-IN" sz="4000" dirty="0" smtClean="0">
                <a:latin typeface="Arabic Typesetting" pitchFamily="66" charset="-78"/>
                <a:cs typeface="Arabic Typesetting" pitchFamily="66" charset="-78"/>
              </a:rPr>
              <a:t>Cancer</a:t>
            </a:r>
            <a:r>
              <a:rPr lang="en-IN" sz="4000" dirty="0">
                <a:latin typeface="Arabic Typesetting" pitchFamily="66" charset="-78"/>
                <a:cs typeface="Arabic Typesetting" pitchFamily="66" charset="-78"/>
              </a:rPr>
              <a:t>, ectodermal dysplasia, inflammation, molecular mechanisms of </a:t>
            </a:r>
            <a:r>
              <a:rPr lang="en-IN" sz="4000" dirty="0" err="1">
                <a:latin typeface="Arabic Typesetting" pitchFamily="66" charset="-78"/>
                <a:cs typeface="Arabic Typesetting" pitchFamily="66" charset="-78"/>
              </a:rPr>
              <a:t>chemoresistance</a:t>
            </a:r>
            <a:r>
              <a:rPr lang="en-IN" sz="4000" dirty="0">
                <a:latin typeface="Arabic Typesetting" pitchFamily="66" charset="-78"/>
                <a:cs typeface="Arabic Typesetting" pitchFamily="66" charset="-78"/>
              </a:rPr>
              <a:t>, </a:t>
            </a:r>
            <a:r>
              <a:rPr lang="en-IN" sz="4000" dirty="0" err="1">
                <a:latin typeface="Arabic Typesetting" pitchFamily="66" charset="-78"/>
                <a:cs typeface="Arabic Typesetting" pitchFamily="66" charset="-78"/>
              </a:rPr>
              <a:t>signaling</a:t>
            </a:r>
            <a:r>
              <a:rPr lang="en-IN" sz="4000" dirty="0">
                <a:latin typeface="Arabic Typesetting" pitchFamily="66" charset="-78"/>
                <a:cs typeface="Arabic Typesetting" pitchFamily="66" charset="-78"/>
              </a:rPr>
              <a:t>, protein interactions, protein modifications, transcription, splicing, microRNA, oncogenes and </a:t>
            </a:r>
            <a:r>
              <a:rPr lang="en-IN" sz="4000" dirty="0" err="1">
                <a:latin typeface="Arabic Typesetting" pitchFamily="66" charset="-78"/>
                <a:cs typeface="Arabic Typesetting" pitchFamily="66" charset="-78"/>
              </a:rPr>
              <a:t>tumor</a:t>
            </a:r>
            <a:r>
              <a:rPr lang="en-IN" sz="4000" dirty="0">
                <a:latin typeface="Arabic Typesetting" pitchFamily="66" charset="-78"/>
                <a:cs typeface="Arabic Typesetting" pitchFamily="66" charset="-78"/>
              </a:rPr>
              <a:t> suppressors, p53 family members, NOS2</a:t>
            </a:r>
            <a:endParaRPr lang="en-US" sz="4000" dirty="0"/>
          </a:p>
        </p:txBody>
      </p:sp>
    </p:spTree>
    <p:extLst>
      <p:ext uri="{BB962C8B-B14F-4D97-AF65-F5344CB8AC3E}">
        <p14:creationId xmlns:p14="http://schemas.microsoft.com/office/powerpoint/2010/main" val="3469655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066800"/>
          </a:xfrm>
        </p:spPr>
        <p:txBody>
          <a:bodyPr/>
          <a:lstStyle/>
          <a:p>
            <a:r>
              <a:rPr lang="en-US" dirty="0" smtClean="0"/>
              <a:t>Recent Articles</a:t>
            </a:r>
            <a:endParaRPr lang="en-US" dirty="0"/>
          </a:p>
        </p:txBody>
      </p:sp>
      <p:sp>
        <p:nvSpPr>
          <p:cNvPr id="3" name="Content Placeholder 2"/>
          <p:cNvSpPr>
            <a:spLocks noGrp="1"/>
          </p:cNvSpPr>
          <p:nvPr>
            <p:ph idx="1"/>
          </p:nvPr>
        </p:nvSpPr>
        <p:spPr/>
        <p:txBody>
          <a:bodyPr>
            <a:normAutofit/>
          </a:bodyPr>
          <a:lstStyle/>
          <a:p>
            <a:r>
              <a:rPr lang="en-US" sz="3600" dirty="0" err="1">
                <a:latin typeface="Arabic Typesetting" pitchFamily="66" charset="-78"/>
                <a:cs typeface="Arabic Typesetting" pitchFamily="66" charset="-78"/>
              </a:rPr>
              <a:t>Ratovitski</a:t>
            </a:r>
            <a:r>
              <a:rPr lang="en-US" sz="3600" dirty="0">
                <a:latin typeface="Arabic Typesetting" pitchFamily="66" charset="-78"/>
                <a:cs typeface="Arabic Typesetting" pitchFamily="66" charset="-78"/>
              </a:rPr>
              <a:t> EA </a:t>
            </a:r>
            <a:r>
              <a:rPr lang="en-US" sz="3600" dirty="0" smtClean="0">
                <a:latin typeface="Arabic Typesetting" pitchFamily="66" charset="-78"/>
                <a:cs typeface="Arabic Typesetting" pitchFamily="66" charset="-78"/>
              </a:rPr>
              <a:t>(2013</a:t>
            </a:r>
            <a:r>
              <a:rPr lang="en-US" sz="3600" dirty="0">
                <a:latin typeface="Arabic Typesetting" pitchFamily="66" charset="-78"/>
                <a:cs typeface="Arabic Typesetting" pitchFamily="66" charset="-78"/>
              </a:rPr>
              <a:t>) Tumor Protein p63/microRNA Network in Epithelial Cancer Cells. </a:t>
            </a:r>
            <a:r>
              <a:rPr lang="en-US" sz="3600" dirty="0" err="1">
                <a:latin typeface="Arabic Typesetting" pitchFamily="66" charset="-78"/>
                <a:cs typeface="Arabic Typesetting" pitchFamily="66" charset="-78"/>
              </a:rPr>
              <a:t>Curr</a:t>
            </a:r>
            <a:r>
              <a:rPr lang="en-US" sz="3600" dirty="0">
                <a:latin typeface="Arabic Typesetting" pitchFamily="66" charset="-78"/>
                <a:cs typeface="Arabic Typesetting" pitchFamily="66" charset="-78"/>
              </a:rPr>
              <a:t> Genomics. 2013 Nov;14(7):</a:t>
            </a:r>
            <a:r>
              <a:rPr lang="en-US" sz="3600" dirty="0" smtClean="0">
                <a:latin typeface="Arabic Typesetting" pitchFamily="66" charset="-78"/>
                <a:cs typeface="Arabic Typesetting" pitchFamily="66" charset="-78"/>
              </a:rPr>
              <a:t>441-452</a:t>
            </a:r>
            <a:r>
              <a:rPr lang="en-US" sz="3600" dirty="0">
                <a:latin typeface="Arabic Typesetting" pitchFamily="66" charset="-78"/>
                <a:cs typeface="Arabic Typesetting" pitchFamily="66" charset="-78"/>
              </a:rPr>
              <a:t>. </a:t>
            </a:r>
            <a:r>
              <a:rPr lang="en-US" sz="3600" dirty="0" err="1" smtClean="0">
                <a:latin typeface="Arabic Typesetting" pitchFamily="66" charset="-78"/>
                <a:cs typeface="Arabic Typesetting" pitchFamily="66" charset="-78"/>
              </a:rPr>
              <a:t>doi</a:t>
            </a:r>
            <a:r>
              <a:rPr lang="en-US" sz="3600" dirty="0" smtClean="0">
                <a:latin typeface="Arabic Typesetting" pitchFamily="66" charset="-78"/>
                <a:cs typeface="Arabic Typesetting" pitchFamily="66" charset="-78"/>
              </a:rPr>
              <a:t>: 10.2174/13892029113146660011.</a:t>
            </a:r>
          </a:p>
          <a:p>
            <a:r>
              <a:rPr lang="en-US" sz="3600" dirty="0" err="1">
                <a:latin typeface="Arabic Typesetting" pitchFamily="66" charset="-78"/>
                <a:cs typeface="Arabic Typesetting" pitchFamily="66" charset="-78"/>
              </a:rPr>
              <a:t>Ratovitski</a:t>
            </a:r>
            <a:r>
              <a:rPr lang="en-US" sz="3600" dirty="0">
                <a:latin typeface="Arabic Typesetting" pitchFamily="66" charset="-78"/>
                <a:cs typeface="Arabic Typesetting" pitchFamily="66" charset="-78"/>
              </a:rPr>
              <a:t> </a:t>
            </a:r>
            <a:r>
              <a:rPr lang="en-US" sz="3600" dirty="0" smtClean="0">
                <a:latin typeface="Arabic Typesetting" pitchFamily="66" charset="-78"/>
                <a:cs typeface="Arabic Typesetting" pitchFamily="66" charset="-78"/>
              </a:rPr>
              <a:t>EA (2014</a:t>
            </a:r>
            <a:r>
              <a:rPr lang="en-US" sz="3600" dirty="0">
                <a:latin typeface="Arabic Typesetting" pitchFamily="66" charset="-78"/>
                <a:cs typeface="Arabic Typesetting" pitchFamily="66" charset="-78"/>
              </a:rPr>
              <a:t>) </a:t>
            </a:r>
            <a:r>
              <a:rPr lang="en-US" sz="3600" dirty="0" err="1">
                <a:latin typeface="Arabic Typesetting" pitchFamily="66" charset="-78"/>
                <a:cs typeface="Arabic Typesetting" pitchFamily="66" charset="-78"/>
              </a:rPr>
              <a:t>Phospho</a:t>
            </a:r>
            <a:r>
              <a:rPr lang="en-US" sz="3600" dirty="0">
                <a:latin typeface="Arabic Typesetting" pitchFamily="66" charset="-78"/>
                <a:cs typeface="Arabic Typesetting" pitchFamily="66" charset="-78"/>
              </a:rPr>
              <a:t>-</a:t>
            </a:r>
            <a:r>
              <a:rPr lang="el-GR" sz="3600" dirty="0">
                <a:latin typeface="Arabic Typesetting" pitchFamily="66" charset="-78"/>
                <a:cs typeface="Arabic Typesetting" pitchFamily="66" charset="-78"/>
              </a:rPr>
              <a:t>Δ</a:t>
            </a:r>
            <a:r>
              <a:rPr lang="en-US" sz="3600" dirty="0">
                <a:latin typeface="Arabic Typesetting" pitchFamily="66" charset="-78"/>
                <a:cs typeface="Arabic Typesetting" pitchFamily="66" charset="-78"/>
              </a:rPr>
              <a:t>Np63</a:t>
            </a:r>
            <a:r>
              <a:rPr lang="el-GR" sz="3600" dirty="0">
                <a:latin typeface="Arabic Typesetting" pitchFamily="66" charset="-78"/>
                <a:cs typeface="Arabic Typesetting" pitchFamily="66" charset="-78"/>
              </a:rPr>
              <a:t>α/</a:t>
            </a:r>
            <a:r>
              <a:rPr lang="en-US" sz="3600" dirty="0">
                <a:latin typeface="Arabic Typesetting" pitchFamily="66" charset="-78"/>
                <a:cs typeface="Arabic Typesetting" pitchFamily="66" charset="-78"/>
              </a:rPr>
              <a:t>microRNA network modulates epigenetic regulatory enzymes in squamous cell carcinomas</a:t>
            </a:r>
            <a:r>
              <a:rPr lang="en-US" sz="3600" dirty="0" smtClean="0">
                <a:latin typeface="Arabic Typesetting" pitchFamily="66" charset="-78"/>
                <a:cs typeface="Arabic Typesetting" pitchFamily="66" charset="-78"/>
              </a:rPr>
              <a:t>. </a:t>
            </a:r>
            <a:r>
              <a:rPr lang="en-IN" sz="3600" dirty="0">
                <a:latin typeface="Arabic Typesetting" pitchFamily="66" charset="-78"/>
                <a:cs typeface="Arabic Typesetting" pitchFamily="66" charset="-78"/>
              </a:rPr>
              <a:t>Cell Cycle. 2014 Mar 1;13(5):749-61. </a:t>
            </a:r>
            <a:r>
              <a:rPr lang="en-IN" sz="3600" dirty="0" err="1">
                <a:latin typeface="Arabic Typesetting" pitchFamily="66" charset="-78"/>
                <a:cs typeface="Arabic Typesetting" pitchFamily="66" charset="-78"/>
              </a:rPr>
              <a:t>doi</a:t>
            </a:r>
            <a:r>
              <a:rPr lang="en-IN" sz="3600" dirty="0">
                <a:latin typeface="Arabic Typesetting" pitchFamily="66" charset="-78"/>
                <a:cs typeface="Arabic Typesetting" pitchFamily="66" charset="-78"/>
              </a:rPr>
              <a:t>: 10.4161/cc.27676. </a:t>
            </a:r>
            <a:r>
              <a:rPr lang="en-IN" sz="3600" dirty="0" err="1">
                <a:latin typeface="Arabic Typesetting" pitchFamily="66" charset="-78"/>
                <a:cs typeface="Arabic Typesetting" pitchFamily="66" charset="-78"/>
              </a:rPr>
              <a:t>Epub</a:t>
            </a:r>
            <a:r>
              <a:rPr lang="en-IN" sz="3600" dirty="0">
                <a:latin typeface="Arabic Typesetting" pitchFamily="66" charset="-78"/>
                <a:cs typeface="Arabic Typesetting" pitchFamily="66" charset="-78"/>
              </a:rPr>
              <a:t> 2014 Jan 6.</a:t>
            </a:r>
            <a:endParaRPr lang="en-US" sz="3600" dirty="0">
              <a:latin typeface="Arabic Typesetting" pitchFamily="66" charset="-78"/>
              <a:cs typeface="Arabic Typesetting" pitchFamily="66" charset="-78"/>
            </a:endParaRPr>
          </a:p>
        </p:txBody>
      </p:sp>
    </p:spTree>
    <p:extLst>
      <p:ext uri="{BB962C8B-B14F-4D97-AF65-F5344CB8AC3E}">
        <p14:creationId xmlns:p14="http://schemas.microsoft.com/office/powerpoint/2010/main" val="328203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fontScale="90000"/>
          </a:bodyPr>
          <a:lstStyle/>
          <a:p>
            <a:r>
              <a:rPr lang="en-IN" b="1" dirty="0"/>
              <a:t>Dysplasia</a:t>
            </a:r>
          </a:p>
        </p:txBody>
      </p:sp>
      <p:sp>
        <p:nvSpPr>
          <p:cNvPr id="3" name="Content Placeholder 2"/>
          <p:cNvSpPr>
            <a:spLocks noGrp="1"/>
          </p:cNvSpPr>
          <p:nvPr>
            <p:ph idx="1"/>
          </p:nvPr>
        </p:nvSpPr>
        <p:spPr>
          <a:xfrm>
            <a:off x="304800" y="1752600"/>
            <a:ext cx="5486400" cy="2819400"/>
          </a:xfrm>
        </p:spPr>
        <p:txBody>
          <a:bodyPr>
            <a:normAutofit/>
          </a:bodyPr>
          <a:lstStyle/>
          <a:p>
            <a:pPr>
              <a:buFont typeface="Arial" pitchFamily="34" charset="0"/>
              <a:buChar char="•"/>
            </a:pPr>
            <a:r>
              <a:rPr lang="en-IN" dirty="0">
                <a:latin typeface="Arabic Typesetting" pitchFamily="66" charset="-78"/>
                <a:cs typeface="Arabic Typesetting" pitchFamily="66" charset="-78"/>
              </a:rPr>
              <a:t>Dysplasia </a:t>
            </a:r>
            <a:r>
              <a:rPr lang="en-IN" dirty="0" smtClean="0">
                <a:latin typeface="Arabic Typesetting" pitchFamily="66" charset="-78"/>
                <a:cs typeface="Arabic Typesetting" pitchFamily="66" charset="-78"/>
              </a:rPr>
              <a:t>is </a:t>
            </a:r>
            <a:r>
              <a:rPr lang="en-IN" dirty="0">
                <a:latin typeface="Arabic Typesetting" pitchFamily="66" charset="-78"/>
                <a:cs typeface="Arabic Typesetting" pitchFamily="66" charset="-78"/>
              </a:rPr>
              <a:t>an abnormality of development or an epithelial anomaly of growth and differentiation (epithelial o</a:t>
            </a:r>
            <a:r>
              <a:rPr lang="en-IN" dirty="0" smtClean="0">
                <a:latin typeface="Arabic Typesetting" pitchFamily="66" charset="-78"/>
                <a:cs typeface="Arabic Typesetting" pitchFamily="66" charset="-78"/>
              </a:rPr>
              <a:t>r ectodermal dysplasia</a:t>
            </a:r>
            <a:r>
              <a:rPr lang="en-IN" dirty="0">
                <a:latin typeface="Arabic Typesetting" pitchFamily="66" charset="-78"/>
                <a:cs typeface="Arabic Typesetting" pitchFamily="66" charset="-78"/>
              </a:rPr>
              <a:t>). </a:t>
            </a:r>
            <a:endParaRPr lang="en-IN" dirty="0" smtClean="0">
              <a:latin typeface="Arabic Typesetting" pitchFamily="66" charset="-78"/>
              <a:cs typeface="Arabic Typesetting" pitchFamily="66" charset="-78"/>
            </a:endParaRPr>
          </a:p>
        </p:txBody>
      </p:sp>
      <p:sp>
        <p:nvSpPr>
          <p:cNvPr id="5" name="AutoShape 2"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4"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AutoShape 6"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4" name="AutoShape 2" descr="data:image/jpeg;base64,/9j/4AAQSkZJRgABAQAAAQABAAD/2wCEAAkGBxQSEhUUEhQUFRUUEhUUFBUUDxQUFRQUFBUWFxQUFBQYHCggGBolHBQUITEhJSkrLi4uFx8zODMsNygtLisBCgoKDg0OGhAQGiwkICQsLCwsLCwsLCwsLCwsLCwsLCwsLCwsLCwsLCwsLCwsLCwsLCwsLCwsLCwsLCwsLCwsLP/AABEIAJQBVQMBIgACEQEDEQH/xAAcAAACAwEBAQEAAAAAAAAAAAADBAACBQYBBwj/xAA3EAABBAEDAwIEBQMDBAMAAAABAAIDESEEEjEFQVFhcRMigZEGMqHB8BRCsVLR4SQzgpIVI0P/xAAZAQADAQEBAAAAAAAAAAAAAAABAgMABAX/xAAjEQADAQADAQEAAgIDAAAAAAAAAQIRAxIhMUETYSJRI5Hw/9oADAMBAAIRAxEAPwDkYHJ6OVIMCJuXGjtY67UJeTUpaSVLuciAZdNa9Y20KJicjakbGSPWNVwF6Gq1JdGwrtR9Pp7KrG2ytfRRIOg9R3p+noLVjaloAnI1pQtM8MYQZdKD2TRXoRaRtOe6l0feDhcD1fpzoncGvZfYWNvCV1nTWSAhzQhOodWfGWPTMcq6br/4Q226L/1XIOaWmiKI7KirS8NM2+macykgGgBZK6LpvSW8kHHd3f2CV/DOmqIHu839OAul2gUG8Vn3v9VzXbbwNMNpYgOBS0tO1JwBaECaTnoZgblGmaORwqablElVU/CL+gQExA20IJrRMtyy+mYOePC4P8Z/hoOaZYhThlzR3H+6+j6iCm36rNmjta0Nxcjh6jifwVJ/0wHh77+9/uukibaxdNovgPlaPyuk3tHiwA79QtjSPtQVe4X5PXo9p8LqNN1BhY0EGw3lcvGn4JCBXYqsX1Oep0b1dElw7lXf/wBsC/ZBhdghFeBtQdGwmgprtx7J+KcvNluFnDignmzbYzXcUjFfgKQr1KcuU0ZLWONZIpKHKdH/AG6WV69M5xYY8rVm62IuLGjlz2gfUha8rVmax21zHDlp3D/xo/so2/PSsfTa6DICX+ziK9b4+6AOUDoUu17XHi/moditHXQ7XnGCTVCh9FZPYTEpZQANUVw216thj4iGqrgrkoT3KmgwDIqNUe5eMK2hwaiCbjSsITbAgxkECsGrxoR2NSDItp4lsaNqQiC1dIxKwsehCaYgxBMMCdEzwRkmky+LaAppvzBG1cgPHZFL9F0XYpMKVbRZwCAd14z2pYwq4B2DS5DrnQ2ucTVFdU9Z2uN2pW8WluNtMV0EG0Bo7AAJ3Tuz5SDXHsntG2v3XNvpZoehCehSkITkQV5I0N6c0ryBBjRi1U0lhRqf6eaJPokmhMsNBGX6Boe1ElxD3WUW5TpPypdhsp69FXhz/UdNczcAndQBNA7sAFD0JIweQSP1Tf4ldtLXNxRWT0mRzppS4/nIc33r5q/RcLaV4diluNN6FOxJJmE7ErEWNtbhXrCgGMqzRYRYp5GrMbzajW9kXYlSZmKUmn1sHlLvbRTEo+RUlAZmynKxesSU5o7kH9VsSlc71sf/AGRk9ja5+av8WX4Z2jX0LPlW5HLuZR7LH0RH3taenNYXRxvwla9LvYOxr3FKIzo/S/qoqkz8/velpZF7I9KSPWHRYuRoUq0p3ThYI3EE2wIETUw1ZmRcIzCghFhFlIOPacZWzp24WfpoqWnE4AIYBsYYjNes7+sAKZZO08FZMXBxr0QyWkS6kWN1opgwNapI5F+I0MotO7sbwi6mCMhnwiXEst99j4CHU2mYTaS1WLXQaLp4eDkNPr/hZ/X9BsIzaFS+o00u2GPAxPwBLhlfZNaZcuF2ORlNMKVaEeJVTJtDkabcBSTZwiMKomTaDwtsoj25pe6RndUbbn/VH4gDD2YS7WpxxHCE9oHdM6QqTOc/FcoDAFidC1ILs8glv0OUf8U6zc9rR5XPdIm2zgHhzq9l5l12t0j1eLi/4sZ9B2/8eyZjKDGLaPRXYuzdWnA0PMkJCM04S+nfiinNPRFFOvRGewn5k66Pg/RIflcMp5pxzgcKkIShbWt+YBC1RoUjPO54S+vPzH0Rf6zIztQcFcr1mRxmaBw0C/f+ErpOpSbWhYkem3lxd3K8/kfa+p28K6rsPabU1TuR/MLbY66K57TsoEepW508/IDVeipw008YnLKzUaAJICiHFJXCi7FSObGfneR6We5Xe5BJTlEg8S0dOFnQrS06BsHY0YIDCihywEgib0Lc5SrUaF9JGUUmy6QAJDV60hFYwuSuv05AW9BiMzUdXpJwdfeHc4SXUG5WU8EKkpMW9R9M0PWQ4ZIWtp+oNqwbC+PR6p/AJytn8OdRdHJtcSWu8pKnDSux9W00hmNN+/Ye6LKPhv2hwJaORxfhc9oOoOjJ2nlNwP3HlK2FQbLtbG3Y6yXHL/8AYJPrvU2PraEu6E3jKBPpDyUHTwMxO6NwR74Q7uEsx5aU305poNbnc6gPUrzXaNzXOttbXFpyK3Dx6IONWhTx4MafUD+dk5LWCFzheQtPp2vDxtvI7KP9DOf1GxH+VECzxMQixykqiom5ZswvqP3KvG9sbbPJSjHfKEm55cjd9V59FmdNB+uaVj6/WG8cIE2pzQQ3vsZXHe39OrjhSZ2t0O5zXji/m9Fl/wBO0PGc7siu2KIPvf2C39VqKj2jlxv6DusR0Vm6HuefumXGjph0zqema3Av2KePoud0T+R/LC2dPNYyn49XjOXlnHpqacWm2sWdFMfKYZq6V1mHM0wrjXKa08uCfCQmks2F62XCaWhWh7S/mtK6w/Mfdewaivsgyuta6/xMl6ZfUvmKzmzll13JH0IorS1RyVi6ltmvBXJCynX+zuhasNJhs35z9+y1NFx79lh6V1c8LX07/CdL3ROSc8NIKIUUn1XquqRz4fnYqm1FXlLpHwtEnoXJFqbgSM2D0SZY1C08afjjWwpMFGNTETMq0caJtRK4bHTGBF6npxsPskdBIj6/VfKtvhy1L7HC9W01ErElOaXVdR+a1hPgG5TmvS1RqAwxDCI6K3tryEebT0MIfTmkyD3RuvDcUHYxAN234C02Hxx5WdC2yCfC0WNU16UXGXbIRwULUzPITLWL0x2m6hyV+DPQn7Wh/O12R5B5Wtr4PiNEm6JrRuDQXjcQSXBtC8gGsrG0fytd3og0e48ILprs1WTgcC+yKfVYc1w3WoW6j8rjz4ysOTVlr7BojhPdU1YDT5xn0pct/UbiSudrszr45ydZ9D6X1MTNzQeOfVaUb18yZqngWw/MF234T6mNRGLI3t/MEyRDkjPTqi/5QAhHCjnKj3JrIShHUNF33QZRhFlNlC1rSK8EY9lBLTrlfEIuNlehoAtUPKvtwrTJ1YetdlaUD7bjBAysqkzppfsRS3X0hyxqNJ79vfjwfP8AlDZ1Adz+qzJtVUUppxDG52kkjOHEdm5q1xeo6m7c0h3bNcA5x6pWn+Ep40/GfTP60DvymYNcx2ARfuuB/wDli9o22aGUnoOoESgGwQfmBvCSu0+oM8Cr6fT2yq3xFn6Sfc0G0WWXCb76Q648B6iS7SOxFnkVWkopHTCxEaxPaSWvXyCk2g81jyie6bA0tNmKXC8SUEuFEPTncHwsFe0qhEYF1jYWY1PaaNAiYtHTtSjJDumYmwlo1feiMlo5EvXocJRXIaELpzSBrtQrF9BZGrmsqVXhlGsFJlZmpwVpdlla0WUifpTqR0t4Wz0fptfM76BJ9H6cSdzuOy6WJqb6NM4g8DU+wJWIJyNOhaLBqibD2g1Xb6fdLyijj+eEzJr0jDk+oQJX00jbknk+OwCtu7+qLqnNPkCvdTYrWM5DrBGx2aLcV55yPt+q57QsJ3emVtdZhO9987ilumQUT6j9wkhrS9r/ABK6YbXNJFg/Y0cp3oLnabWAHDZTx6Emkzp9LZAH8tMdUjcfhu5+G/ZxxwQb+gRvxNk59fV/p3W9R7kCF9tB9Ar2lZzJYwO3ueLSusl3OJ4HAWjqWgRbjyTQ9PVZYCCWeHVxLfQccdnml45tI5iQjCVVF09B1fCq0o5jpCe1Zgfpg9V174XvsFzJY9hAeW97zjIHjuuc6nBIwMc6Mta9jZGGrBY+9pJF80ec4XX9bgD4jjIyFyel6gY3HeHSM2OYGGQhrbujWRi3dv7isv8ATJuc9SFNNrnMr14XU6HT/GZNO54eIRGGPMjG0Cc/FBpzh81A+hx55XV6U7d9tzmro5PZp/a6Uc1wAJoBxrkWS2jlvIGRlPqx6SabpYfR/wAN6y7HbNLahjMjiB/a0uP0XL/hv8l+i6rpMm2GSQ/3HaPZuT/n9FGJ8NzLK8M51km/KbhjPhD0EBe4NHLjn08la+pjAc0MPbbfkp+OPNHus8F3aYhoN/KewPjyFWXTubdjsDyDg8FaM3SZBYFn24P1SrtOW0XZzW3d832VKklNp/ondcFeI7oacRW6vFqKXUpqPhwRo0EI8SuIhuELQhCRhT8KARgKBRqtSzGkZhcjlyRY9GMiXRup7M7CydRynXvSkjLKhZaJwGXIml0O425MafSjkp5rVph/odReKOkwxqqwIzGquC6Fh9R/AmYpLsZFWW1WD6+iF/aP08eoV4n7eQPy1R+1j1WE+kY8o7Ql4VpaWJrmmzRzncB2uqPt/hCfQW0hYRZo497v2Xgbj2RHtPBzXqhDCWnguaZP4i0wsPH9wzjuMFYuwtqwR3z+i658QcKPm8+O6w/xFZdd37KLrPSnH7kgGSbf2RItU55DHZG7dwLuq59lmfHptE2bu/HstzoeldK/eQfUnuVO+VvxFP4lCdM6KLgD0TMTSUeHSk8BFncGgBvY2T5V0vDgdeiPVZbIbVbRkeqVghJz4V9SdxJPdEjB2Umn16dM+SkUI8okbQBZyPCam1bXxhpbTm9x4RNF07ewvLgGtNf4/wB1Vf0I6xe+GbPTj8oIXjNKT2KddM0kDaKGMd12eigiDBto2P1VJjsS5ef+NLw+Za2HBC43q2gq6GCvqXXekuFvDcZsVwuT1elB5UblpnVxWrRwc4ecV2ryKrsDwfUI+ny1zSwFznNqQ3ua1v8Aa0dr8rrI9A3NiwO3dGj6bGDujYa7b+UmtoPaZfwr02Atjqjff08WtFk5LWt/taPuTklXbqXiP4djYTZoZPpfhDbGs1+IWVr7UO6DUFjrHivutKOzsOT82AOa7pbo3THTOoYAy5x4AC0Ndr2tcWRYYAGg9zXJtXlYtZLkadYvptajqO1oeLDarb/qdf7eVjSkvla7Fk7q7V/wsp2pvGS0diSvXTBxsk0OADlF3okcHU0tHOBuLskuUSn9SRj4RqhX5ga8muV6h2C+Pfw+IgI0aEiMTGQ5EU/CVnRJ6EoBHGlXQmFEWZkUcV6HqjlfZhTLJnjlGBQIjQgVTCxFHYhMCIwpgDUaZYPVKxJsPxXk81lARhrBaAOQePRE1L9xGK2srjmr8IDHEfRMAlxJHNE549aQB8Fi6qxz/MrQ6dExt7hyMVXP7dlns5Tcbkq+6NfzDV6pC1rzt/KQ0t+oCzHtWvK9r4WOB+Zlt9aGQf8AKySbTcqIcW5hUNIXr4WvHzNB9UYMtFY1coWwEPTox/8Am3/1C1YBtFAAfRBYEWMHuVSfCVNv6NfHcRXZK6htBGYPH19ErqDZx9E7egifRN4tW02o285WgyJsbCX/AJj+UePUrJk5tNnU6ZarwsTlHg1BAIvBSdozOEExqnwuDn6rp42BjmOaSWACwHd/JC5QEWn4RjDvpf6qsMhyxp0kWreZCH0WPNAVxfquV/EOgEcrmgUO3sUaXWPbY3WL+y14epQahv8A1Ap4Fbh3VHlLCUzXE+yXn9HGxRgK9rfb0yJzsSCicXz6WlDpGtkLdwIBoO7e6l/GdP8ALLM7ZfZbfTOikgvltkYFknBPoEvDK2N94dXFjH2U6j1Z8v5nWBw0YATSpkSndeT/ANj+s6u0R/Cibsb3Pc+659z1WSW0aPaQNrDbQRI45bng+izboeONca8DwSvZuhDMyUKP6ZV3RuhaQQ0nc00eWluQQfGUoycc7juo5JqvGRypp5QB8SQ7jZpr2Eh1D/X+yxmv/f7HZdQ553OeGEjjOR5/yosqeS/mNDdZADuAPTsFENMo8PlSuxeUrNTkEMRlNxOSTCmIygOPsKLuSrHK+9YyCOK9D0EuVmOSMrIdoRGhUYjNSj6ehFaFVrUQLB0YiKZYUoxyM1ywGMAq5dj2/VADl64/RAyRI3J1nCzWFORuQQ1IdjeVAO5/4QGuTLcov0m1gSNHYxKq7ZFJyI50dAVrSrXlHjaP7j9uVkmxHOfSxJOAmWxtjbudReeB/p9SgGWvy49e6XLlWUkbrpWaybPKWc1MlyGSiys+CxCiIQqEUlwppGFMxm8BKtK9E9Jp8BS0akjbRO7PiksQqGUnNKjno6BSy/xF6JkvuUDkdHcoIZLVN6o96C+VY2BXyUqnWn8tnaTZbdX7pKTUUkZtXm0NHUaa2qnvKW/rgG1m7sHdgDuNqzZJyRhCDCeUGxp41npou1vr+iiTDAohoeiOVUC9UXQeYgjExGoogMHaVYFRRAKIVeNeqJGVQywo7FFEowZqu1RRYyPQcozXKKLDIuCvXOwoogwoowpuMqKJUMw7CmIyoomEYcFWCiizERdqKxeqLIFHhKoVFEQHhQ3KKLBQFzyMLwuUUSlAT3Uq/EIz4UUTBSKGYnlVLlFFkHPTxpUtRRMgMWmebSWolK8UQKSJSvJKtHEFFEpR+BnCgqhRRBmk9pRRRAY//9k="/>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1752600"/>
            <a:ext cx="3200400" cy="246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920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685800"/>
          </a:xfrm>
        </p:spPr>
        <p:txBody>
          <a:bodyPr>
            <a:normAutofit fontScale="90000"/>
          </a:bodyPr>
          <a:lstStyle/>
          <a:p>
            <a:r>
              <a:rPr lang="en-IN" b="1" dirty="0" smtClean="0"/>
              <a:t>Ectodermal Dysplasia</a:t>
            </a:r>
            <a:endParaRPr lang="en-IN" b="1" dirty="0"/>
          </a:p>
        </p:txBody>
      </p:sp>
      <p:sp>
        <p:nvSpPr>
          <p:cNvPr id="3" name="Content Placeholder 2"/>
          <p:cNvSpPr>
            <a:spLocks noGrp="1"/>
          </p:cNvSpPr>
          <p:nvPr>
            <p:ph idx="1"/>
          </p:nvPr>
        </p:nvSpPr>
        <p:spPr>
          <a:xfrm>
            <a:off x="304800" y="1752600"/>
            <a:ext cx="5181600" cy="4114800"/>
          </a:xfrm>
        </p:spPr>
        <p:txBody>
          <a:bodyPr>
            <a:noAutofit/>
          </a:bodyPr>
          <a:lstStyle/>
          <a:p>
            <a:r>
              <a:rPr lang="en-IN" sz="1800" dirty="0" smtClean="0">
                <a:latin typeface="Arabic Typesetting" pitchFamily="66" charset="-78"/>
                <a:cs typeface="Arabic Typesetting" pitchFamily="66" charset="-78"/>
              </a:rPr>
              <a:t>Ectodermal dysplasia is a group of syndromes deriving from the abnormolaities  of the ectodermal structures. More than 150 different syndromes have been identified.</a:t>
            </a:r>
          </a:p>
          <a:p>
            <a:r>
              <a:rPr lang="en-IN" sz="1800" dirty="0" smtClean="0">
                <a:latin typeface="Arabic Typesetting" pitchFamily="66" charset="-78"/>
                <a:cs typeface="Arabic Typesetting" pitchFamily="66" charset="-78"/>
              </a:rPr>
              <a:t>Worldwide around 7,000 individuals have been diagnosed with an ectodermal dysplasia  conditions.</a:t>
            </a:r>
          </a:p>
          <a:p>
            <a:r>
              <a:rPr lang="en-IN" sz="1800" dirty="0" smtClean="0">
                <a:latin typeface="Arabic Typesetting" pitchFamily="66" charset="-78"/>
                <a:cs typeface="Arabic Typesetting" pitchFamily="66" charset="-78"/>
              </a:rPr>
              <a:t>Ectodermal dysplasia syndromes are “heritable conditions”, showing the abnormalities of ectodermal structures, such as hair, nails, teeth, sweat glands, cranial-facial structures, digits and limbs and mammary glands</a:t>
            </a:r>
          </a:p>
        </p:txBody>
      </p:sp>
      <p:sp>
        <p:nvSpPr>
          <p:cNvPr id="5" name="AutoShape 2"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4"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AutoShape 6"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4" name="AutoShape 2" descr="data:image/jpeg;base64,/9j/4AAQSkZJRgABAQAAAQABAAD/2wCEAAkGBxQSEhUUEhQUFRUUEhUUFBUUDxQUFRQUFBUWFxQUFBQYHCggGBolHBQUITEhJSkrLi4uFx8zODMsNygtLisBCgoKDg0OGhAQGiwkICQsLCwsLCwsLCwsLCwsLCwsLCwsLCwsLCwsLCwsLCwsLCwsLCwsLCwsLCwsLCwsLCwsLP/AABEIAJQBVQMBIgACEQEDEQH/xAAcAAACAwEBAQEAAAAAAAAAAAADBAACBQYBBwj/xAA3EAABBAEDAwIEBQMDBAMAAAABAAIDESEEEjEFQVFhcRMigZEGMqHB8BRCsVLR4SQzgpIVI0P/xAAZAQADAQEBAAAAAAAAAAAAAAABAgMABAX/xAAjEQADAQADAQEAAgIDAAAAAAAAAQIRAxIhMUETYSJRI5Hw/9oADAMBAAIRAxEAPwDkYHJ6OVIMCJuXGjtY67UJeTUpaSVLuciAZdNa9Y20KJicjakbGSPWNVwF6Gq1JdGwrtR9Pp7KrG2ytfRRIOg9R3p+noLVjaloAnI1pQtM8MYQZdKD2TRXoRaRtOe6l0feDhcD1fpzoncGvZfYWNvCV1nTWSAhzQhOodWfGWPTMcq6br/4Q226L/1XIOaWmiKI7KirS8NM2+macykgGgBZK6LpvSW8kHHd3f2CV/DOmqIHu839OAul2gUG8Vn3v9VzXbbwNMNpYgOBS0tO1JwBaECaTnoZgblGmaORwqablElVU/CL+gQExA20IJrRMtyy+mYOePC4P8Z/hoOaZYhThlzR3H+6+j6iCm36rNmjta0Nxcjh6jifwVJ/0wHh77+9/uukibaxdNovgPlaPyuk3tHiwA79QtjSPtQVe4X5PXo9p8LqNN1BhY0EGw3lcvGn4JCBXYqsX1Oep0b1dElw7lXf/wBsC/ZBhdghFeBtQdGwmgprtx7J+KcvNluFnDignmzbYzXcUjFfgKQr1KcuU0ZLWONZIpKHKdH/AG6WV69M5xYY8rVm62IuLGjlz2gfUha8rVmax21zHDlp3D/xo/so2/PSsfTa6DICX+ziK9b4+6AOUDoUu17XHi/moditHXQ7XnGCTVCh9FZPYTEpZQANUVw216thj4iGqrgrkoT3KmgwDIqNUe5eMK2hwaiCbjSsITbAgxkECsGrxoR2NSDItp4lsaNqQiC1dIxKwsehCaYgxBMMCdEzwRkmky+LaAppvzBG1cgPHZFL9F0XYpMKVbRZwCAd14z2pYwq4B2DS5DrnQ2ucTVFdU9Z2uN2pW8WluNtMV0EG0Bo7AAJ3Tuz5SDXHsntG2v3XNvpZoehCehSkITkQV5I0N6c0ryBBjRi1U0lhRqf6eaJPokmhMsNBGX6Boe1ElxD3WUW5TpPypdhsp69FXhz/UdNczcAndQBNA7sAFD0JIweQSP1Tf4ldtLXNxRWT0mRzppS4/nIc33r5q/RcLaV4diluNN6FOxJJmE7ErEWNtbhXrCgGMqzRYRYp5GrMbzajW9kXYlSZmKUmn1sHlLvbRTEo+RUlAZmynKxesSU5o7kH9VsSlc71sf/AGRk9ja5+av8WX4Z2jX0LPlW5HLuZR7LH0RH3taenNYXRxvwla9LvYOxr3FKIzo/S/qoqkz8/velpZF7I9KSPWHRYuRoUq0p3ThYI3EE2wIETUw1ZmRcIzCghFhFlIOPacZWzp24WfpoqWnE4AIYBsYYjNes7+sAKZZO08FZMXBxr0QyWkS6kWN1opgwNapI5F+I0MotO7sbwi6mCMhnwiXEst99j4CHU2mYTaS1WLXQaLp4eDkNPr/hZ/X9BsIzaFS+o00u2GPAxPwBLhlfZNaZcuF2ORlNMKVaEeJVTJtDkabcBSTZwiMKomTaDwtsoj25pe6RndUbbn/VH4gDD2YS7WpxxHCE9oHdM6QqTOc/FcoDAFidC1ILs8glv0OUf8U6zc9rR5XPdIm2zgHhzq9l5l12t0j1eLi/4sZ9B2/8eyZjKDGLaPRXYuzdWnA0PMkJCM04S+nfiinNPRFFOvRGewn5k66Pg/RIflcMp5pxzgcKkIShbWt+YBC1RoUjPO54S+vPzH0Rf6zIztQcFcr1mRxmaBw0C/f+ErpOpSbWhYkem3lxd3K8/kfa+p28K6rsPabU1TuR/MLbY66K57TsoEepW508/IDVeipw008YnLKzUaAJICiHFJXCi7FSObGfneR6We5Xe5BJTlEg8S0dOFnQrS06BsHY0YIDCihywEgib0Lc5SrUaF9JGUUmy6QAJDV60hFYwuSuv05AW9BiMzUdXpJwdfeHc4SXUG5WU8EKkpMW9R9M0PWQ4ZIWtp+oNqwbC+PR6p/AJytn8OdRdHJtcSWu8pKnDSux9W00hmNN+/Ye6LKPhv2hwJaORxfhc9oOoOjJ2nlNwP3HlK2FQbLtbG3Y6yXHL/8AYJPrvU2PraEu6E3jKBPpDyUHTwMxO6NwR74Q7uEsx5aU305poNbnc6gPUrzXaNzXOttbXFpyK3Dx6IONWhTx4MafUD+dk5LWCFzheQtPp2vDxtvI7KP9DOf1GxH+VECzxMQixykqiom5ZswvqP3KvG9sbbPJSjHfKEm55cjd9V59FmdNB+uaVj6/WG8cIE2pzQQ3vsZXHe39OrjhSZ2t0O5zXji/m9Fl/wBO0PGc7siu2KIPvf2C39VqKj2jlxv6DusR0Vm6HuefumXGjph0zqema3Av2KePoud0T+R/LC2dPNYyn49XjOXlnHpqacWm2sWdFMfKYZq6V1mHM0wrjXKa08uCfCQmks2F62XCaWhWh7S/mtK6w/Mfdewaivsgyuta6/xMl6ZfUvmKzmzll13JH0IorS1RyVi6ltmvBXJCynX+zuhasNJhs35z9+y1NFx79lh6V1c8LX07/CdL3ROSc8NIKIUUn1XquqRz4fnYqm1FXlLpHwtEnoXJFqbgSM2D0SZY1C08afjjWwpMFGNTETMq0caJtRK4bHTGBF6npxsPskdBIj6/VfKtvhy1L7HC9W01ErElOaXVdR+a1hPgG5TmvS1RqAwxDCI6K3tryEebT0MIfTmkyD3RuvDcUHYxAN234C02Hxx5WdC2yCfC0WNU16UXGXbIRwULUzPITLWL0x2m6hyV+DPQn7Wh/O12R5B5Wtr4PiNEm6JrRuDQXjcQSXBtC8gGsrG0fytd3og0e48ILprs1WTgcC+yKfVYc1w3WoW6j8rjz4ysOTVlr7BojhPdU1YDT5xn0pct/UbiSudrszr45ydZ9D6X1MTNzQeOfVaUb18yZqngWw/MF234T6mNRGLI3t/MEyRDkjPTqi/5QAhHCjnKj3JrIShHUNF33QZRhFlNlC1rSK8EY9lBLTrlfEIuNlehoAtUPKvtwrTJ1YetdlaUD7bjBAysqkzppfsRS3X0hyxqNJ79vfjwfP8AlDZ1Adz+qzJtVUUppxDG52kkjOHEdm5q1xeo6m7c0h3bNcA5x6pWn+Ep40/GfTP60DvymYNcx2ARfuuB/wDli9o22aGUnoOoESgGwQfmBvCSu0+oM8Cr6fT2yq3xFn6Sfc0G0WWXCb76Q648B6iS7SOxFnkVWkopHTCxEaxPaSWvXyCk2g81jyie6bA0tNmKXC8SUEuFEPTncHwsFe0qhEYF1jYWY1PaaNAiYtHTtSjJDumYmwlo1feiMlo5EvXocJRXIaELpzSBrtQrF9BZGrmsqVXhlGsFJlZmpwVpdlla0WUifpTqR0t4Wz0fptfM76BJ9H6cSdzuOy6WJqb6NM4g8DU+wJWIJyNOhaLBqibD2g1Xb6fdLyijj+eEzJr0jDk+oQJX00jbknk+OwCtu7+qLqnNPkCvdTYrWM5DrBGx2aLcV55yPt+q57QsJ3emVtdZhO9987ilumQUT6j9wkhrS9r/ABK6YbXNJFg/Y0cp3oLnabWAHDZTx6Emkzp9LZAH8tMdUjcfhu5+G/ZxxwQb+gRvxNk59fV/p3W9R7kCF9tB9Ar2lZzJYwO3ueLSusl3OJ4HAWjqWgRbjyTQ9PVZYCCWeHVxLfQccdnml45tI5iQjCVVF09B1fCq0o5jpCe1Zgfpg9V174XvsFzJY9hAeW97zjIHjuuc6nBIwMc6Mta9jZGGrBY+9pJF80ec4XX9bgD4jjIyFyel6gY3HeHSM2OYGGQhrbujWRi3dv7isv8ATJuc9SFNNrnMr14XU6HT/GZNO54eIRGGPMjG0Cc/FBpzh81A+hx55XV6U7d9tzmro5PZp/a6Uc1wAJoBxrkWS2jlvIGRlPqx6SabpYfR/wAN6y7HbNLahjMjiB/a0uP0XL/hv8l+i6rpMm2GSQ/3HaPZuT/n9FGJ8NzLK8M51km/KbhjPhD0EBe4NHLjn08la+pjAc0MPbbfkp+OPNHus8F3aYhoN/KewPjyFWXTubdjsDyDg8FaM3SZBYFn24P1SrtOW0XZzW3d832VKklNp/ondcFeI7oacRW6vFqKXUpqPhwRo0EI8SuIhuELQhCRhT8KARgKBRqtSzGkZhcjlyRY9GMiXRup7M7CydRynXvSkjLKhZaJwGXIml0O425MafSjkp5rVph/odReKOkwxqqwIzGquC6Fh9R/AmYpLsZFWW1WD6+iF/aP08eoV4n7eQPy1R+1j1WE+kY8o7Ql4VpaWJrmmzRzncB2uqPt/hCfQW0hYRZo497v2Xgbj2RHtPBzXqhDCWnguaZP4i0wsPH9wzjuMFYuwtqwR3z+i658QcKPm8+O6w/xFZdd37KLrPSnH7kgGSbf2RItU55DHZG7dwLuq59lmfHptE2bu/HstzoeldK/eQfUnuVO+VvxFP4lCdM6KLgD0TMTSUeHSk8BFncGgBvY2T5V0vDgdeiPVZbIbVbRkeqVghJz4V9SdxJPdEjB2Umn16dM+SkUI8okbQBZyPCam1bXxhpbTm9x4RNF07ewvLgGtNf4/wB1Vf0I6xe+GbPTj8oIXjNKT2KddM0kDaKGMd12eigiDBto2P1VJjsS5ef+NLw+Za2HBC43q2gq6GCvqXXekuFvDcZsVwuT1elB5UblpnVxWrRwc4ecV2ryKrsDwfUI+ny1zSwFznNqQ3ua1v8Aa0dr8rrI9A3NiwO3dGj6bGDujYa7b+UmtoPaZfwr02Atjqjff08WtFk5LWt/taPuTklXbqXiP4djYTZoZPpfhDbGs1+IWVr7UO6DUFjrHivutKOzsOT82AOa7pbo3THTOoYAy5x4AC0Ndr2tcWRYYAGg9zXJtXlYtZLkadYvptajqO1oeLDarb/qdf7eVjSkvla7Fk7q7V/wsp2pvGS0diSvXTBxsk0OADlF3okcHU0tHOBuLskuUSn9SRj4RqhX5ga8muV6h2C+Pfw+IgI0aEiMTGQ5EU/CVnRJ6EoBHGlXQmFEWZkUcV6HqjlfZhTLJnjlGBQIjQgVTCxFHYhMCIwpgDUaZYPVKxJsPxXk81lARhrBaAOQePRE1L9xGK2srjmr8IDHEfRMAlxJHNE549aQB8Fi6qxz/MrQ6dExt7hyMVXP7dlns5Tcbkq+6NfzDV6pC1rzt/KQ0t+oCzHtWvK9r4WOB+Zlt9aGQf8AKySbTcqIcW5hUNIXr4WvHzNB9UYMtFY1coWwEPTox/8Am3/1C1YBtFAAfRBYEWMHuVSfCVNv6NfHcRXZK6htBGYPH19ErqDZx9E7egifRN4tW02o285WgyJsbCX/AJj+UePUrJk5tNnU6ZarwsTlHg1BAIvBSdozOEExqnwuDn6rp42BjmOaSWACwHd/JC5QEWn4RjDvpf6qsMhyxp0kWreZCH0WPNAVxfquV/EOgEcrmgUO3sUaXWPbY3WL+y14epQahv8A1Ap4Fbh3VHlLCUzXE+yXn9HGxRgK9rfb0yJzsSCicXz6WlDpGtkLdwIBoO7e6l/GdP8ALLM7ZfZbfTOikgvltkYFknBPoEvDK2N94dXFjH2U6j1Z8v5nWBw0YATSpkSndeT/ANj+s6u0R/Cibsb3Pc+659z1WSW0aPaQNrDbQRI45bng+izboeONca8DwSvZuhDMyUKP6ZV3RuhaQQ0nc00eWluQQfGUoycc7juo5JqvGRypp5QB8SQ7jZpr2Eh1D/X+yxmv/f7HZdQ553OeGEjjOR5/yosqeS/mNDdZADuAPTsFENMo8PlSuxeUrNTkEMRlNxOSTCmIygOPsKLuSrHK+9YyCOK9D0EuVmOSMrIdoRGhUYjNSj6ehFaFVrUQLB0YiKZYUoxyM1ywGMAq5dj2/VADl64/RAyRI3J1nCzWFORuQQ1IdjeVAO5/4QGuTLcov0m1gSNHYxKq7ZFJyI50dAVrSrXlHjaP7j9uVkmxHOfSxJOAmWxtjbudReeB/p9SgGWvy49e6XLlWUkbrpWaybPKWc1MlyGSiys+CxCiIQqEUlwppGFMxm8BKtK9E9Jp8BS0akjbRO7PiksQqGUnNKjno6BSy/xF6JkvuUDkdHcoIZLVN6o96C+VY2BXyUqnWn8tnaTZbdX7pKTUUkZtXm0NHUaa2qnvKW/rgG1m7sHdgDuNqzZJyRhCDCeUGxp41npou1vr+iiTDAohoeiOVUC9UXQeYgjExGoogMHaVYFRRAKIVeNeqJGVQywo7FFEowZqu1RRYyPQcozXKKLDIuCvXOwoogwoowpuMqKJUMw7CmIyoomEYcFWCiizERdqKxeqLIFHhKoVFEQHhQ3KKLBQFzyMLwuUUSlAT3Uq/EIz4UUTBSKGYnlVLlFFkHPTxpUtRRMgMWmebSWolK8UQKSJSvJKtHEFFEpR+BnCgqhRRBmk9pRRRAY//9k="/>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1828800"/>
            <a:ext cx="3397637"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72544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rmAutofit fontScale="90000"/>
          </a:bodyPr>
          <a:lstStyle/>
          <a:p>
            <a:r>
              <a:rPr lang="en-IN" b="1" dirty="0" smtClean="0"/>
              <a:t>Tumor protein (TP)-p63 in ectodermal dysplasia</a:t>
            </a:r>
            <a:endParaRPr lang="en-IN" b="1" dirty="0"/>
          </a:p>
        </p:txBody>
      </p:sp>
      <p:sp>
        <p:nvSpPr>
          <p:cNvPr id="3" name="Content Placeholder 2"/>
          <p:cNvSpPr>
            <a:spLocks noGrp="1"/>
          </p:cNvSpPr>
          <p:nvPr>
            <p:ph idx="1"/>
          </p:nvPr>
        </p:nvSpPr>
        <p:spPr>
          <a:xfrm>
            <a:off x="304800" y="1752600"/>
            <a:ext cx="8382000" cy="2819400"/>
          </a:xfrm>
        </p:spPr>
        <p:txBody>
          <a:bodyPr>
            <a:normAutofit fontScale="77500" lnSpcReduction="20000"/>
          </a:bodyPr>
          <a:lstStyle/>
          <a:p>
            <a:pPr>
              <a:buFont typeface="Arial" pitchFamily="34" charset="0"/>
              <a:buChar char="•"/>
            </a:pPr>
            <a:r>
              <a:rPr lang="en-IN" dirty="0" smtClean="0">
                <a:latin typeface="Arabic Typesetting" pitchFamily="66" charset="-78"/>
                <a:cs typeface="Arabic Typesetting" pitchFamily="66" charset="-78"/>
              </a:rPr>
              <a:t>Tumor protein (TP)-p53 family members consist of  TP53, the key tumor suppressor, “the guardian of genome”, TP63 and TP73. The genes encoding these critical transcriptional factors play decisive roles in the regulation of cancer and develpmental diseases. While p53 mutations are wide spread among more than 50% of human cancers, mutations in p63 and p73 are quite rare in cancer patients. However, p63 mutations are often found in the patients with ectodermal dysplasia affecting several regulatory pathways and inducing phenotypes of various severity altering development of ectodermal structures and impairing the ectodermal differentiation. At the molecular level, the p63 mutations alter the transcription of important p63 downstream gene targets, RNA splicing, proteasome-dependent degradation of p63 proteins. </a:t>
            </a:r>
          </a:p>
        </p:txBody>
      </p:sp>
      <p:sp>
        <p:nvSpPr>
          <p:cNvPr id="5" name="AutoShape 2"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4"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AutoShape 6" descr="data:image/jpeg;base64,/9j/4AAQSkZJRgABAQAAAQABAAD/2wCEAAkGBxQQERQQDxAVFBUUFBQUFBQUFBQUEBQPFBQWFxQUFxQYHCggGBolGxQUITEhJSkrLi4uFx8zODMsNygtLisBCgoKDg0OGxAQGiwkHyQsLCwsLCwsLCwsNCwsLCwsLCwsLCwsLCwsLCwsLCwsLCwsLCwsLCwsLCwsLCwsLCwsLP/AABEIAK4BIgMBIgACEQEDEQH/xAAcAAEAAQUBAQAAAAAAAAAAAAAABwECAwQIBQb/xABDEAACAQICBAcOAwgCAwAAAAAAAQIDEQQhBQYSMUFRVHOTstIHCBMWFyI0NWFkcYGRoUKx0RQjMlJicsHwM6IkQ/H/xAAaAQEAAwEBAQAAAAAAAAAAAAAAAQIDBAUG/8QAIxEBAQADAAICAgMBAQAAAAAAAAECAxESIQQxQVETImEzFP/aAAwDAQACEQMRAD8AnEAAeRrTrFR0bh3isTt+DjKMXsR2pXk7LK6Pi/Lhoz3jol2jP3evU9XnaPXRzCB0v5cNGe8dEu0PLhoz3jol2jmgAdL+XDRnvHRLtDy4aM946Jdo5oAHS/lw0Z7x0S7Q8uGjPeOiXaOaQB0t5cNGe8dEu0PLhoz3jol2jmkAdLeXDRnvHRLtDy4aM946Jdo5pAHS3lw0Z7x0S7Q8uGjPeOiXaOaQB0t5cNGe8dEu0PLhoz3jol2jmkIDp/R3di0fiKsKNGOJlObtFeCX1/i3H2sNJwedpfRfqQt3HNUfBU/22tHz6q/dp/hov8Xxlk/hYlGtUUUEWvVqaXpx37X0X6nlY/XfC0MqjnfiUU2/lcjfW/ugUqHhIQmp1IppRWfnvcm1uIk0rrLiMRU8JKezkopR3JL4/Fke1pP26Zn3RsHGLlJ1ElvbjFLrHiS7t2jE2v8AyH7VSVn/ANjm/EYypU/jqSl7G8voYBCulvLhoz3jol2h5cNGe8dEu0c0glDpby4aM946JdoeXDRnvHRLtHNIA6W8uGjPeOiXaHlw0Z7x0S7RzQAOl/Lhoz3jol2h5cNGe8dEu0c0ADpfy4aM946Jdo+h1N1+wulZ1IYTwt6UYyl4SCirSbStm77jkcmbvavSMZzVLryAnwAAAAAAAEd93r1PV52j10cwnT3d69T1edo9dHMIAAAACqAAG3orR8sTVjSp75cL3Rit7YJOtQEq4LVnD0YKDpRm+Gc4pyb+e75HiaxaoRcXUwq2ZJXdO/my/t4n7NxnNuNvGt05SdfCgq0UNGQAVhBt2Sbb4Erv6AUPU1Yw0KuLowrZwcryXHGKcrfO1jJg9WMTVt+62U/xTeyl8t/2PotFaqSoTVTwqbW9bOVnvs7/AHMtm3HCfbq+N8bPbnJJeflMWi9ZKUoWhZJZWtbI+P7pevLpU/A4d2qVLq/8keF/HPIw0aWyvNyduPeyP9cND1oVZV2pTpzzU1dqH9Mv5Tn0b8s8uWvQ+f8AB16dflhK+bk7ttu7ebb3t8ZaVKHa8UAAAAAUBUoAAAAAACZu9q9IxnNUuvIhkmbvavSMZzVLryAnwAAAAAAAEd93r1PV52j10cwnT3d69T1edo9dHMIAAACoQAqlfJf6yQ9RtByoxderG05pKMX/ABRp78+JvLL2I2NRNXlRgq9VfvJpON1/BB7vm+H6H1lWkc23b31Hbo0c/tWlXLYo2atNvI13FreYOm4+ni6R1aw9eTlKLjJ75Qdm3xtbmeFjdRWs6NZPiU1b/sv0PtY34ingm9/0NZt5GGXx/Ko9wGp9aU7VLRit7Tu37EfZ6P0VTw0PMgl7bXk37W8z14xS4DDiabee4z2bbY30fHxmUY1C5ty2NlK0trh4mrZW+ZbhKsY5uO17Hf8AwZVK9mll9Dzrm+nx18n1yMFCm+EyQd5tbOTVm+A2MU42Tp3WSvf+bhsMJhWs3my+qe3N8rbJj7eHpfUWhXTlCPgpP8UF5t/6o7n9iOtO6u18G/3sLwvlUjnB8WfA/YycaTcdxbiKEakXGUU1LJxaumvgenhssfN7dMyvXPIPt9b9SXQ2q+FTlT3yp75QXC1xx/I+JOmZSzscOWNxvKoACVQAAAABQFQBQmbvavSMZzVLryIaJl72r0jGc1S68gJ8AAAAAAABHfd69T1edo9dHMJ093evU9XnaPXRzCAAKgD3NTtE/tWJjGSvCHnz4mluj83b7niRV3bjJe1O0HDDU9qDblNLbk97avu4lmzPbn4xto1+WXv6e5ThwGaSKWzLtk4nqcYGjG48aNrYXH8jFOBVf013EtvbgMs4lsI5lbTi6hR2mZa+GbVjew9FJb/1Ltknnr2Y3l9PFp0Zx/Dc2b1JRUdmyXwX/wBPWjQ9hkdNcCMv4P8AXb/7sufUeDR0fJb3lfcenCNjYlExtGmGEw+nPt3Zbb3JY0WNGZoskjRhYwyfAyN9dtUtm+Jwscs3Upx4P6or80SVOJgcPoaYZ2VzbdUyiAChKuntQ6VdupQl4Kbu2kr05PjceD5Ec6W0TVws9ivBx4pb4S+EuE68cpXn5Y3H7aAKn2mpmpf7SvD4pSjS/BDOMqntvvUfzJuUn2Y43K8j4oH0uvOiqOGqxWHWymneO1KVmrZ3k2+E+aEvZ1GWNxvKAAlATL3tfpGM5ql15ENEy97X6RjOapdeQE+AAAAAAAAjvu9ep6vO0eujmE6e7vXqepztHro5iAAADJho3nFLhkl9yatXqn7tLiyId0PS2q0F7SXdEw2UvbmcfysuWO/4mPcbX0Pg1IxzT3cRShVNpJS+JjL11TsarjksjDNcRvSjxmJ0E9zsTYmZRosy4aF2WygZsN7DL8tPw3ZZZGWlT4WYaUbv8zcpytmaT2pfS5RsX0VfP/cjEpXdjYnFRiy0Vv6alVZmKxsSzS+5iks7Fa0jCymyZGi2QGOcTXmja2bmGrAtFLGKCLMVho1Fs1IRmnvUkmn8mZKabdkbkaajm8y8y4wy1deBhdVsMpeE/Zqas7rzFv4zLpfSsaMZNtJRWfEsuA3dIYq0XYhrWjTUq85U03sqTv7Wnb6CW7MuRGUx1Ydrz9NaReJqyqPdfzVxRNAqDsk5OR51tt7VAASgJl72v0jGc1S68iGiZe9r9IxnNUuvICfAAAAAAAAR33efU9TnaPXRzEdO93n1PU52j10cxAAAB7+p1DarN23WX5t/kSZSyaXsPgdQKfnylLdey/utn9mSCmrnn/I9516vxf8AnG5TkbtKZ51GZt05HPLx02N+20a9Wm08si+jUNmUdpG0vYys481xM9NZFJ0bby+lB8ZXl6vPpsUovZvx5f79TM4Oy9quUi8kuIvbb+W4vIr5RWlTuyslxspCo1kU3g/1eotZr6FjknvRVVRscILefbDOJaol9RCm7ZhbvpRwRhnDPMpUqmGVYrc4THJsRaijBXq3yRhq1C2lLIi5d9L+PrrXx8PMZBeK/jn/AHS/Nkza0aTjQoSm+DcuOT3IhWcrtt72238WdXxp9153zMu8igAOpwhQqAKEy97X6RjOapdeRDZMne1+kYzmqXXkBPgAAAAAAAI77vPqepztHro5iOne7z6nqc7R66OYgAAA+51Vhs0IW3t3+r/Q+rWIzz4cvmfIal1dtQh/K3/n9T6vH4dpprdf7nn78b5deh8TZJ/WvRoM2qcjXpLzU/YVoVeDiMK7pe+3oUmbtKR59NmeExPSLOtqtHd8fsWOeZY6hR5l7kjxZdsKrYxlrZXtJjG5GdyrRpwkZHWLTP8AZ4cvpmbzLts1nUuXReRHVrj+2ZzMNWrwIpORgkye1Exi6ysa0qqdki+c1w8CNDDtydlvf2RTL/FuydtXYyukt5jpTlLcsitfCefZvKxt3UUTjqyyvtz7PlSY/wBUad0uU1UpxcnsbLajwbSe/wCNmfGH1/dHxSnVpxX4Ytv5tW/JnyB6evHxxkjys8rll2gALqgAAEy97X6RjOapdeRDRMve1+kYzmqXXkBPYAAAAAAAI77vPqepztHro5iOnu7z6nqc7R66OYgKAqUA+g1JxOxiEm8mvuSbimpJe2xC+ErunOM1wP7cJJ2F0mpQhK/An+phtx6vheV9FUpbEU1uNOlV/eHq0ZKUF8DXwWHSqP7HFs13vp3afkcxsrdpJNZFssmbTw/EadeZTKWfbfVt8mSM7mxE0qMszepoiVpnlIpJmJzNio7GhWnnkWticL1mUxtFtJZFK9RIjsW8vfF6lmZozNClO7uzagr7kRMkZ5Sfa6tUsjQ/abvL6FuPrNOxl0bQz2mRbcryKXZjhj1biYSUL2+Rs6MoqKu973mzj5JQNOGISR0Y6uXrz899ynFmkKyU/kfLaw60U6ElTk22035udlwX+58/rprLNYlxw9Rx2U4yas027ZZ8X+WfHVarnJyk223dt5ts7McP25rWxpPGOvVlUfDuXFFbkaoBqqAAAAABMve1+kYzmqXXkQ0TL3tfpGM5ql15AT2AAAAAAACPO7z6nqc7R66OYjp3u8+p6nO0eujmIAAAKG1Q0jUhHYjN24jWA50THq1pDwlGLvwL8rm3h8R58n7SNdVtYlhrwq32bZNK7T4rH1WidKqsvCRyUm8nvWfCcu3CyNMa++wta6NLSUbO64TX0bijdxvnRZhlj5Ytdefhl1j0ZTvm/kezBI8jCzsjdpVyJj4zidmy5XrJi6KaPFhTcpW+p7k55Gnh4JNvjZGerysX177hKz0cMkjzdK07Wtwux6rq2PPxlVNxXtGWuePEYbspl1jwWFbzZ6ewkjFSmkizE4pJE44TFXPbc68zSUltr5/4M9CrZEda/wClZQrUXSqOM47UsnwNq11wp7LyL9Ea8qStifMkt0opuDXwzaZvjq9eTK5/h9TrhpbwOHnKMrSS83+7csvifBS14rOnsuEdvcpq9l7dnjPP1m028XUybVOOUVx/1NcZ49jfHCc9s7VZNttt3bd2+Ft72UsCpohQFSgAAAAAAJl72v0jGc1S68iGiZe9r9IxnNUuvICewAAAAAAAR53efU9TnaPXRzEdO93n1PU52j10cxAAAAAAA39G6UnQfm5x3uL3fJ8BogizokDQmtVOTSlLYfFLc/hLcfYz0gnBPaVnazvk291iDhF2aayazTWTTW5plP45+FupwhibLebFHFEPUNZcTH/27X9yUvvvPUwuu9SP/JRjL2xk4fmmZXVU+SWnifNNHB6TjUjtwd1eS+cZOL+6I5x+vcp05QpUthyVttz2nG/Cko7/AJnzWD0pWoxcaVacIvOyeV+OxaarxHU0Vsfw3Ph9La5KOLp7Er0oNqo1uk5ZZcez+p8XicbUq/8AJVnP+6Ta+hrk46Z+S5Juo6UjOKlCScWrpp3TR5OsGsMKMbyefBFfxN8SIvw2NqUv+OrKK4lJpfQxVajm3KcnJve27v6kfw+/Z5MukcZKvUlUnvfBwKK3JGtYqDdUAAAAACgAAAAAAAJl72v0jGc1S68iGiZe9r9IxnNUuvICewAAAAAAAR33efU9TnaPXRzHc7axWFhVjsVacakbp7M4qUbrc7PI0vF7Ccjw/QUuyBxlcXOzfF7Ccjw/QUuyPF7Ccjw/QUuyBxlcXOzfF7Ccjw/QUuyPF7Ccjw/QUuyBxlcXOzfF7Ccjw/QUuyPF7Ccjw/QUuyBxlcXOzfF7Ccjw/QUuyPF7Ccjw/QUuyBxlcrc7M8XsJyPD9BS7I8XsJyPD9BS7IHGdxc7M8XsJyPD9BS7I8XsJyPD9BS7IHGdxc7M8XsJyPD9BS7I8XsJyPD9BS7IHGdxc7M8XsJyPD9BS7I8XsJyPD9BS7IHGdylzs3xewnI8P0FLsjxewnI8P0FLsgcZXFzs3xewnI8P0FLsjxewnI8P0FLsgcZXFzs3xewnI8P0FLsjxewnI8P0FLsgcZC52b4vYTkeH6Cl2R4vYTkeH6Cl2QOMri52b4vYTkeH6Cl2R4vYTkeH6Cl2QOMri52b4vYTkeH6Cl2R4vYTkeH6Cl2QOMrkyd7X6RjOapdeRNPi9hOR4foKXZNjB6Mo0W3RoU6bas3Tpwg2uJuKzA2wAAAAH//Z"/>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4" name="AutoShape 2" descr="data:image/jpeg;base64,/9j/4AAQSkZJRgABAQAAAQABAAD/2wCEAAkGBxQSEhUUEhQUFRUUEhUUFBUUDxQUFRQUFBUWFxQUFBQYHCggGBolHBQUITEhJSkrLi4uFx8zODMsNygtLisBCgoKDg0OGhAQGiwkICQsLCwsLCwsLCwsLCwsLCwsLCwsLCwsLCwsLCwsLCwsLCwsLCwsLCwsLCwsLCwsLCwsLP/AABEIAJQBVQMBIgACEQEDEQH/xAAcAAACAwEBAQEAAAAAAAAAAAADBAACBQYBBwj/xAA3EAABBAEDAwIEBQMDBAMAAAABAAIDESEEEjEFQVFhcRMigZEGMqHB8BRCsVLR4SQzgpIVI0P/xAAZAQADAQEBAAAAAAAAAAAAAAABAgMABAX/xAAjEQADAQADAQEAAgIDAAAAAAAAAQIRAxIhMUETYSJRI5Hw/9oADAMBAAIRAxEAPwDkYHJ6OVIMCJuXGjtY67UJeTUpaSVLuciAZdNa9Y20KJicjakbGSPWNVwF6Gq1JdGwrtR9Pp7KrG2ytfRRIOg9R3p+noLVjaloAnI1pQtM8MYQZdKD2TRXoRaRtOe6l0feDhcD1fpzoncGvZfYWNvCV1nTWSAhzQhOodWfGWPTMcq6br/4Q226L/1XIOaWmiKI7KirS8NM2+macykgGgBZK6LpvSW8kHHd3f2CV/DOmqIHu839OAul2gUG8Vn3v9VzXbbwNMNpYgOBS0tO1JwBaECaTnoZgblGmaORwqablElVU/CL+gQExA20IJrRMtyy+mYOePC4P8Z/hoOaZYhThlzR3H+6+j6iCm36rNmjta0Nxcjh6jifwVJ/0wHh77+9/uukibaxdNovgPlaPyuk3tHiwA79QtjSPtQVe4X5PXo9p8LqNN1BhY0EGw3lcvGn4JCBXYqsX1Oep0b1dElw7lXf/wBsC/ZBhdghFeBtQdGwmgprtx7J+KcvNluFnDignmzbYzXcUjFfgKQr1KcuU0ZLWONZIpKHKdH/AG6WV69M5xYY8rVm62IuLGjlz2gfUha8rVmax21zHDlp3D/xo/so2/PSsfTa6DICX+ziK9b4+6AOUDoUu17XHi/moditHXQ7XnGCTVCh9FZPYTEpZQANUVw216thj4iGqrgrkoT3KmgwDIqNUe5eMK2hwaiCbjSsITbAgxkECsGrxoR2NSDItp4lsaNqQiC1dIxKwsehCaYgxBMMCdEzwRkmky+LaAppvzBG1cgPHZFL9F0XYpMKVbRZwCAd14z2pYwq4B2DS5DrnQ2ucTVFdU9Z2uN2pW8WluNtMV0EG0Bo7AAJ3Tuz5SDXHsntG2v3XNvpZoehCehSkITkQV5I0N6c0ryBBjRi1U0lhRqf6eaJPokmhMsNBGX6Boe1ElxD3WUW5TpPypdhsp69FXhz/UdNczcAndQBNA7sAFD0JIweQSP1Tf4ldtLXNxRWT0mRzppS4/nIc33r5q/RcLaV4diluNN6FOxJJmE7ErEWNtbhXrCgGMqzRYRYp5GrMbzajW9kXYlSZmKUmn1sHlLvbRTEo+RUlAZmynKxesSU5o7kH9VsSlc71sf/AGRk9ja5+av8WX4Z2jX0LPlW5HLuZR7LH0RH3taenNYXRxvwla9LvYOxr3FKIzo/S/qoqkz8/velpZF7I9KSPWHRYuRoUq0p3ThYI3EE2wIETUw1ZmRcIzCghFhFlIOPacZWzp24WfpoqWnE4AIYBsYYjNes7+sAKZZO08FZMXBxr0QyWkS6kWN1opgwNapI5F+I0MotO7sbwi6mCMhnwiXEst99j4CHU2mYTaS1WLXQaLp4eDkNPr/hZ/X9BsIzaFS+o00u2GPAxPwBLhlfZNaZcuF2ORlNMKVaEeJVTJtDkabcBSTZwiMKomTaDwtsoj25pe6RndUbbn/VH4gDD2YS7WpxxHCE9oHdM6QqTOc/FcoDAFidC1ILs8glv0OUf8U6zc9rR5XPdIm2zgHhzq9l5l12t0j1eLi/4sZ9B2/8eyZjKDGLaPRXYuzdWnA0PMkJCM04S+nfiinNPRFFOvRGewn5k66Pg/RIflcMp5pxzgcKkIShbWt+YBC1RoUjPO54S+vPzH0Rf6zIztQcFcr1mRxmaBw0C/f+ErpOpSbWhYkem3lxd3K8/kfa+p28K6rsPabU1TuR/MLbY66K57TsoEepW508/IDVeipw008YnLKzUaAJICiHFJXCi7FSObGfneR6We5Xe5BJTlEg8S0dOFnQrS06BsHY0YIDCihywEgib0Lc5SrUaF9JGUUmy6QAJDV60hFYwuSuv05AW9BiMzUdXpJwdfeHc4SXUG5WU8EKkpMW9R9M0PWQ4ZIWtp+oNqwbC+PR6p/AJytn8OdRdHJtcSWu8pKnDSux9W00hmNN+/Ye6LKPhv2hwJaORxfhc9oOoOjJ2nlNwP3HlK2FQbLtbG3Y6yXHL/8AYJPrvU2PraEu6E3jKBPpDyUHTwMxO6NwR74Q7uEsx5aU305poNbnc6gPUrzXaNzXOttbXFpyK3Dx6IONWhTx4MafUD+dk5LWCFzheQtPp2vDxtvI7KP9DOf1GxH+VECzxMQixykqiom5ZswvqP3KvG9sbbPJSjHfKEm55cjd9V59FmdNB+uaVj6/WG8cIE2pzQQ3vsZXHe39OrjhSZ2t0O5zXji/m9Fl/wBO0PGc7siu2KIPvf2C39VqKj2jlxv6DusR0Vm6HuefumXGjph0zqema3Av2KePoud0T+R/LC2dPNYyn49XjOXlnHpqacWm2sWdFMfKYZq6V1mHM0wrjXKa08uCfCQmks2F62XCaWhWh7S/mtK6w/Mfdewaivsgyuta6/xMl6ZfUvmKzmzll13JH0IorS1RyVi6ltmvBXJCynX+zuhasNJhs35z9+y1NFx79lh6V1c8LX07/CdL3ROSc8NIKIUUn1XquqRz4fnYqm1FXlLpHwtEnoXJFqbgSM2D0SZY1C08afjjWwpMFGNTETMq0caJtRK4bHTGBF6npxsPskdBIj6/VfKtvhy1L7HC9W01ErElOaXVdR+a1hPgG5TmvS1RqAwxDCI6K3tryEebT0MIfTmkyD3RuvDcUHYxAN234C02Hxx5WdC2yCfC0WNU16UXGXbIRwULUzPITLWL0x2m6hyV+DPQn7Wh/O12R5B5Wtr4PiNEm6JrRuDQXjcQSXBtC8gGsrG0fytd3og0e48ILprs1WTgcC+yKfVYc1w3WoW6j8rjz4ysOTVlr7BojhPdU1YDT5xn0pct/UbiSudrszr45ydZ9D6X1MTNzQeOfVaUb18yZqngWw/MF234T6mNRGLI3t/MEyRDkjPTqi/5QAhHCjnKj3JrIShHUNF33QZRhFlNlC1rSK8EY9lBLTrlfEIuNlehoAtUPKvtwrTJ1YetdlaUD7bjBAysqkzppfsRS3X0hyxqNJ79vfjwfP8AlDZ1Adz+qzJtVUUppxDG52kkjOHEdm5q1xeo6m7c0h3bNcA5x6pWn+Ep40/GfTP60DvymYNcx2ARfuuB/wDli9o22aGUnoOoESgGwQfmBvCSu0+oM8Cr6fT2yq3xFn6Sfc0G0WWXCb76Q648B6iS7SOxFnkVWkopHTCxEaxPaSWvXyCk2g81jyie6bA0tNmKXC8SUEuFEPTncHwsFe0qhEYF1jYWY1PaaNAiYtHTtSjJDumYmwlo1feiMlo5EvXocJRXIaELpzSBrtQrF9BZGrmsqVXhlGsFJlZmpwVpdlla0WUifpTqR0t4Wz0fptfM76BJ9H6cSdzuOy6WJqb6NM4g8DU+wJWIJyNOhaLBqibD2g1Xb6fdLyijj+eEzJr0jDk+oQJX00jbknk+OwCtu7+qLqnNPkCvdTYrWM5DrBGx2aLcV55yPt+q57QsJ3emVtdZhO9987ilumQUT6j9wkhrS9r/ABK6YbXNJFg/Y0cp3oLnabWAHDZTx6Emkzp9LZAH8tMdUjcfhu5+G/ZxxwQb+gRvxNk59fV/p3W9R7kCF9tB9Ar2lZzJYwO3ueLSusl3OJ4HAWjqWgRbjyTQ9PVZYCCWeHVxLfQccdnml45tI5iQjCVVF09B1fCq0o5jpCe1Zgfpg9V174XvsFzJY9hAeW97zjIHjuuc6nBIwMc6Mta9jZGGrBY+9pJF80ec4XX9bgD4jjIyFyel6gY3HeHSM2OYGGQhrbujWRi3dv7isv8ATJuc9SFNNrnMr14XU6HT/GZNO54eIRGGPMjG0Cc/FBpzh81A+hx55XV6U7d9tzmro5PZp/a6Uc1wAJoBxrkWS2jlvIGRlPqx6SabpYfR/wAN6y7HbNLahjMjiB/a0uP0XL/hv8l+i6rpMm2GSQ/3HaPZuT/n9FGJ8NzLK8M51km/KbhjPhD0EBe4NHLjn08la+pjAc0MPbbfkp+OPNHus8F3aYhoN/KewPjyFWXTubdjsDyDg8FaM3SZBYFn24P1SrtOW0XZzW3d832VKklNp/ondcFeI7oacRW6vFqKXUpqPhwRo0EI8SuIhuELQhCRhT8KARgKBRqtSzGkZhcjlyRY9GMiXRup7M7CydRynXvSkjLKhZaJwGXIml0O425MafSjkp5rVph/odReKOkwxqqwIzGquC6Fh9R/AmYpLsZFWW1WD6+iF/aP08eoV4n7eQPy1R+1j1WE+kY8o7Ql4VpaWJrmmzRzncB2uqPt/hCfQW0hYRZo497v2Xgbj2RHtPBzXqhDCWnguaZP4i0wsPH9wzjuMFYuwtqwR3z+i658QcKPm8+O6w/xFZdd37KLrPSnH7kgGSbf2RItU55DHZG7dwLuq59lmfHptE2bu/HstzoeldK/eQfUnuVO+VvxFP4lCdM6KLgD0TMTSUeHSk8BFncGgBvY2T5V0vDgdeiPVZbIbVbRkeqVghJz4V9SdxJPdEjB2Umn16dM+SkUI8okbQBZyPCam1bXxhpbTm9x4RNF07ewvLgGtNf4/wB1Vf0I6xe+GbPTj8oIXjNKT2KddM0kDaKGMd12eigiDBto2P1VJjsS5ef+NLw+Za2HBC43q2gq6GCvqXXekuFvDcZsVwuT1elB5UblpnVxWrRwc4ecV2ryKrsDwfUI+ny1zSwFznNqQ3ua1v8Aa0dr8rrI9A3NiwO3dGj6bGDujYa7b+UmtoPaZfwr02Atjqjff08WtFk5LWt/taPuTklXbqXiP4djYTZoZPpfhDbGs1+IWVr7UO6DUFjrHivutKOzsOT82AOa7pbo3THTOoYAy5x4AC0Ndr2tcWRYYAGg9zXJtXlYtZLkadYvptajqO1oeLDarb/qdf7eVjSkvla7Fk7q7V/wsp2pvGS0diSvXTBxsk0OADlF3okcHU0tHOBuLskuUSn9SRj4RqhX5ga8muV6h2C+Pfw+IgI0aEiMTGQ5EU/CVnRJ6EoBHGlXQmFEWZkUcV6HqjlfZhTLJnjlGBQIjQgVTCxFHYhMCIwpgDUaZYPVKxJsPxXk81lARhrBaAOQePRE1L9xGK2srjmr8IDHEfRMAlxJHNE549aQB8Fi6qxz/MrQ6dExt7hyMVXP7dlns5Tcbkq+6NfzDV6pC1rzt/KQ0t+oCzHtWvK9r4WOB+Zlt9aGQf8AKySbTcqIcW5hUNIXr4WvHzNB9UYMtFY1coWwEPTox/8Am3/1C1YBtFAAfRBYEWMHuVSfCVNv6NfHcRXZK6htBGYPH19ErqDZx9E7egifRN4tW02o285WgyJsbCX/AJj+UePUrJk5tNnU6ZarwsTlHg1BAIvBSdozOEExqnwuDn6rp42BjmOaSWACwHd/JC5QEWn4RjDvpf6qsMhyxp0kWreZCH0WPNAVxfquV/EOgEcrmgUO3sUaXWPbY3WL+y14epQahv8A1Ap4Fbh3VHlLCUzXE+yXn9HGxRgK9rfb0yJzsSCicXz6WlDpGtkLdwIBoO7e6l/GdP8ALLM7ZfZbfTOikgvltkYFknBPoEvDK2N94dXFjH2U6j1Z8v5nWBw0YATSpkSndeT/ANj+s6u0R/Cibsb3Pc+659z1WSW0aPaQNrDbQRI45bng+izboeONca8DwSvZuhDMyUKP6ZV3RuhaQQ0nc00eWluQQfGUoycc7juo5JqvGRypp5QB8SQ7jZpr2Eh1D/X+yxmv/f7HZdQ553OeGEjjOR5/yosqeS/mNDdZADuAPTsFENMo8PlSuxeUrNTkEMRlNxOSTCmIygOPsKLuSrHK+9YyCOK9D0EuVmOSMrIdoRGhUYjNSj6ehFaFVrUQLB0YiKZYUoxyM1ywGMAq5dj2/VADl64/RAyRI3J1nCzWFORuQQ1IdjeVAO5/4QGuTLcov0m1gSNHYxKq7ZFJyI50dAVrSrXlHjaP7j9uVkmxHOfSxJOAmWxtjbudReeB/p9SgGWvy49e6XLlWUkbrpWaybPKWc1MlyGSiys+CxCiIQqEUlwppGFMxm8BKtK9E9Jp8BS0akjbRO7PiksQqGUnNKjno6BSy/xF6JkvuUDkdHcoIZLVN6o96C+VY2BXyUqnWn8tnaTZbdX7pKTUUkZtXm0NHUaa2qnvKW/rgG1m7sHdgDuNqzZJyRhCDCeUGxp41npou1vr+iiTDAohoeiOVUC9UXQeYgjExGoogMHaVYFRRAKIVeNeqJGVQywo7FFEowZqu1RRYyPQcozXKKLDIuCvXOwoogwoowpuMqKJUMw7CmIyoomEYcFWCiizERdqKxeqLIFHhKoVFEQHhQ3KKLBQFzyMLwuUUSlAT3Uq/EIz4UUTBSKGYnlVLlFFkHPTxpUtRRMgMWmebSWolK8UQKSJSvJKtHEFFEpR+BnCgqhRRBmk9pRRRAY//9k="/>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267200"/>
            <a:ext cx="4343400"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7740" y="4343400"/>
            <a:ext cx="3504786"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8896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endParaRPr lang="en-US" smtClean="0"/>
          </a:p>
        </p:txBody>
      </p:sp>
      <p:pic>
        <p:nvPicPr>
          <p:cNvPr id="2355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7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a:t>Journal of Aging Science</a:t>
            </a:r>
          </a:p>
        </p:txBody>
      </p:sp>
      <p:sp>
        <p:nvSpPr>
          <p:cNvPr id="7" name="Vertical Scroll 6"/>
          <p:cNvSpPr/>
          <p:nvPr/>
        </p:nvSpPr>
        <p:spPr>
          <a:xfrm>
            <a:off x="-117186"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smtClean="0"/>
              <a:t>Aging</a:t>
            </a:r>
          </a:p>
          <a:p>
            <a:pPr marL="342900" indent="-342900">
              <a:buFont typeface="Wingdings" panose="05000000000000000000" pitchFamily="2" charset="2"/>
              <a:buChar char="Ø"/>
              <a:defRPr/>
            </a:pPr>
            <a:r>
              <a:rPr lang="en-US" sz="2000" dirty="0" smtClean="0"/>
              <a:t>Alzheimer</a:t>
            </a:r>
          </a:p>
          <a:p>
            <a:pPr marL="342900" indent="-342900">
              <a:buFont typeface="Wingdings" panose="05000000000000000000" pitchFamily="2" charset="2"/>
              <a:buChar char="Ø"/>
              <a:defRPr/>
            </a:pPr>
            <a:r>
              <a:rPr lang="en-US" sz="2000" dirty="0"/>
              <a:t>neurodegenerative disorder</a:t>
            </a:r>
            <a:endParaRPr lang="en-US" sz="2000" dirty="0" smtClean="0"/>
          </a:p>
          <a:p>
            <a:pPr marL="342900" indent="-342900">
              <a:buFont typeface="Wingdings" panose="05000000000000000000" pitchFamily="2" charset="2"/>
              <a:buChar char="Ø"/>
              <a:defRPr/>
            </a:pPr>
            <a:endParaRPr lang="en-US" sz="2000" u="sng" dirty="0">
              <a:solidFill>
                <a:schemeClr val="accent2">
                  <a:lumMod val="20000"/>
                  <a:lumOff val="80000"/>
                </a:schemeClr>
              </a:solidFill>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9021" y="4724401"/>
            <a:ext cx="3499104"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6292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793</TotalTime>
  <Words>573</Words>
  <Application>Microsoft Office PowerPoint</Application>
  <PresentationFormat>On-screen Show (4:3)</PresentationFormat>
  <Paragraphs>37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Urban</vt:lpstr>
      <vt:lpstr>PowerPoint Presentation</vt:lpstr>
      <vt:lpstr>Biography</vt:lpstr>
      <vt:lpstr>Biography</vt:lpstr>
      <vt:lpstr>Research Interest</vt:lpstr>
      <vt:lpstr>Recent Articles</vt:lpstr>
      <vt:lpstr>Dysplasia</vt:lpstr>
      <vt:lpstr>Ectodermal Dysplasia</vt:lpstr>
      <vt:lpstr>Tumor protein (TP)-p63 in ectodermal dysplasia</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Shua Ram</dc:creator>
  <cp:lastModifiedBy>Sravan kumar Valluru</cp:lastModifiedBy>
  <cp:revision>63</cp:revision>
  <dcterms:created xsi:type="dcterms:W3CDTF">2014-10-15T12:46:57Z</dcterms:created>
  <dcterms:modified xsi:type="dcterms:W3CDTF">2015-10-13T13:21:41Z</dcterms:modified>
</cp:coreProperties>
</file>